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70" r:id="rId3"/>
    <p:sldId id="272" r:id="rId4"/>
    <p:sldId id="273" r:id="rId5"/>
    <p:sldId id="275" r:id="rId6"/>
    <p:sldId id="277" r:id="rId7"/>
    <p:sldId id="282" r:id="rId8"/>
    <p:sldId id="279" r:id="rId9"/>
    <p:sldId id="280" r:id="rId10"/>
    <p:sldId id="274" r:id="rId11"/>
    <p:sldId id="28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354" autoAdjust="0"/>
    <p:restoredTop sz="89673" autoAdjust="0"/>
  </p:normalViewPr>
  <p:slideViewPr>
    <p:cSldViewPr>
      <p:cViewPr varScale="1">
        <p:scale>
          <a:sx n="69" d="100"/>
          <a:sy n="69" d="100"/>
        </p:scale>
        <p:origin x="-92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BBECDC-C663-4FC5-A85E-DB84FE5FFBFA}" type="datetimeFigureOut">
              <a:rPr lang="en-US" smtClean="0"/>
              <a:pPr/>
              <a:t>5/22/2011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8BB9D3-4F60-4858-A31A-8ADE1A8EC42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Introduction:  Energy can</a:t>
            </a:r>
            <a:r>
              <a:rPr lang="en-US" baseline="0" dirty="0" smtClean="0"/>
              <a:t> be derived from many different forms but one of the most common forms of energy is biomass energy.  Humans use biomass energy for many things including food and fuel.  Today we will consider the different forms of biomass energy and the considerations that go into making fuel from biomass.</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Read</a:t>
            </a:r>
            <a:r>
              <a:rPr lang="en-US" baseline="0" dirty="0" smtClean="0"/>
              <a:t> the definition of biomass energy and explain the key difference between biomass energy and fossil fuels.   To explain the similarities between fossil fuels and biomass explain that they both start from the same living organisms. Explain that fossil fuels are formed from ancient organisms that were covered over by sediments and were exposed to heat and pressure before they formed fossil fuels like coal and oil.  When we talk about biomass this encompasses all recently living organisms, not just certain types like corn and soybeans.</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Biomass energy is the original fuel source and was still that</a:t>
            </a:r>
            <a:r>
              <a:rPr lang="en-US" baseline="0" dirty="0" smtClean="0"/>
              <a:t> way until the end of the 19</a:t>
            </a:r>
            <a:r>
              <a:rPr lang="en-US" baseline="30000" dirty="0" smtClean="0"/>
              <a:t>th</a:t>
            </a:r>
            <a:r>
              <a:rPr lang="en-US" baseline="0" dirty="0" smtClean="0"/>
              <a:t> century.  Early engines were actually designed and tested to run on biofuel made from peanut oil.</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Explain that there are a</a:t>
            </a:r>
            <a:r>
              <a:rPr lang="en-US" baseline="0" dirty="0" smtClean="0"/>
              <a:t> huge variety of sources for biomass energy.  The most commonly considered are listed here.  As stated in the previous slide wood is the most commonly used biomass.  Each of these listed types are currently being considered for biomass energy production.  </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what is biomass made of?  Mostly</a:t>
            </a:r>
            <a:r>
              <a:rPr lang="en-US" baseline="0" dirty="0" smtClean="0"/>
              <a:t> carbohydrates, protein and lipids.  Each of these various components are valuable.  Carbohydrates could be converted to ethanol, lipids could be used as biodiesel, protein could be used for animal feed and the whole biomass could be burned for energy.  The concept of using every part of the biomass for different purposes is currently considered the only way to make biofuel cost competitive.</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Biodiesel is fuel made from vegetable or animal fat.  Although biodiesel is different that petroleum</a:t>
            </a:r>
            <a:r>
              <a:rPr lang="en-US" baseline="0" dirty="0" smtClean="0"/>
              <a:t> diesel it can run in unmodified diesel engines.</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Biodiesel is fuel made from vegetable or animal fat.  Although biodiesel is different that petroleum</a:t>
            </a:r>
            <a:r>
              <a:rPr lang="en-US" baseline="0" dirty="0" smtClean="0"/>
              <a:t> diesel it can run in unmodified diesel engines.</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a:t>
            </a:r>
            <a:r>
              <a:rPr lang="en-US" baseline="0" dirty="0" smtClean="0"/>
              <a:t> potential solution to the challenges that other sources of biodiesel face is to make biodiesel from algae.  </a:t>
            </a:r>
            <a:r>
              <a:rPr lang="en-US" dirty="0" smtClean="0"/>
              <a:t>Algae has many advantages over other sources of biomass</a:t>
            </a:r>
            <a:r>
              <a:rPr lang="en-US" baseline="0" dirty="0" smtClean="0"/>
              <a:t> fuel.  Algae grow in water and don’t need to invest energy into support structures like land plants and can therefore grow rapidly and invest more energy into the lipids that will be turned into biofuel.  This is part of the reason why they are so production.  Looking at the table you can see that the amount of oil that algae can produce is at least two times if not 10 times better than the next best option (palm oil).  Algae can also grow on non-arable land.  Non-arable land is land that cannot be used for crops like deserts or places with nutrient poor soils.  The non-fuel fraction of the algae (protein and carbohydrates) could also be used for other purposes like animal feed.  Algae, like all plants absorb CO</a:t>
            </a:r>
            <a:r>
              <a:rPr lang="en-US" baseline="-25000" dirty="0" smtClean="0"/>
              <a:t>2</a:t>
            </a:r>
            <a:r>
              <a:rPr lang="en-US" baseline="0" dirty="0" smtClean="0"/>
              <a:t> however, they can do this more efficiently because they grow in water which can absorb high concentrations of CO</a:t>
            </a:r>
            <a:r>
              <a:rPr lang="en-US" baseline="-25000" dirty="0" smtClean="0"/>
              <a:t>2 </a:t>
            </a:r>
            <a:r>
              <a:rPr lang="en-US" baseline="0" dirty="0" smtClean="0"/>
              <a:t>before algae take it up.  Algae also have been shown to utilize nutrients and water more efficiently than other land crops.  Additionally, there is potential to use wastewater, which is high in nitrogen and other nutrients, to grow the algae.  Because there are many algae that tolerate salty or brackish water we would not necessarily need to use our precious freshwater resources for growth.  Algae have evolved in a large variety of habitats over millions of years and have developed a very diverse metabolism and can therefore make a variety of valuable things like pharmaceuticals, antioxidants, and can even absorb toxins which could add value to algae biofuel production.</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some significant challenges to using algae as a source of biofuel.  This biggest challenge</a:t>
            </a:r>
            <a:r>
              <a:rPr lang="en-US" baseline="0" dirty="0" smtClean="0"/>
              <a:t> is the high cost to produce it.  There are a number of projects that claim they can produce algae biofuel at low costs but they haven’t shown that they can do it at large scales yet.  Growing algae in outdoor ponds leaves them very susceptible to contamination or grazing just like other crops.  Other algae or grazing organisms can easily land in the ponds and reduce yields by killing off the growing algae.  S</a:t>
            </a:r>
            <a:r>
              <a:rPr lang="en-US" dirty="0" smtClean="0"/>
              <a:t>cientists</a:t>
            </a:r>
            <a:r>
              <a:rPr lang="en-US" baseline="0" dirty="0" smtClean="0"/>
              <a:t> still don’t fully understand how and when algae make lipids so more research on the biosynthetic steps involved with help scientist find ways to get algae to produce more oil at a faster rate which would help bring down cost. Algae can make a variety of things other than oil that can be sold as “co-products” like protein, pigments, antioxidants, omega 3 fatty acids, and carbohydrates.  However, there has been very little research into how much of these co-products can be produced and how valuable they will be once they are produced at the massive scale needed to make algae biofuel commercially viable. </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a:t>
            </a:r>
            <a:r>
              <a:rPr lang="en-US" baseline="0" dirty="0" smtClean="0"/>
              <a:t> of the previously described challenges are being researched at companies and universities around the world.  At Scripps Institution of Oceanography researchers are actively trying to find ways to increase oil yields and reduce cost of algae biofuel production.  Watch this 8-min video to introduce students to algae biofuel research.  If the video doesn’t work then you can click on the link at the bottom and find the video on the upper right of the screen,</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Here is an example of a life cycle analysis</a:t>
            </a:r>
            <a:r>
              <a:rPr lang="en-US" baseline="0" dirty="0" smtClean="0"/>
              <a:t> of the emissions for petroleum diesel compared to algae diesel.  This analysis was done by Sapphire Energy, a San Diego-based algae biofuel company.  Orient the students to the chart by pointing out that the left side of the chart is analyzing petroleum based diesel and the left is looking at algae-based diesel.  When comparing the amount of CO</a:t>
            </a:r>
            <a:r>
              <a:rPr lang="en-US" baseline="-25000" dirty="0" smtClean="0"/>
              <a:t>2</a:t>
            </a:r>
            <a:r>
              <a:rPr lang="en-US" baseline="0" dirty="0" smtClean="0"/>
              <a:t> emissions (in grams per MJ(mega joule) or energy unit) the algae diesel produces significantly less emissions.  Both petroleum-based diesel and algae-based diesel produce about the same emissions from production and combustion but the big difference comes from the algae absorbing carbon dioxide. This analysis shows that algae diesel has a 68% reduction </a:t>
            </a:r>
            <a:r>
              <a:rPr lang="en-US" baseline="0" smtClean="0"/>
              <a:t>in total emissions </a:t>
            </a:r>
            <a:r>
              <a:rPr lang="en-US" baseline="0" dirty="0" smtClean="0"/>
              <a:t>due to the CO2 uptake by the algae when they are growing</a:t>
            </a:r>
            <a:r>
              <a:rPr lang="en-US" dirty="0" smtClean="0"/>
              <a:t>.  </a:t>
            </a:r>
            <a:endParaRPr lang="en-US" dirty="0"/>
          </a:p>
        </p:txBody>
      </p:sp>
      <p:sp>
        <p:nvSpPr>
          <p:cNvPr id="4" name="Slide Number Placeholder 3"/>
          <p:cNvSpPr>
            <a:spLocks noGrp="1"/>
          </p:cNvSpPr>
          <p:nvPr>
            <p:ph type="sldNum" sz="quarter" idx="10"/>
          </p:nvPr>
        </p:nvSpPr>
        <p:spPr/>
        <p:txBody>
          <a:bodyPr/>
          <a:lstStyle/>
          <a:p>
            <a:fld id="{0E8BB9D3-4F60-4858-A31A-8ADE1A8EC42D}"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93D3DCB0-B9F2-4B1B-A34C-DDCFB53D0DF2}" type="datetimeFigureOut">
              <a:rPr lang="en-US" smtClean="0"/>
              <a:pPr/>
              <a:t>5/22/2011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0F493-A6B9-45DE-B068-305FDD182CC5}"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D3DCB0-B9F2-4B1B-A34C-DDCFB53D0DF2}" type="datetimeFigureOut">
              <a:rPr lang="en-US" smtClean="0"/>
              <a:pPr/>
              <a:t>5/22/2011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0F493-A6B9-45DE-B068-305FDD182CC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3D3DCB0-B9F2-4B1B-A34C-DDCFB53D0DF2}" type="datetimeFigureOut">
              <a:rPr lang="en-US" smtClean="0"/>
              <a:pPr/>
              <a:t>5/22/2011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0F493-A6B9-45DE-B068-305FDD182CC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3D3DCB0-B9F2-4B1B-A34C-DDCFB53D0DF2}" type="datetimeFigureOut">
              <a:rPr lang="en-US" smtClean="0"/>
              <a:pPr/>
              <a:t>5/22/2011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0F493-A6B9-45DE-B068-305FDD182CC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3D3DCB0-B9F2-4B1B-A34C-DDCFB53D0DF2}" type="datetimeFigureOut">
              <a:rPr lang="en-US" smtClean="0"/>
              <a:pPr/>
              <a:t>5/22/2011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60F493-A6B9-45DE-B068-305FDD182CC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3D3DCB0-B9F2-4B1B-A34C-DDCFB53D0DF2}" type="datetimeFigureOut">
              <a:rPr lang="en-US" smtClean="0"/>
              <a:pPr/>
              <a:t>5/22/2011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60F493-A6B9-45DE-B068-305FDD182CC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D3DCB0-B9F2-4B1B-A34C-DDCFB53D0DF2}" type="datetimeFigureOut">
              <a:rPr lang="en-US" smtClean="0"/>
              <a:pPr/>
              <a:t>5/22/2011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60F493-A6B9-45DE-B068-305FDD182CC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3D3DCB0-B9F2-4B1B-A34C-DDCFB53D0DF2}" type="datetimeFigureOut">
              <a:rPr lang="en-US" smtClean="0"/>
              <a:pPr/>
              <a:t>5/22/2011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0F493-A6B9-45DE-B068-305FDD182CC5}"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93D3DCB0-B9F2-4B1B-A34C-DDCFB53D0DF2}" type="datetimeFigureOut">
              <a:rPr lang="en-US" smtClean="0"/>
              <a:pPr/>
              <a:t>5/22/2011</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760F493-A6B9-45DE-B068-305FDD182CC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D3DCB0-B9F2-4B1B-A34C-DDCFB53D0DF2}" type="datetimeFigureOut">
              <a:rPr lang="en-US" smtClean="0"/>
              <a:pPr/>
              <a:t>5/22/2011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0F493-A6B9-45DE-B068-305FDD182CC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3D3DCB0-B9F2-4B1B-A34C-DDCFB53D0DF2}" type="datetimeFigureOut">
              <a:rPr lang="en-US" smtClean="0"/>
              <a:pPr/>
              <a:t>5/22/2011</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E760F493-A6B9-45DE-B068-305FDD182CC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93D3DCB0-B9F2-4B1B-A34C-DDCFB53D0DF2}" type="datetimeFigureOut">
              <a:rPr lang="en-US" smtClean="0"/>
              <a:pPr/>
              <a:t>5/22/2011</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E760F493-A6B9-45DE-B068-305FDD182CC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ecolocalizer.com/2008/07/30/us-public-has-zero-desire-for-brazils-ethanol-should-it/" TargetMode="External"/><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aces.uiuc.edu/news/News_Photos/miscanthus2/pages/miscanthus2.html" TargetMode="External"/><Relationship Id="rId5" Type="http://schemas.openxmlformats.org/officeDocument/2006/relationships/hyperlink" Target="http://www.w-healthy.com/is-soybean-oil-healthy/" TargetMode="External"/><Relationship Id="rId10" Type="http://schemas.openxmlformats.org/officeDocument/2006/relationships/image" Target="../media/image5.jpeg"/><Relationship Id="rId4" Type="http://schemas.openxmlformats.org/officeDocument/2006/relationships/hyperlink" Target="http://en.wikipedia.org/wiki/Wood_fuel" TargetMode="Externa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www.uniquecarsandparts.com.au/history_diesel.htm" TargetMode="External"/><Relationship Id="rId4" Type="http://schemas.openxmlformats.org/officeDocument/2006/relationships/hyperlink" Target="http://en.wikipedia.org/wiki/Wood_fue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www.celsias.com/article/us-doe-releases-finalized-national-algal-biofuels/" TargetMode="External"/><Relationship Id="rId13"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hyperlink" Target="http://ecolocalizer.com/2008/07/30/us-public-has-zero-desire-for-brazils-ethanol-should-it/" TargetMode="External"/><Relationship Id="rId12"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cepk.tk/1_2_Products.html" TargetMode="External"/><Relationship Id="rId11" Type="http://schemas.openxmlformats.org/officeDocument/2006/relationships/image" Target="../media/image3.png"/><Relationship Id="rId5" Type="http://schemas.openxmlformats.org/officeDocument/2006/relationships/hyperlink" Target="http://www.treehugger.com/files/2009/03/seventh-generation-buys-sustainable-palm-kernal-oil-credits-for-entire-product-line.php" TargetMode="External"/><Relationship Id="rId10" Type="http://schemas.openxmlformats.org/officeDocument/2006/relationships/image" Target="../media/image9.png"/><Relationship Id="rId4" Type="http://schemas.openxmlformats.org/officeDocument/2006/relationships/hyperlink" Target="http://en.wikipedia.org/wiki/Wood_fuel" TargetMode="External"/><Relationship Id="rId9" Type="http://schemas.openxmlformats.org/officeDocument/2006/relationships/hyperlink" Target="http://www.w-healthy.com/is-soybean-oil-healthy/" TargetMode="External"/><Relationship Id="rId1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4.png"/><Relationship Id="rId7" Type="http://schemas.openxmlformats.org/officeDocument/2006/relationships/hyperlink" Target="http://www.forward.net.nz/ForwardThinking/tabid/967/articleType/ArticleView/articleId/167/Asias-Progress-with-Corporate-Social-Responsibility-Is-Business-Really-Taking-the-Issues-Seriously.asp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upload.wikimedia.org/wikipedia/commons/e/e4/Biodiesel_3.jpg" TargetMode="External"/><Relationship Id="rId5" Type="http://schemas.openxmlformats.org/officeDocument/2006/relationships/hyperlink" Target="http://www.flickr.com/photos/robseattle/34083190/" TargetMode="Externa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hyperlink" Target="http://scrippsnews.ucsd.edu/Podcast/content/green_bullet.m4v?mode=iframe&amp;width=730&amp;height=51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client-ross.com/lifecycle-workshop/docs/2.3_Attia_Sapphire_6-9-09pm.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365248"/>
            <a:ext cx="8077200" cy="1673352"/>
          </a:xfrm>
        </p:spPr>
        <p:txBody>
          <a:bodyPr/>
          <a:lstStyle/>
          <a:p>
            <a:r>
              <a:rPr lang="en-US" dirty="0" smtClean="0">
                <a:effectLst>
                  <a:outerShdw blurRad="38100" dist="38100" dir="2700000" algn="tl">
                    <a:srgbClr val="000000">
                      <a:alpha val="43137"/>
                    </a:srgbClr>
                  </a:outerShdw>
                </a:effectLst>
              </a:rPr>
              <a:t>Biomass Energy</a:t>
            </a:r>
            <a:endParaRPr lang="en-US"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52400" y="2895600"/>
            <a:ext cx="8077200" cy="457200"/>
          </a:xfrm>
        </p:spPr>
        <p:txBody>
          <a:bodyPr/>
          <a:lstStyle/>
          <a:p>
            <a:r>
              <a:rPr lang="en-US" dirty="0" err="1" smtClean="0"/>
              <a:t>Botkin</a:t>
            </a:r>
            <a:r>
              <a:rPr lang="en-US" dirty="0" smtClean="0"/>
              <a:t> - Chapter 18</a:t>
            </a:r>
          </a:p>
        </p:txBody>
      </p:sp>
      <p:sp>
        <p:nvSpPr>
          <p:cNvPr id="9" name="TextBox 8"/>
          <p:cNvSpPr txBox="1"/>
          <p:nvPr/>
        </p:nvSpPr>
        <p:spPr>
          <a:xfrm>
            <a:off x="5029200" y="6324600"/>
            <a:ext cx="4114800" cy="1292662"/>
          </a:xfrm>
          <a:prstGeom prst="rect">
            <a:avLst/>
          </a:prstGeom>
          <a:noFill/>
        </p:spPr>
        <p:txBody>
          <a:bodyPr wrap="square" rtlCol="0">
            <a:spAutoFit/>
          </a:bodyPr>
          <a:lstStyle/>
          <a:p>
            <a:r>
              <a:rPr lang="en-US" sz="800" dirty="0" smtClean="0">
                <a:hlinkClick r:id="rId3"/>
              </a:rPr>
              <a:t>http://ecolocalizer.com/2008/07/30/us-public-has-zero-desire-for-brazils-ethanol-should-it/</a:t>
            </a:r>
            <a:endParaRPr lang="en-US" sz="800" dirty="0" smtClean="0"/>
          </a:p>
          <a:p>
            <a:r>
              <a:rPr lang="en-US" sz="800" dirty="0" smtClean="0">
                <a:hlinkClick r:id="rId4"/>
              </a:rPr>
              <a:t>http://en.wikipedia.org/wiki/Wood_fuel</a:t>
            </a:r>
            <a:endParaRPr lang="en-US" sz="800" dirty="0" smtClean="0"/>
          </a:p>
          <a:p>
            <a:r>
              <a:rPr lang="en-US" sz="800" dirty="0" smtClean="0">
                <a:hlinkClick r:id="rId5"/>
              </a:rPr>
              <a:t>http://www.w-healthy.com/is-soybean-oil-healthy/</a:t>
            </a:r>
            <a:endParaRPr lang="en-US" sz="800" dirty="0" smtClean="0"/>
          </a:p>
          <a:p>
            <a:r>
              <a:rPr lang="en-US" sz="700" dirty="0" smtClean="0">
                <a:hlinkClick r:id="rId6"/>
              </a:rPr>
              <a:t>http://www.aces.uiuc.edu/news/News_Photos/miscanthus2/pages/miscanthus2.html</a:t>
            </a:r>
            <a:endParaRPr lang="en-US" sz="700" dirty="0" smtClean="0"/>
          </a:p>
          <a:p>
            <a:endParaRPr lang="en-US" sz="700" dirty="0" smtClean="0"/>
          </a:p>
          <a:p>
            <a:endParaRPr lang="en-US" sz="800" dirty="0" smtClean="0"/>
          </a:p>
          <a:p>
            <a:endParaRPr lang="en-US" sz="800" dirty="0" smtClean="0"/>
          </a:p>
          <a:p>
            <a:endParaRPr lang="en-US" sz="800" dirty="0" smtClean="0"/>
          </a:p>
          <a:p>
            <a:endParaRPr lang="en-US" sz="800" dirty="0" smtClean="0"/>
          </a:p>
          <a:p>
            <a:endParaRPr lang="en-US" sz="800" dirty="0"/>
          </a:p>
        </p:txBody>
      </p:sp>
      <p:pic>
        <p:nvPicPr>
          <p:cNvPr id="7" name="Picture 4"/>
          <p:cNvPicPr>
            <a:picLocks noChangeAspect="1" noChangeArrowheads="1"/>
          </p:cNvPicPr>
          <p:nvPr/>
        </p:nvPicPr>
        <p:blipFill>
          <a:blip r:embed="rId7" cstate="print"/>
          <a:srcRect/>
          <a:stretch>
            <a:fillRect/>
          </a:stretch>
        </p:blipFill>
        <p:spPr bwMode="auto">
          <a:xfrm>
            <a:off x="5334000" y="762000"/>
            <a:ext cx="1752600" cy="1752600"/>
          </a:xfrm>
          <a:prstGeom prst="rect">
            <a:avLst/>
          </a:prstGeom>
          <a:noFill/>
          <a:ln w="9525">
            <a:noFill/>
            <a:miter lim="800000"/>
            <a:headEnd/>
            <a:tailEnd/>
          </a:ln>
        </p:spPr>
      </p:pic>
      <p:pic>
        <p:nvPicPr>
          <p:cNvPr id="8" name="Picture 2"/>
          <p:cNvPicPr>
            <a:picLocks noChangeAspect="1" noChangeArrowheads="1"/>
          </p:cNvPicPr>
          <p:nvPr/>
        </p:nvPicPr>
        <p:blipFill>
          <a:blip r:embed="rId8" cstate="print"/>
          <a:srcRect/>
          <a:stretch>
            <a:fillRect/>
          </a:stretch>
        </p:blipFill>
        <p:spPr bwMode="auto">
          <a:xfrm>
            <a:off x="5334000" y="3048000"/>
            <a:ext cx="1752600" cy="1402080"/>
          </a:xfrm>
          <a:prstGeom prst="rect">
            <a:avLst/>
          </a:prstGeom>
          <a:noFill/>
          <a:ln w="9525">
            <a:noFill/>
            <a:miter lim="800000"/>
            <a:headEnd/>
            <a:tailEnd/>
          </a:ln>
        </p:spPr>
      </p:pic>
      <p:pic>
        <p:nvPicPr>
          <p:cNvPr id="10" name="Picture 2"/>
          <p:cNvPicPr>
            <a:picLocks noChangeAspect="1" noChangeArrowheads="1"/>
          </p:cNvPicPr>
          <p:nvPr/>
        </p:nvPicPr>
        <p:blipFill>
          <a:blip r:embed="rId9" cstate="print"/>
          <a:srcRect/>
          <a:stretch>
            <a:fillRect/>
          </a:stretch>
        </p:blipFill>
        <p:spPr bwMode="auto">
          <a:xfrm>
            <a:off x="7275288" y="762000"/>
            <a:ext cx="1678211" cy="1752600"/>
          </a:xfrm>
          <a:prstGeom prst="rect">
            <a:avLst/>
          </a:prstGeom>
          <a:noFill/>
          <a:ln w="9525">
            <a:noFill/>
            <a:miter lim="800000"/>
            <a:headEnd/>
            <a:tailEnd/>
          </a:ln>
        </p:spPr>
      </p:pic>
      <p:pic>
        <p:nvPicPr>
          <p:cNvPr id="11" name="Picture 2"/>
          <p:cNvPicPr>
            <a:picLocks noChangeAspect="1" noChangeArrowheads="1"/>
          </p:cNvPicPr>
          <p:nvPr/>
        </p:nvPicPr>
        <p:blipFill>
          <a:blip r:embed="rId10" cstate="print"/>
          <a:srcRect/>
          <a:stretch>
            <a:fillRect/>
          </a:stretch>
        </p:blipFill>
        <p:spPr bwMode="auto">
          <a:xfrm>
            <a:off x="7315200" y="3048000"/>
            <a:ext cx="1600200" cy="14351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outerShdw blurRad="38100" dist="38100" dir="2700000" algn="tl">
                    <a:srgbClr val="000000">
                      <a:alpha val="43137"/>
                    </a:srgbClr>
                  </a:outerShdw>
                </a:effectLst>
              </a:rPr>
              <a:t>Biomass</a:t>
            </a:r>
            <a:endParaRPr lang="en-US" dirty="0">
              <a:effectLst>
                <a:outerShdw blurRad="38100" dist="38100" dir="2700000" algn="tl">
                  <a:srgbClr val="000000">
                    <a:alpha val="43137"/>
                  </a:srgbClr>
                </a:outerShdw>
              </a:effectLst>
            </a:endParaRPr>
          </a:p>
        </p:txBody>
      </p:sp>
      <p:sp>
        <p:nvSpPr>
          <p:cNvPr id="5" name="Content Placeholder 4"/>
          <p:cNvSpPr txBox="1">
            <a:spLocks/>
          </p:cNvSpPr>
          <p:nvPr/>
        </p:nvSpPr>
        <p:spPr>
          <a:xfrm>
            <a:off x="-152400" y="1752600"/>
            <a:ext cx="3886200" cy="4625609"/>
          </a:xfrm>
          <a:prstGeom prst="rect">
            <a:avLst/>
          </a:prstGeom>
        </p:spPr>
        <p:txBody>
          <a:bodyPr vert="horz" lIns="54864" tIns="91440" rtlCol="0">
            <a:normAutofit/>
          </a:bodyPr>
          <a:lstStyle/>
          <a:p>
            <a:pPr marL="438912" lvl="0" indent="-320040">
              <a:buClr>
                <a:schemeClr val="accent1"/>
              </a:buClr>
              <a:buSzPct val="80000"/>
              <a:buFont typeface="Wingdings 2"/>
              <a:buChar char=""/>
              <a:defRPr/>
            </a:pPr>
            <a:r>
              <a:rPr lang="en-US" sz="2400" b="1" dirty="0" smtClean="0">
                <a:effectLst>
                  <a:outerShdw blurRad="38100" dist="38100" dir="2700000" algn="tl">
                    <a:srgbClr val="000000">
                      <a:alpha val="43137"/>
                    </a:srgbClr>
                  </a:outerShdw>
                </a:effectLst>
              </a:rPr>
              <a:t>Biomass Energy</a:t>
            </a:r>
            <a:r>
              <a:rPr lang="en-US" sz="2400" dirty="0" smtClean="0">
                <a:effectLst>
                  <a:outerShdw blurRad="38100" dist="38100" dir="2700000" algn="tl">
                    <a:srgbClr val="000000">
                      <a:alpha val="43137"/>
                    </a:srgbClr>
                  </a:outerShdw>
                </a:effectLst>
              </a:rPr>
              <a:t> </a:t>
            </a:r>
            <a:r>
              <a:rPr lang="en-US" sz="2400" dirty="0" smtClean="0"/>
              <a:t>= energy recovered from biomass – organic matter such as plant material and animal waste</a:t>
            </a:r>
          </a:p>
          <a:p>
            <a:pPr marL="438912" lvl="0" indent="-320040">
              <a:buClr>
                <a:schemeClr val="accent1"/>
              </a:buClr>
              <a:buSzPct val="80000"/>
              <a:buFont typeface="Wingdings 2"/>
              <a:buChar char=""/>
              <a:defRPr/>
            </a:pPr>
            <a:endParaRPr lang="en-US" sz="2400" dirty="0" smtClean="0"/>
          </a:p>
          <a:p>
            <a:pPr marL="438912" lvl="0" indent="-320040">
              <a:buClr>
                <a:schemeClr val="accent1"/>
              </a:buClr>
              <a:buSzPct val="80000"/>
              <a:buFont typeface="Wingdings 2"/>
              <a:buChar char=""/>
              <a:defRPr/>
            </a:pPr>
            <a:r>
              <a:rPr lang="en-US" sz="2400" b="1" dirty="0" smtClean="0">
                <a:effectLst>
                  <a:outerShdw blurRad="38100" dist="38100" dir="2700000" algn="tl">
                    <a:srgbClr val="000000">
                      <a:alpha val="43137"/>
                    </a:srgbClr>
                  </a:outerShdw>
                </a:effectLst>
              </a:rPr>
              <a:t>Biomass</a:t>
            </a:r>
            <a:r>
              <a:rPr lang="en-US" sz="2400" dirty="0" smtClean="0"/>
              <a:t> = </a:t>
            </a:r>
            <a:r>
              <a:rPr lang="en-US" sz="2400" i="1" dirty="0" smtClean="0"/>
              <a:t>recently living </a:t>
            </a:r>
            <a:r>
              <a:rPr lang="en-US" sz="2400" dirty="0" smtClean="0"/>
              <a:t>organisms </a:t>
            </a:r>
          </a:p>
          <a:p>
            <a:pPr marL="438912" lvl="0" indent="-320040">
              <a:buClr>
                <a:schemeClr val="accent1"/>
              </a:buClr>
              <a:buSzPct val="80000"/>
              <a:buFont typeface="Wingdings 2"/>
              <a:buChar char=""/>
              <a:defRPr/>
            </a:pPr>
            <a:endParaRPr lang="en-US" sz="2400" dirty="0" smtClean="0"/>
          </a:p>
          <a:p>
            <a:pPr marL="438912" lvl="0" indent="-320040">
              <a:buClr>
                <a:schemeClr val="accent1"/>
              </a:buClr>
              <a:buSzPct val="80000"/>
              <a:buFont typeface="Wingdings 2"/>
              <a:buChar char=""/>
              <a:defRPr/>
            </a:pPr>
            <a:r>
              <a:rPr lang="en-US" sz="2400" b="1" dirty="0" smtClean="0">
                <a:effectLst>
                  <a:outerShdw blurRad="38100" dist="38100" dir="2700000" algn="tl">
                    <a:srgbClr val="000000">
                      <a:alpha val="43137"/>
                    </a:srgbClr>
                  </a:outerShdw>
                </a:effectLst>
              </a:rPr>
              <a:t>Fossil Fuels</a:t>
            </a:r>
            <a:r>
              <a:rPr lang="en-US" sz="2400" b="1" dirty="0" smtClean="0"/>
              <a:t> </a:t>
            </a:r>
            <a:r>
              <a:rPr lang="en-US" sz="2400" dirty="0" smtClean="0"/>
              <a:t>= </a:t>
            </a:r>
            <a:r>
              <a:rPr lang="en-US" sz="2400" i="1" dirty="0" smtClean="0"/>
              <a:t>partially decomposed ancient organisms </a:t>
            </a:r>
          </a:p>
        </p:txBody>
      </p:sp>
      <p:pic>
        <p:nvPicPr>
          <p:cNvPr id="29699" name="Picture 3"/>
          <p:cNvPicPr>
            <a:picLocks noChangeAspect="1" noChangeArrowheads="1"/>
          </p:cNvPicPr>
          <p:nvPr/>
        </p:nvPicPr>
        <p:blipFill>
          <a:blip r:embed="rId3" cstate="print"/>
          <a:srcRect/>
          <a:stretch>
            <a:fillRect/>
          </a:stretch>
        </p:blipFill>
        <p:spPr bwMode="auto">
          <a:xfrm>
            <a:off x="4191000" y="2133600"/>
            <a:ext cx="4698919" cy="1571625"/>
          </a:xfrm>
          <a:prstGeom prst="rect">
            <a:avLst/>
          </a:prstGeom>
          <a:noFill/>
          <a:ln w="9525">
            <a:noFill/>
            <a:miter lim="800000"/>
            <a:headEnd/>
            <a:tailEnd/>
          </a:ln>
        </p:spPr>
      </p:pic>
      <p:pic>
        <p:nvPicPr>
          <p:cNvPr id="29700" name="Picture 4"/>
          <p:cNvPicPr>
            <a:picLocks noChangeAspect="1" noChangeArrowheads="1"/>
          </p:cNvPicPr>
          <p:nvPr/>
        </p:nvPicPr>
        <p:blipFill>
          <a:blip r:embed="rId4" cstate="print"/>
          <a:srcRect/>
          <a:stretch>
            <a:fillRect/>
          </a:stretch>
        </p:blipFill>
        <p:spPr bwMode="auto">
          <a:xfrm>
            <a:off x="4241550" y="4419600"/>
            <a:ext cx="4721475" cy="1619249"/>
          </a:xfrm>
          <a:prstGeom prst="rect">
            <a:avLst/>
          </a:prstGeom>
          <a:noFill/>
          <a:ln w="9525">
            <a:noFill/>
            <a:miter lim="800000"/>
            <a:headEnd/>
            <a:tailEnd/>
          </a:ln>
        </p:spPr>
      </p:pic>
      <p:sp>
        <p:nvSpPr>
          <p:cNvPr id="8" name="TextBox 7"/>
          <p:cNvSpPr txBox="1"/>
          <p:nvPr/>
        </p:nvSpPr>
        <p:spPr>
          <a:xfrm>
            <a:off x="5181600" y="1611868"/>
            <a:ext cx="2895600" cy="369332"/>
          </a:xfrm>
          <a:prstGeom prst="rect">
            <a:avLst/>
          </a:prstGeom>
          <a:noFill/>
        </p:spPr>
        <p:txBody>
          <a:bodyPr wrap="square" rtlCol="0">
            <a:spAutoFit/>
          </a:bodyPr>
          <a:lstStyle/>
          <a:p>
            <a:pPr algn="ctr"/>
            <a:r>
              <a:rPr lang="en-US" b="1" dirty="0" smtClean="0">
                <a:effectLst>
                  <a:outerShdw blurRad="38100" dist="38100" dir="2700000" algn="tl">
                    <a:srgbClr val="000000">
                      <a:alpha val="43137"/>
                    </a:srgbClr>
                  </a:outerShdw>
                </a:effectLst>
              </a:rPr>
              <a:t>Fossil Fuel Formation</a:t>
            </a:r>
            <a:endParaRPr lang="en-US" b="1" dirty="0">
              <a:effectLst>
                <a:outerShdw blurRad="38100" dist="38100" dir="2700000" algn="tl">
                  <a:srgbClr val="000000">
                    <a:alpha val="43137"/>
                  </a:srgbClr>
                </a:outerShdw>
              </a:effectLst>
            </a:endParaRPr>
          </a:p>
        </p:txBody>
      </p:sp>
      <p:sp>
        <p:nvSpPr>
          <p:cNvPr id="9" name="TextBox 8"/>
          <p:cNvSpPr txBox="1"/>
          <p:nvPr/>
        </p:nvSpPr>
        <p:spPr>
          <a:xfrm>
            <a:off x="5562600" y="6673334"/>
            <a:ext cx="3810000" cy="184666"/>
          </a:xfrm>
          <a:prstGeom prst="rect">
            <a:avLst/>
          </a:prstGeom>
          <a:noFill/>
        </p:spPr>
        <p:txBody>
          <a:bodyPr wrap="square" rtlCol="0">
            <a:spAutoFit/>
          </a:bodyPr>
          <a:lstStyle/>
          <a:p>
            <a:r>
              <a:rPr lang="en-US" sz="600" dirty="0" smtClean="0"/>
              <a:t>http://www.ctrade.com.au/LocalPower/Schools/Learn/Wheredofossilfuelscomefrom/tabid/101/Default.aspx</a:t>
            </a:r>
            <a:endParaRPr lang="en-US" sz="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Biomass Energy</a:t>
            </a:r>
            <a:endParaRPr lang="en-US" dirty="0"/>
          </a:p>
        </p:txBody>
      </p:sp>
      <p:sp>
        <p:nvSpPr>
          <p:cNvPr id="5" name="Content Placeholder 4"/>
          <p:cNvSpPr txBox="1">
            <a:spLocks/>
          </p:cNvSpPr>
          <p:nvPr/>
        </p:nvSpPr>
        <p:spPr>
          <a:xfrm>
            <a:off x="-152400" y="1752600"/>
            <a:ext cx="5943600" cy="5105400"/>
          </a:xfrm>
          <a:prstGeom prst="rect">
            <a:avLst/>
          </a:prstGeom>
        </p:spPr>
        <p:txBody>
          <a:bodyPr vert="horz" lIns="54864" tIns="91440" rtlCol="0">
            <a:normAutofit/>
          </a:bodyPr>
          <a:lstStyle/>
          <a:p>
            <a:pPr marL="438912" indent="-320040">
              <a:buClr>
                <a:schemeClr val="accent1"/>
              </a:buClr>
              <a:buSzPct val="80000"/>
              <a:buFont typeface="Wingdings 2"/>
              <a:buChar char=""/>
              <a:defRPr/>
            </a:pPr>
            <a:r>
              <a:rPr lang="en-US" sz="3200" b="1" dirty="0" smtClean="0">
                <a:effectLst>
                  <a:outerShdw blurRad="38100" dist="38100" dir="2700000" algn="tl">
                    <a:srgbClr val="000000">
                      <a:alpha val="43137"/>
                    </a:srgbClr>
                  </a:outerShdw>
                </a:effectLst>
              </a:rPr>
              <a:t>Wood</a:t>
            </a:r>
            <a:r>
              <a:rPr lang="en-US" sz="3200" b="1" dirty="0" smtClean="0"/>
              <a:t> </a:t>
            </a:r>
            <a:r>
              <a:rPr lang="en-US" sz="3200" dirty="0" smtClean="0"/>
              <a:t>was the major fuel source until the end of 19</a:t>
            </a:r>
            <a:r>
              <a:rPr lang="en-US" sz="3200" baseline="30000" dirty="0" smtClean="0"/>
              <a:t>th</a:t>
            </a:r>
            <a:r>
              <a:rPr lang="en-US" sz="3200" dirty="0" smtClean="0"/>
              <a:t> century</a:t>
            </a:r>
          </a:p>
          <a:p>
            <a:pPr marL="896112" lvl="1" indent="-320040">
              <a:buClr>
                <a:schemeClr val="accent1"/>
              </a:buClr>
              <a:buSzPct val="80000"/>
              <a:buFont typeface="Wingdings 2"/>
              <a:buChar char=""/>
              <a:defRPr/>
            </a:pPr>
            <a:r>
              <a:rPr lang="en-US" sz="3200" i="1" dirty="0" smtClean="0"/>
              <a:t>Today developing countries use wood for ~35% of total energy supply</a:t>
            </a:r>
          </a:p>
          <a:p>
            <a:pPr marL="896112" lvl="1" indent="-320040">
              <a:buClr>
                <a:schemeClr val="accent1"/>
              </a:buClr>
              <a:buSzPct val="80000"/>
              <a:buFont typeface="Wingdings 2"/>
              <a:buChar char=""/>
              <a:defRPr/>
            </a:pPr>
            <a:endParaRPr lang="en-US" sz="3200" i="1" dirty="0" smtClean="0"/>
          </a:p>
          <a:p>
            <a:pPr marL="438912" lvl="0" indent="-320040">
              <a:buClr>
                <a:schemeClr val="accent1"/>
              </a:buClr>
              <a:buSzPct val="80000"/>
              <a:buFont typeface="Wingdings 2"/>
              <a:buChar char=""/>
              <a:defRPr/>
            </a:pPr>
            <a:r>
              <a:rPr lang="en-US" sz="3200" dirty="0" smtClean="0"/>
              <a:t>Early diesel engines were designed and tested to run on peanut oil</a:t>
            </a:r>
          </a:p>
        </p:txBody>
      </p:sp>
      <p:pic>
        <p:nvPicPr>
          <p:cNvPr id="1026" name="Picture 2"/>
          <p:cNvPicPr>
            <a:picLocks noChangeAspect="1" noChangeArrowheads="1"/>
          </p:cNvPicPr>
          <p:nvPr/>
        </p:nvPicPr>
        <p:blipFill>
          <a:blip r:embed="rId3" cstate="print"/>
          <a:srcRect/>
          <a:stretch>
            <a:fillRect/>
          </a:stretch>
        </p:blipFill>
        <p:spPr bwMode="auto">
          <a:xfrm>
            <a:off x="6248400" y="1600200"/>
            <a:ext cx="1790700" cy="1870075"/>
          </a:xfrm>
          <a:prstGeom prst="rect">
            <a:avLst/>
          </a:prstGeom>
          <a:noFill/>
          <a:ln w="9525">
            <a:noFill/>
            <a:miter lim="800000"/>
            <a:headEnd/>
            <a:tailEnd/>
          </a:ln>
        </p:spPr>
      </p:pic>
      <p:sp>
        <p:nvSpPr>
          <p:cNvPr id="6" name="Rectangle 5"/>
          <p:cNvSpPr/>
          <p:nvPr/>
        </p:nvSpPr>
        <p:spPr>
          <a:xfrm>
            <a:off x="5791200" y="6427113"/>
            <a:ext cx="3624940" cy="1015663"/>
          </a:xfrm>
          <a:prstGeom prst="rect">
            <a:avLst/>
          </a:prstGeom>
        </p:spPr>
        <p:txBody>
          <a:bodyPr wrap="square">
            <a:spAutoFit/>
          </a:bodyPr>
          <a:lstStyle/>
          <a:p>
            <a:r>
              <a:rPr lang="en-US" sz="1000" dirty="0" smtClean="0">
                <a:hlinkClick r:id="rId4"/>
              </a:rPr>
              <a:t>http://en.wikipedia.org/wiki/Wood_fuel</a:t>
            </a:r>
            <a:endParaRPr lang="en-US" sz="1000" dirty="0" smtClean="0"/>
          </a:p>
          <a:p>
            <a:r>
              <a:rPr lang="en-US" sz="1000" dirty="0" smtClean="0">
                <a:hlinkClick r:id="rId5"/>
              </a:rPr>
              <a:t>http://www.uniquecarsandparts.com.au/history_diesel.htm</a:t>
            </a:r>
            <a:endParaRPr lang="en-US" sz="1000" dirty="0" smtClean="0"/>
          </a:p>
          <a:p>
            <a:endParaRPr lang="en-US" sz="1000" dirty="0" smtClean="0"/>
          </a:p>
          <a:p>
            <a:endParaRPr lang="en-US" sz="1000" dirty="0" smtClean="0"/>
          </a:p>
          <a:p>
            <a:endParaRPr lang="en-US" sz="1000" dirty="0" smtClean="0"/>
          </a:p>
          <a:p>
            <a:endParaRPr lang="en-US" sz="1000" dirty="0"/>
          </a:p>
        </p:txBody>
      </p:sp>
      <p:pic>
        <p:nvPicPr>
          <p:cNvPr id="2050" name="Picture 2"/>
          <p:cNvPicPr>
            <a:picLocks noChangeAspect="1" noChangeArrowheads="1"/>
          </p:cNvPicPr>
          <p:nvPr/>
        </p:nvPicPr>
        <p:blipFill>
          <a:blip r:embed="rId6" cstate="print"/>
          <a:srcRect/>
          <a:stretch>
            <a:fillRect/>
          </a:stretch>
        </p:blipFill>
        <p:spPr bwMode="auto">
          <a:xfrm>
            <a:off x="6553200" y="3733800"/>
            <a:ext cx="1234722"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Biomass Energy</a:t>
            </a:r>
            <a:endParaRPr lang="en-US" dirty="0"/>
          </a:p>
        </p:txBody>
      </p:sp>
      <p:sp>
        <p:nvSpPr>
          <p:cNvPr id="5" name="Content Placeholder 4"/>
          <p:cNvSpPr txBox="1">
            <a:spLocks/>
          </p:cNvSpPr>
          <p:nvPr/>
        </p:nvSpPr>
        <p:spPr>
          <a:xfrm>
            <a:off x="228600" y="1600200"/>
            <a:ext cx="5943600" cy="5105400"/>
          </a:xfrm>
          <a:prstGeom prst="rect">
            <a:avLst/>
          </a:prstGeom>
        </p:spPr>
        <p:txBody>
          <a:bodyPr vert="horz" lIns="54864" tIns="91440" rtlCol="0">
            <a:normAutofit/>
          </a:bodyPr>
          <a:lstStyle/>
          <a:p>
            <a:pPr marL="438912" indent="-320040">
              <a:buClr>
                <a:schemeClr val="accent1"/>
              </a:buClr>
              <a:buSzPct val="80000"/>
              <a:buFont typeface="Wingdings 2"/>
              <a:buChar char=""/>
              <a:defRPr/>
            </a:pPr>
            <a:r>
              <a:rPr lang="en-US" sz="3200" b="1" dirty="0" smtClean="0"/>
              <a:t>Wood</a:t>
            </a:r>
          </a:p>
          <a:p>
            <a:pPr marL="438912" indent="-320040">
              <a:buClr>
                <a:schemeClr val="accent1"/>
              </a:buClr>
              <a:buSzPct val="80000"/>
              <a:buFont typeface="Wingdings 2"/>
              <a:buChar char=""/>
              <a:defRPr/>
            </a:pPr>
            <a:r>
              <a:rPr lang="en-US" sz="3200" b="1" dirty="0" smtClean="0"/>
              <a:t>Coconut husks</a:t>
            </a:r>
          </a:p>
          <a:p>
            <a:pPr marL="438912" indent="-320040">
              <a:buClr>
                <a:schemeClr val="accent1"/>
              </a:buClr>
              <a:buSzPct val="80000"/>
              <a:buFont typeface="Wingdings 2"/>
              <a:buChar char=""/>
              <a:defRPr/>
            </a:pPr>
            <a:r>
              <a:rPr lang="en-US" sz="3200" b="1" dirty="0" smtClean="0"/>
              <a:t>Palm Oil Biodiesel</a:t>
            </a:r>
          </a:p>
          <a:p>
            <a:pPr marL="438912" indent="-320040">
              <a:buClr>
                <a:schemeClr val="accent1"/>
              </a:buClr>
              <a:buSzPct val="80000"/>
              <a:buFont typeface="Wingdings 2"/>
              <a:buChar char=""/>
              <a:defRPr/>
            </a:pPr>
            <a:r>
              <a:rPr lang="en-US" sz="3200" b="1" dirty="0" smtClean="0"/>
              <a:t>Soybean Biodiesel</a:t>
            </a:r>
          </a:p>
          <a:p>
            <a:pPr marL="438912" indent="-320040">
              <a:buClr>
                <a:schemeClr val="accent1"/>
              </a:buClr>
              <a:buSzPct val="80000"/>
              <a:buFont typeface="Wingdings 2"/>
              <a:buChar char=""/>
              <a:defRPr/>
            </a:pPr>
            <a:r>
              <a:rPr lang="en-US" sz="3200" b="1" dirty="0" smtClean="0"/>
              <a:t>Algae Biodiesel</a:t>
            </a:r>
          </a:p>
          <a:p>
            <a:pPr marL="438912" indent="-320040">
              <a:buClr>
                <a:schemeClr val="accent1"/>
              </a:buClr>
              <a:buSzPct val="80000"/>
              <a:buFont typeface="Wingdings 2"/>
              <a:buChar char=""/>
              <a:defRPr/>
            </a:pPr>
            <a:r>
              <a:rPr lang="en-US" sz="3200" b="1" dirty="0" smtClean="0"/>
              <a:t>Sugar Cane Ethanol</a:t>
            </a:r>
          </a:p>
          <a:p>
            <a:pPr marL="438912" indent="-320040">
              <a:buClr>
                <a:schemeClr val="accent1"/>
              </a:buClr>
              <a:buSzPct val="80000"/>
              <a:buFont typeface="Wingdings 2"/>
              <a:buChar char=""/>
              <a:defRPr/>
            </a:pPr>
            <a:r>
              <a:rPr lang="en-US" sz="3200" b="1" dirty="0" smtClean="0"/>
              <a:t>Corn Ethanol</a:t>
            </a:r>
          </a:p>
          <a:p>
            <a:pPr marL="438912" indent="-320040">
              <a:buClr>
                <a:schemeClr val="accent1"/>
              </a:buClr>
              <a:buSzPct val="80000"/>
              <a:buFont typeface="Wingdings 2"/>
              <a:buChar char=""/>
              <a:defRPr/>
            </a:pPr>
            <a:r>
              <a:rPr lang="en-US" sz="3200" b="1" dirty="0" smtClean="0"/>
              <a:t>Cellulosic Ethanol</a:t>
            </a:r>
          </a:p>
          <a:p>
            <a:pPr marL="438912" indent="-320040">
              <a:buClr>
                <a:schemeClr val="accent1"/>
              </a:buClr>
              <a:buSzPct val="80000"/>
              <a:buFont typeface="Wingdings 2"/>
              <a:buChar char=""/>
              <a:defRPr/>
            </a:pPr>
            <a:r>
              <a:rPr lang="en-US" sz="3200" b="1" dirty="0" smtClean="0"/>
              <a:t>Manure</a:t>
            </a:r>
          </a:p>
          <a:p>
            <a:pPr marL="438912" indent="-320040">
              <a:buClr>
                <a:schemeClr val="accent1"/>
              </a:buClr>
              <a:buSzPct val="80000"/>
              <a:buFont typeface="Wingdings 2"/>
              <a:buChar char=""/>
              <a:defRPr/>
            </a:pPr>
            <a:r>
              <a:rPr lang="en-US" sz="3200" b="1" dirty="0" smtClean="0"/>
              <a:t>Waste Paper</a:t>
            </a:r>
          </a:p>
          <a:p>
            <a:pPr marL="438912" indent="-320040">
              <a:buClr>
                <a:schemeClr val="accent1"/>
              </a:buClr>
              <a:buSzPct val="80000"/>
              <a:buFont typeface="Wingdings 2"/>
              <a:buChar char=""/>
              <a:defRPr/>
            </a:pPr>
            <a:endParaRPr lang="en-US" sz="3200" dirty="0" smtClean="0"/>
          </a:p>
        </p:txBody>
      </p:sp>
      <p:pic>
        <p:nvPicPr>
          <p:cNvPr id="1026" name="Picture 2"/>
          <p:cNvPicPr>
            <a:picLocks noChangeAspect="1" noChangeArrowheads="1"/>
          </p:cNvPicPr>
          <p:nvPr/>
        </p:nvPicPr>
        <p:blipFill>
          <a:blip r:embed="rId3" cstate="print"/>
          <a:srcRect/>
          <a:stretch>
            <a:fillRect/>
          </a:stretch>
        </p:blipFill>
        <p:spPr bwMode="auto">
          <a:xfrm>
            <a:off x="5029200" y="1752600"/>
            <a:ext cx="1295400" cy="1269932"/>
          </a:xfrm>
          <a:prstGeom prst="rect">
            <a:avLst/>
          </a:prstGeom>
          <a:noFill/>
          <a:ln w="9525">
            <a:noFill/>
            <a:miter lim="800000"/>
            <a:headEnd/>
            <a:tailEnd/>
          </a:ln>
        </p:spPr>
      </p:pic>
      <p:sp>
        <p:nvSpPr>
          <p:cNvPr id="6" name="Rectangle 5"/>
          <p:cNvSpPr/>
          <p:nvPr/>
        </p:nvSpPr>
        <p:spPr>
          <a:xfrm>
            <a:off x="4572000" y="6248400"/>
            <a:ext cx="4572000" cy="1384995"/>
          </a:xfrm>
          <a:prstGeom prst="rect">
            <a:avLst/>
          </a:prstGeom>
        </p:spPr>
        <p:txBody>
          <a:bodyPr wrap="square">
            <a:spAutoFit/>
          </a:bodyPr>
          <a:lstStyle/>
          <a:p>
            <a:r>
              <a:rPr lang="en-US" sz="600" dirty="0" smtClean="0">
                <a:hlinkClick r:id="rId4"/>
              </a:rPr>
              <a:t>http://en.wikipedia.org/wiki/Wood_fuel</a:t>
            </a:r>
            <a:endParaRPr lang="en-US" sz="600" dirty="0" smtClean="0"/>
          </a:p>
          <a:p>
            <a:r>
              <a:rPr lang="en-US" sz="600" dirty="0" smtClean="0">
                <a:hlinkClick r:id="rId5"/>
              </a:rPr>
              <a:t>http://www.treehugger.com/files/2009/03/seventh-generation-buys-sustainable-palm-kernal-oil-credits-for-entire-product-line.php</a:t>
            </a:r>
            <a:endParaRPr lang="en-US" sz="600" dirty="0" smtClean="0"/>
          </a:p>
          <a:p>
            <a:r>
              <a:rPr lang="en-US" sz="600" dirty="0" smtClean="0">
                <a:hlinkClick r:id="rId6"/>
              </a:rPr>
              <a:t>http://www.cepk.tk/1_2_Products.html</a:t>
            </a:r>
            <a:endParaRPr lang="en-US" sz="600" dirty="0" smtClean="0"/>
          </a:p>
          <a:p>
            <a:r>
              <a:rPr lang="en-US" sz="600" dirty="0" smtClean="0">
                <a:hlinkClick r:id="rId7"/>
              </a:rPr>
              <a:t>http://ecolocalizer.com/2008/07/30/us-public-has-zero-desire-for-brazils-ethanol-should-it/</a:t>
            </a:r>
            <a:endParaRPr lang="en-US" sz="600" dirty="0" smtClean="0"/>
          </a:p>
          <a:p>
            <a:r>
              <a:rPr lang="en-US" sz="600" dirty="0" smtClean="0">
                <a:hlinkClick r:id="rId8"/>
              </a:rPr>
              <a:t>http://www.celsias.com/article/us-doe-releases-finalized-national-algal-biofuels/</a:t>
            </a:r>
            <a:endParaRPr lang="en-US" sz="600" dirty="0" smtClean="0"/>
          </a:p>
          <a:p>
            <a:r>
              <a:rPr lang="en-US" sz="600" dirty="0" smtClean="0">
                <a:hlinkClick r:id="rId9"/>
              </a:rPr>
              <a:t>http://www.w-healthy.com/is-soybean-oil-healthy/</a:t>
            </a:r>
            <a:endParaRPr lang="en-US" sz="600" dirty="0" smtClean="0"/>
          </a:p>
          <a:p>
            <a:endParaRPr lang="en-US" sz="1200" dirty="0" smtClean="0"/>
          </a:p>
          <a:p>
            <a:endParaRPr lang="en-US" sz="1200" dirty="0" smtClean="0"/>
          </a:p>
          <a:p>
            <a:endParaRPr lang="en-US" sz="600" dirty="0" smtClean="0"/>
          </a:p>
          <a:p>
            <a:endParaRPr lang="en-US" sz="600" dirty="0" smtClean="0"/>
          </a:p>
          <a:p>
            <a:endParaRPr lang="en-US" sz="600" dirty="0" smtClean="0"/>
          </a:p>
          <a:p>
            <a:endParaRPr lang="en-US" sz="600" dirty="0"/>
          </a:p>
        </p:txBody>
      </p:sp>
      <p:pic>
        <p:nvPicPr>
          <p:cNvPr id="23553" name="Picture 1"/>
          <p:cNvPicPr>
            <a:picLocks noChangeAspect="1" noChangeArrowheads="1"/>
          </p:cNvPicPr>
          <p:nvPr/>
        </p:nvPicPr>
        <p:blipFill>
          <a:blip r:embed="rId10" cstate="print"/>
          <a:srcRect/>
          <a:stretch>
            <a:fillRect/>
          </a:stretch>
        </p:blipFill>
        <p:spPr bwMode="auto">
          <a:xfrm>
            <a:off x="6858000" y="1752600"/>
            <a:ext cx="1549400" cy="1219200"/>
          </a:xfrm>
          <a:prstGeom prst="rect">
            <a:avLst/>
          </a:prstGeom>
          <a:noFill/>
          <a:ln w="9525">
            <a:noFill/>
            <a:miter lim="800000"/>
            <a:headEnd/>
            <a:tailEnd/>
          </a:ln>
        </p:spPr>
      </p:pic>
      <p:pic>
        <p:nvPicPr>
          <p:cNvPr id="23554" name="Picture 2"/>
          <p:cNvPicPr>
            <a:picLocks noChangeAspect="1" noChangeArrowheads="1"/>
          </p:cNvPicPr>
          <p:nvPr/>
        </p:nvPicPr>
        <p:blipFill>
          <a:blip r:embed="rId11" cstate="print"/>
          <a:srcRect/>
          <a:stretch>
            <a:fillRect/>
          </a:stretch>
        </p:blipFill>
        <p:spPr bwMode="auto">
          <a:xfrm>
            <a:off x="6838950" y="4724400"/>
            <a:ext cx="1619250" cy="1295400"/>
          </a:xfrm>
          <a:prstGeom prst="rect">
            <a:avLst/>
          </a:prstGeom>
          <a:noFill/>
          <a:ln w="9525">
            <a:noFill/>
            <a:miter lim="800000"/>
            <a:headEnd/>
            <a:tailEnd/>
          </a:ln>
        </p:spPr>
      </p:pic>
      <p:pic>
        <p:nvPicPr>
          <p:cNvPr id="23555" name="Picture 3"/>
          <p:cNvPicPr>
            <a:picLocks noChangeAspect="1" noChangeArrowheads="1"/>
          </p:cNvPicPr>
          <p:nvPr/>
        </p:nvPicPr>
        <p:blipFill>
          <a:blip r:embed="rId12" cstate="print"/>
          <a:srcRect/>
          <a:stretch>
            <a:fillRect/>
          </a:stretch>
        </p:blipFill>
        <p:spPr bwMode="auto">
          <a:xfrm>
            <a:off x="4876800" y="3200400"/>
            <a:ext cx="1625599" cy="1219199"/>
          </a:xfrm>
          <a:prstGeom prst="rect">
            <a:avLst/>
          </a:prstGeom>
          <a:noFill/>
          <a:ln w="9525">
            <a:noFill/>
            <a:miter lim="800000"/>
            <a:headEnd/>
            <a:tailEnd/>
          </a:ln>
        </p:spPr>
      </p:pic>
      <p:pic>
        <p:nvPicPr>
          <p:cNvPr id="23556" name="Picture 4"/>
          <p:cNvPicPr>
            <a:picLocks noChangeAspect="1" noChangeArrowheads="1"/>
          </p:cNvPicPr>
          <p:nvPr/>
        </p:nvPicPr>
        <p:blipFill>
          <a:blip r:embed="rId13" cstate="print"/>
          <a:srcRect/>
          <a:stretch>
            <a:fillRect/>
          </a:stretch>
        </p:blipFill>
        <p:spPr bwMode="auto">
          <a:xfrm>
            <a:off x="5029200" y="4724400"/>
            <a:ext cx="1371600" cy="1371600"/>
          </a:xfrm>
          <a:prstGeom prst="rect">
            <a:avLst/>
          </a:prstGeom>
          <a:noFill/>
          <a:ln w="9525">
            <a:noFill/>
            <a:miter lim="800000"/>
            <a:headEnd/>
            <a:tailEnd/>
          </a:ln>
        </p:spPr>
      </p:pic>
      <p:pic>
        <p:nvPicPr>
          <p:cNvPr id="23557" name="Picture 5"/>
          <p:cNvPicPr>
            <a:picLocks noChangeAspect="1" noChangeArrowheads="1"/>
          </p:cNvPicPr>
          <p:nvPr/>
        </p:nvPicPr>
        <p:blipFill>
          <a:blip r:embed="rId14" cstate="print"/>
          <a:srcRect/>
          <a:stretch>
            <a:fillRect/>
          </a:stretch>
        </p:blipFill>
        <p:spPr bwMode="auto">
          <a:xfrm>
            <a:off x="6705600" y="3200400"/>
            <a:ext cx="1857828"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Biomass Composition</a:t>
            </a:r>
            <a:endParaRPr lang="en-US" dirty="0"/>
          </a:p>
        </p:txBody>
      </p:sp>
      <p:sp>
        <p:nvSpPr>
          <p:cNvPr id="5" name="Content Placeholder 4"/>
          <p:cNvSpPr txBox="1">
            <a:spLocks/>
          </p:cNvSpPr>
          <p:nvPr/>
        </p:nvSpPr>
        <p:spPr>
          <a:xfrm>
            <a:off x="-152400" y="1752600"/>
            <a:ext cx="5943600" cy="5105400"/>
          </a:xfrm>
          <a:prstGeom prst="rect">
            <a:avLst/>
          </a:prstGeom>
        </p:spPr>
        <p:txBody>
          <a:bodyPr vert="horz" lIns="54864" tIns="91440" rtlCol="0">
            <a:normAutofit/>
          </a:bodyPr>
          <a:lstStyle/>
          <a:p>
            <a:pPr marL="438912" indent="-320040">
              <a:buClr>
                <a:schemeClr val="accent1"/>
              </a:buClr>
              <a:buSzPct val="80000"/>
              <a:buFont typeface="Wingdings 2"/>
              <a:buChar char=""/>
              <a:defRPr/>
            </a:pPr>
            <a:endParaRPr lang="en-US" sz="3200" dirty="0" smtClean="0"/>
          </a:p>
        </p:txBody>
      </p:sp>
      <p:pic>
        <p:nvPicPr>
          <p:cNvPr id="7" name="Content Placeholder 3" descr="LipidCarbProtein Pie.jpg"/>
          <p:cNvPicPr>
            <a:picLocks noGrp="1" noChangeAspect="1"/>
          </p:cNvPicPr>
          <p:nvPr>
            <p:ph idx="1"/>
          </p:nvPr>
        </p:nvPicPr>
        <p:blipFill>
          <a:blip r:embed="rId3" cstate="print"/>
          <a:srcRect/>
          <a:stretch>
            <a:fillRect/>
          </a:stretch>
        </p:blipFill>
        <p:spPr>
          <a:xfrm>
            <a:off x="2667000" y="2743200"/>
            <a:ext cx="3733800" cy="2800350"/>
          </a:xfrm>
        </p:spPr>
      </p:pic>
      <p:sp>
        <p:nvSpPr>
          <p:cNvPr id="9" name="TextBox 8"/>
          <p:cNvSpPr txBox="1"/>
          <p:nvPr/>
        </p:nvSpPr>
        <p:spPr>
          <a:xfrm>
            <a:off x="228600" y="3276600"/>
            <a:ext cx="2133600" cy="369332"/>
          </a:xfrm>
          <a:prstGeom prst="rect">
            <a:avLst/>
          </a:prstGeom>
          <a:noFill/>
        </p:spPr>
        <p:txBody>
          <a:bodyPr wrap="square" rtlCol="0">
            <a:spAutoFit/>
          </a:bodyPr>
          <a:lstStyle/>
          <a:p>
            <a:pPr algn="ctr"/>
            <a:r>
              <a:rPr lang="en-US" dirty="0" smtClean="0">
                <a:effectLst>
                  <a:outerShdw blurRad="38100" dist="38100" dir="2700000" algn="tl">
                    <a:srgbClr val="000000">
                      <a:alpha val="43137"/>
                    </a:srgbClr>
                  </a:outerShdw>
                </a:effectLst>
              </a:rPr>
              <a:t>Ethanol</a:t>
            </a:r>
            <a:endParaRPr lang="en-US" dirty="0">
              <a:effectLst>
                <a:outerShdw blurRad="38100" dist="38100" dir="2700000" algn="tl">
                  <a:srgbClr val="000000">
                    <a:alpha val="43137"/>
                  </a:srgbClr>
                </a:outerShdw>
              </a:effectLst>
            </a:endParaRPr>
          </a:p>
        </p:txBody>
      </p:sp>
      <p:sp>
        <p:nvSpPr>
          <p:cNvPr id="10" name="TextBox 9"/>
          <p:cNvSpPr txBox="1"/>
          <p:nvPr/>
        </p:nvSpPr>
        <p:spPr>
          <a:xfrm>
            <a:off x="228600" y="6488668"/>
            <a:ext cx="2133600" cy="369332"/>
          </a:xfrm>
          <a:prstGeom prst="rect">
            <a:avLst/>
          </a:prstGeom>
          <a:noFill/>
        </p:spPr>
        <p:txBody>
          <a:bodyPr wrap="square" rtlCol="0">
            <a:spAutoFit/>
          </a:bodyPr>
          <a:lstStyle/>
          <a:p>
            <a:pPr algn="ctr"/>
            <a:r>
              <a:rPr lang="en-US" dirty="0" smtClean="0">
                <a:effectLst>
                  <a:outerShdw blurRad="38100" dist="38100" dir="2700000" algn="tl">
                    <a:srgbClr val="000000">
                      <a:alpha val="43137"/>
                    </a:srgbClr>
                  </a:outerShdw>
                </a:effectLst>
              </a:rPr>
              <a:t>Biodiesel</a:t>
            </a:r>
            <a:endParaRPr lang="en-US" dirty="0">
              <a:effectLst>
                <a:outerShdw blurRad="38100" dist="38100" dir="2700000" algn="tl">
                  <a:srgbClr val="000000">
                    <a:alpha val="43137"/>
                  </a:srgbClr>
                </a:outerShdw>
              </a:effectLst>
            </a:endParaRPr>
          </a:p>
        </p:txBody>
      </p:sp>
      <p:sp>
        <p:nvSpPr>
          <p:cNvPr id="11" name="TextBox 10"/>
          <p:cNvSpPr txBox="1"/>
          <p:nvPr/>
        </p:nvSpPr>
        <p:spPr>
          <a:xfrm>
            <a:off x="6705600" y="6324600"/>
            <a:ext cx="2133600" cy="369332"/>
          </a:xfrm>
          <a:prstGeom prst="rect">
            <a:avLst/>
          </a:prstGeom>
          <a:noFill/>
        </p:spPr>
        <p:txBody>
          <a:bodyPr wrap="square" rtlCol="0">
            <a:spAutoFit/>
          </a:bodyPr>
          <a:lstStyle/>
          <a:p>
            <a:pPr algn="ctr"/>
            <a:r>
              <a:rPr lang="en-US" dirty="0" smtClean="0">
                <a:effectLst>
                  <a:outerShdw blurRad="38100" dist="38100" dir="2700000" algn="tl">
                    <a:srgbClr val="000000">
                      <a:alpha val="43137"/>
                    </a:srgbClr>
                  </a:outerShdw>
                </a:effectLst>
              </a:rPr>
              <a:t>Whole Biomass</a:t>
            </a:r>
            <a:endParaRPr lang="en-US" dirty="0">
              <a:effectLst>
                <a:outerShdw blurRad="38100" dist="38100" dir="2700000" algn="tl">
                  <a:srgbClr val="000000">
                    <a:alpha val="43137"/>
                  </a:srgbClr>
                </a:outerShdw>
              </a:effectLst>
            </a:endParaRPr>
          </a:p>
        </p:txBody>
      </p:sp>
      <p:sp>
        <p:nvSpPr>
          <p:cNvPr id="12" name="TextBox 11"/>
          <p:cNvSpPr txBox="1"/>
          <p:nvPr/>
        </p:nvSpPr>
        <p:spPr>
          <a:xfrm>
            <a:off x="6705600" y="3200400"/>
            <a:ext cx="2133600" cy="369332"/>
          </a:xfrm>
          <a:prstGeom prst="rect">
            <a:avLst/>
          </a:prstGeom>
          <a:noFill/>
        </p:spPr>
        <p:txBody>
          <a:bodyPr wrap="square" rtlCol="0">
            <a:spAutoFit/>
          </a:bodyPr>
          <a:lstStyle/>
          <a:p>
            <a:pPr algn="ctr"/>
            <a:r>
              <a:rPr lang="en-US" dirty="0" smtClean="0">
                <a:effectLst>
                  <a:outerShdw blurRad="38100" dist="38100" dir="2700000" algn="tl">
                    <a:srgbClr val="000000">
                      <a:alpha val="43137"/>
                    </a:srgbClr>
                  </a:outerShdw>
                </a:effectLst>
              </a:rPr>
              <a:t>Animal Feed</a:t>
            </a:r>
            <a:endParaRPr lang="en-US" dirty="0">
              <a:effectLst>
                <a:outerShdw blurRad="38100" dist="38100" dir="2700000" algn="tl">
                  <a:srgbClr val="000000">
                    <a:alpha val="43137"/>
                  </a:srgbClr>
                </a:outerShdw>
              </a:effectLst>
            </a:endParaRPr>
          </a:p>
        </p:txBody>
      </p:sp>
      <p:pic>
        <p:nvPicPr>
          <p:cNvPr id="3075" name="Picture 3"/>
          <p:cNvPicPr>
            <a:picLocks noChangeAspect="1" noChangeArrowheads="1"/>
          </p:cNvPicPr>
          <p:nvPr/>
        </p:nvPicPr>
        <p:blipFill>
          <a:blip r:embed="rId4" cstate="print"/>
          <a:srcRect/>
          <a:stretch>
            <a:fillRect/>
          </a:stretch>
        </p:blipFill>
        <p:spPr bwMode="auto">
          <a:xfrm>
            <a:off x="228600" y="1676400"/>
            <a:ext cx="2173874" cy="1447800"/>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a:stretch>
            <a:fillRect/>
          </a:stretch>
        </p:blipFill>
        <p:spPr bwMode="auto">
          <a:xfrm>
            <a:off x="457200" y="4038600"/>
            <a:ext cx="1752600" cy="2336800"/>
          </a:xfrm>
          <a:prstGeom prst="rect">
            <a:avLst/>
          </a:prstGeom>
          <a:noFill/>
          <a:ln w="9525">
            <a:noFill/>
            <a:miter lim="800000"/>
            <a:headEnd/>
            <a:tailEnd/>
          </a:ln>
        </p:spPr>
      </p:pic>
      <p:pic>
        <p:nvPicPr>
          <p:cNvPr id="3077" name="Picture 5"/>
          <p:cNvPicPr>
            <a:picLocks noChangeAspect="1" noChangeArrowheads="1"/>
          </p:cNvPicPr>
          <p:nvPr/>
        </p:nvPicPr>
        <p:blipFill>
          <a:blip r:embed="rId6" cstate="print"/>
          <a:srcRect/>
          <a:stretch>
            <a:fillRect/>
          </a:stretch>
        </p:blipFill>
        <p:spPr bwMode="auto">
          <a:xfrm>
            <a:off x="6705600" y="5029200"/>
            <a:ext cx="2286000" cy="1280160"/>
          </a:xfrm>
          <a:prstGeom prst="rect">
            <a:avLst/>
          </a:prstGeom>
          <a:noFill/>
          <a:ln w="9525">
            <a:noFill/>
            <a:miter lim="800000"/>
            <a:headEnd/>
            <a:tailEnd/>
          </a:ln>
        </p:spPr>
      </p:pic>
      <p:pic>
        <p:nvPicPr>
          <p:cNvPr id="3078" name="Picture 6"/>
          <p:cNvPicPr>
            <a:picLocks noChangeAspect="1" noChangeArrowheads="1"/>
          </p:cNvPicPr>
          <p:nvPr/>
        </p:nvPicPr>
        <p:blipFill>
          <a:blip r:embed="rId7" cstate="print"/>
          <a:srcRect/>
          <a:stretch>
            <a:fillRect/>
          </a:stretch>
        </p:blipFill>
        <p:spPr bwMode="auto">
          <a:xfrm>
            <a:off x="6705600" y="1600201"/>
            <a:ext cx="2133600" cy="1466850"/>
          </a:xfrm>
          <a:prstGeom prst="rect">
            <a:avLst/>
          </a:prstGeom>
          <a:noFill/>
          <a:ln w="9525">
            <a:noFill/>
            <a:miter lim="800000"/>
            <a:headEnd/>
            <a:tailEnd/>
          </a:ln>
        </p:spPr>
      </p:pic>
      <p:cxnSp>
        <p:nvCxnSpPr>
          <p:cNvPr id="17" name="Straight Arrow Connector 16"/>
          <p:cNvCxnSpPr/>
          <p:nvPr/>
        </p:nvCxnSpPr>
        <p:spPr>
          <a:xfrm rot="10800000">
            <a:off x="2514600" y="2819400"/>
            <a:ext cx="1143000" cy="6858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2514600" y="4648200"/>
            <a:ext cx="1143000" cy="6096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5486400" y="3124200"/>
            <a:ext cx="1066800" cy="6096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019800" y="4953000"/>
            <a:ext cx="53340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81000" y="6324600"/>
            <a:ext cx="2286000" cy="184666"/>
          </a:xfrm>
          <a:prstGeom prst="rect">
            <a:avLst/>
          </a:prstGeom>
          <a:noFill/>
        </p:spPr>
        <p:txBody>
          <a:bodyPr wrap="square" rtlCol="0">
            <a:spAutoFit/>
          </a:bodyPr>
          <a:lstStyle/>
          <a:p>
            <a:r>
              <a:rPr lang="en-US" sz="600" dirty="0" smtClean="0"/>
              <a:t>http://www.flickr.com/photos/robseattle/34083190/</a:t>
            </a:r>
            <a:endParaRPr lang="en-US" sz="600" dirty="0"/>
          </a:p>
        </p:txBody>
      </p:sp>
      <p:sp>
        <p:nvSpPr>
          <p:cNvPr id="20" name="TextBox 19"/>
          <p:cNvSpPr txBox="1"/>
          <p:nvPr/>
        </p:nvSpPr>
        <p:spPr>
          <a:xfrm>
            <a:off x="228600" y="3124200"/>
            <a:ext cx="2057400" cy="276999"/>
          </a:xfrm>
          <a:prstGeom prst="rect">
            <a:avLst/>
          </a:prstGeom>
          <a:noFill/>
        </p:spPr>
        <p:txBody>
          <a:bodyPr wrap="square" rtlCol="0">
            <a:spAutoFit/>
          </a:bodyPr>
          <a:lstStyle/>
          <a:p>
            <a:r>
              <a:rPr lang="en-US" sz="600" dirty="0" smtClean="0"/>
              <a:t>http://www.openmarket.org/2010/12/09/lame-ducks-need-some-backbone-to-let-ethanol-subsidy-and-tariff-expire/</a:t>
            </a:r>
            <a:endParaRPr lang="en-US" sz="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7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Biodiesel?</a:t>
            </a:r>
            <a:endParaRPr lang="en-US" dirty="0"/>
          </a:p>
        </p:txBody>
      </p:sp>
      <p:sp>
        <p:nvSpPr>
          <p:cNvPr id="5" name="Content Placeholder 4"/>
          <p:cNvSpPr txBox="1">
            <a:spLocks/>
          </p:cNvSpPr>
          <p:nvPr/>
        </p:nvSpPr>
        <p:spPr>
          <a:xfrm>
            <a:off x="-152400" y="1752600"/>
            <a:ext cx="5943600" cy="5105400"/>
          </a:xfrm>
          <a:prstGeom prst="rect">
            <a:avLst/>
          </a:prstGeom>
        </p:spPr>
        <p:txBody>
          <a:bodyPr vert="horz" lIns="54864" tIns="91440" rtlCol="0">
            <a:normAutofit/>
          </a:bodyPr>
          <a:lstStyle/>
          <a:p>
            <a:pPr marL="438912" indent="-320040">
              <a:buClr>
                <a:schemeClr val="accent1"/>
              </a:buClr>
              <a:buSzPct val="80000"/>
              <a:buFont typeface="Wingdings 2"/>
              <a:buChar char=""/>
              <a:defRPr/>
            </a:pPr>
            <a:endParaRPr lang="en-US" sz="3200" dirty="0" smtClean="0"/>
          </a:p>
        </p:txBody>
      </p:sp>
      <p:sp>
        <p:nvSpPr>
          <p:cNvPr id="7" name="Content Placeholder 4"/>
          <p:cNvSpPr txBox="1">
            <a:spLocks/>
          </p:cNvSpPr>
          <p:nvPr/>
        </p:nvSpPr>
        <p:spPr>
          <a:xfrm>
            <a:off x="0" y="1752600"/>
            <a:ext cx="5562600" cy="5105400"/>
          </a:xfrm>
          <a:prstGeom prst="rect">
            <a:avLst/>
          </a:prstGeom>
        </p:spPr>
        <p:txBody>
          <a:bodyPr vert="horz" lIns="54864" tIns="91440" rtlCol="0">
            <a:normAutofit/>
          </a:bodyPr>
          <a:lstStyle/>
          <a:p>
            <a:pPr marL="438912" indent="-320040">
              <a:buClr>
                <a:schemeClr val="accent1"/>
              </a:buClr>
              <a:buSzPct val="80000"/>
              <a:buFont typeface="Wingdings 2"/>
              <a:buChar char=""/>
              <a:defRPr/>
            </a:pPr>
            <a:r>
              <a:rPr lang="en-US" sz="3200" b="1" dirty="0" smtClean="0">
                <a:effectLst>
                  <a:outerShdw blurRad="38100" dist="38100" dir="2700000" algn="tl">
                    <a:srgbClr val="000000">
                      <a:alpha val="43137"/>
                    </a:srgbClr>
                  </a:outerShdw>
                </a:effectLst>
              </a:rPr>
              <a:t>Biodiesel</a:t>
            </a:r>
            <a:r>
              <a:rPr lang="en-US" sz="3200" b="1" dirty="0" smtClean="0"/>
              <a:t> </a:t>
            </a:r>
            <a:r>
              <a:rPr lang="en-US" sz="3200" dirty="0" smtClean="0"/>
              <a:t>– vegetable oil or animal fat-based diesel fuel </a:t>
            </a:r>
          </a:p>
          <a:p>
            <a:pPr marL="438912" indent="-320040">
              <a:buClr>
                <a:schemeClr val="accent1"/>
              </a:buClr>
              <a:buSzPct val="80000"/>
              <a:defRPr/>
            </a:pPr>
            <a:endParaRPr lang="en-US" sz="3200" dirty="0" smtClean="0"/>
          </a:p>
          <a:p>
            <a:pPr marL="438912" indent="-320040">
              <a:buClr>
                <a:schemeClr val="accent1"/>
              </a:buClr>
              <a:buSzPct val="80000"/>
              <a:buFont typeface="Wingdings 2"/>
              <a:buChar char=""/>
              <a:defRPr/>
            </a:pPr>
            <a:r>
              <a:rPr lang="en-US" sz="3200" dirty="0" smtClean="0"/>
              <a:t>Biodiesel has a slightly different chemical structure than </a:t>
            </a:r>
            <a:r>
              <a:rPr lang="en-US" sz="3200" dirty="0" err="1" smtClean="0"/>
              <a:t>petrodiesel</a:t>
            </a:r>
            <a:endParaRPr lang="en-US" sz="3200" dirty="0" smtClean="0"/>
          </a:p>
          <a:p>
            <a:pPr marL="438912" indent="-320040">
              <a:buClr>
                <a:schemeClr val="accent1"/>
              </a:buClr>
              <a:buSzPct val="80000"/>
              <a:defRPr/>
            </a:pPr>
            <a:endParaRPr lang="en-US" sz="3200" dirty="0" smtClean="0"/>
          </a:p>
          <a:p>
            <a:pPr marL="438912" indent="-320040">
              <a:buClr>
                <a:schemeClr val="accent1"/>
              </a:buClr>
              <a:buSzPct val="80000"/>
              <a:buFont typeface="Wingdings 2"/>
              <a:buChar char=""/>
              <a:defRPr/>
            </a:pPr>
            <a:r>
              <a:rPr lang="en-US" sz="3200" dirty="0" smtClean="0"/>
              <a:t>Most commonly made from soybean, palm, or canola oil</a:t>
            </a:r>
          </a:p>
          <a:p>
            <a:pPr marL="438912" indent="-320040">
              <a:buClr>
                <a:schemeClr val="accent1"/>
              </a:buClr>
              <a:buSzPct val="80000"/>
              <a:buFont typeface="Wingdings 2"/>
              <a:buChar char=""/>
              <a:defRPr/>
            </a:pPr>
            <a:endParaRPr lang="en-US" sz="3200" b="1" dirty="0" smtClean="0"/>
          </a:p>
          <a:p>
            <a:pPr marL="438912" indent="-320040">
              <a:buClr>
                <a:schemeClr val="accent1"/>
              </a:buClr>
              <a:buSzPct val="80000"/>
              <a:buFont typeface="Wingdings 2"/>
              <a:buChar char=""/>
              <a:defRPr/>
            </a:pPr>
            <a:endParaRPr lang="en-US" sz="3200" dirty="0" smtClean="0"/>
          </a:p>
        </p:txBody>
      </p:sp>
      <p:graphicFrame>
        <p:nvGraphicFramePr>
          <p:cNvPr id="21510" name="Object 6"/>
          <p:cNvGraphicFramePr>
            <a:graphicFrameLocks noChangeAspect="1"/>
          </p:cNvGraphicFramePr>
          <p:nvPr/>
        </p:nvGraphicFramePr>
        <p:xfrm>
          <a:off x="5638800" y="3429000"/>
          <a:ext cx="3352799" cy="146756"/>
        </p:xfrm>
        <a:graphic>
          <a:graphicData uri="http://schemas.openxmlformats.org/presentationml/2006/ole">
            <p:oleObj spid="_x0000_s21510" name="CS ChemDraw Drawing" r:id="rId4" imgW="5658221" imgH="248055" progId="ChemDraw.Document.6.0">
              <p:embed/>
            </p:oleObj>
          </a:graphicData>
        </a:graphic>
      </p:graphicFrame>
      <p:sp>
        <p:nvSpPr>
          <p:cNvPr id="12" name="TextBox 11"/>
          <p:cNvSpPr txBox="1"/>
          <p:nvPr/>
        </p:nvSpPr>
        <p:spPr>
          <a:xfrm>
            <a:off x="6019800" y="2438400"/>
            <a:ext cx="2849050" cy="584775"/>
          </a:xfrm>
          <a:prstGeom prst="rect">
            <a:avLst/>
          </a:prstGeom>
          <a:noFill/>
        </p:spPr>
        <p:txBody>
          <a:bodyPr wrap="none" rtlCol="0">
            <a:spAutoFit/>
          </a:bodyPr>
          <a:lstStyle/>
          <a:p>
            <a:pPr algn="ctr"/>
            <a:r>
              <a:rPr lang="en-US" sz="1600" dirty="0" smtClean="0"/>
              <a:t>Fatty Acid Methyl Ester – FAME</a:t>
            </a:r>
          </a:p>
          <a:p>
            <a:pPr algn="ctr"/>
            <a:r>
              <a:rPr lang="en-US" sz="1600" dirty="0" smtClean="0"/>
              <a:t>Biodiesel</a:t>
            </a:r>
            <a:endParaRPr lang="en-US" sz="1600" dirty="0"/>
          </a:p>
        </p:txBody>
      </p:sp>
      <p:sp>
        <p:nvSpPr>
          <p:cNvPr id="13" name="TextBox 12"/>
          <p:cNvSpPr txBox="1"/>
          <p:nvPr/>
        </p:nvSpPr>
        <p:spPr>
          <a:xfrm>
            <a:off x="5867400" y="3810000"/>
            <a:ext cx="2971800" cy="369332"/>
          </a:xfrm>
          <a:prstGeom prst="rect">
            <a:avLst/>
          </a:prstGeom>
          <a:noFill/>
        </p:spPr>
        <p:txBody>
          <a:bodyPr wrap="square" rtlCol="0">
            <a:spAutoFit/>
          </a:bodyPr>
          <a:lstStyle/>
          <a:p>
            <a:pPr algn="ctr"/>
            <a:r>
              <a:rPr lang="en-US" dirty="0" err="1" smtClean="0"/>
              <a:t>Petrodiesel</a:t>
            </a:r>
            <a:endParaRPr lang="en-US" dirty="0"/>
          </a:p>
        </p:txBody>
      </p:sp>
      <p:graphicFrame>
        <p:nvGraphicFramePr>
          <p:cNvPr id="21511" name="Object 7"/>
          <p:cNvGraphicFramePr>
            <a:graphicFrameLocks noChangeAspect="1"/>
          </p:cNvGraphicFramePr>
          <p:nvPr/>
        </p:nvGraphicFramePr>
        <p:xfrm>
          <a:off x="5638800" y="1950706"/>
          <a:ext cx="3295650" cy="411494"/>
        </p:xfrm>
        <a:graphic>
          <a:graphicData uri="http://schemas.openxmlformats.org/presentationml/2006/ole">
            <p:oleObj spid="_x0000_s21511" name="CS ChemDraw Drawing" r:id="rId5" imgW="5658255" imgH="706606" progId="ChemDraw.Document.6.0">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Trade-Offs</a:t>
            </a:r>
            <a:endParaRPr lang="en-US" dirty="0"/>
          </a:p>
        </p:txBody>
      </p:sp>
      <p:sp>
        <p:nvSpPr>
          <p:cNvPr id="5" name="Content Placeholder 4"/>
          <p:cNvSpPr txBox="1">
            <a:spLocks/>
          </p:cNvSpPr>
          <p:nvPr/>
        </p:nvSpPr>
        <p:spPr>
          <a:xfrm>
            <a:off x="-152400" y="1752600"/>
            <a:ext cx="5943600" cy="5105400"/>
          </a:xfrm>
          <a:prstGeom prst="rect">
            <a:avLst/>
          </a:prstGeom>
        </p:spPr>
        <p:txBody>
          <a:bodyPr vert="horz" lIns="54864" tIns="91440" rtlCol="0">
            <a:normAutofit/>
          </a:bodyPr>
          <a:lstStyle/>
          <a:p>
            <a:pPr marL="438912" indent="-320040">
              <a:buClr>
                <a:schemeClr val="accent1"/>
              </a:buClr>
              <a:buSzPct val="80000"/>
              <a:buFont typeface="Wingdings 2"/>
              <a:buChar char=""/>
              <a:defRPr/>
            </a:pPr>
            <a:endParaRPr lang="en-US" sz="3200" dirty="0" smtClean="0"/>
          </a:p>
        </p:txBody>
      </p:sp>
      <p:sp>
        <p:nvSpPr>
          <p:cNvPr id="10" name="TextBox 9"/>
          <p:cNvSpPr txBox="1"/>
          <p:nvPr/>
        </p:nvSpPr>
        <p:spPr>
          <a:xfrm>
            <a:off x="152400" y="1752600"/>
            <a:ext cx="3429000" cy="3693319"/>
          </a:xfrm>
          <a:prstGeom prst="rect">
            <a:avLst/>
          </a:prstGeom>
          <a:noFill/>
        </p:spPr>
        <p:txBody>
          <a:bodyPr wrap="square" rtlCol="0">
            <a:spAutoFit/>
          </a:bodyPr>
          <a:lstStyle/>
          <a:p>
            <a:pPr algn="ctr"/>
            <a:r>
              <a:rPr lang="en-US" b="1" u="sng" dirty="0" smtClean="0">
                <a:effectLst>
                  <a:outerShdw blurRad="38100" dist="38100" dir="2700000" algn="tl">
                    <a:srgbClr val="000000">
                      <a:alpha val="43137"/>
                    </a:srgbClr>
                  </a:outerShdw>
                </a:effectLst>
              </a:rPr>
              <a:t>Advantages</a:t>
            </a:r>
          </a:p>
          <a:p>
            <a:pPr algn="ct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Reduced CO emissions</a:t>
            </a:r>
          </a:p>
          <a:p>
            <a:pPr algn="ct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Reduced CO</a:t>
            </a:r>
            <a:r>
              <a:rPr lang="en-US" baseline="-25000" dirty="0" smtClean="0">
                <a:effectLst>
                  <a:outerShdw blurRad="38100" dist="38100" dir="2700000" algn="tl">
                    <a:srgbClr val="000000">
                      <a:alpha val="43137"/>
                    </a:srgbClr>
                  </a:outerShdw>
                </a:effectLst>
              </a:rPr>
              <a:t>2 </a:t>
            </a:r>
            <a:r>
              <a:rPr lang="en-US" dirty="0" smtClean="0">
                <a:effectLst>
                  <a:outerShdw blurRad="38100" dist="38100" dir="2700000" algn="tl">
                    <a:srgbClr val="000000">
                      <a:alpha val="43137"/>
                    </a:srgbClr>
                  </a:outerShdw>
                </a:effectLst>
              </a:rPr>
              <a:t>emissions (-78%)</a:t>
            </a:r>
          </a:p>
          <a:p>
            <a:pPr algn="ct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Reduced Hydrocarbon Emissions</a:t>
            </a:r>
          </a:p>
          <a:p>
            <a:pPr algn="ct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Better Gas Mileage (+40%)</a:t>
            </a:r>
          </a:p>
          <a:p>
            <a:pPr algn="ct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Renewable</a:t>
            </a:r>
          </a:p>
          <a:p>
            <a:pPr algn="ctr"/>
            <a:endParaRPr lang="en-US" dirty="0" smtClean="0"/>
          </a:p>
          <a:p>
            <a:pPr algn="ctr"/>
            <a:endParaRPr lang="en-US" b="1" dirty="0">
              <a:effectLst>
                <a:outerShdw blurRad="38100" dist="38100" dir="2700000" algn="tl">
                  <a:srgbClr val="000000">
                    <a:alpha val="43137"/>
                  </a:srgbClr>
                </a:outerShdw>
              </a:effectLst>
            </a:endParaRPr>
          </a:p>
        </p:txBody>
      </p:sp>
      <p:sp>
        <p:nvSpPr>
          <p:cNvPr id="11" name="TextBox 10"/>
          <p:cNvSpPr txBox="1"/>
          <p:nvPr/>
        </p:nvSpPr>
        <p:spPr>
          <a:xfrm>
            <a:off x="5943600" y="1676400"/>
            <a:ext cx="3048000" cy="5078313"/>
          </a:xfrm>
          <a:prstGeom prst="rect">
            <a:avLst/>
          </a:prstGeom>
          <a:noFill/>
        </p:spPr>
        <p:txBody>
          <a:bodyPr wrap="square" rtlCol="0">
            <a:spAutoFit/>
          </a:bodyPr>
          <a:lstStyle/>
          <a:p>
            <a:pPr algn="ctr"/>
            <a:r>
              <a:rPr lang="en-US" b="1" u="sng" dirty="0" smtClean="0">
                <a:effectLst>
                  <a:outerShdw blurRad="38100" dist="38100" dir="2700000" algn="tl">
                    <a:srgbClr val="000000">
                      <a:alpha val="43137"/>
                    </a:srgbClr>
                  </a:outerShdw>
                </a:effectLst>
              </a:rPr>
              <a:t>Disadvantages</a:t>
            </a:r>
          </a:p>
          <a:p>
            <a:pPr algn="ct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Slightly increased nitrogen oxide (</a:t>
            </a:r>
            <a:r>
              <a:rPr lang="en-US" dirty="0" err="1" smtClean="0">
                <a:effectLst>
                  <a:outerShdw blurRad="38100" dist="38100" dir="2700000" algn="tl">
                    <a:srgbClr val="000000">
                      <a:alpha val="43137"/>
                    </a:srgbClr>
                  </a:outerShdw>
                </a:effectLst>
              </a:rPr>
              <a:t>Nox</a:t>
            </a:r>
            <a:r>
              <a:rPr lang="en-US" dirty="0" smtClean="0">
                <a:effectLst>
                  <a:outerShdw blurRad="38100" dist="38100" dir="2700000" algn="tl">
                    <a:srgbClr val="000000">
                      <a:alpha val="43137"/>
                    </a:srgbClr>
                  </a:outerShdw>
                </a:effectLst>
              </a:rPr>
              <a:t>) emissions</a:t>
            </a:r>
          </a:p>
          <a:p>
            <a:pPr algn="ct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Higher cost than regular diesel</a:t>
            </a:r>
          </a:p>
          <a:p>
            <a:pPr algn="ct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Competes with growing food and cropland</a:t>
            </a:r>
          </a:p>
          <a:p>
            <a:pPr algn="ct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Loss of biodiversity from crop plantations</a:t>
            </a:r>
          </a:p>
          <a:p>
            <a:pPr algn="ctr"/>
            <a:endParaRPr lang="en-US" dirty="0" smtClean="0">
              <a:effectLst>
                <a:outerShdw blurRad="38100" dist="38100" dir="2700000" algn="tl">
                  <a:srgbClr val="000000">
                    <a:alpha val="43137"/>
                  </a:srgbClr>
                </a:outerShdw>
              </a:effectLst>
            </a:endParaRPr>
          </a:p>
          <a:p>
            <a:pPr algn="ctr"/>
            <a:r>
              <a:rPr lang="en-US" dirty="0" smtClean="0">
                <a:effectLst>
                  <a:outerShdw blurRad="38100" dist="38100" dir="2700000" algn="tl">
                    <a:srgbClr val="000000">
                      <a:alpha val="43137"/>
                    </a:srgbClr>
                  </a:outerShdw>
                </a:effectLst>
              </a:rPr>
              <a:t>Poor cold temperature performance</a:t>
            </a:r>
          </a:p>
          <a:p>
            <a:pPr algn="ctr"/>
            <a:endParaRPr lang="en-US" dirty="0" smtClean="0"/>
          </a:p>
          <a:p>
            <a:pPr algn="ctr"/>
            <a:endParaRPr lang="en-US" b="1" dirty="0">
              <a:effectLst>
                <a:outerShdw blurRad="38100" dist="38100" dir="2700000" algn="tl">
                  <a:srgbClr val="000000">
                    <a:alpha val="43137"/>
                  </a:srgbClr>
                </a:outerShdw>
              </a:effectLst>
            </a:endParaRPr>
          </a:p>
        </p:txBody>
      </p:sp>
      <p:pic>
        <p:nvPicPr>
          <p:cNvPr id="14" name="Picture 4"/>
          <p:cNvPicPr>
            <a:picLocks noChangeAspect="1" noChangeArrowheads="1"/>
          </p:cNvPicPr>
          <p:nvPr/>
        </p:nvPicPr>
        <p:blipFill>
          <a:blip r:embed="rId3" cstate="print"/>
          <a:srcRect/>
          <a:stretch>
            <a:fillRect/>
          </a:stretch>
        </p:blipFill>
        <p:spPr bwMode="auto">
          <a:xfrm>
            <a:off x="4191000" y="1905000"/>
            <a:ext cx="971550" cy="1295400"/>
          </a:xfrm>
          <a:prstGeom prst="rect">
            <a:avLst/>
          </a:prstGeom>
          <a:noFill/>
          <a:ln w="9525">
            <a:noFill/>
            <a:miter lim="800000"/>
            <a:headEnd/>
            <a:tailEnd/>
          </a:ln>
        </p:spPr>
      </p:pic>
      <p:pic>
        <p:nvPicPr>
          <p:cNvPr id="45061" name="Picture 5"/>
          <p:cNvPicPr>
            <a:picLocks noChangeAspect="1" noChangeArrowheads="1"/>
          </p:cNvPicPr>
          <p:nvPr/>
        </p:nvPicPr>
        <p:blipFill>
          <a:blip r:embed="rId4" cstate="print"/>
          <a:srcRect/>
          <a:stretch>
            <a:fillRect/>
          </a:stretch>
        </p:blipFill>
        <p:spPr bwMode="auto">
          <a:xfrm>
            <a:off x="3886200" y="3505200"/>
            <a:ext cx="1727200" cy="1295400"/>
          </a:xfrm>
          <a:prstGeom prst="rect">
            <a:avLst/>
          </a:prstGeom>
          <a:noFill/>
          <a:ln w="9525">
            <a:noFill/>
            <a:miter lim="800000"/>
            <a:headEnd/>
            <a:tailEnd/>
          </a:ln>
        </p:spPr>
      </p:pic>
      <p:sp>
        <p:nvSpPr>
          <p:cNvPr id="15" name="TextBox 14"/>
          <p:cNvSpPr txBox="1"/>
          <p:nvPr/>
        </p:nvSpPr>
        <p:spPr>
          <a:xfrm>
            <a:off x="3276600" y="6400800"/>
            <a:ext cx="3429000" cy="646331"/>
          </a:xfrm>
          <a:prstGeom prst="rect">
            <a:avLst/>
          </a:prstGeom>
          <a:noFill/>
        </p:spPr>
        <p:txBody>
          <a:bodyPr wrap="square" rtlCol="0">
            <a:spAutoFit/>
          </a:bodyPr>
          <a:lstStyle/>
          <a:p>
            <a:r>
              <a:rPr lang="en-US" sz="600" dirty="0" smtClean="0">
                <a:hlinkClick r:id="rId5"/>
              </a:rPr>
              <a:t>http://www.flickr.com/photos/robseattle/34083190/</a:t>
            </a:r>
            <a:endParaRPr lang="en-US" sz="600" dirty="0" smtClean="0"/>
          </a:p>
          <a:p>
            <a:r>
              <a:rPr lang="en-US" sz="600" dirty="0" smtClean="0">
                <a:hlinkClick r:id="rId6"/>
              </a:rPr>
              <a:t>http://upload.wikimedia.org/wikipedia/commons/e/e4/Biodiesel_3.jpg</a:t>
            </a:r>
            <a:endParaRPr lang="en-US" sz="600" dirty="0" smtClean="0"/>
          </a:p>
          <a:p>
            <a:r>
              <a:rPr lang="en-US" sz="600" dirty="0" smtClean="0">
                <a:hlinkClick r:id="rId7"/>
              </a:rPr>
              <a:t>http://www.forward.net.nz/ForwardThinking/tabid/967/articleType/ArticleView/articleId/167/Asias-Progress-with-Corporate-Social-Responsibility-Is-Business-Really-Taking-the-Issues-Seriously.aspx</a:t>
            </a:r>
            <a:endParaRPr lang="en-US" sz="600" dirty="0" smtClean="0"/>
          </a:p>
          <a:p>
            <a:endParaRPr lang="en-US" sz="600" dirty="0" smtClean="0"/>
          </a:p>
          <a:p>
            <a:endParaRPr lang="en-US" sz="600" dirty="0"/>
          </a:p>
        </p:txBody>
      </p:sp>
      <p:pic>
        <p:nvPicPr>
          <p:cNvPr id="46082" name="Picture 2"/>
          <p:cNvPicPr>
            <a:picLocks noChangeAspect="1" noChangeArrowheads="1"/>
          </p:cNvPicPr>
          <p:nvPr/>
        </p:nvPicPr>
        <p:blipFill>
          <a:blip r:embed="rId8" cstate="print"/>
          <a:srcRect/>
          <a:stretch>
            <a:fillRect/>
          </a:stretch>
        </p:blipFill>
        <p:spPr bwMode="auto">
          <a:xfrm>
            <a:off x="3886200" y="5029200"/>
            <a:ext cx="1752600" cy="131006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5448"/>
            <a:ext cx="8229600" cy="1252728"/>
          </a:xfrm>
        </p:spPr>
        <p:txBody>
          <a:bodyPr>
            <a:normAutofit/>
          </a:bodyPr>
          <a:lstStyle/>
          <a:p>
            <a:r>
              <a:rPr lang="en-US" sz="3600" dirty="0" smtClean="0"/>
              <a:t>Algae Biodiesel – A possible solution </a:t>
            </a:r>
            <a:endParaRPr lang="en-US" sz="3600" dirty="0"/>
          </a:p>
        </p:txBody>
      </p:sp>
      <p:sp>
        <p:nvSpPr>
          <p:cNvPr id="5" name="Content Placeholder 4"/>
          <p:cNvSpPr txBox="1">
            <a:spLocks/>
          </p:cNvSpPr>
          <p:nvPr/>
        </p:nvSpPr>
        <p:spPr>
          <a:xfrm>
            <a:off x="-152400" y="1752600"/>
            <a:ext cx="5943600" cy="5105400"/>
          </a:xfrm>
          <a:prstGeom prst="rect">
            <a:avLst/>
          </a:prstGeom>
        </p:spPr>
        <p:txBody>
          <a:bodyPr vert="horz" lIns="54864" tIns="91440" rtlCol="0">
            <a:normAutofit/>
          </a:bodyPr>
          <a:lstStyle/>
          <a:p>
            <a:pPr marL="438912" indent="-320040">
              <a:buClr>
                <a:schemeClr val="accent1"/>
              </a:buClr>
              <a:buSzPct val="80000"/>
              <a:buFont typeface="Wingdings 2"/>
              <a:buChar char=""/>
              <a:defRPr/>
            </a:pPr>
            <a:endParaRPr lang="en-US" sz="3200" dirty="0" smtClean="0"/>
          </a:p>
        </p:txBody>
      </p:sp>
      <p:sp>
        <p:nvSpPr>
          <p:cNvPr id="6" name="Content Placeholder 5"/>
          <p:cNvSpPr>
            <a:spLocks noGrp="1"/>
          </p:cNvSpPr>
          <p:nvPr>
            <p:ph idx="1"/>
          </p:nvPr>
        </p:nvSpPr>
        <p:spPr>
          <a:xfrm>
            <a:off x="228600" y="1775191"/>
            <a:ext cx="6096000" cy="5082809"/>
          </a:xfrm>
        </p:spPr>
        <p:txBody>
          <a:bodyPr>
            <a:normAutofit fontScale="77500" lnSpcReduction="20000"/>
          </a:bodyPr>
          <a:lstStyle/>
          <a:p>
            <a:pPr>
              <a:lnSpc>
                <a:spcPct val="90000"/>
              </a:lnSpc>
            </a:pPr>
            <a:r>
              <a:rPr lang="en-US" sz="3600" dirty="0" smtClean="0"/>
              <a:t>Algae are highly productive</a:t>
            </a:r>
          </a:p>
          <a:p>
            <a:pPr>
              <a:lnSpc>
                <a:spcPct val="90000"/>
              </a:lnSpc>
            </a:pPr>
            <a:endParaRPr lang="en-US" sz="3600" dirty="0" smtClean="0"/>
          </a:p>
          <a:p>
            <a:pPr>
              <a:lnSpc>
                <a:spcPct val="90000"/>
              </a:lnSpc>
            </a:pPr>
            <a:r>
              <a:rPr lang="en-US" sz="3600" dirty="0" smtClean="0"/>
              <a:t>Can grow on non-arable land</a:t>
            </a:r>
          </a:p>
          <a:p>
            <a:pPr>
              <a:lnSpc>
                <a:spcPct val="90000"/>
              </a:lnSpc>
            </a:pPr>
            <a:endParaRPr lang="en-US" sz="3600" dirty="0" smtClean="0"/>
          </a:p>
          <a:p>
            <a:pPr>
              <a:lnSpc>
                <a:spcPct val="90000"/>
              </a:lnSpc>
            </a:pPr>
            <a:r>
              <a:rPr lang="en-US" sz="3600" dirty="0" smtClean="0"/>
              <a:t>Non-fuel protein can be used as animal feed</a:t>
            </a:r>
          </a:p>
          <a:p>
            <a:pPr>
              <a:lnSpc>
                <a:spcPct val="90000"/>
              </a:lnSpc>
            </a:pPr>
            <a:endParaRPr lang="en-US" sz="3600" dirty="0" smtClean="0"/>
          </a:p>
          <a:p>
            <a:pPr>
              <a:lnSpc>
                <a:spcPct val="90000"/>
              </a:lnSpc>
            </a:pPr>
            <a:r>
              <a:rPr lang="en-US" sz="3600" dirty="0" smtClean="0"/>
              <a:t>Absorbs CO</a:t>
            </a:r>
            <a:r>
              <a:rPr lang="en-US" sz="3600" baseline="-25000" dirty="0" smtClean="0"/>
              <a:t>2</a:t>
            </a:r>
            <a:r>
              <a:rPr lang="en-US" sz="3600" dirty="0" smtClean="0"/>
              <a:t> for growth</a:t>
            </a:r>
          </a:p>
          <a:p>
            <a:pPr>
              <a:lnSpc>
                <a:spcPct val="90000"/>
              </a:lnSpc>
            </a:pPr>
            <a:endParaRPr lang="en-US" sz="3600" dirty="0" smtClean="0"/>
          </a:p>
          <a:p>
            <a:pPr>
              <a:lnSpc>
                <a:spcPct val="90000"/>
              </a:lnSpc>
            </a:pPr>
            <a:r>
              <a:rPr lang="en-US" sz="3600" dirty="0" smtClean="0"/>
              <a:t>Use nutrients/water more efficiently</a:t>
            </a:r>
          </a:p>
          <a:p>
            <a:pPr>
              <a:lnSpc>
                <a:spcPct val="90000"/>
              </a:lnSpc>
            </a:pPr>
            <a:endParaRPr lang="en-US" sz="3600" dirty="0" smtClean="0"/>
          </a:p>
          <a:p>
            <a:pPr>
              <a:lnSpc>
                <a:spcPct val="90000"/>
              </a:lnSpc>
            </a:pPr>
            <a:r>
              <a:rPr lang="en-US" sz="3600" dirty="0" smtClean="0"/>
              <a:t>Potential use of wastewater nutrients</a:t>
            </a:r>
          </a:p>
          <a:p>
            <a:pPr>
              <a:lnSpc>
                <a:spcPct val="90000"/>
              </a:lnSpc>
            </a:pPr>
            <a:endParaRPr lang="en-US" sz="3600" dirty="0" smtClean="0"/>
          </a:p>
          <a:p>
            <a:pPr>
              <a:lnSpc>
                <a:spcPct val="90000"/>
              </a:lnSpc>
            </a:pPr>
            <a:r>
              <a:rPr lang="en-US" sz="3600" dirty="0" smtClean="0"/>
              <a:t>Growth in salt/brackish water</a:t>
            </a:r>
          </a:p>
          <a:p>
            <a:pPr>
              <a:lnSpc>
                <a:spcPct val="90000"/>
              </a:lnSpc>
            </a:pPr>
            <a:endParaRPr lang="en-US" sz="3600" dirty="0" smtClean="0"/>
          </a:p>
          <a:p>
            <a:pPr>
              <a:lnSpc>
                <a:spcPct val="90000"/>
              </a:lnSpc>
            </a:pPr>
            <a:r>
              <a:rPr lang="en-US" sz="3600" dirty="0" smtClean="0"/>
              <a:t>Diverse metabolism</a:t>
            </a:r>
          </a:p>
        </p:txBody>
      </p:sp>
      <p:pic>
        <p:nvPicPr>
          <p:cNvPr id="22531" name="Picture 3"/>
          <p:cNvPicPr>
            <a:picLocks noChangeAspect="1" noChangeArrowheads="1"/>
          </p:cNvPicPr>
          <p:nvPr/>
        </p:nvPicPr>
        <p:blipFill>
          <a:blip r:embed="rId3" cstate="print"/>
          <a:srcRect/>
          <a:stretch>
            <a:fillRect/>
          </a:stretch>
        </p:blipFill>
        <p:spPr bwMode="auto">
          <a:xfrm>
            <a:off x="7696200" y="5638800"/>
            <a:ext cx="1219200" cy="914400"/>
          </a:xfrm>
          <a:prstGeom prst="rect">
            <a:avLst/>
          </a:prstGeom>
          <a:noFill/>
          <a:ln w="9525">
            <a:noFill/>
            <a:miter lim="800000"/>
            <a:headEnd/>
            <a:tailEnd/>
          </a:ln>
        </p:spPr>
      </p:pic>
      <p:pic>
        <p:nvPicPr>
          <p:cNvPr id="22532" name="Picture 4"/>
          <p:cNvPicPr>
            <a:picLocks noChangeAspect="1" noChangeArrowheads="1"/>
          </p:cNvPicPr>
          <p:nvPr/>
        </p:nvPicPr>
        <p:blipFill>
          <a:blip r:embed="rId4" cstate="print"/>
          <a:srcRect/>
          <a:stretch>
            <a:fillRect/>
          </a:stretch>
        </p:blipFill>
        <p:spPr bwMode="auto">
          <a:xfrm>
            <a:off x="7617086" y="152400"/>
            <a:ext cx="764914" cy="1143000"/>
          </a:xfrm>
          <a:prstGeom prst="rect">
            <a:avLst/>
          </a:prstGeom>
          <a:noFill/>
          <a:ln w="9525">
            <a:noFill/>
            <a:miter lim="800000"/>
            <a:headEnd/>
            <a:tailEnd/>
          </a:ln>
        </p:spPr>
      </p:pic>
      <p:pic>
        <p:nvPicPr>
          <p:cNvPr id="22533" name="Picture 5"/>
          <p:cNvPicPr>
            <a:picLocks noChangeAspect="1" noChangeArrowheads="1"/>
          </p:cNvPicPr>
          <p:nvPr/>
        </p:nvPicPr>
        <p:blipFill>
          <a:blip r:embed="rId5" cstate="print"/>
          <a:srcRect/>
          <a:stretch>
            <a:fillRect/>
          </a:stretch>
        </p:blipFill>
        <p:spPr bwMode="auto">
          <a:xfrm>
            <a:off x="7696200" y="4648200"/>
            <a:ext cx="1182806" cy="792480"/>
          </a:xfrm>
          <a:prstGeom prst="rect">
            <a:avLst/>
          </a:prstGeom>
          <a:noFill/>
          <a:ln w="9525">
            <a:noFill/>
            <a:miter lim="800000"/>
            <a:headEnd/>
            <a:tailEnd/>
          </a:ln>
        </p:spPr>
      </p:pic>
      <p:pic>
        <p:nvPicPr>
          <p:cNvPr id="22534" name="Picture 6"/>
          <p:cNvPicPr>
            <a:picLocks noChangeAspect="1" noChangeArrowheads="1"/>
          </p:cNvPicPr>
          <p:nvPr/>
        </p:nvPicPr>
        <p:blipFill>
          <a:blip r:embed="rId6" cstate="print"/>
          <a:srcRect/>
          <a:stretch>
            <a:fillRect/>
          </a:stretch>
        </p:blipFill>
        <p:spPr bwMode="auto">
          <a:xfrm>
            <a:off x="6324600" y="4619625"/>
            <a:ext cx="1219200" cy="914400"/>
          </a:xfrm>
          <a:prstGeom prst="rect">
            <a:avLst/>
          </a:prstGeom>
          <a:noFill/>
          <a:ln w="9525">
            <a:noFill/>
            <a:miter lim="800000"/>
            <a:headEnd/>
            <a:tailEnd/>
          </a:ln>
        </p:spPr>
      </p:pic>
      <p:pic>
        <p:nvPicPr>
          <p:cNvPr id="22535" name="Picture 7"/>
          <p:cNvPicPr>
            <a:picLocks noChangeAspect="1" noChangeArrowheads="1"/>
          </p:cNvPicPr>
          <p:nvPr/>
        </p:nvPicPr>
        <p:blipFill>
          <a:blip r:embed="rId7" cstate="print"/>
          <a:srcRect/>
          <a:stretch>
            <a:fillRect/>
          </a:stretch>
        </p:blipFill>
        <p:spPr bwMode="auto">
          <a:xfrm>
            <a:off x="6248399" y="5638800"/>
            <a:ext cx="1366345" cy="914400"/>
          </a:xfrm>
          <a:prstGeom prst="rect">
            <a:avLst/>
          </a:prstGeom>
          <a:noFill/>
          <a:ln w="9525">
            <a:noFill/>
            <a:miter lim="800000"/>
            <a:headEnd/>
            <a:tailEnd/>
          </a:ln>
        </p:spPr>
      </p:pic>
      <p:pic>
        <p:nvPicPr>
          <p:cNvPr id="22537" name="Picture 9"/>
          <p:cNvPicPr>
            <a:picLocks noChangeAspect="1" noChangeArrowheads="1"/>
          </p:cNvPicPr>
          <p:nvPr/>
        </p:nvPicPr>
        <p:blipFill>
          <a:blip r:embed="rId8" cstate="print"/>
          <a:srcRect/>
          <a:stretch>
            <a:fillRect/>
          </a:stretch>
        </p:blipFill>
        <p:spPr bwMode="auto">
          <a:xfrm>
            <a:off x="6113895" y="1676400"/>
            <a:ext cx="2953905" cy="2590800"/>
          </a:xfrm>
          <a:prstGeom prst="rect">
            <a:avLst/>
          </a:prstGeom>
          <a:noFill/>
          <a:ln w="9525">
            <a:noFill/>
            <a:miter lim="800000"/>
            <a:headEnd/>
            <a:tailEnd/>
          </a:ln>
          <a:effectLst/>
        </p:spPr>
      </p:pic>
      <p:sp>
        <p:nvSpPr>
          <p:cNvPr id="11" name="TextBox 10"/>
          <p:cNvSpPr txBox="1"/>
          <p:nvPr/>
        </p:nvSpPr>
        <p:spPr>
          <a:xfrm>
            <a:off x="6705600" y="4267200"/>
            <a:ext cx="1981200" cy="184666"/>
          </a:xfrm>
          <a:prstGeom prst="rect">
            <a:avLst/>
          </a:prstGeom>
          <a:noFill/>
        </p:spPr>
        <p:txBody>
          <a:bodyPr wrap="square" rtlCol="0">
            <a:spAutoFit/>
          </a:bodyPr>
          <a:lstStyle/>
          <a:p>
            <a:pPr algn="ctr"/>
            <a:r>
              <a:rPr lang="en-US" sz="600" dirty="0" smtClean="0"/>
              <a:t>http://www.nrel.gov/docs/fy08osti/42414.pdf</a:t>
            </a:r>
            <a:endParaRPr lang="en-US" sz="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5448"/>
            <a:ext cx="8229600" cy="1252728"/>
          </a:xfrm>
        </p:spPr>
        <p:txBody>
          <a:bodyPr/>
          <a:lstStyle/>
          <a:p>
            <a:r>
              <a:rPr lang="en-US" dirty="0" smtClean="0"/>
              <a:t>Algae Biodiesel - Challenges </a:t>
            </a:r>
            <a:endParaRPr lang="en-US" dirty="0"/>
          </a:p>
        </p:txBody>
      </p:sp>
      <p:sp>
        <p:nvSpPr>
          <p:cNvPr id="5" name="Content Placeholder 4"/>
          <p:cNvSpPr txBox="1">
            <a:spLocks/>
          </p:cNvSpPr>
          <p:nvPr/>
        </p:nvSpPr>
        <p:spPr>
          <a:xfrm>
            <a:off x="-152400" y="1752600"/>
            <a:ext cx="5943600" cy="5105400"/>
          </a:xfrm>
          <a:prstGeom prst="rect">
            <a:avLst/>
          </a:prstGeom>
        </p:spPr>
        <p:txBody>
          <a:bodyPr vert="horz" lIns="54864" tIns="91440" rtlCol="0">
            <a:normAutofit/>
          </a:bodyPr>
          <a:lstStyle/>
          <a:p>
            <a:pPr marL="438912" indent="-320040">
              <a:buClr>
                <a:schemeClr val="accent1"/>
              </a:buClr>
              <a:buSzPct val="80000"/>
              <a:buFont typeface="Wingdings 2"/>
              <a:buChar char=""/>
              <a:defRPr/>
            </a:pPr>
            <a:endParaRPr lang="en-US" sz="3200" dirty="0" smtClean="0"/>
          </a:p>
        </p:txBody>
      </p:sp>
      <p:sp>
        <p:nvSpPr>
          <p:cNvPr id="6" name="Content Placeholder 5"/>
          <p:cNvSpPr>
            <a:spLocks noGrp="1"/>
          </p:cNvSpPr>
          <p:nvPr>
            <p:ph idx="1"/>
          </p:nvPr>
        </p:nvSpPr>
        <p:spPr>
          <a:xfrm>
            <a:off x="228600" y="1775191"/>
            <a:ext cx="6858000" cy="5082809"/>
          </a:xfrm>
        </p:spPr>
        <p:txBody>
          <a:bodyPr>
            <a:normAutofit lnSpcReduction="10000"/>
          </a:bodyPr>
          <a:lstStyle/>
          <a:p>
            <a:pPr>
              <a:defRPr/>
            </a:pPr>
            <a:r>
              <a:rPr lang="en-US" b="1" dirty="0" smtClean="0">
                <a:effectLst>
                  <a:outerShdw blurRad="38100" dist="38100" dir="2700000" algn="tl">
                    <a:srgbClr val="000000">
                      <a:alpha val="43137"/>
                    </a:srgbClr>
                  </a:outerShdw>
                </a:effectLst>
              </a:rPr>
              <a:t>High Cost </a:t>
            </a:r>
            <a:r>
              <a:rPr lang="en-US" dirty="0" smtClean="0"/>
              <a:t>(~$20-120/gal, need $1-2/gal)</a:t>
            </a:r>
          </a:p>
          <a:p>
            <a:pPr>
              <a:defRPr/>
            </a:pPr>
            <a:endParaRPr lang="en-US" b="1" dirty="0" smtClean="0"/>
          </a:p>
          <a:p>
            <a:pPr>
              <a:defRPr/>
            </a:pPr>
            <a:r>
              <a:rPr lang="en-US" dirty="0" smtClean="0"/>
              <a:t>Contamination</a:t>
            </a:r>
          </a:p>
          <a:p>
            <a:pPr>
              <a:defRPr/>
            </a:pPr>
            <a:endParaRPr lang="en-US" dirty="0" smtClean="0"/>
          </a:p>
          <a:p>
            <a:pPr>
              <a:defRPr/>
            </a:pPr>
            <a:r>
              <a:rPr lang="en-US" dirty="0" smtClean="0"/>
              <a:t>Limited Understanding of Lipid Biosynthesis</a:t>
            </a:r>
          </a:p>
          <a:p>
            <a:pPr>
              <a:defRPr/>
            </a:pPr>
            <a:endParaRPr lang="en-US" dirty="0" smtClean="0"/>
          </a:p>
          <a:p>
            <a:pPr>
              <a:defRPr/>
            </a:pPr>
            <a:r>
              <a:rPr lang="en-US" dirty="0" smtClean="0"/>
              <a:t>High Value Co-Products</a:t>
            </a:r>
          </a:p>
          <a:p>
            <a:pPr>
              <a:defRPr/>
            </a:pPr>
            <a:endParaRPr lang="en-US" dirty="0" smtClean="0"/>
          </a:p>
          <a:p>
            <a:pPr>
              <a:defRPr/>
            </a:pPr>
            <a:r>
              <a:rPr lang="en-US" dirty="0" smtClean="0"/>
              <a:t>High Cost to Harvest </a:t>
            </a:r>
          </a:p>
          <a:p>
            <a:pPr>
              <a:defRPr/>
            </a:pPr>
            <a:endParaRPr lang="en-US" dirty="0" smtClean="0"/>
          </a:p>
          <a:p>
            <a:pPr>
              <a:defRPr/>
            </a:pPr>
            <a:endParaRPr lang="en-US" dirty="0" smtClean="0"/>
          </a:p>
        </p:txBody>
      </p:sp>
      <p:pic>
        <p:nvPicPr>
          <p:cNvPr id="22531" name="Picture 3"/>
          <p:cNvPicPr>
            <a:picLocks noChangeAspect="1" noChangeArrowheads="1"/>
          </p:cNvPicPr>
          <p:nvPr/>
        </p:nvPicPr>
        <p:blipFill>
          <a:blip r:embed="rId3" cstate="print"/>
          <a:srcRect/>
          <a:stretch>
            <a:fillRect/>
          </a:stretch>
        </p:blipFill>
        <p:spPr bwMode="auto">
          <a:xfrm>
            <a:off x="7010400" y="4114800"/>
            <a:ext cx="1524000" cy="1143000"/>
          </a:xfrm>
          <a:prstGeom prst="rect">
            <a:avLst/>
          </a:prstGeom>
          <a:noFill/>
          <a:ln w="9525">
            <a:noFill/>
            <a:miter lim="800000"/>
            <a:headEnd/>
            <a:tailEnd/>
          </a:ln>
        </p:spPr>
      </p:pic>
      <p:pic>
        <p:nvPicPr>
          <p:cNvPr id="22532" name="Picture 4"/>
          <p:cNvPicPr>
            <a:picLocks noChangeAspect="1" noChangeArrowheads="1"/>
          </p:cNvPicPr>
          <p:nvPr/>
        </p:nvPicPr>
        <p:blipFill>
          <a:blip r:embed="rId4" cstate="print"/>
          <a:srcRect/>
          <a:stretch>
            <a:fillRect/>
          </a:stretch>
        </p:blipFill>
        <p:spPr bwMode="auto">
          <a:xfrm>
            <a:off x="7617086" y="152400"/>
            <a:ext cx="764914" cy="1143000"/>
          </a:xfrm>
          <a:prstGeom prst="rect">
            <a:avLst/>
          </a:prstGeom>
          <a:noFill/>
          <a:ln w="9525">
            <a:noFill/>
            <a:miter lim="800000"/>
            <a:headEnd/>
            <a:tailEnd/>
          </a:ln>
        </p:spPr>
      </p:pic>
      <p:pic>
        <p:nvPicPr>
          <p:cNvPr id="22533" name="Picture 5"/>
          <p:cNvPicPr>
            <a:picLocks noChangeAspect="1" noChangeArrowheads="1"/>
          </p:cNvPicPr>
          <p:nvPr/>
        </p:nvPicPr>
        <p:blipFill>
          <a:blip r:embed="rId5" cstate="print"/>
          <a:srcRect/>
          <a:stretch>
            <a:fillRect/>
          </a:stretch>
        </p:blipFill>
        <p:spPr bwMode="auto">
          <a:xfrm>
            <a:off x="7010400" y="1600200"/>
            <a:ext cx="1524000" cy="1021080"/>
          </a:xfrm>
          <a:prstGeom prst="rect">
            <a:avLst/>
          </a:prstGeom>
          <a:noFill/>
          <a:ln w="9525">
            <a:noFill/>
            <a:miter lim="800000"/>
            <a:headEnd/>
            <a:tailEnd/>
          </a:ln>
        </p:spPr>
      </p:pic>
      <p:pic>
        <p:nvPicPr>
          <p:cNvPr id="22534" name="Picture 6"/>
          <p:cNvPicPr>
            <a:picLocks noChangeAspect="1" noChangeArrowheads="1"/>
          </p:cNvPicPr>
          <p:nvPr/>
        </p:nvPicPr>
        <p:blipFill>
          <a:blip r:embed="rId6" cstate="print"/>
          <a:srcRect/>
          <a:stretch>
            <a:fillRect/>
          </a:stretch>
        </p:blipFill>
        <p:spPr bwMode="auto">
          <a:xfrm>
            <a:off x="7048500" y="2819400"/>
            <a:ext cx="1485900" cy="1114425"/>
          </a:xfrm>
          <a:prstGeom prst="rect">
            <a:avLst/>
          </a:prstGeom>
          <a:noFill/>
          <a:ln w="9525">
            <a:noFill/>
            <a:miter lim="800000"/>
            <a:headEnd/>
            <a:tailEnd/>
          </a:ln>
        </p:spPr>
      </p:pic>
      <p:pic>
        <p:nvPicPr>
          <p:cNvPr id="22535" name="Picture 7"/>
          <p:cNvPicPr>
            <a:picLocks noChangeAspect="1" noChangeArrowheads="1"/>
          </p:cNvPicPr>
          <p:nvPr/>
        </p:nvPicPr>
        <p:blipFill>
          <a:blip r:embed="rId7" cstate="print"/>
          <a:srcRect/>
          <a:stretch>
            <a:fillRect/>
          </a:stretch>
        </p:blipFill>
        <p:spPr bwMode="auto">
          <a:xfrm>
            <a:off x="7010401" y="5457092"/>
            <a:ext cx="1524000" cy="10199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Research on Algae Biodiesel </a:t>
            </a:r>
            <a:endParaRPr lang="en-US" dirty="0"/>
          </a:p>
        </p:txBody>
      </p:sp>
      <p:sp>
        <p:nvSpPr>
          <p:cNvPr id="5" name="Content Placeholder 4"/>
          <p:cNvSpPr txBox="1">
            <a:spLocks/>
          </p:cNvSpPr>
          <p:nvPr/>
        </p:nvSpPr>
        <p:spPr>
          <a:xfrm>
            <a:off x="-152400" y="1752600"/>
            <a:ext cx="5943600" cy="5105400"/>
          </a:xfrm>
          <a:prstGeom prst="rect">
            <a:avLst/>
          </a:prstGeom>
        </p:spPr>
        <p:txBody>
          <a:bodyPr vert="horz" lIns="54864" tIns="91440" rtlCol="0">
            <a:normAutofit/>
          </a:bodyPr>
          <a:lstStyle/>
          <a:p>
            <a:pPr marL="438912" indent="-320040">
              <a:buClr>
                <a:schemeClr val="accent1"/>
              </a:buClr>
              <a:buSzPct val="80000"/>
              <a:buFont typeface="Wingdings 2"/>
              <a:buChar char=""/>
              <a:defRPr/>
            </a:pPr>
            <a:endParaRPr lang="en-US" sz="3200" dirty="0" smtClean="0"/>
          </a:p>
        </p:txBody>
      </p:sp>
      <p:sp>
        <p:nvSpPr>
          <p:cNvPr id="10" name="TextBox 9"/>
          <p:cNvSpPr txBox="1"/>
          <p:nvPr/>
        </p:nvSpPr>
        <p:spPr>
          <a:xfrm>
            <a:off x="228600" y="6172200"/>
            <a:ext cx="8763000" cy="523220"/>
          </a:xfrm>
          <a:prstGeom prst="rect">
            <a:avLst/>
          </a:prstGeom>
          <a:noFill/>
        </p:spPr>
        <p:txBody>
          <a:bodyPr wrap="square" rtlCol="0">
            <a:spAutoFit/>
          </a:bodyPr>
          <a:lstStyle/>
          <a:p>
            <a:r>
              <a:rPr lang="en-US" b="1" dirty="0" smtClean="0">
                <a:solidFill>
                  <a:srgbClr val="00B050"/>
                </a:solidFill>
                <a:latin typeface="Estrangelo Edessa" pitchFamily="66" charset="0"/>
                <a:cs typeface="Estrangelo Edessa" pitchFamily="66" charset="0"/>
              </a:rPr>
              <a:t>GREEN BULLET  VIDEO </a:t>
            </a:r>
            <a:r>
              <a:rPr lang="en-US" dirty="0" smtClean="0">
                <a:latin typeface="Estrangelo Edessa" pitchFamily="66" charset="0"/>
                <a:cs typeface="Estrangelo Edessa" pitchFamily="66" charset="0"/>
              </a:rPr>
              <a:t>–  Research into Algae Biofuel at Scripps Institution of Oceanography</a:t>
            </a:r>
          </a:p>
          <a:p>
            <a:pPr algn="ctr"/>
            <a:r>
              <a:rPr lang="en-US" sz="1000" dirty="0" smtClean="0">
                <a:latin typeface="Estrangelo Edessa" pitchFamily="66" charset="0"/>
                <a:cs typeface="Estrangelo Edessa" pitchFamily="66" charset="0"/>
              </a:rPr>
              <a:t>http://explorations.ucsd.edu/Features/2008/Green_Bullet/</a:t>
            </a:r>
            <a:endParaRPr lang="en-US" sz="1000" dirty="0">
              <a:latin typeface="Estrangelo Edessa" pitchFamily="66" charset="0"/>
              <a:cs typeface="Estrangelo Edessa" pitchFamily="66" charset="0"/>
            </a:endParaRPr>
          </a:p>
        </p:txBody>
      </p:sp>
      <p:pic>
        <p:nvPicPr>
          <p:cNvPr id="39938" name="Picture 2">
            <a:hlinkClick r:id="rId3"/>
          </p:cNvPr>
          <p:cNvPicPr>
            <a:picLocks noChangeAspect="1" noChangeArrowheads="1"/>
          </p:cNvPicPr>
          <p:nvPr/>
        </p:nvPicPr>
        <p:blipFill>
          <a:blip r:embed="rId4" cstate="print"/>
          <a:srcRect/>
          <a:stretch>
            <a:fillRect/>
          </a:stretch>
        </p:blipFill>
        <p:spPr bwMode="auto">
          <a:xfrm>
            <a:off x="1143000" y="1549146"/>
            <a:ext cx="6629400" cy="44416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Life Cycle Analysis – Algae </a:t>
            </a:r>
            <a:r>
              <a:rPr lang="en-US" dirty="0" err="1" smtClean="0"/>
              <a:t>Biofuel</a:t>
            </a:r>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914400" y="1676400"/>
            <a:ext cx="7162800" cy="5001513"/>
          </a:xfrm>
          <a:prstGeom prst="rect">
            <a:avLst/>
          </a:prstGeom>
          <a:noFill/>
          <a:ln w="9525">
            <a:noFill/>
            <a:miter lim="800000"/>
            <a:headEnd/>
            <a:tailEnd/>
          </a:ln>
        </p:spPr>
      </p:pic>
      <p:sp>
        <p:nvSpPr>
          <p:cNvPr id="7" name="TextBox 6"/>
          <p:cNvSpPr txBox="1"/>
          <p:nvPr/>
        </p:nvSpPr>
        <p:spPr>
          <a:xfrm>
            <a:off x="914400" y="6629400"/>
            <a:ext cx="6858000" cy="338554"/>
          </a:xfrm>
          <a:prstGeom prst="rect">
            <a:avLst/>
          </a:prstGeom>
          <a:noFill/>
        </p:spPr>
        <p:txBody>
          <a:bodyPr wrap="square" rtlCol="0">
            <a:spAutoFit/>
          </a:bodyPr>
          <a:lstStyle/>
          <a:p>
            <a:r>
              <a:rPr lang="en-US" sz="800" dirty="0" smtClean="0">
                <a:hlinkClick r:id="rId4"/>
              </a:rPr>
              <a:t>http://client-ross.com/lifecycle-workshop/docs/2.3_Attia_Sapphire_6-9-09pm.pdf</a:t>
            </a:r>
            <a:endParaRPr lang="en-US" sz="800" dirty="0" smtClean="0"/>
          </a:p>
          <a:p>
            <a:endParaRPr lang="en-US" sz="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4471</TotalTime>
  <Words>1477</Words>
  <Application>Microsoft Office PowerPoint</Application>
  <PresentationFormat>On-screen Show (4:3)</PresentationFormat>
  <Paragraphs>144</Paragraphs>
  <Slides>11</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3" baseType="lpstr">
      <vt:lpstr>Module</vt:lpstr>
      <vt:lpstr>CS ChemDraw Drawing</vt:lpstr>
      <vt:lpstr>Biomass Energy</vt:lpstr>
      <vt:lpstr>Biomass</vt:lpstr>
      <vt:lpstr>History of Biomass Energy</vt:lpstr>
      <vt:lpstr>Types of Biomass Energy</vt:lpstr>
      <vt:lpstr>Biomass Composition</vt:lpstr>
      <vt:lpstr>What is Biodiesel?</vt:lpstr>
      <vt:lpstr>Trade-Offs</vt:lpstr>
      <vt:lpstr>Algae Biodiesel – A possible solution </vt:lpstr>
      <vt:lpstr>Algae Biodiesel - Challenges </vt:lpstr>
      <vt:lpstr>Research on Algae Biodiesel </vt:lpstr>
      <vt:lpstr>Life Cycle Analysis – Algae Biofuel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Fossil Fuels and the Environment</dc:title>
  <dc:creator>rccoates</dc:creator>
  <cp:lastModifiedBy>rccoates</cp:lastModifiedBy>
  <cp:revision>234</cp:revision>
  <dcterms:created xsi:type="dcterms:W3CDTF">2010-12-10T19:49:22Z</dcterms:created>
  <dcterms:modified xsi:type="dcterms:W3CDTF">2011-05-23T04:29:24Z</dcterms:modified>
</cp:coreProperties>
</file>