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handoutMasterIdLst>
    <p:handoutMasterId r:id="rId12"/>
  </p:handoutMasterIdLst>
  <p:sldIdLst>
    <p:sldId id="258" r:id="rId2"/>
    <p:sldId id="288" r:id="rId3"/>
    <p:sldId id="290" r:id="rId4"/>
    <p:sldId id="292" r:id="rId5"/>
    <p:sldId id="291" r:id="rId6"/>
    <p:sldId id="293" r:id="rId7"/>
    <p:sldId id="294" r:id="rId8"/>
    <p:sldId id="295" r:id="rId9"/>
    <p:sldId id="296" r:id="rId10"/>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CC3C"/>
    <a:srgbClr val="D8DE9E"/>
    <a:srgbClr val="C0C0C0"/>
    <a:srgbClr val="DDDDDD"/>
    <a:srgbClr val="EAEAEA"/>
    <a:srgbClr val="658A3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2" autoAdjust="0"/>
    <p:restoredTop sz="87500" autoAdjust="0"/>
  </p:normalViewPr>
  <p:slideViewPr>
    <p:cSldViewPr>
      <p:cViewPr varScale="1">
        <p:scale>
          <a:sx n="115" d="100"/>
          <a:sy n="115" d="100"/>
        </p:scale>
        <p:origin x="-114"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897313" y="0"/>
            <a:ext cx="2982912" cy="465138"/>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A12396E2-D109-41D4-8777-5CB949DB074B}" type="datetimeFigureOut">
              <a:rPr lang="en-US"/>
              <a:pPr>
                <a:defRPr/>
              </a:pPr>
              <a:t>5/14/2011</a:t>
            </a:fld>
            <a:endParaRPr lang="en-US" dirty="0"/>
          </a:p>
        </p:txBody>
      </p:sp>
      <p:sp>
        <p:nvSpPr>
          <p:cNvPr id="4" name="Footer Placeholder 3"/>
          <p:cNvSpPr>
            <a:spLocks noGrp="1"/>
          </p:cNvSpPr>
          <p:nvPr>
            <p:ph type="ftr" sz="quarter" idx="2"/>
          </p:nvPr>
        </p:nvSpPr>
        <p:spPr>
          <a:xfrm>
            <a:off x="0" y="8829675"/>
            <a:ext cx="2982913" cy="465138"/>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49E70D77-DAA8-45D8-B2BD-51B551077EDD}"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97313" y="0"/>
            <a:ext cx="2982912" cy="465138"/>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259F2B58-F654-4F4B-AD04-39E587EE5574}" type="datetimeFigureOut">
              <a:rPr lang="en-US"/>
              <a:pPr>
                <a:defRPr/>
              </a:pPr>
              <a:t>5/14/2011</a:t>
            </a:fld>
            <a:endParaRPr lang="en-US" dirty="0"/>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688975" y="4416425"/>
            <a:ext cx="5505450" cy="4183063"/>
          </a:xfrm>
          <a:prstGeom prst="rect">
            <a:avLst/>
          </a:prstGeom>
        </p:spPr>
        <p:txBody>
          <a:bodyPr vert="horz" lIns="92446" tIns="46223" rIns="92446" bIns="4622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82913" cy="465138"/>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97313" y="8829675"/>
            <a:ext cx="2982912" cy="465138"/>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26843354-93B1-4842-8CA2-59195277B67E}"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Introduction:</a:t>
            </a:r>
            <a:r>
              <a:rPr lang="en-US" baseline="0" dirty="0" smtClean="0"/>
              <a:t>  When folks think about biofuels they often think about corn ethanol or waste grease biodiesel but there are actually many different types of biofuels.  Each type of biofuel has its advantages and disadvantages.  Research into biofuels has advanced very rapidly over the past few years with many of the challenges of early biofuel types being solved or traded for new challenges.  Today we will review the different advancements that have been made in biofuels and discuss the various new technologies that are on the horizon for next generation biofuels.</a:t>
            </a:r>
            <a:endParaRPr lang="en-US" dirty="0"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0643FE-64FB-4B4B-8D48-57A106AC0505}" type="slidenum">
              <a:rPr lang="en-US" smtClean="0"/>
              <a:pPr fontAlgn="base">
                <a:spcBef>
                  <a:spcPct val="0"/>
                </a:spcBef>
                <a:spcAft>
                  <a:spcPct val="0"/>
                </a:spcAft>
                <a:defRPr/>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Biofuel advancements have been described in terms of generations.  This term is commonly used in the industry and by the media.  First generation</a:t>
            </a:r>
            <a:r>
              <a:rPr lang="en-US" baseline="0" dirty="0" smtClean="0"/>
              <a:t> fuels are what we are using today.  Review the disadvantages of each of these biofuels.  A cow is shown for biogas because cows are a major source of methane which is the same as biogas.  Cow manure can be digested and the methane trapped and used for energy.</a:t>
            </a: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Cellulosic</a:t>
            </a:r>
            <a:r>
              <a:rPr lang="en-US" baseline="0" dirty="0" smtClean="0"/>
              <a:t> fuels are considered the next phase of biofuel development because there is an abundant supply of cellulose (The most abundant organic compound in nature).  </a:t>
            </a: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The problem is that the enzymes (such as those shown in 3 on the figure) are expensive to make.  Cellulosic ethanol is currently very expensive and not made at commercially viable scales.</a:t>
            </a:r>
            <a:endParaRPr lang="en-US" dirty="0" smtClean="0"/>
          </a:p>
          <a:p>
            <a:pPr eaLnBrk="1" hangingPunct="1">
              <a:spcBef>
                <a:spcPct val="0"/>
              </a:spcBef>
            </a:pP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smtClean="0"/>
              <a:t>Slide is animated.</a:t>
            </a:r>
            <a:r>
              <a:rPr lang="en-US" i="1" baseline="0" dirty="0" smtClean="0"/>
              <a:t>  Don’t click until you ask students for examples of advantages and disadvantages</a:t>
            </a:r>
            <a:r>
              <a:rPr lang="en-US" baseline="0" dirty="0" smtClean="0"/>
              <a:t>.  </a:t>
            </a:r>
            <a:r>
              <a:rPr lang="en-US" dirty="0" smtClean="0"/>
              <a:t>As </a:t>
            </a:r>
            <a:r>
              <a:rPr lang="en-US" dirty="0" smtClean="0"/>
              <a:t>we covered yesterday, algae biofuel </a:t>
            </a:r>
            <a:r>
              <a:rPr lang="en-US" dirty="0" smtClean="0"/>
              <a:t>offers</a:t>
            </a:r>
            <a:r>
              <a:rPr lang="en-US" baseline="0" dirty="0" smtClean="0"/>
              <a:t> </a:t>
            </a:r>
            <a:r>
              <a:rPr lang="en-US" baseline="0" dirty="0" smtClean="0"/>
              <a:t>many advantages over other </a:t>
            </a:r>
            <a:r>
              <a:rPr lang="en-US" baseline="0" dirty="0" err="1" smtClean="0"/>
              <a:t>biofuels</a:t>
            </a:r>
            <a:r>
              <a:rPr lang="en-US" baseline="0" dirty="0" smtClean="0"/>
              <a:t>.  Multiple types of biofuel can be made from algae biomass.  The most common is the production of biodiesel from the oils that algae make but the carbohydrates (sugars) could also be fermented into ethanol.  </a:t>
            </a:r>
            <a:r>
              <a:rPr lang="en-US" baseline="0" dirty="0" smtClean="0"/>
              <a:t>Ask the students to offer a few advantages (fast growing, absorbs CO2, can grow on wastewater, doesn’t require arable land, diverse metabolism</a:t>
            </a:r>
            <a:r>
              <a:rPr lang="en-US" baseline="0" dirty="0" smtClean="0"/>
              <a:t>) </a:t>
            </a:r>
            <a:r>
              <a:rPr lang="en-US" i="1" baseline="0" dirty="0" smtClean="0"/>
              <a:t>click for animation </a:t>
            </a:r>
            <a:r>
              <a:rPr lang="en-US" baseline="0" dirty="0" smtClean="0"/>
              <a:t>and disadvantages (Expensive, we don’t know enough about lipid metabolism, not enough known about using co-products</a:t>
            </a:r>
            <a:r>
              <a:rPr lang="en-US" baseline="0" dirty="0" smtClean="0"/>
              <a:t>).</a:t>
            </a:r>
            <a:r>
              <a:rPr lang="en-US" i="1" baseline="0" dirty="0" smtClean="0"/>
              <a:t> click for animation </a:t>
            </a: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Fourth generation biofuels</a:t>
            </a:r>
            <a:r>
              <a:rPr lang="en-US" baseline="0" dirty="0" smtClean="0"/>
              <a:t> (if there is such a thing) is fuel derived from engineered microbes.  Explain that a microbe is any organism that you need a microscope to observe.  </a:t>
            </a: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Engineered microbes are already</a:t>
            </a:r>
            <a:r>
              <a:rPr lang="en-US" baseline="0" dirty="0" smtClean="0"/>
              <a:t> used for a variety of industrial processes (making pharmaceuticals, alcohol fermentation).  They provide many advantages over other types of systems to make biofuels.  The most important advantage is that they can be relatively easily genetically modified to </a:t>
            </a:r>
            <a:r>
              <a:rPr lang="en-US" baseline="0" dirty="0" err="1" smtClean="0"/>
              <a:t>poduce</a:t>
            </a:r>
            <a:r>
              <a:rPr lang="en-US" baseline="0" dirty="0" smtClean="0"/>
              <a:t> fuels or specialty chemicals of interest.  Additionally, the materials that are used to grow and manipulate microbes already exist because they have been used for other process like fermentation</a:t>
            </a: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7</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LS9 is a company based in the San Francisco</a:t>
            </a:r>
            <a:r>
              <a:rPr lang="en-US" baseline="0" dirty="0" smtClean="0"/>
              <a:t> Bay Area that is currently engineering microbes to produce fuels that ca be put directly into a jet without processing.  They are one of many different companies that are looking to microbes to make the high quality fuel that is needed for jets and diesel engines.  </a:t>
            </a: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8</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Their basis process is to allow their engineered microbe to secrete fuel and let it </a:t>
            </a:r>
            <a:r>
              <a:rPr lang="en-US" smtClean="0"/>
              <a:t>float to </a:t>
            </a:r>
            <a:r>
              <a:rPr lang="en-US" dirty="0" smtClean="0"/>
              <a:t>the top so that they can use it while keeping the microbes</a:t>
            </a:r>
            <a:r>
              <a:rPr lang="en-US" baseline="0" dirty="0" smtClean="0"/>
              <a:t> growing at </a:t>
            </a:r>
            <a:r>
              <a:rPr lang="en-US" baseline="0" smtClean="0"/>
              <a:t>the bottom.</a:t>
            </a:r>
            <a:endParaRPr lang="en-US" dirty="0"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D60398-DA1D-4E68-A5FB-21B18FEFB67B}" type="slidenum">
              <a:rPr lang="en-US" smtClean="0"/>
              <a:pPr fontAlgn="base">
                <a:spcBef>
                  <a:spcPct val="0"/>
                </a:spcBef>
                <a:spcAft>
                  <a:spcPct val="0"/>
                </a:spcAft>
                <a:defRPr/>
              </a:pPr>
              <a:t>9</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EE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524000"/>
            <a:ext cx="6400800" cy="1752600"/>
          </a:xfrm>
        </p:spPr>
        <p:txBody>
          <a:bodyPr/>
          <a:lstStyle>
            <a:lvl1pPr marL="0" indent="0" algn="l">
              <a:buNone/>
              <a:defRPr baseline="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9" name="Title 1"/>
          <p:cNvSpPr>
            <a:spLocks noGrp="1"/>
          </p:cNvSpPr>
          <p:nvPr>
            <p:ph type="title"/>
          </p:nvPr>
        </p:nvSpPr>
        <p:spPr>
          <a:xfrm>
            <a:off x="-152400" y="274638"/>
            <a:ext cx="9448800" cy="1143000"/>
          </a:xfrm>
        </p:spPr>
        <p:txBody>
          <a:body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baseline="0">
                <a:solidFill>
                  <a:schemeClr val="tx1">
                    <a:lumMod val="50000"/>
                    <a:lumOff val="50000"/>
                  </a:schemeClr>
                </a:solidFill>
              </a:defRPr>
            </a:lvl1pPr>
          </a:lstStyle>
          <a:p>
            <a:pPr>
              <a:defRPr/>
            </a:pPr>
            <a:fld id="{0129FFCB-4DCA-4B62-AC16-436DF94357BB}" type="datetime1">
              <a:rPr lang="en-US"/>
              <a:pPr>
                <a:defRPr/>
              </a:pPr>
              <a:t>5/14/2011</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50000"/>
                    <a:lumOff val="50000"/>
                  </a:schemeClr>
                </a:solidFill>
              </a:defRPr>
            </a:lvl1pPr>
          </a:lstStyle>
          <a:p>
            <a:pPr>
              <a:defRPr/>
            </a:pPr>
            <a:r>
              <a:rPr lang="en-US" dirty="0"/>
              <a:t>The NEED Project: 30  Years of Energy Education </a:t>
            </a:r>
          </a:p>
        </p:txBody>
      </p:sp>
      <p:sp>
        <p:nvSpPr>
          <p:cNvPr id="6" name="Slide Number Placeholder 5"/>
          <p:cNvSpPr>
            <a:spLocks noGrp="1"/>
          </p:cNvSpPr>
          <p:nvPr>
            <p:ph type="sldNum" sz="quarter" idx="12"/>
          </p:nvPr>
        </p:nvSpPr>
        <p:spPr/>
        <p:txBody>
          <a:bodyPr/>
          <a:lstStyle>
            <a:lvl1pPr>
              <a:defRPr baseline="0">
                <a:solidFill>
                  <a:schemeClr val="tx1">
                    <a:lumMod val="50000"/>
                    <a:lumOff val="50000"/>
                  </a:schemeClr>
                </a:solidFill>
              </a:defRPr>
            </a:lvl1pPr>
          </a:lstStyle>
          <a:p>
            <a:pPr>
              <a:defRPr/>
            </a:pPr>
            <a:fld id="{D03DD1FE-A098-4747-8F1E-0EFEA8C5BEA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NEED">
    <p:spTree>
      <p:nvGrpSpPr>
        <p:cNvPr id="1" name=""/>
        <p:cNvGrpSpPr/>
        <p:nvPr/>
      </p:nvGrpSpPr>
      <p:grpSpPr>
        <a:xfrm>
          <a:off x="0" y="0"/>
          <a:ext cx="0" cy="0"/>
          <a:chOff x="0" y="0"/>
          <a:chExt cx="0" cy="0"/>
        </a:xfrm>
      </p:grpSpPr>
      <p:sp>
        <p:nvSpPr>
          <p:cNvPr id="10" name="Title 1"/>
          <p:cNvSpPr>
            <a:spLocks noGrp="1"/>
          </p:cNvSpPr>
          <p:nvPr>
            <p:ph type="title"/>
          </p:nvPr>
        </p:nvSpPr>
        <p:spPr>
          <a:xfrm>
            <a:off x="-152400" y="274638"/>
            <a:ext cx="9448800" cy="1143000"/>
          </a:xfrm>
        </p:spPr>
        <p:txBody>
          <a:bodyPr anchor="t" anchorCtr="0"/>
          <a:lstStyle/>
          <a:p>
            <a:r>
              <a:rPr lang="en-US" dirty="0" smtClean="0"/>
              <a:t>Click to edit Master title style</a:t>
            </a:r>
            <a:endParaRPr lang="en-US" dirty="0"/>
          </a:p>
        </p:txBody>
      </p:sp>
      <p:sp>
        <p:nvSpPr>
          <p:cNvPr id="3" name="Subtitle 2"/>
          <p:cNvSpPr>
            <a:spLocks noGrp="1"/>
          </p:cNvSpPr>
          <p:nvPr>
            <p:ph type="subTitle" idx="1"/>
          </p:nvPr>
        </p:nvSpPr>
        <p:spPr>
          <a:xfrm>
            <a:off x="381000" y="838200"/>
            <a:ext cx="6400800" cy="762000"/>
          </a:xfrm>
        </p:spPr>
        <p:txBody>
          <a:bodyPr>
            <a:normAutofit/>
          </a:bodyPr>
          <a:lstStyle>
            <a:lvl1pPr marL="0" indent="0" algn="l">
              <a:buNone/>
              <a:defRPr sz="2800" b="1" baseline="0">
                <a:solidFill>
                  <a:srgbClr val="D8DE9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1" name="Content Placeholder 2"/>
          <p:cNvSpPr>
            <a:spLocks noGrp="1"/>
          </p:cNvSpPr>
          <p:nvPr>
            <p:ph idx="13"/>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4"/>
          </p:nvPr>
        </p:nvSpPr>
        <p:spPr/>
        <p:txBody>
          <a:bodyPr/>
          <a:lstStyle>
            <a:lvl1pPr>
              <a:defRPr baseline="0">
                <a:solidFill>
                  <a:schemeClr val="tx1">
                    <a:lumMod val="50000"/>
                    <a:lumOff val="50000"/>
                  </a:schemeClr>
                </a:solidFill>
              </a:defRPr>
            </a:lvl1pPr>
          </a:lstStyle>
          <a:p>
            <a:pPr>
              <a:defRPr/>
            </a:pPr>
            <a:fld id="{C23DC1AC-15FE-4D07-99BE-CB5F09AA0FB6}" type="datetime1">
              <a:rPr lang="en-US"/>
              <a:pPr>
                <a:defRPr/>
              </a:pPr>
              <a:t>5/14/2011</a:t>
            </a:fld>
            <a:endParaRPr lang="en-US" dirty="0"/>
          </a:p>
        </p:txBody>
      </p:sp>
      <p:sp>
        <p:nvSpPr>
          <p:cNvPr id="6" name="Footer Placeholder 4"/>
          <p:cNvSpPr>
            <a:spLocks noGrp="1"/>
          </p:cNvSpPr>
          <p:nvPr>
            <p:ph type="ftr" sz="quarter" idx="15"/>
          </p:nvPr>
        </p:nvSpPr>
        <p:spPr/>
        <p:txBody>
          <a:bodyPr/>
          <a:lstStyle>
            <a:lvl1pPr>
              <a:defRPr baseline="0">
                <a:solidFill>
                  <a:schemeClr val="tx1">
                    <a:lumMod val="50000"/>
                    <a:lumOff val="50000"/>
                  </a:schemeClr>
                </a:solidFill>
              </a:defRPr>
            </a:lvl1pPr>
          </a:lstStyle>
          <a:p>
            <a:pPr>
              <a:defRPr/>
            </a:pPr>
            <a:r>
              <a:rPr lang="en-US" dirty="0"/>
              <a:t>The NEED Project: 30  Years of Energy Education </a:t>
            </a:r>
          </a:p>
        </p:txBody>
      </p:sp>
      <p:sp>
        <p:nvSpPr>
          <p:cNvPr id="7" name="Slide Number Placeholder 5"/>
          <p:cNvSpPr>
            <a:spLocks noGrp="1"/>
          </p:cNvSpPr>
          <p:nvPr>
            <p:ph type="sldNum" sz="quarter" idx="16"/>
          </p:nvPr>
        </p:nvSpPr>
        <p:spPr/>
        <p:txBody>
          <a:bodyPr/>
          <a:lstStyle>
            <a:lvl1pPr>
              <a:defRPr baseline="0">
                <a:solidFill>
                  <a:schemeClr val="tx1">
                    <a:lumMod val="50000"/>
                    <a:lumOff val="50000"/>
                  </a:schemeClr>
                </a:solidFill>
              </a:defRPr>
            </a:lvl1pPr>
          </a:lstStyle>
          <a:p>
            <a:pPr>
              <a:defRPr/>
            </a:pPr>
            <a:fld id="{AEEBA16A-F139-4BB3-A4E6-934B80CF3282}"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2536695-30A8-4386-BBE4-57BBA3032C86}" type="datetime1">
              <a:rPr lang="en-US"/>
              <a:pPr>
                <a:defRPr/>
              </a:pPr>
              <a:t>5/14/2011</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6" name="Slide Number Placeholder 5"/>
          <p:cNvSpPr>
            <a:spLocks noGrp="1"/>
          </p:cNvSpPr>
          <p:nvPr>
            <p:ph type="sldNum" sz="quarter" idx="12"/>
          </p:nvPr>
        </p:nvSpPr>
        <p:spPr/>
        <p:txBody>
          <a:bodyPr/>
          <a:lstStyle>
            <a:lvl1pPr>
              <a:defRPr/>
            </a:lvl1pPr>
          </a:lstStyle>
          <a:p>
            <a:pPr>
              <a:defRPr/>
            </a:pPr>
            <a:fld id="{EFFE3C73-B958-43BC-9EAF-920206B0638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Subtitle 2"/>
          <p:cNvSpPr txBox="1">
            <a:spLocks/>
          </p:cNvSpPr>
          <p:nvPr userDrawn="1"/>
        </p:nvSpPr>
        <p:spPr>
          <a:xfrm>
            <a:off x="381000" y="1524000"/>
            <a:ext cx="6400800" cy="1752600"/>
          </a:xfrm>
          <a:prstGeom prst="rect">
            <a:avLst/>
          </a:prstGeom>
        </p:spPr>
        <p:txBody>
          <a:bodyPr>
            <a:normAutofit/>
          </a:bodyPr>
          <a:lstStyle>
            <a:lvl1pPr marL="0" indent="0" algn="l">
              <a:buNone/>
              <a:defRPr baseline="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auto">
              <a:spcBef>
                <a:spcPct val="20000"/>
              </a:spcBef>
              <a:spcAft>
                <a:spcPts val="0"/>
              </a:spcAft>
              <a:buFont typeface="Arial" pitchFamily="34" charset="0"/>
              <a:buNone/>
              <a:defRPr/>
            </a:pPr>
            <a:r>
              <a:rPr lang="en-US" sz="3200" dirty="0" smtClean="0">
                <a:latin typeface="Franklin Gothic Book" pitchFamily="34" charset="0"/>
              </a:rPr>
              <a:t>Click to edit Master subtitle style</a:t>
            </a:r>
            <a:endParaRPr lang="en-US" sz="3200" dirty="0">
              <a:latin typeface="Franklin Gothic Book" pitchFamily="34" charset="0"/>
            </a:endParaRPr>
          </a:p>
        </p:txBody>
      </p:sp>
      <p:sp>
        <p:nvSpPr>
          <p:cNvPr id="9" name="Title 1"/>
          <p:cNvSpPr>
            <a:spLocks noGrp="1"/>
          </p:cNvSpPr>
          <p:nvPr>
            <p:ph type="title"/>
          </p:nvPr>
        </p:nvSpPr>
        <p:spPr>
          <a:xfrm>
            <a:off x="-152400" y="274638"/>
            <a:ext cx="9448800" cy="1143000"/>
          </a:xfrm>
        </p:spPr>
        <p:txBody>
          <a:bodyPr anchor="t" anchorCtr="0"/>
          <a:lstStyle/>
          <a:p>
            <a:r>
              <a:rPr lang="en-US" dirty="0" smtClean="0"/>
              <a:t>Click to edit Master title style</a:t>
            </a:r>
            <a:endParaRPr lang="en-US" dirty="0"/>
          </a:p>
        </p:txBody>
      </p:sp>
      <p:sp>
        <p:nvSpPr>
          <p:cNvPr id="10" name="Subtitle 2"/>
          <p:cNvSpPr>
            <a:spLocks noGrp="1"/>
          </p:cNvSpPr>
          <p:nvPr>
            <p:ph type="subTitle" idx="13"/>
          </p:nvPr>
        </p:nvSpPr>
        <p:spPr>
          <a:xfrm>
            <a:off x="381000" y="838200"/>
            <a:ext cx="6400800" cy="762000"/>
          </a:xfrm>
        </p:spPr>
        <p:txBody>
          <a:bodyPr>
            <a:normAutofit/>
          </a:bodyPr>
          <a:lstStyle>
            <a:lvl1pPr marL="0" indent="0" algn="l">
              <a:buNone/>
              <a:defRPr sz="2800" b="1" baseline="0">
                <a:solidFill>
                  <a:srgbClr val="D8DE9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Date Placeholder 3"/>
          <p:cNvSpPr>
            <a:spLocks noGrp="1"/>
          </p:cNvSpPr>
          <p:nvPr>
            <p:ph type="dt" sz="half" idx="14"/>
          </p:nvPr>
        </p:nvSpPr>
        <p:spPr/>
        <p:txBody>
          <a:bodyPr/>
          <a:lstStyle>
            <a:lvl1pPr>
              <a:defRPr/>
            </a:lvl1pPr>
          </a:lstStyle>
          <a:p>
            <a:pPr>
              <a:defRPr/>
            </a:pPr>
            <a:fld id="{BCF41B6A-5B8D-499A-8855-9BD8C8E89ABB}" type="datetime1">
              <a:rPr lang="en-US"/>
              <a:pPr>
                <a:defRPr/>
              </a:pPr>
              <a:t>5/14/2011</a:t>
            </a:fld>
            <a:endParaRPr lang="en-US" dirty="0"/>
          </a:p>
        </p:txBody>
      </p:sp>
      <p:sp>
        <p:nvSpPr>
          <p:cNvPr id="6" name="Footer Placeholder 4"/>
          <p:cNvSpPr>
            <a:spLocks noGrp="1"/>
          </p:cNvSpPr>
          <p:nvPr>
            <p:ph type="ftr" sz="quarter" idx="15"/>
          </p:nvPr>
        </p:nvSpPr>
        <p:spPr/>
        <p:txBody>
          <a:bodyPr/>
          <a:lstStyle>
            <a:lvl1pPr>
              <a:defRPr/>
            </a:lvl1pPr>
          </a:lstStyle>
          <a:p>
            <a:pPr>
              <a:defRPr/>
            </a:pPr>
            <a:r>
              <a:rPr lang="en-US" dirty="0"/>
              <a:t>The NEED Project: 30  Years of Energy Education </a:t>
            </a:r>
          </a:p>
        </p:txBody>
      </p:sp>
      <p:sp>
        <p:nvSpPr>
          <p:cNvPr id="7" name="Slide Number Placeholder 5"/>
          <p:cNvSpPr>
            <a:spLocks noGrp="1"/>
          </p:cNvSpPr>
          <p:nvPr>
            <p:ph type="sldNum" sz="quarter" idx="16"/>
          </p:nvPr>
        </p:nvSpPr>
        <p:spPr/>
        <p:txBody>
          <a:bodyPr/>
          <a:lstStyle>
            <a:lvl1pPr>
              <a:defRPr/>
            </a:lvl1pPr>
          </a:lstStyle>
          <a:p>
            <a:pPr>
              <a:defRPr/>
            </a:pPr>
            <a:fld id="{F4044F10-9753-4284-A5E1-A228B3D1DD4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7" name="Title Placeholder 1"/>
          <p:cNvSpPr>
            <a:spLocks noGrp="1"/>
          </p:cNvSpPr>
          <p:nvPr>
            <p:ph type="title"/>
          </p:nvPr>
        </p:nvSpPr>
        <p:spPr>
          <a:xfrm>
            <a:off x="-152400" y="5029200"/>
            <a:ext cx="9448800" cy="1143000"/>
          </a:xfrm>
          <a:prstGeom prst="rect">
            <a:avLst/>
          </a:prstGeom>
          <a:gradFill flip="none" rotWithShape="1">
            <a:gsLst>
              <a:gs pos="100000">
                <a:schemeClr val="tx1">
                  <a:lumMod val="75000"/>
                  <a:lumOff val="25000"/>
                </a:schemeClr>
              </a:gs>
              <a:gs pos="61000">
                <a:schemeClr val="tx1">
                  <a:lumMod val="65000"/>
                  <a:lumOff val="35000"/>
                </a:schemeClr>
              </a:gs>
              <a:gs pos="100000">
                <a:srgbClr val="EAEAEA"/>
              </a:gs>
            </a:gsLst>
            <a:lin ang="5400000" scaled="1"/>
            <a:tileRect/>
          </a:gradFill>
        </p:spPr>
        <p:txBody>
          <a:body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2DEBA04-C825-4D92-82C1-0072CB95A938}" type="datetime1">
              <a:rPr lang="en-US"/>
              <a:pPr>
                <a:defRPr/>
              </a:pPr>
              <a:t>5/14/2011</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6" name="Slide Number Placeholder 5"/>
          <p:cNvSpPr>
            <a:spLocks noGrp="1"/>
          </p:cNvSpPr>
          <p:nvPr>
            <p:ph type="sldNum" sz="quarter" idx="12"/>
          </p:nvPr>
        </p:nvSpPr>
        <p:spPr/>
        <p:txBody>
          <a:bodyPr/>
          <a:lstStyle>
            <a:lvl1pPr>
              <a:defRPr/>
            </a:lvl1pPr>
          </a:lstStyle>
          <a:p>
            <a:pPr>
              <a:defRPr/>
            </a:pPr>
            <a:fld id="{3F6E3256-7E1D-4349-B129-15C68CB9D3B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8194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0" name="Title 1"/>
          <p:cNvSpPr>
            <a:spLocks noGrp="1"/>
          </p:cNvSpPr>
          <p:nvPr>
            <p:ph type="title"/>
          </p:nvPr>
        </p:nvSpPr>
        <p:spPr>
          <a:xfrm>
            <a:off x="-152400" y="4541838"/>
            <a:ext cx="9448800" cy="1143000"/>
          </a:xfrm>
        </p:spPr>
        <p:txBody>
          <a:bodyPr anchor="t" anchorCtr="0"/>
          <a:lstStyle/>
          <a:p>
            <a:r>
              <a:rPr lang="en-US" dirty="0" smtClean="0"/>
              <a:t>Click to edit Master title style</a:t>
            </a:r>
            <a:endParaRPr lang="en-US" dirty="0"/>
          </a:p>
        </p:txBody>
      </p:sp>
      <p:sp>
        <p:nvSpPr>
          <p:cNvPr id="11" name="Subtitle 2"/>
          <p:cNvSpPr>
            <a:spLocks noGrp="1"/>
          </p:cNvSpPr>
          <p:nvPr>
            <p:ph type="subTitle" idx="13"/>
          </p:nvPr>
        </p:nvSpPr>
        <p:spPr>
          <a:xfrm>
            <a:off x="381000" y="5105400"/>
            <a:ext cx="6400800" cy="762000"/>
          </a:xfrm>
        </p:spPr>
        <p:txBody>
          <a:bodyPr>
            <a:normAutofit/>
          </a:bodyPr>
          <a:lstStyle>
            <a:lvl1pPr marL="0" indent="0" algn="l">
              <a:buNone/>
              <a:defRPr sz="2800" b="1" baseline="0">
                <a:solidFill>
                  <a:srgbClr val="D8DE9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Date Placeholder 3"/>
          <p:cNvSpPr>
            <a:spLocks noGrp="1"/>
          </p:cNvSpPr>
          <p:nvPr>
            <p:ph type="dt" sz="half" idx="14"/>
          </p:nvPr>
        </p:nvSpPr>
        <p:spPr/>
        <p:txBody>
          <a:bodyPr/>
          <a:lstStyle>
            <a:lvl1pPr>
              <a:defRPr/>
            </a:lvl1pPr>
          </a:lstStyle>
          <a:p>
            <a:pPr>
              <a:defRPr/>
            </a:pPr>
            <a:fld id="{CFF4F4F5-486D-43FB-9637-B21212D33A85}" type="datetime1">
              <a:rPr lang="en-US"/>
              <a:pPr>
                <a:defRPr/>
              </a:pPr>
              <a:t>5/14/2011</a:t>
            </a:fld>
            <a:endParaRPr lang="en-US" dirty="0"/>
          </a:p>
        </p:txBody>
      </p:sp>
      <p:sp>
        <p:nvSpPr>
          <p:cNvPr id="6" name="Footer Placeholder 4"/>
          <p:cNvSpPr>
            <a:spLocks noGrp="1"/>
          </p:cNvSpPr>
          <p:nvPr>
            <p:ph type="ftr" sz="quarter" idx="15"/>
          </p:nvPr>
        </p:nvSpPr>
        <p:spPr/>
        <p:txBody>
          <a:bodyPr/>
          <a:lstStyle>
            <a:lvl1pPr>
              <a:defRPr/>
            </a:lvl1pPr>
          </a:lstStyle>
          <a:p>
            <a:pPr>
              <a:defRPr/>
            </a:pPr>
            <a:r>
              <a:rPr lang="en-US" dirty="0"/>
              <a:t>The NEED Project: 30  Years of Energy Education </a:t>
            </a:r>
          </a:p>
        </p:txBody>
      </p:sp>
      <p:sp>
        <p:nvSpPr>
          <p:cNvPr id="7" name="Slide Number Placeholder 5"/>
          <p:cNvSpPr>
            <a:spLocks noGrp="1"/>
          </p:cNvSpPr>
          <p:nvPr>
            <p:ph type="sldNum" sz="quarter" idx="16"/>
          </p:nvPr>
        </p:nvSpPr>
        <p:spPr/>
        <p:txBody>
          <a:bodyPr/>
          <a:lstStyle>
            <a:lvl1pPr>
              <a:defRPr/>
            </a:lvl1pPr>
          </a:lstStyle>
          <a:p>
            <a:pPr>
              <a:defRPr/>
            </a:pPr>
            <a:fld id="{B22EA270-9F52-44B8-BE2E-ADB3C972CDE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rot="5400000">
            <a:off x="2361407" y="3886994"/>
            <a:ext cx="4572000" cy="1587"/>
          </a:xfrm>
          <a:prstGeom prst="line">
            <a:avLst/>
          </a:prstGeom>
          <a:ln w="6350">
            <a:solidFill>
              <a:srgbClr val="C0C0C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rot="5400000">
            <a:off x="2209007" y="3885406"/>
            <a:ext cx="4572000" cy="1587"/>
          </a:xfrm>
          <a:prstGeom prst="line">
            <a:avLst/>
          </a:prstGeom>
          <a:ln w="6350">
            <a:solidFill>
              <a:srgbClr val="C0C0C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solidFill>
                  <a:schemeClr val="tx1">
                    <a:lumMod val="85000"/>
                    <a:lumOff val="15000"/>
                  </a:schemeClr>
                </a:solidFill>
                <a:latin typeface="Franklin Gothic Book" pitchFamily="34" charset="0"/>
              </a:defRPr>
            </a:lvl1pPr>
            <a:lvl2pPr>
              <a:defRPr sz="2400">
                <a:solidFill>
                  <a:schemeClr val="tx1">
                    <a:lumMod val="85000"/>
                    <a:lumOff val="15000"/>
                  </a:schemeClr>
                </a:solidFill>
                <a:latin typeface="Franklin Gothic Book" pitchFamily="34" charset="0"/>
              </a:defRPr>
            </a:lvl2pPr>
            <a:lvl3pPr>
              <a:defRPr sz="2000">
                <a:solidFill>
                  <a:schemeClr val="tx1">
                    <a:lumMod val="85000"/>
                    <a:lumOff val="15000"/>
                  </a:schemeClr>
                </a:solidFill>
                <a:latin typeface="Franklin Gothic Book" pitchFamily="34" charset="0"/>
              </a:defRPr>
            </a:lvl3pPr>
            <a:lvl4pPr>
              <a:defRPr sz="1800">
                <a:solidFill>
                  <a:schemeClr val="tx1">
                    <a:lumMod val="85000"/>
                    <a:lumOff val="15000"/>
                  </a:schemeClr>
                </a:solidFill>
                <a:latin typeface="Franklin Gothic Book" pitchFamily="34" charset="0"/>
              </a:defRPr>
            </a:lvl4pPr>
            <a:lvl5pPr>
              <a:defRPr sz="1800">
                <a:solidFill>
                  <a:schemeClr val="tx1">
                    <a:lumMod val="85000"/>
                    <a:lumOff val="15000"/>
                  </a:schemeClr>
                </a:solidFill>
                <a:latin typeface="Franklin Gothic Book"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chemeClr val="tx1">
                    <a:lumMod val="85000"/>
                    <a:lumOff val="15000"/>
                  </a:schemeClr>
                </a:solidFill>
                <a:latin typeface="Franklin Gothic Book" pitchFamily="34" charset="0"/>
              </a:defRPr>
            </a:lvl1pPr>
            <a:lvl2pPr>
              <a:defRPr sz="2400">
                <a:solidFill>
                  <a:schemeClr val="tx1">
                    <a:lumMod val="85000"/>
                    <a:lumOff val="15000"/>
                  </a:schemeClr>
                </a:solidFill>
                <a:latin typeface="Franklin Gothic Book" pitchFamily="34" charset="0"/>
              </a:defRPr>
            </a:lvl2pPr>
            <a:lvl3pPr>
              <a:defRPr sz="2000">
                <a:solidFill>
                  <a:schemeClr val="tx1">
                    <a:lumMod val="85000"/>
                    <a:lumOff val="15000"/>
                  </a:schemeClr>
                </a:solidFill>
                <a:latin typeface="Franklin Gothic Book" pitchFamily="34" charset="0"/>
              </a:defRPr>
            </a:lvl3pPr>
            <a:lvl4pPr>
              <a:defRPr sz="1800">
                <a:solidFill>
                  <a:schemeClr val="tx1">
                    <a:lumMod val="85000"/>
                    <a:lumOff val="15000"/>
                  </a:schemeClr>
                </a:solidFill>
                <a:latin typeface="Franklin Gothic Book" pitchFamily="34" charset="0"/>
              </a:defRPr>
            </a:lvl4pPr>
            <a:lvl5pPr>
              <a:defRPr sz="1800">
                <a:solidFill>
                  <a:schemeClr val="tx1">
                    <a:lumMod val="85000"/>
                    <a:lumOff val="15000"/>
                  </a:schemeClr>
                </a:solidFill>
                <a:latin typeface="Franklin Gothic Book"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a:spLocks noGrp="1"/>
          </p:cNvSpPr>
          <p:nvPr>
            <p:ph type="dt" sz="half" idx="10"/>
          </p:nvPr>
        </p:nvSpPr>
        <p:spPr/>
        <p:txBody>
          <a:bodyPr/>
          <a:lstStyle>
            <a:lvl1pPr>
              <a:defRPr/>
            </a:lvl1pPr>
          </a:lstStyle>
          <a:p>
            <a:pPr>
              <a:defRPr/>
            </a:pPr>
            <a:fld id="{8F82C807-F61C-4127-8737-7C239FD123CB}" type="datetime1">
              <a:rPr lang="en-US"/>
              <a:pPr>
                <a:defRPr/>
              </a:pPr>
              <a:t>5/14/2011</a:t>
            </a:fld>
            <a:endParaRPr lang="en-US" dirty="0"/>
          </a:p>
        </p:txBody>
      </p:sp>
      <p:sp>
        <p:nvSpPr>
          <p:cNvPr id="8" name="Footer Placeholder 5"/>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9" name="Slide Number Placeholder 6"/>
          <p:cNvSpPr>
            <a:spLocks noGrp="1"/>
          </p:cNvSpPr>
          <p:nvPr>
            <p:ph type="sldNum" sz="quarter" idx="12"/>
          </p:nvPr>
        </p:nvSpPr>
        <p:spPr/>
        <p:txBody>
          <a:bodyPr/>
          <a:lstStyle>
            <a:lvl1pPr>
              <a:defRPr/>
            </a:lvl1pPr>
          </a:lstStyle>
          <a:p>
            <a:pPr>
              <a:defRPr/>
            </a:pPr>
            <a:fld id="{282E67DB-5E07-4C31-8B3F-5F1A97B6DBA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cxnSp>
        <p:nvCxnSpPr>
          <p:cNvPr id="6" name="Straight Connector 5"/>
          <p:cNvCxnSpPr/>
          <p:nvPr userDrawn="1"/>
        </p:nvCxnSpPr>
        <p:spPr>
          <a:xfrm rot="5400000">
            <a:off x="2361407" y="3886994"/>
            <a:ext cx="4572000" cy="1587"/>
          </a:xfrm>
          <a:prstGeom prst="line">
            <a:avLst/>
          </a:prstGeom>
          <a:ln w="6350">
            <a:solidFill>
              <a:srgbClr val="C0C0C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solidFill>
                  <a:schemeClr val="tx1">
                    <a:lumMod val="85000"/>
                    <a:lumOff val="15000"/>
                  </a:schemeClr>
                </a:solidFill>
                <a:latin typeface="Franklin Gothic Book" pitchFamily="34" charset="0"/>
              </a:defRPr>
            </a:lvl1pPr>
            <a:lvl2pPr>
              <a:defRPr sz="2400">
                <a:solidFill>
                  <a:schemeClr val="tx1">
                    <a:lumMod val="85000"/>
                    <a:lumOff val="15000"/>
                  </a:schemeClr>
                </a:solidFill>
                <a:latin typeface="Franklin Gothic Book" pitchFamily="34" charset="0"/>
              </a:defRPr>
            </a:lvl2pPr>
            <a:lvl3pPr>
              <a:defRPr sz="2000">
                <a:solidFill>
                  <a:schemeClr val="tx1">
                    <a:lumMod val="85000"/>
                    <a:lumOff val="15000"/>
                  </a:schemeClr>
                </a:solidFill>
                <a:latin typeface="Franklin Gothic Book" pitchFamily="34" charset="0"/>
              </a:defRPr>
            </a:lvl3pPr>
            <a:lvl4pPr>
              <a:defRPr sz="1800">
                <a:solidFill>
                  <a:schemeClr val="tx1">
                    <a:lumMod val="85000"/>
                    <a:lumOff val="15000"/>
                  </a:schemeClr>
                </a:solidFill>
                <a:latin typeface="Franklin Gothic Book" pitchFamily="34" charset="0"/>
              </a:defRPr>
            </a:lvl4pPr>
            <a:lvl5pPr>
              <a:defRPr sz="1800">
                <a:solidFill>
                  <a:schemeClr val="tx1">
                    <a:lumMod val="85000"/>
                    <a:lumOff val="15000"/>
                  </a:schemeClr>
                </a:solidFill>
                <a:latin typeface="Franklin Gothic Book"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3581400"/>
            <a:ext cx="4038600" cy="2514600"/>
          </a:xfrm>
        </p:spPr>
        <p:txBody>
          <a:bodyPr/>
          <a:lstStyle>
            <a:lvl1pPr>
              <a:defRPr sz="2000">
                <a:solidFill>
                  <a:schemeClr val="tx1">
                    <a:lumMod val="85000"/>
                    <a:lumOff val="15000"/>
                  </a:schemeClr>
                </a:solidFill>
                <a:latin typeface="Franklin Gothic Book" pitchFamily="34" charset="0"/>
              </a:defRPr>
            </a:lvl1pPr>
            <a:lvl2pPr>
              <a:defRPr sz="1800">
                <a:solidFill>
                  <a:schemeClr val="tx1">
                    <a:lumMod val="85000"/>
                    <a:lumOff val="15000"/>
                  </a:schemeClr>
                </a:solidFill>
                <a:latin typeface="Franklin Gothic Book" pitchFamily="34" charset="0"/>
              </a:defRPr>
            </a:lvl2pPr>
            <a:lvl3pPr>
              <a:defRPr sz="1600">
                <a:solidFill>
                  <a:schemeClr val="tx1">
                    <a:lumMod val="85000"/>
                    <a:lumOff val="15000"/>
                  </a:schemeClr>
                </a:solidFill>
                <a:latin typeface="Franklin Gothic Book" pitchFamily="34" charset="0"/>
              </a:defRPr>
            </a:lvl3pPr>
            <a:lvl4pPr>
              <a:defRPr sz="1600">
                <a:solidFill>
                  <a:schemeClr val="tx1">
                    <a:lumMod val="85000"/>
                    <a:lumOff val="15000"/>
                  </a:schemeClr>
                </a:solidFill>
                <a:latin typeface="Franklin Gothic Book" pitchFamily="34" charset="0"/>
              </a:defRPr>
            </a:lvl4pPr>
            <a:lvl5pPr>
              <a:defRPr sz="1600">
                <a:solidFill>
                  <a:schemeClr val="tx1">
                    <a:lumMod val="85000"/>
                    <a:lumOff val="15000"/>
                  </a:schemeClr>
                </a:solidFill>
                <a:latin typeface="Franklin Gothic Book"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8"/>
          <p:cNvSpPr>
            <a:spLocks noGrp="1"/>
          </p:cNvSpPr>
          <p:nvPr>
            <p:ph sz="quarter" idx="13"/>
          </p:nvPr>
        </p:nvSpPr>
        <p:spPr>
          <a:xfrm>
            <a:off x="4648200" y="1600200"/>
            <a:ext cx="4038600" cy="1828800"/>
          </a:xfrm>
        </p:spPr>
        <p:txBody>
          <a:bodyPr/>
          <a:lstStyle>
            <a:lvl1pPr>
              <a:buNone/>
              <a:defRPr/>
            </a:lvl1pPr>
          </a:lstStyle>
          <a:p>
            <a:pPr lvl="0"/>
            <a:endParaRPr lang="en-US" dirty="0"/>
          </a:p>
        </p:txBody>
      </p:sp>
      <p:sp>
        <p:nvSpPr>
          <p:cNvPr id="7" name="Date Placeholder 4"/>
          <p:cNvSpPr>
            <a:spLocks noGrp="1"/>
          </p:cNvSpPr>
          <p:nvPr>
            <p:ph type="dt" sz="half" idx="14"/>
          </p:nvPr>
        </p:nvSpPr>
        <p:spPr>
          <a:xfrm>
            <a:off x="457200" y="6356350"/>
            <a:ext cx="1676400" cy="365125"/>
          </a:xfrm>
        </p:spPr>
        <p:txBody>
          <a:bodyPr/>
          <a:lstStyle>
            <a:lvl1pPr>
              <a:defRPr/>
            </a:lvl1pPr>
          </a:lstStyle>
          <a:p>
            <a:pPr>
              <a:defRPr/>
            </a:pPr>
            <a:fld id="{83C0E918-B010-40C1-94BB-920A8253626D}" type="datetime1">
              <a:rPr lang="en-US"/>
              <a:pPr>
                <a:defRPr/>
              </a:pPr>
              <a:t>5/14/2011</a:t>
            </a:fld>
            <a:endParaRPr lang="en-US" dirty="0"/>
          </a:p>
        </p:txBody>
      </p:sp>
      <p:sp>
        <p:nvSpPr>
          <p:cNvPr id="8" name="Footer Placeholder 5"/>
          <p:cNvSpPr>
            <a:spLocks noGrp="1"/>
          </p:cNvSpPr>
          <p:nvPr>
            <p:ph type="ftr" sz="quarter" idx="15"/>
          </p:nvPr>
        </p:nvSpPr>
        <p:spPr>
          <a:xfrm>
            <a:off x="2209800" y="6356350"/>
            <a:ext cx="4572000" cy="365125"/>
          </a:xfrm>
        </p:spPr>
        <p:txBody>
          <a:bodyPr/>
          <a:lstStyle>
            <a:lvl1pPr>
              <a:defRPr/>
            </a:lvl1pPr>
          </a:lstStyle>
          <a:p>
            <a:pPr>
              <a:defRPr/>
            </a:pPr>
            <a:r>
              <a:rPr lang="en-US" dirty="0"/>
              <a:t>The NEED Project: 30  Years of Energy Education </a:t>
            </a:r>
          </a:p>
        </p:txBody>
      </p:sp>
      <p:sp>
        <p:nvSpPr>
          <p:cNvPr id="10" name="Slide Number Placeholder 6"/>
          <p:cNvSpPr>
            <a:spLocks noGrp="1"/>
          </p:cNvSpPr>
          <p:nvPr>
            <p:ph type="sldNum" sz="quarter" idx="16"/>
          </p:nvPr>
        </p:nvSpPr>
        <p:spPr>
          <a:xfrm>
            <a:off x="6858000" y="6356350"/>
            <a:ext cx="1828800" cy="365125"/>
          </a:xfrm>
        </p:spPr>
        <p:txBody>
          <a:bodyPr/>
          <a:lstStyle>
            <a:lvl1pPr>
              <a:defRPr/>
            </a:lvl1pPr>
          </a:lstStyle>
          <a:p>
            <a:pPr>
              <a:defRPr/>
            </a:pPr>
            <a:fld id="{3F3B16C5-82B1-49AB-95AE-27FE80665D6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cxnSp>
        <p:nvCxnSpPr>
          <p:cNvPr id="7" name="Straight Connector 6"/>
          <p:cNvCxnSpPr/>
          <p:nvPr userDrawn="1"/>
        </p:nvCxnSpPr>
        <p:spPr>
          <a:xfrm rot="5400000">
            <a:off x="2361407" y="3886994"/>
            <a:ext cx="4572000" cy="1587"/>
          </a:xfrm>
          <a:prstGeom prst="line">
            <a:avLst/>
          </a:prstGeom>
          <a:ln w="6350">
            <a:solidFill>
              <a:srgbClr val="C0C0C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p:spPr>
        <p:txBody>
          <a:bodyPr/>
          <a:lstStyle>
            <a:lvl1pPr>
              <a:defRPr sz="2800">
                <a:solidFill>
                  <a:schemeClr val="tx1">
                    <a:lumMod val="85000"/>
                    <a:lumOff val="15000"/>
                  </a:schemeClr>
                </a:solidFill>
                <a:latin typeface="Franklin Gothic Book" pitchFamily="34" charset="0"/>
              </a:defRPr>
            </a:lvl1pPr>
            <a:lvl2pPr>
              <a:defRPr sz="2400">
                <a:solidFill>
                  <a:schemeClr val="tx1">
                    <a:lumMod val="85000"/>
                    <a:lumOff val="15000"/>
                  </a:schemeClr>
                </a:solidFill>
                <a:latin typeface="Franklin Gothic Book" pitchFamily="34" charset="0"/>
              </a:defRPr>
            </a:lvl2pPr>
            <a:lvl3pPr>
              <a:defRPr sz="2000">
                <a:solidFill>
                  <a:schemeClr val="tx1">
                    <a:lumMod val="85000"/>
                    <a:lumOff val="15000"/>
                  </a:schemeClr>
                </a:solidFill>
                <a:latin typeface="Franklin Gothic Book" pitchFamily="34" charset="0"/>
              </a:defRPr>
            </a:lvl3pPr>
            <a:lvl4pPr>
              <a:defRPr sz="1800">
                <a:solidFill>
                  <a:schemeClr val="tx1">
                    <a:lumMod val="85000"/>
                    <a:lumOff val="15000"/>
                  </a:schemeClr>
                </a:solidFill>
                <a:latin typeface="Franklin Gothic Book" pitchFamily="34" charset="0"/>
              </a:defRPr>
            </a:lvl4pPr>
            <a:lvl5pPr>
              <a:defRPr sz="1800">
                <a:solidFill>
                  <a:schemeClr val="tx1">
                    <a:lumMod val="85000"/>
                    <a:lumOff val="15000"/>
                  </a:schemeClr>
                </a:solidFill>
                <a:latin typeface="Franklin Gothic Book"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3581400"/>
            <a:ext cx="4038600" cy="2514600"/>
          </a:xfrm>
        </p:spPr>
        <p:txBody>
          <a:bodyPr/>
          <a:lstStyle>
            <a:lvl1pPr>
              <a:defRPr sz="2000">
                <a:solidFill>
                  <a:schemeClr val="tx1">
                    <a:lumMod val="85000"/>
                    <a:lumOff val="15000"/>
                  </a:schemeClr>
                </a:solidFill>
                <a:latin typeface="Franklin Gothic Book" pitchFamily="34" charset="0"/>
              </a:defRPr>
            </a:lvl1pPr>
            <a:lvl2pPr>
              <a:defRPr sz="1800">
                <a:solidFill>
                  <a:schemeClr val="tx1">
                    <a:lumMod val="85000"/>
                    <a:lumOff val="15000"/>
                  </a:schemeClr>
                </a:solidFill>
                <a:latin typeface="Franklin Gothic Book" pitchFamily="34" charset="0"/>
              </a:defRPr>
            </a:lvl2pPr>
            <a:lvl3pPr>
              <a:defRPr sz="1600">
                <a:solidFill>
                  <a:schemeClr val="tx1">
                    <a:lumMod val="85000"/>
                    <a:lumOff val="15000"/>
                  </a:schemeClr>
                </a:solidFill>
                <a:latin typeface="Franklin Gothic Book" pitchFamily="34" charset="0"/>
              </a:defRPr>
            </a:lvl3pPr>
            <a:lvl4pPr>
              <a:defRPr sz="1600">
                <a:solidFill>
                  <a:schemeClr val="tx1">
                    <a:lumMod val="85000"/>
                    <a:lumOff val="15000"/>
                  </a:schemeClr>
                </a:solidFill>
                <a:latin typeface="Franklin Gothic Book" pitchFamily="34" charset="0"/>
              </a:defRPr>
            </a:lvl4pPr>
            <a:lvl5pPr>
              <a:defRPr sz="1600">
                <a:solidFill>
                  <a:schemeClr val="tx1">
                    <a:lumMod val="85000"/>
                    <a:lumOff val="15000"/>
                  </a:schemeClr>
                </a:solidFill>
                <a:latin typeface="Franklin Gothic Book"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8"/>
          <p:cNvSpPr>
            <a:spLocks noGrp="1"/>
          </p:cNvSpPr>
          <p:nvPr>
            <p:ph sz="quarter" idx="13"/>
          </p:nvPr>
        </p:nvSpPr>
        <p:spPr>
          <a:xfrm>
            <a:off x="4648200" y="1600200"/>
            <a:ext cx="4038600" cy="1828800"/>
          </a:xfrm>
        </p:spPr>
        <p:txBody>
          <a:bodyPr/>
          <a:lstStyle>
            <a:lvl1pPr>
              <a:buNone/>
              <a:defRPr/>
            </a:lvl1pPr>
          </a:lstStyle>
          <a:p>
            <a:pPr lvl="0"/>
            <a:endParaRPr lang="en-US" dirty="0"/>
          </a:p>
        </p:txBody>
      </p:sp>
      <p:sp>
        <p:nvSpPr>
          <p:cNvPr id="13" name="Title 1"/>
          <p:cNvSpPr>
            <a:spLocks noGrp="1"/>
          </p:cNvSpPr>
          <p:nvPr>
            <p:ph type="title"/>
          </p:nvPr>
        </p:nvSpPr>
        <p:spPr>
          <a:xfrm>
            <a:off x="-152400" y="274638"/>
            <a:ext cx="9448800" cy="1143000"/>
          </a:xfrm>
        </p:spPr>
        <p:txBody>
          <a:bodyPr anchor="t" anchorCtr="0"/>
          <a:lstStyle/>
          <a:p>
            <a:r>
              <a:rPr lang="en-US" dirty="0" smtClean="0"/>
              <a:t>Click to edit Master title style</a:t>
            </a:r>
            <a:endParaRPr lang="en-US" dirty="0"/>
          </a:p>
        </p:txBody>
      </p:sp>
      <p:sp>
        <p:nvSpPr>
          <p:cNvPr id="14" name="Subtitle 2"/>
          <p:cNvSpPr>
            <a:spLocks noGrp="1"/>
          </p:cNvSpPr>
          <p:nvPr>
            <p:ph type="subTitle" idx="14"/>
          </p:nvPr>
        </p:nvSpPr>
        <p:spPr>
          <a:xfrm>
            <a:off x="381000" y="838200"/>
            <a:ext cx="6400800" cy="762000"/>
          </a:xfrm>
        </p:spPr>
        <p:txBody>
          <a:bodyPr>
            <a:normAutofit/>
          </a:bodyPr>
          <a:lstStyle>
            <a:lvl1pPr marL="0" indent="0" algn="l">
              <a:buNone/>
              <a:defRPr sz="2800" b="1" baseline="0">
                <a:solidFill>
                  <a:srgbClr val="D8DE9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Date Placeholder 4"/>
          <p:cNvSpPr>
            <a:spLocks noGrp="1"/>
          </p:cNvSpPr>
          <p:nvPr>
            <p:ph type="dt" sz="half" idx="15"/>
          </p:nvPr>
        </p:nvSpPr>
        <p:spPr/>
        <p:txBody>
          <a:bodyPr/>
          <a:lstStyle>
            <a:lvl1pPr>
              <a:defRPr/>
            </a:lvl1pPr>
          </a:lstStyle>
          <a:p>
            <a:pPr>
              <a:defRPr/>
            </a:pPr>
            <a:fld id="{80CB285D-040B-4211-BD02-A93664F60C14}" type="datetime1">
              <a:rPr lang="en-US"/>
              <a:pPr>
                <a:defRPr/>
              </a:pPr>
              <a:t>5/14/2011</a:t>
            </a:fld>
            <a:endParaRPr lang="en-US" dirty="0"/>
          </a:p>
        </p:txBody>
      </p:sp>
      <p:sp>
        <p:nvSpPr>
          <p:cNvPr id="10" name="Footer Placeholder 5"/>
          <p:cNvSpPr>
            <a:spLocks noGrp="1"/>
          </p:cNvSpPr>
          <p:nvPr>
            <p:ph type="ftr" sz="quarter" idx="16"/>
          </p:nvPr>
        </p:nvSpPr>
        <p:spPr/>
        <p:txBody>
          <a:bodyPr/>
          <a:lstStyle>
            <a:lvl1pPr>
              <a:defRPr/>
            </a:lvl1pPr>
          </a:lstStyle>
          <a:p>
            <a:pPr>
              <a:defRPr/>
            </a:pPr>
            <a:r>
              <a:rPr lang="en-US" dirty="0"/>
              <a:t>The NEED Project: 30  Years of Energy Education </a:t>
            </a:r>
          </a:p>
        </p:txBody>
      </p:sp>
      <p:sp>
        <p:nvSpPr>
          <p:cNvPr id="11" name="Slide Number Placeholder 6"/>
          <p:cNvSpPr>
            <a:spLocks noGrp="1"/>
          </p:cNvSpPr>
          <p:nvPr>
            <p:ph type="sldNum" sz="quarter" idx="17"/>
          </p:nvPr>
        </p:nvSpPr>
        <p:spPr/>
        <p:txBody>
          <a:bodyPr/>
          <a:lstStyle>
            <a:lvl1pPr>
              <a:defRPr/>
            </a:lvl1pPr>
          </a:lstStyle>
          <a:p>
            <a:pPr>
              <a:defRPr/>
            </a:pPr>
            <a:fld id="{FC236DF1-21A9-4BFE-AF70-472D10F1541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rot="5400000">
            <a:off x="2285207" y="3809206"/>
            <a:ext cx="4572000" cy="1587"/>
          </a:xfrm>
          <a:prstGeom prst="line">
            <a:avLst/>
          </a:prstGeom>
          <a:ln w="6350">
            <a:solidFill>
              <a:srgbClr val="C0C0C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B25934B7-A712-4E7E-A40B-E42941F26ECC}" type="datetime1">
              <a:rPr lang="en-US"/>
              <a:pPr>
                <a:defRPr/>
              </a:pPr>
              <a:t>5/14/2011</a:t>
            </a:fld>
            <a:endParaRPr lang="en-US" dirty="0"/>
          </a:p>
        </p:txBody>
      </p:sp>
      <p:sp>
        <p:nvSpPr>
          <p:cNvPr id="9" name="Footer Placeholder 7"/>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10" name="Slide Number Placeholder 8"/>
          <p:cNvSpPr>
            <a:spLocks noGrp="1"/>
          </p:cNvSpPr>
          <p:nvPr>
            <p:ph type="sldNum" sz="quarter" idx="12"/>
          </p:nvPr>
        </p:nvSpPr>
        <p:spPr/>
        <p:txBody>
          <a:bodyPr/>
          <a:lstStyle>
            <a:lvl1pPr>
              <a:defRPr/>
            </a:lvl1pPr>
          </a:lstStyle>
          <a:p>
            <a:pPr>
              <a:defRPr/>
            </a:pPr>
            <a:fld id="{6D39849E-7620-4B5E-B12A-199F2440722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EED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2975D947-D9E6-4EDD-98F6-361861391DF0}" type="datetime1">
              <a:rPr lang="en-US"/>
              <a:pPr>
                <a:defRPr/>
              </a:pPr>
              <a:t>5/14/2011</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5" name="Slide Number Placeholder 5"/>
          <p:cNvSpPr>
            <a:spLocks noGrp="1"/>
          </p:cNvSpPr>
          <p:nvPr>
            <p:ph type="sldNum" sz="quarter" idx="12"/>
          </p:nvPr>
        </p:nvSpPr>
        <p:spPr/>
        <p:txBody>
          <a:bodyPr/>
          <a:lstStyle>
            <a:lvl1pPr>
              <a:defRPr/>
            </a:lvl1pPr>
          </a:lstStyle>
          <a:p>
            <a:pPr>
              <a:defRPr/>
            </a:pPr>
            <a:fld id="{5F4FC8F7-0654-42B6-A5BC-BD109C8DAA07}"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4E33E03-C1A2-4E20-85C7-B14E252D400F}" type="datetime1">
              <a:rPr lang="en-US"/>
              <a:pPr>
                <a:defRPr/>
              </a:pPr>
              <a:t>5/14/2011</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4" name="Slide Number Placeholder 5"/>
          <p:cNvSpPr>
            <a:spLocks noGrp="1"/>
          </p:cNvSpPr>
          <p:nvPr>
            <p:ph type="sldNum" sz="quarter" idx="12"/>
          </p:nvPr>
        </p:nvSpPr>
        <p:spPr/>
        <p:txBody>
          <a:bodyPr/>
          <a:lstStyle>
            <a:lvl1pPr>
              <a:defRPr/>
            </a:lvl1pPr>
          </a:lstStyle>
          <a:p>
            <a:pPr>
              <a:defRPr/>
            </a:pPr>
            <a:fld id="{A3324EFF-0585-4252-A1F7-416033A55939}"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userDrawn="1"/>
        </p:nvCxnSpPr>
        <p:spPr>
          <a:xfrm rot="5400000">
            <a:off x="648494" y="3161506"/>
            <a:ext cx="5867400" cy="1588"/>
          </a:xfrm>
          <a:prstGeom prst="line">
            <a:avLst/>
          </a:prstGeom>
          <a:ln w="6350">
            <a:solidFill>
              <a:srgbClr val="C0C0C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273050"/>
            <a:ext cx="3008313" cy="1162050"/>
          </a:xfrm>
        </p:spPr>
        <p:txBody>
          <a:bodyPr lIns="91440"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F813D67B-99A6-4CE6-B8AB-9F0AAD13CD7D}" type="datetime1">
              <a:rPr lang="en-US"/>
              <a:pPr>
                <a:defRPr/>
              </a:pPr>
              <a:t>5/14/2011</a:t>
            </a:fld>
            <a:endParaRPr lang="en-US" dirty="0"/>
          </a:p>
        </p:txBody>
      </p:sp>
      <p:sp>
        <p:nvSpPr>
          <p:cNvPr id="7" name="Footer Placeholder 5"/>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8" name="Slide Number Placeholder 6"/>
          <p:cNvSpPr>
            <a:spLocks noGrp="1"/>
          </p:cNvSpPr>
          <p:nvPr>
            <p:ph type="sldNum" sz="quarter" idx="12"/>
          </p:nvPr>
        </p:nvSpPr>
        <p:spPr/>
        <p:txBody>
          <a:bodyPr/>
          <a:lstStyle>
            <a:lvl1pPr>
              <a:defRPr/>
            </a:lvl1pPr>
          </a:lstStyle>
          <a:p>
            <a:pPr>
              <a:defRPr/>
            </a:pPr>
            <a:fld id="{DFD15DAD-B2C0-4516-BE9C-7BBEBAEE0280}"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904FA98-0878-4C3E-B9FD-1AAE59142991}" type="datetime1">
              <a:rPr lang="en-US"/>
              <a:pPr>
                <a:defRPr/>
              </a:pPr>
              <a:t>5/14/2011</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7" name="Slide Number Placeholder 5"/>
          <p:cNvSpPr>
            <a:spLocks noGrp="1"/>
          </p:cNvSpPr>
          <p:nvPr>
            <p:ph type="sldNum" sz="quarter" idx="12"/>
          </p:nvPr>
        </p:nvSpPr>
        <p:spPr/>
        <p:txBody>
          <a:bodyPr/>
          <a:lstStyle>
            <a:lvl1pPr>
              <a:defRPr/>
            </a:lvl1pPr>
          </a:lstStyle>
          <a:p>
            <a:pPr>
              <a:defRPr/>
            </a:pPr>
            <a:fld id="{8E886634-DAB4-4949-AF0E-A0454177192D}"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D6C36E-283A-40E5-8BA8-D399DD8B8878}" type="datetime1">
              <a:rPr lang="en-US"/>
              <a:pPr>
                <a:defRPr/>
              </a:pPr>
              <a:t>5/14/2011</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6" name="Slide Number Placeholder 5"/>
          <p:cNvSpPr>
            <a:spLocks noGrp="1"/>
          </p:cNvSpPr>
          <p:nvPr>
            <p:ph type="sldNum" sz="quarter" idx="12"/>
          </p:nvPr>
        </p:nvSpPr>
        <p:spPr/>
        <p:txBody>
          <a:bodyPr/>
          <a:lstStyle>
            <a:lvl1pPr>
              <a:defRPr/>
            </a:lvl1pPr>
          </a:lstStyle>
          <a:p>
            <a:pPr>
              <a:defRPr/>
            </a:pPr>
            <a:fld id="{78975EC8-11BC-43C6-BA44-60D1889857DB}"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DC706E-190B-4B04-AF0C-D5A597E4552C}" type="datetime1">
              <a:rPr lang="en-US"/>
              <a:pPr>
                <a:defRPr/>
              </a:pPr>
              <a:t>5/14/2011</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The NEED Project: 30  Years of Energy Education </a:t>
            </a:r>
          </a:p>
        </p:txBody>
      </p:sp>
      <p:sp>
        <p:nvSpPr>
          <p:cNvPr id="6" name="Slide Number Placeholder 5"/>
          <p:cNvSpPr>
            <a:spLocks noGrp="1"/>
          </p:cNvSpPr>
          <p:nvPr>
            <p:ph type="sldNum" sz="quarter" idx="12"/>
          </p:nvPr>
        </p:nvSpPr>
        <p:spPr/>
        <p:txBody>
          <a:bodyPr/>
          <a:lstStyle>
            <a:lvl1pPr>
              <a:defRPr/>
            </a:lvl1pPr>
          </a:lstStyle>
          <a:p>
            <a:pPr>
              <a:defRPr/>
            </a:pPr>
            <a:fld id="{5A083AC5-E4E8-4B19-8EED-AACE2A06BD6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cstate="print">
            <a:lum/>
          </a:blip>
          <a:srcRect/>
          <a:stretch>
            <a:fillRect t="-5000" b="-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274638"/>
            <a:ext cx="9448800" cy="1143000"/>
          </a:xfrm>
          <a:prstGeom prst="rect">
            <a:avLst/>
          </a:prstGeom>
          <a:gradFill flip="none" rotWithShape="1">
            <a:gsLst>
              <a:gs pos="100000">
                <a:schemeClr val="tx1">
                  <a:lumMod val="75000"/>
                  <a:lumOff val="25000"/>
                </a:schemeClr>
              </a:gs>
              <a:gs pos="61000">
                <a:schemeClr val="tx1">
                  <a:lumMod val="65000"/>
                  <a:lumOff val="35000"/>
                </a:schemeClr>
              </a:gs>
              <a:gs pos="100000">
                <a:srgbClr val="EAEAEA"/>
              </a:gs>
            </a:gsLst>
            <a:lin ang="5400000" scaled="1"/>
            <a:tileRect/>
          </a:gradFill>
        </p:spPr>
        <p:txBody>
          <a:bodyPr vert="horz" wrap="square" lIns="548640" tIns="45720" rIns="0" bIns="45720" rtlCol="0" anchor="ctr">
            <a:normAutofit/>
          </a:bodyPr>
          <a:lstStyle/>
          <a:p>
            <a:r>
              <a:rPr lang="en-US" dirty="0" smtClean="0"/>
              <a:t>Click to edit Master title style</a:t>
            </a:r>
            <a:endParaRPr lang="en-US" dirty="0"/>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AAEABF5-BF96-4DE9-A9C2-B298C9188EE3}" type="datetime1">
              <a:rPr lang="en-US"/>
              <a:pPr>
                <a:defRPr/>
              </a:pPr>
              <a:t>5/14/2011</a:t>
            </a:fld>
            <a:endParaRPr lang="en-US" dirty="0"/>
          </a:p>
        </p:txBody>
      </p:sp>
      <p:sp>
        <p:nvSpPr>
          <p:cNvPr id="5" name="Footer Placeholder 4"/>
          <p:cNvSpPr>
            <a:spLocks noGrp="1"/>
          </p:cNvSpPr>
          <p:nvPr>
            <p:ph type="ftr" sz="quarter" idx="3"/>
          </p:nvPr>
        </p:nvSpPr>
        <p:spPr>
          <a:xfrm>
            <a:off x="2743200" y="6356350"/>
            <a:ext cx="3733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a:t>The NEED Project: 30  Years of Energy Education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91DABC0-6715-44EB-AD6A-4782FBBF6D1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69" r:id="rId3"/>
    <p:sldLayoutId id="2147483779" r:id="rId4"/>
    <p:sldLayoutId id="2147483770" r:id="rId5"/>
    <p:sldLayoutId id="2147483771" r:id="rId6"/>
    <p:sldLayoutId id="2147483780" r:id="rId7"/>
    <p:sldLayoutId id="2147483781" r:id="rId8"/>
    <p:sldLayoutId id="2147483782" r:id="rId9"/>
    <p:sldLayoutId id="2147483783" r:id="rId10"/>
    <p:sldLayoutId id="2147483772" r:id="rId11"/>
    <p:sldLayoutId id="2147483773" r:id="rId12"/>
    <p:sldLayoutId id="2147483784" r:id="rId13"/>
    <p:sldLayoutId id="2147483774" r:id="rId14"/>
    <p:sldLayoutId id="2147483775" r:id="rId15"/>
    <p:sldLayoutId id="2147483776" r:id="rId16"/>
  </p:sldLayoutIdLst>
  <p:hf hdr="0" dt="0"/>
  <p:txStyles>
    <p:titleStyle>
      <a:lvl1pPr algn="l" rtl="0" eaLnBrk="0" fontAlgn="base" hangingPunct="0">
        <a:spcBef>
          <a:spcPct val="0"/>
        </a:spcBef>
        <a:spcAft>
          <a:spcPct val="0"/>
        </a:spcAft>
        <a:defRPr sz="3800" kern="1200">
          <a:solidFill>
            <a:schemeClr val="bg1"/>
          </a:solidFill>
          <a:latin typeface="Franklin Gothic Demi" pitchFamily="34" charset="0"/>
          <a:ea typeface="+mj-ea"/>
          <a:cs typeface="+mj-cs"/>
        </a:defRPr>
      </a:lvl1pPr>
      <a:lvl2pPr algn="l" rtl="0" eaLnBrk="0" fontAlgn="base" hangingPunct="0">
        <a:spcBef>
          <a:spcPct val="0"/>
        </a:spcBef>
        <a:spcAft>
          <a:spcPct val="0"/>
        </a:spcAft>
        <a:defRPr sz="3800">
          <a:solidFill>
            <a:schemeClr val="bg1"/>
          </a:solidFill>
          <a:latin typeface="Franklin Gothic Demi" pitchFamily="34" charset="0"/>
        </a:defRPr>
      </a:lvl2pPr>
      <a:lvl3pPr algn="l" rtl="0" eaLnBrk="0" fontAlgn="base" hangingPunct="0">
        <a:spcBef>
          <a:spcPct val="0"/>
        </a:spcBef>
        <a:spcAft>
          <a:spcPct val="0"/>
        </a:spcAft>
        <a:defRPr sz="3800">
          <a:solidFill>
            <a:schemeClr val="bg1"/>
          </a:solidFill>
          <a:latin typeface="Franklin Gothic Demi" pitchFamily="34" charset="0"/>
        </a:defRPr>
      </a:lvl3pPr>
      <a:lvl4pPr algn="l" rtl="0" eaLnBrk="0" fontAlgn="base" hangingPunct="0">
        <a:spcBef>
          <a:spcPct val="0"/>
        </a:spcBef>
        <a:spcAft>
          <a:spcPct val="0"/>
        </a:spcAft>
        <a:defRPr sz="3800">
          <a:solidFill>
            <a:schemeClr val="bg1"/>
          </a:solidFill>
          <a:latin typeface="Franklin Gothic Demi" pitchFamily="34" charset="0"/>
        </a:defRPr>
      </a:lvl4pPr>
      <a:lvl5pPr algn="l" rtl="0" eaLnBrk="0" fontAlgn="base" hangingPunct="0">
        <a:spcBef>
          <a:spcPct val="0"/>
        </a:spcBef>
        <a:spcAft>
          <a:spcPct val="0"/>
        </a:spcAft>
        <a:defRPr sz="3800">
          <a:solidFill>
            <a:schemeClr val="bg1"/>
          </a:solidFill>
          <a:latin typeface="Franklin Gothic Demi" pitchFamily="34" charset="0"/>
        </a:defRPr>
      </a:lvl5pPr>
      <a:lvl6pPr marL="457200" algn="l" rtl="0" fontAlgn="base">
        <a:spcBef>
          <a:spcPct val="0"/>
        </a:spcBef>
        <a:spcAft>
          <a:spcPct val="0"/>
        </a:spcAft>
        <a:defRPr sz="3800">
          <a:solidFill>
            <a:schemeClr val="bg1"/>
          </a:solidFill>
          <a:latin typeface="Franklin Gothic Demi" pitchFamily="34" charset="0"/>
        </a:defRPr>
      </a:lvl6pPr>
      <a:lvl7pPr marL="914400" algn="l" rtl="0" fontAlgn="base">
        <a:spcBef>
          <a:spcPct val="0"/>
        </a:spcBef>
        <a:spcAft>
          <a:spcPct val="0"/>
        </a:spcAft>
        <a:defRPr sz="3800">
          <a:solidFill>
            <a:schemeClr val="bg1"/>
          </a:solidFill>
          <a:latin typeface="Franklin Gothic Demi" pitchFamily="34" charset="0"/>
        </a:defRPr>
      </a:lvl7pPr>
      <a:lvl8pPr marL="1371600" algn="l" rtl="0" fontAlgn="base">
        <a:spcBef>
          <a:spcPct val="0"/>
        </a:spcBef>
        <a:spcAft>
          <a:spcPct val="0"/>
        </a:spcAft>
        <a:defRPr sz="3800">
          <a:solidFill>
            <a:schemeClr val="bg1"/>
          </a:solidFill>
          <a:latin typeface="Franklin Gothic Demi" pitchFamily="34" charset="0"/>
        </a:defRPr>
      </a:lvl8pPr>
      <a:lvl9pPr marL="1828800" algn="l" rtl="0" fontAlgn="base">
        <a:spcBef>
          <a:spcPct val="0"/>
        </a:spcBef>
        <a:spcAft>
          <a:spcPct val="0"/>
        </a:spcAft>
        <a:defRPr sz="3800">
          <a:solidFill>
            <a:schemeClr val="bg1"/>
          </a:solidFill>
          <a:latin typeface="Franklin Gothic Dem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rgbClr val="262626"/>
          </a:solidFill>
          <a:latin typeface="Franklin Gothic Book" pitchFamily="34" charset="0"/>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rgbClr val="262626"/>
          </a:solidFill>
          <a:latin typeface="Franklin Gothic Book" pitchFamily="34" charset="0"/>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rgbClr val="262626"/>
          </a:solidFill>
          <a:latin typeface="Franklin Gothic Book" pitchFamily="34" charset="0"/>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rgbClr val="262626"/>
          </a:solidFill>
          <a:latin typeface="Franklin Gothic Book" pitchFamily="34" charset="0"/>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rgbClr val="262626"/>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www.biofuels.ru/biodiesel/what_bd/"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knowledge.allianz.com/"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www.aces.uiuc.edu/news/News_Photos/miscanthus2/pages/miscanthus2.html" TargetMode="External"/><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www.theresilientearth.com/?q=content/killing-biofuels" TargetMode="External"/><Relationship Id="rId4" Type="http://schemas.openxmlformats.org/officeDocument/2006/relationships/hyperlink" Target="http://energytechstocks.com/wp/?m=200804&amp;paged=2"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aces.uiuc.edu/news/News_Photos/miscanthus2/pages/miscanthus2.html"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hyperlink" Target="http://www.theresilientearth.com/?q=content/killing-biofuels" TargetMode="External"/><Relationship Id="rId4" Type="http://schemas.openxmlformats.org/officeDocument/2006/relationships/hyperlink" Target="http://energytechstocks.com/wp/?m=200804&amp;paged=2"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emf"/><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hyperlink" Target="http://www.theperfectpantry.com/2008/04/yeast.html" TargetMode="External"/><Relationship Id="rId3" Type="http://schemas.openxmlformats.org/officeDocument/2006/relationships/image" Target="../media/image17.png"/><Relationship Id="rId7" Type="http://schemas.openxmlformats.org/officeDocument/2006/relationships/hyperlink" Target="http://en.wikipedia.org/wiki/File:EscherichiaColi_NIAID.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en.wikipedia.org/wiki/File:Agarplate_redbloodcells_edit.jpg" TargetMode="External"/><Relationship Id="rId5" Type="http://schemas.openxmlformats.org/officeDocument/2006/relationships/image" Target="../media/image19.png"/><Relationship Id="rId10" Type="http://schemas.openxmlformats.org/officeDocument/2006/relationships/image" Target="../media/image13.png"/><Relationship Id="rId4" Type="http://schemas.openxmlformats.org/officeDocument/2006/relationships/image" Target="../media/image18.jpeg"/><Relationship Id="rId9" Type="http://schemas.openxmlformats.org/officeDocument/2006/relationships/hyperlink" Target="http://www.microscopesblog.com/2010/01/protozoa.html"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www.theperfectpantry.com/2008/04/yeast.html" TargetMode="External"/><Relationship Id="rId3" Type="http://schemas.openxmlformats.org/officeDocument/2006/relationships/image" Target="../media/image17.png"/><Relationship Id="rId7" Type="http://schemas.openxmlformats.org/officeDocument/2006/relationships/hyperlink" Target="http://en.wikipedia.org/wiki/File:EscherichiaColi_NIAID.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en.wikipedia.org/wiki/File:Agarplate_redbloodcells_edit.jpg" TargetMode="External"/><Relationship Id="rId5" Type="http://schemas.openxmlformats.org/officeDocument/2006/relationships/image" Target="../media/image19.png"/><Relationship Id="rId10" Type="http://schemas.openxmlformats.org/officeDocument/2006/relationships/image" Target="../media/image13.png"/><Relationship Id="rId4" Type="http://schemas.openxmlformats.org/officeDocument/2006/relationships/image" Target="../media/image18.jpeg"/><Relationship Id="rId9" Type="http://schemas.openxmlformats.org/officeDocument/2006/relationships/hyperlink" Target="http://www.microscopesblog.com/2010/01/protozoa.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file:///C:\Users\Cameron%20Coates\Documents\My%20Dropbox\Backup\GK-12\Final%20Lesson%20Plan%20Content\Next%20Generation%20Biofuels\LS9s%20Designer%20BioFuels%20%20.wmv" TargetMode="External"/><Relationship Id="rId4" Type="http://schemas.openxmlformats.org/officeDocument/2006/relationships/image" Target="../media/image2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CCE6A545-B179-4FF8-AB84-433700BEAE92}" type="slidenum">
              <a:rPr lang="en-US"/>
              <a:pPr>
                <a:defRPr/>
              </a:pPr>
              <a:t>1</a:t>
            </a:fld>
            <a:endParaRPr lang="en-US" dirty="0"/>
          </a:p>
        </p:txBody>
      </p:sp>
      <p:sp>
        <p:nvSpPr>
          <p:cNvPr id="15" name="Title 14"/>
          <p:cNvSpPr>
            <a:spLocks noGrp="1"/>
          </p:cNvSpPr>
          <p:nvPr>
            <p:ph type="title"/>
          </p:nvPr>
        </p:nvSpPr>
        <p:spPr>
          <a:xfrm>
            <a:off x="0" y="5029200"/>
            <a:ext cx="9144000" cy="1143000"/>
          </a:xfrm>
        </p:spPr>
        <p:txBody>
          <a:bodyPr/>
          <a:lstStyle/>
          <a:p>
            <a:pPr eaLnBrk="1" fontAlgn="auto" hangingPunct="1">
              <a:spcAft>
                <a:spcPts val="0"/>
              </a:spcAft>
              <a:defRPr/>
            </a:pPr>
            <a:r>
              <a:rPr lang="en-US" dirty="0" smtClean="0">
                <a:effectLst>
                  <a:outerShdw blurRad="38100" dist="38100" dir="2700000" algn="tl">
                    <a:srgbClr val="000000">
                      <a:alpha val="43137"/>
                    </a:srgbClr>
                  </a:outerShdw>
                </a:effectLst>
              </a:rPr>
              <a:t>Next Generation Biofuels</a:t>
            </a:r>
            <a:endParaRPr lang="en-US"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3" cstate="print"/>
          <a:srcRect/>
          <a:stretch>
            <a:fillRect/>
          </a:stretch>
        </p:blipFill>
        <p:spPr bwMode="auto">
          <a:xfrm>
            <a:off x="304800" y="1524000"/>
            <a:ext cx="2133600" cy="1913543"/>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200400" y="1524000"/>
            <a:ext cx="2635157" cy="1828799"/>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6324600" y="1524000"/>
            <a:ext cx="2528711" cy="1828800"/>
          </a:xfrm>
          <a:prstGeom prst="rect">
            <a:avLst/>
          </a:prstGeom>
          <a:noFill/>
          <a:ln w="9525">
            <a:noFill/>
            <a:miter lim="800000"/>
            <a:headEnd/>
            <a:tailEnd/>
          </a:ln>
        </p:spPr>
      </p:pic>
      <p:sp>
        <p:nvSpPr>
          <p:cNvPr id="10" name="TextBox 9"/>
          <p:cNvSpPr txBox="1"/>
          <p:nvPr/>
        </p:nvSpPr>
        <p:spPr>
          <a:xfrm>
            <a:off x="0" y="6488668"/>
            <a:ext cx="3429000" cy="369332"/>
          </a:xfrm>
          <a:prstGeom prst="rect">
            <a:avLst/>
          </a:prstGeom>
          <a:noFill/>
        </p:spPr>
        <p:txBody>
          <a:bodyPr wrap="square" rtlCol="0">
            <a:spAutoFit/>
          </a:bodyPr>
          <a:lstStyle/>
          <a:p>
            <a:r>
              <a:rPr lang="en-US" sz="600" dirty="0" smtClean="0"/>
              <a:t>http://www.aces.uiuc.edu/news/News_Photos/miscanthus2/pages/miscanthus2.html</a:t>
            </a:r>
          </a:p>
          <a:p>
            <a:r>
              <a:rPr lang="en-US" sz="600" dirty="0" smtClean="0"/>
              <a:t>http://www.greenoptions.com/wiki/algae-biofuel</a:t>
            </a:r>
          </a:p>
          <a:p>
            <a:r>
              <a:rPr lang="en-US" sz="600" dirty="0" smtClean="0"/>
              <a:t>http://wondersmania.blogspot.com/2009/11/is-rain-is-produced-through-bacteria.html</a:t>
            </a:r>
            <a:endParaRPr lang="en-US" sz="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74638"/>
            <a:ext cx="9144000" cy="1143000"/>
          </a:xfrm>
        </p:spPr>
        <p:txBody>
          <a:bodyPr>
            <a:normAutofit/>
          </a:bodyPr>
          <a:lstStyle/>
          <a:p>
            <a:pPr eaLnBrk="1" fontAlgn="auto" hangingPunct="1">
              <a:spcAft>
                <a:spcPts val="0"/>
              </a:spcAft>
              <a:defRPr/>
            </a:pPr>
            <a:r>
              <a:rPr lang="en-US" dirty="0" smtClean="0">
                <a:effectLst>
                  <a:outerShdw blurRad="38100" dist="38100" dir="2700000" algn="tl">
                    <a:srgbClr val="000000">
                      <a:alpha val="43137"/>
                    </a:srgbClr>
                  </a:outerShdw>
                </a:effectLst>
              </a:rPr>
              <a:t>First Generation Biofuels – </a:t>
            </a:r>
            <a:r>
              <a:rPr lang="en-US" sz="2400" dirty="0" smtClean="0">
                <a:effectLst>
                  <a:outerShdw blurRad="38100" dist="38100" dir="2700000" algn="tl">
                    <a:srgbClr val="000000">
                      <a:alpha val="43137"/>
                    </a:srgbClr>
                  </a:outerShdw>
                </a:effectLst>
              </a:rPr>
              <a:t>fuels used today</a:t>
            </a:r>
            <a:endParaRPr lang="en-US" sz="2400" dirty="0">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pPr>
              <a:defRPr/>
            </a:pPr>
            <a:fld id="{98C59899-5D10-48FA-B6D3-EA98C0DCAAEF}" type="slidenum">
              <a:rPr lang="en-US"/>
              <a:pPr>
                <a:defRPr/>
              </a:pPr>
              <a:t>2</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762000" y="1676400"/>
            <a:ext cx="1600200" cy="1866122"/>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3505200" y="1981200"/>
            <a:ext cx="2373443" cy="1447800"/>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6477000" y="1752600"/>
            <a:ext cx="2495550" cy="1828800"/>
          </a:xfrm>
          <a:prstGeom prst="rect">
            <a:avLst/>
          </a:prstGeom>
          <a:noFill/>
          <a:ln w="9525">
            <a:noFill/>
            <a:miter lim="800000"/>
            <a:headEnd/>
            <a:tailEnd/>
          </a:ln>
        </p:spPr>
      </p:pic>
      <p:sp>
        <p:nvSpPr>
          <p:cNvPr id="18" name="TextBox 17"/>
          <p:cNvSpPr txBox="1"/>
          <p:nvPr/>
        </p:nvSpPr>
        <p:spPr>
          <a:xfrm>
            <a:off x="5943600" y="6425625"/>
            <a:ext cx="3886200" cy="584775"/>
          </a:xfrm>
          <a:prstGeom prst="rect">
            <a:avLst/>
          </a:prstGeom>
          <a:noFill/>
        </p:spPr>
        <p:txBody>
          <a:bodyPr wrap="square" rtlCol="0">
            <a:spAutoFit/>
          </a:bodyPr>
          <a:lstStyle/>
          <a:p>
            <a:r>
              <a:rPr lang="en-US" sz="800" dirty="0" smtClean="0">
                <a:hlinkClick r:id="rId6"/>
              </a:rPr>
              <a:t>http://www.etftrends.com/2010/10/corn-etfs-powered-ethanol-shift/ </a:t>
            </a:r>
          </a:p>
          <a:p>
            <a:r>
              <a:rPr lang="en-US" sz="800" dirty="0" smtClean="0">
                <a:hlinkClick r:id="rId6"/>
              </a:rPr>
              <a:t>http://knowledge.allianz.com/</a:t>
            </a:r>
            <a:endParaRPr lang="en-US" sz="800" dirty="0" smtClean="0"/>
          </a:p>
          <a:p>
            <a:r>
              <a:rPr lang="en-US" sz="800" dirty="0" smtClean="0">
                <a:hlinkClick r:id="rId7"/>
              </a:rPr>
              <a:t>http://www.biofuels.ru/biodiesel/what_bd/</a:t>
            </a:r>
            <a:endParaRPr lang="en-US" sz="800" dirty="0" smtClean="0"/>
          </a:p>
          <a:p>
            <a:endParaRPr lang="en-US" sz="800" dirty="0"/>
          </a:p>
        </p:txBody>
      </p:sp>
      <p:sp>
        <p:nvSpPr>
          <p:cNvPr id="19" name="TextBox 18"/>
          <p:cNvSpPr txBox="1"/>
          <p:nvPr/>
        </p:nvSpPr>
        <p:spPr>
          <a:xfrm>
            <a:off x="304800" y="3810000"/>
            <a:ext cx="2667000" cy="2893100"/>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Corbel" pitchFamily="34" charset="0"/>
              </a:rPr>
              <a:t>Corn Ethanol</a:t>
            </a:r>
          </a:p>
          <a:p>
            <a:pPr algn="ctr"/>
            <a:endParaRPr lang="en-US" b="1" dirty="0" smtClean="0">
              <a:latin typeface="Corbel" pitchFamily="34" charset="0"/>
            </a:endParaRPr>
          </a:p>
          <a:p>
            <a:pPr>
              <a:buFont typeface="Arial" pitchFamily="34" charset="0"/>
              <a:buChar char="•"/>
            </a:pPr>
            <a:r>
              <a:rPr lang="en-US" sz="1600" b="1" dirty="0" smtClean="0">
                <a:latin typeface="Corbel" pitchFamily="34" charset="0"/>
              </a:rPr>
              <a:t> </a:t>
            </a:r>
            <a:r>
              <a:rPr lang="en-US" sz="1600" dirty="0" smtClean="0">
                <a:latin typeface="Corbel" pitchFamily="34" charset="0"/>
              </a:rPr>
              <a:t>More energy in than out</a:t>
            </a:r>
          </a:p>
          <a:p>
            <a:pPr>
              <a:buFont typeface="Arial" pitchFamily="34" charset="0"/>
              <a:buChar char="•"/>
            </a:pPr>
            <a:endParaRPr lang="en-US" sz="1600" dirty="0" smtClean="0">
              <a:latin typeface="Corbel" pitchFamily="34" charset="0"/>
            </a:endParaRPr>
          </a:p>
          <a:p>
            <a:pPr>
              <a:buFont typeface="Arial" pitchFamily="34" charset="0"/>
              <a:buChar char="•"/>
            </a:pPr>
            <a:r>
              <a:rPr lang="en-US" sz="1600" dirty="0" smtClean="0">
                <a:latin typeface="Corbel" pitchFamily="34" charset="0"/>
              </a:rPr>
              <a:t> Low Yield</a:t>
            </a:r>
          </a:p>
          <a:p>
            <a:pPr>
              <a:buFont typeface="Arial" pitchFamily="34" charset="0"/>
              <a:buChar char="•"/>
            </a:pPr>
            <a:endParaRPr lang="en-US" sz="1600" dirty="0" smtClean="0">
              <a:latin typeface="Corbel" pitchFamily="34" charset="0"/>
            </a:endParaRPr>
          </a:p>
          <a:p>
            <a:pPr>
              <a:buFont typeface="Arial" pitchFamily="34" charset="0"/>
              <a:buChar char="•"/>
            </a:pPr>
            <a:r>
              <a:rPr lang="en-US" sz="1600" b="1" dirty="0" smtClean="0">
                <a:latin typeface="Corbel" pitchFamily="34" charset="0"/>
              </a:rPr>
              <a:t> </a:t>
            </a:r>
            <a:r>
              <a:rPr lang="en-US" sz="1600" dirty="0" smtClean="0">
                <a:latin typeface="Corbel" pitchFamily="34" charset="0"/>
              </a:rPr>
              <a:t>Competes for cropland</a:t>
            </a:r>
          </a:p>
          <a:p>
            <a:r>
              <a:rPr lang="en-US" sz="1600" dirty="0" smtClean="0">
                <a:latin typeface="Corbel" pitchFamily="34" charset="0"/>
              </a:rPr>
              <a:t> </a:t>
            </a:r>
          </a:p>
          <a:p>
            <a:pPr>
              <a:buFont typeface="Arial" pitchFamily="34" charset="0"/>
              <a:buChar char="•"/>
            </a:pPr>
            <a:r>
              <a:rPr lang="en-US" sz="1600" b="1" dirty="0" smtClean="0">
                <a:latin typeface="Corbel" pitchFamily="34" charset="0"/>
              </a:rPr>
              <a:t> </a:t>
            </a:r>
            <a:r>
              <a:rPr lang="en-US" sz="1600" dirty="0" smtClean="0">
                <a:latin typeface="Corbel" pitchFamily="34" charset="0"/>
              </a:rPr>
              <a:t>Heavily subsidized by government</a:t>
            </a:r>
          </a:p>
          <a:p>
            <a:pPr>
              <a:buFont typeface="Arial" pitchFamily="34" charset="0"/>
              <a:buChar char="•"/>
            </a:pPr>
            <a:endParaRPr lang="en-US" dirty="0"/>
          </a:p>
        </p:txBody>
      </p:sp>
      <p:sp>
        <p:nvSpPr>
          <p:cNvPr id="20" name="TextBox 19"/>
          <p:cNvSpPr txBox="1"/>
          <p:nvPr/>
        </p:nvSpPr>
        <p:spPr>
          <a:xfrm>
            <a:off x="3429000" y="3810000"/>
            <a:ext cx="2362200" cy="2431435"/>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Corbel" pitchFamily="34" charset="0"/>
              </a:rPr>
              <a:t>Vegetable oil biodiesel</a:t>
            </a:r>
          </a:p>
          <a:p>
            <a:pPr algn="ctr"/>
            <a:endParaRPr lang="en-US" b="1" dirty="0" smtClean="0">
              <a:latin typeface="Corbel" pitchFamily="34" charset="0"/>
            </a:endParaRPr>
          </a:p>
          <a:p>
            <a:pPr>
              <a:buFont typeface="Arial" pitchFamily="34" charset="0"/>
              <a:buChar char="•"/>
            </a:pPr>
            <a:r>
              <a:rPr lang="en-US" dirty="0" smtClean="0">
                <a:latin typeface="Corbel" pitchFamily="34" charset="0"/>
              </a:rPr>
              <a:t> </a:t>
            </a:r>
            <a:r>
              <a:rPr lang="en-US" sz="1600" dirty="0" smtClean="0">
                <a:latin typeface="Corbel" pitchFamily="34" charset="0"/>
              </a:rPr>
              <a:t> Compete for cropland</a:t>
            </a:r>
          </a:p>
          <a:p>
            <a:endParaRPr lang="en-US" sz="1600" dirty="0" smtClean="0">
              <a:latin typeface="Corbel" pitchFamily="34" charset="0"/>
            </a:endParaRPr>
          </a:p>
          <a:p>
            <a:pPr>
              <a:buFont typeface="Arial" pitchFamily="34" charset="0"/>
              <a:buChar char="•"/>
            </a:pPr>
            <a:r>
              <a:rPr lang="en-US" sz="1600" dirty="0" smtClean="0">
                <a:latin typeface="Corbel" pitchFamily="34" charset="0"/>
              </a:rPr>
              <a:t> Low Yield</a:t>
            </a:r>
          </a:p>
          <a:p>
            <a:pPr>
              <a:buFont typeface="Arial" pitchFamily="34" charset="0"/>
              <a:buChar char="•"/>
            </a:pPr>
            <a:endParaRPr lang="en-US" sz="1600" dirty="0" smtClean="0">
              <a:latin typeface="Corbel" pitchFamily="34" charset="0"/>
            </a:endParaRPr>
          </a:p>
          <a:p>
            <a:pPr>
              <a:buFont typeface="Arial" pitchFamily="34" charset="0"/>
              <a:buChar char="•"/>
            </a:pPr>
            <a:r>
              <a:rPr lang="en-US" sz="1600" dirty="0" smtClean="0">
                <a:latin typeface="Corbel" pitchFamily="34" charset="0"/>
              </a:rPr>
              <a:t> Reduces diversity in cleared areas</a:t>
            </a:r>
            <a:endParaRPr lang="en-US" dirty="0">
              <a:latin typeface="Corbel" pitchFamily="34" charset="0"/>
            </a:endParaRPr>
          </a:p>
        </p:txBody>
      </p:sp>
      <p:sp>
        <p:nvSpPr>
          <p:cNvPr id="21" name="TextBox 20"/>
          <p:cNvSpPr txBox="1"/>
          <p:nvPr/>
        </p:nvSpPr>
        <p:spPr>
          <a:xfrm>
            <a:off x="6400800" y="3810000"/>
            <a:ext cx="2362200" cy="2154436"/>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Corbel" pitchFamily="34" charset="0"/>
              </a:rPr>
              <a:t>Biogas</a:t>
            </a:r>
          </a:p>
          <a:p>
            <a:pPr>
              <a:buFont typeface="Arial" pitchFamily="34" charset="0"/>
              <a:buChar char="•"/>
            </a:pPr>
            <a:endParaRPr lang="en-US" sz="1600" b="1" dirty="0" smtClean="0">
              <a:latin typeface="Corbel" pitchFamily="34" charset="0"/>
            </a:endParaRPr>
          </a:p>
          <a:p>
            <a:pPr>
              <a:buFont typeface="Arial" pitchFamily="34" charset="0"/>
              <a:buChar char="•"/>
            </a:pPr>
            <a:r>
              <a:rPr lang="en-US" sz="1600" dirty="0" smtClean="0">
                <a:latin typeface="Corbel" pitchFamily="34" charset="0"/>
              </a:rPr>
              <a:t> Not concentrated enough</a:t>
            </a:r>
          </a:p>
          <a:p>
            <a:pPr>
              <a:buFont typeface="Arial" pitchFamily="34" charset="0"/>
              <a:buChar char="•"/>
            </a:pPr>
            <a:endParaRPr lang="en-US" sz="1600" dirty="0" smtClean="0">
              <a:latin typeface="Corbel" pitchFamily="34" charset="0"/>
            </a:endParaRPr>
          </a:p>
          <a:p>
            <a:pPr>
              <a:buFont typeface="Arial" pitchFamily="34" charset="0"/>
              <a:buChar char="•"/>
            </a:pPr>
            <a:r>
              <a:rPr lang="en-US" sz="1600" dirty="0" smtClean="0">
                <a:latin typeface="Corbel" pitchFamily="34" charset="0"/>
              </a:rPr>
              <a:t> Not enough demand</a:t>
            </a:r>
          </a:p>
          <a:p>
            <a:pPr>
              <a:buFont typeface="Arial" pitchFamily="34" charset="0"/>
              <a:buChar char="•"/>
            </a:pPr>
            <a:endParaRPr lang="en-US" dirty="0" smtClean="0">
              <a:latin typeface="Corbel" pitchFamily="34" charset="0"/>
            </a:endParaRPr>
          </a:p>
          <a:p>
            <a:pPr>
              <a:buFont typeface="Arial" pitchFamily="34" charset="0"/>
              <a:buChar char="•"/>
            </a:pPr>
            <a:endParaRPr lang="en-US" dirty="0">
              <a:latin typeface="Corbe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5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xEl>
                                              <p:pRg st="2" end="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allAtOnce"/>
      <p:bldP spid="21"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74638"/>
            <a:ext cx="9144000" cy="1143000"/>
          </a:xfrm>
        </p:spPr>
        <p:txBody>
          <a:bodyPr>
            <a:normAutofit/>
          </a:bodyPr>
          <a:lstStyle/>
          <a:p>
            <a:pPr eaLnBrk="1" fontAlgn="auto" hangingPunct="1">
              <a:spcAft>
                <a:spcPts val="0"/>
              </a:spcAft>
              <a:defRPr/>
            </a:pPr>
            <a:r>
              <a:rPr lang="en-US" sz="3600" dirty="0" smtClean="0">
                <a:effectLst>
                  <a:outerShdw blurRad="38100" dist="38100" dir="2700000" algn="tl">
                    <a:srgbClr val="000000">
                      <a:alpha val="43137"/>
                    </a:srgbClr>
                  </a:outerShdw>
                </a:effectLst>
              </a:rPr>
              <a:t>Second Generation Biofuels </a:t>
            </a:r>
            <a:r>
              <a:rPr lang="en-US" dirty="0" smtClean="0">
                <a:effectLst>
                  <a:outerShdw blurRad="38100" dist="38100" dir="2700000" algn="tl">
                    <a:srgbClr val="000000">
                      <a:alpha val="43137"/>
                    </a:srgbClr>
                  </a:outerShdw>
                </a:effectLst>
              </a:rPr>
              <a:t>– </a:t>
            </a:r>
            <a:r>
              <a:rPr lang="en-US" sz="1800" dirty="0" smtClean="0">
                <a:effectLst>
                  <a:outerShdw blurRad="38100" dist="38100" dir="2700000" algn="tl">
                    <a:srgbClr val="000000">
                      <a:alpha val="43137"/>
                    </a:srgbClr>
                  </a:outerShdw>
                </a:effectLst>
              </a:rPr>
              <a:t>fuels used tomorrow</a:t>
            </a:r>
            <a:endParaRPr lang="en-US" sz="1800" dirty="0">
              <a:effectLst>
                <a:outerShdw blurRad="38100" dist="38100" dir="2700000" algn="tl">
                  <a:srgbClr val="000000">
                    <a:alpha val="43137"/>
                  </a:srgbClr>
                </a:outerShdw>
              </a:effectLst>
            </a:endParaRPr>
          </a:p>
        </p:txBody>
      </p:sp>
      <p:sp>
        <p:nvSpPr>
          <p:cNvPr id="18" name="TextBox 17"/>
          <p:cNvSpPr txBox="1"/>
          <p:nvPr/>
        </p:nvSpPr>
        <p:spPr>
          <a:xfrm>
            <a:off x="5181600" y="6400800"/>
            <a:ext cx="4267200" cy="707886"/>
          </a:xfrm>
          <a:prstGeom prst="rect">
            <a:avLst/>
          </a:prstGeom>
          <a:noFill/>
        </p:spPr>
        <p:txBody>
          <a:bodyPr wrap="square" rtlCol="0">
            <a:spAutoFit/>
          </a:bodyPr>
          <a:lstStyle/>
          <a:p>
            <a:r>
              <a:rPr lang="en-US" sz="800" dirty="0" smtClean="0">
                <a:hlinkClick r:id="rId3"/>
              </a:rPr>
              <a:t>http://www.aces.uiuc.edu/news/News_Photos/miscanthus2/pages/miscanthus2.html</a:t>
            </a:r>
            <a:endParaRPr lang="en-US" sz="800" dirty="0" smtClean="0"/>
          </a:p>
          <a:p>
            <a:r>
              <a:rPr lang="en-US" sz="800" dirty="0" smtClean="0">
                <a:hlinkClick r:id="rId4"/>
              </a:rPr>
              <a:t>http://energytechstocks.com/wp/?m=200804&amp;paged=2</a:t>
            </a:r>
            <a:endParaRPr lang="en-US" sz="800" dirty="0" smtClean="0"/>
          </a:p>
          <a:p>
            <a:r>
              <a:rPr lang="en-US" sz="800" dirty="0" smtClean="0">
                <a:hlinkClick r:id="rId5"/>
              </a:rPr>
              <a:t>http://www.theresilientearth.com/?q=content/killing-biofuels</a:t>
            </a:r>
            <a:endParaRPr lang="en-US" sz="800" dirty="0" smtClean="0"/>
          </a:p>
          <a:p>
            <a:endParaRPr lang="en-US" sz="800" dirty="0" smtClean="0"/>
          </a:p>
          <a:p>
            <a:endParaRPr lang="en-US" sz="800" dirty="0"/>
          </a:p>
        </p:txBody>
      </p:sp>
      <p:pic>
        <p:nvPicPr>
          <p:cNvPr id="11" name="Picture 2"/>
          <p:cNvPicPr>
            <a:picLocks noChangeAspect="1" noChangeArrowheads="1"/>
          </p:cNvPicPr>
          <p:nvPr/>
        </p:nvPicPr>
        <p:blipFill>
          <a:blip r:embed="rId6" cstate="print"/>
          <a:srcRect/>
          <a:stretch>
            <a:fillRect/>
          </a:stretch>
        </p:blipFill>
        <p:spPr bwMode="auto">
          <a:xfrm>
            <a:off x="228600" y="5257800"/>
            <a:ext cx="1359408" cy="1219200"/>
          </a:xfrm>
          <a:prstGeom prst="rect">
            <a:avLst/>
          </a:prstGeom>
          <a:noFill/>
          <a:ln w="9525">
            <a:noFill/>
            <a:miter lim="800000"/>
            <a:headEnd/>
            <a:tailEnd/>
          </a:ln>
        </p:spPr>
      </p:pic>
      <p:pic>
        <p:nvPicPr>
          <p:cNvPr id="3074" name="Picture 2"/>
          <p:cNvPicPr>
            <a:picLocks noChangeAspect="1" noChangeArrowheads="1"/>
          </p:cNvPicPr>
          <p:nvPr/>
        </p:nvPicPr>
        <p:blipFill>
          <a:blip r:embed="rId7" cstate="print"/>
          <a:srcRect/>
          <a:stretch>
            <a:fillRect/>
          </a:stretch>
        </p:blipFill>
        <p:spPr bwMode="auto">
          <a:xfrm>
            <a:off x="1676400" y="5181600"/>
            <a:ext cx="1524000" cy="1279237"/>
          </a:xfrm>
          <a:prstGeom prst="rect">
            <a:avLst/>
          </a:prstGeom>
          <a:noFill/>
          <a:ln w="9525">
            <a:noFill/>
            <a:miter lim="800000"/>
            <a:headEnd/>
            <a:tailEnd/>
          </a:ln>
        </p:spPr>
      </p:pic>
      <p:sp>
        <p:nvSpPr>
          <p:cNvPr id="13" name="TextBox 12"/>
          <p:cNvSpPr txBox="1"/>
          <p:nvPr/>
        </p:nvSpPr>
        <p:spPr>
          <a:xfrm>
            <a:off x="228600" y="1905000"/>
            <a:ext cx="2743200" cy="3970318"/>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latin typeface="Corbel" pitchFamily="34" charset="0"/>
              </a:rPr>
              <a:t>Cellulosic Ethanol </a:t>
            </a:r>
            <a:r>
              <a:rPr lang="en-US" dirty="0" smtClean="0">
                <a:latin typeface="Corbel" pitchFamily="34" charset="0"/>
              </a:rPr>
              <a:t>– ethanol produced from wood, grasses, or the non-edible parts of plants</a:t>
            </a:r>
          </a:p>
          <a:p>
            <a:endParaRPr lang="en-US" dirty="0" smtClean="0">
              <a:latin typeface="Corbel" pitchFamily="34" charset="0"/>
            </a:endParaRPr>
          </a:p>
          <a:p>
            <a:r>
              <a:rPr lang="en-US" b="1" dirty="0" smtClean="0">
                <a:effectLst>
                  <a:outerShdw blurRad="38100" dist="38100" dir="2700000" algn="tl">
                    <a:srgbClr val="000000">
                      <a:alpha val="43137"/>
                    </a:srgbClr>
                  </a:outerShdw>
                </a:effectLst>
                <a:latin typeface="Corbel" pitchFamily="34" charset="0"/>
              </a:rPr>
              <a:t>Cellulose</a:t>
            </a:r>
            <a:r>
              <a:rPr lang="en-US" dirty="0" smtClean="0">
                <a:effectLst>
                  <a:outerShdw blurRad="38100" dist="38100" dir="2700000" algn="tl">
                    <a:srgbClr val="000000">
                      <a:alpha val="43137"/>
                    </a:srgbClr>
                  </a:outerShdw>
                </a:effectLst>
                <a:latin typeface="Corbel" pitchFamily="34" charset="0"/>
              </a:rPr>
              <a:t> –</a:t>
            </a:r>
            <a:r>
              <a:rPr lang="en-US" dirty="0" smtClean="0">
                <a:latin typeface="Corbel" pitchFamily="34" charset="0"/>
              </a:rPr>
              <a:t> a complex carbohydrate that supports plant structure.  Most abundant naturally occurring molecule on the planet</a:t>
            </a:r>
          </a:p>
          <a:p>
            <a:endParaRPr lang="en-US" dirty="0" smtClean="0">
              <a:latin typeface="Corbel" pitchFamily="34" charset="0"/>
            </a:endParaRPr>
          </a:p>
          <a:p>
            <a:endParaRPr lang="en-US" dirty="0" smtClean="0">
              <a:latin typeface="Corbel" pitchFamily="34" charset="0"/>
            </a:endParaRPr>
          </a:p>
          <a:p>
            <a:endParaRPr lang="en-US" dirty="0">
              <a:latin typeface="Corbel" pitchFamily="34" charset="0"/>
            </a:endParaRPr>
          </a:p>
        </p:txBody>
      </p:sp>
      <p:pic>
        <p:nvPicPr>
          <p:cNvPr id="3075" name="Picture 3"/>
          <p:cNvPicPr>
            <a:picLocks noChangeAspect="1" noChangeArrowheads="1"/>
          </p:cNvPicPr>
          <p:nvPr/>
        </p:nvPicPr>
        <p:blipFill>
          <a:blip r:embed="rId8" cstate="print"/>
          <a:srcRect/>
          <a:stretch>
            <a:fillRect/>
          </a:stretch>
        </p:blipFill>
        <p:spPr bwMode="auto">
          <a:xfrm>
            <a:off x="3276600" y="1676400"/>
            <a:ext cx="5867400" cy="38529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74638"/>
            <a:ext cx="9144000" cy="1143000"/>
          </a:xfrm>
        </p:spPr>
        <p:txBody>
          <a:bodyPr>
            <a:normAutofit/>
          </a:bodyPr>
          <a:lstStyle/>
          <a:p>
            <a:pPr eaLnBrk="1" fontAlgn="auto" hangingPunct="1">
              <a:spcAft>
                <a:spcPts val="0"/>
              </a:spcAft>
              <a:defRPr/>
            </a:pPr>
            <a:r>
              <a:rPr lang="en-US" sz="3600" dirty="0" smtClean="0">
                <a:effectLst>
                  <a:outerShdw blurRad="38100" dist="38100" dir="2700000" algn="tl">
                    <a:srgbClr val="000000">
                      <a:alpha val="43137"/>
                    </a:srgbClr>
                  </a:outerShdw>
                </a:effectLst>
              </a:rPr>
              <a:t>Second Generation Biofuels </a:t>
            </a:r>
            <a:r>
              <a:rPr lang="en-US" dirty="0" smtClean="0">
                <a:effectLst>
                  <a:outerShdw blurRad="38100" dist="38100" dir="2700000" algn="tl">
                    <a:srgbClr val="000000">
                      <a:alpha val="43137"/>
                    </a:srgbClr>
                  </a:outerShdw>
                </a:effectLst>
              </a:rPr>
              <a:t>– </a:t>
            </a:r>
            <a:r>
              <a:rPr lang="en-US" sz="1800" smtClean="0">
                <a:effectLst>
                  <a:outerShdw blurRad="38100" dist="38100" dir="2700000" algn="tl">
                    <a:srgbClr val="000000">
                      <a:alpha val="43137"/>
                    </a:srgbClr>
                  </a:outerShdw>
                </a:effectLst>
              </a:rPr>
              <a:t>fuels for </a:t>
            </a:r>
            <a:r>
              <a:rPr lang="en-US" sz="1800" dirty="0" smtClean="0">
                <a:effectLst>
                  <a:outerShdw blurRad="38100" dist="38100" dir="2700000" algn="tl">
                    <a:srgbClr val="000000">
                      <a:alpha val="43137"/>
                    </a:srgbClr>
                  </a:outerShdw>
                </a:effectLst>
              </a:rPr>
              <a:t>tomorrow</a:t>
            </a:r>
            <a:endParaRPr lang="en-US" sz="1800" dirty="0">
              <a:effectLst>
                <a:outerShdw blurRad="38100" dist="38100" dir="2700000" algn="tl">
                  <a:srgbClr val="000000">
                    <a:alpha val="43137"/>
                  </a:srgbClr>
                </a:outerShdw>
              </a:effectLst>
            </a:endParaRPr>
          </a:p>
        </p:txBody>
      </p:sp>
      <p:sp>
        <p:nvSpPr>
          <p:cNvPr id="18" name="TextBox 17"/>
          <p:cNvSpPr txBox="1"/>
          <p:nvPr/>
        </p:nvSpPr>
        <p:spPr>
          <a:xfrm>
            <a:off x="5181600" y="6400800"/>
            <a:ext cx="4267200" cy="707886"/>
          </a:xfrm>
          <a:prstGeom prst="rect">
            <a:avLst/>
          </a:prstGeom>
          <a:noFill/>
        </p:spPr>
        <p:txBody>
          <a:bodyPr wrap="square" rtlCol="0">
            <a:spAutoFit/>
          </a:bodyPr>
          <a:lstStyle/>
          <a:p>
            <a:r>
              <a:rPr lang="en-US" sz="800" dirty="0" smtClean="0">
                <a:hlinkClick r:id="rId3"/>
              </a:rPr>
              <a:t>http://www.aces.uiuc.edu/news/News_Photos/miscanthus2/pages/miscanthus2.html</a:t>
            </a:r>
            <a:endParaRPr lang="en-US" sz="800" dirty="0" smtClean="0"/>
          </a:p>
          <a:p>
            <a:r>
              <a:rPr lang="en-US" sz="800" dirty="0" smtClean="0">
                <a:hlinkClick r:id="rId4"/>
              </a:rPr>
              <a:t>http://energytechstocks.com/wp/?m=200804&amp;paged=2</a:t>
            </a:r>
            <a:endParaRPr lang="en-US" sz="800" dirty="0" smtClean="0"/>
          </a:p>
          <a:p>
            <a:r>
              <a:rPr lang="en-US" sz="800" dirty="0" smtClean="0">
                <a:hlinkClick r:id="rId5"/>
              </a:rPr>
              <a:t>http://www.theresilientearth.com/?q=content/killing-biofuels</a:t>
            </a:r>
            <a:endParaRPr lang="en-US" sz="800" dirty="0" smtClean="0"/>
          </a:p>
          <a:p>
            <a:endParaRPr lang="en-US" sz="800" dirty="0" smtClean="0"/>
          </a:p>
          <a:p>
            <a:endParaRPr lang="en-US" sz="800" dirty="0"/>
          </a:p>
        </p:txBody>
      </p:sp>
      <p:sp>
        <p:nvSpPr>
          <p:cNvPr id="13" name="TextBox 12"/>
          <p:cNvSpPr txBox="1"/>
          <p:nvPr/>
        </p:nvSpPr>
        <p:spPr>
          <a:xfrm>
            <a:off x="228600" y="1905000"/>
            <a:ext cx="2743200" cy="5355312"/>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latin typeface="Corbel" pitchFamily="34" charset="0"/>
              </a:rPr>
              <a:t>Cellulosic Ethanol </a:t>
            </a:r>
            <a:r>
              <a:rPr lang="en-US" dirty="0" smtClean="0">
                <a:effectLst>
                  <a:outerShdw blurRad="38100" dist="38100" dir="2700000" algn="tl">
                    <a:srgbClr val="000000">
                      <a:alpha val="43137"/>
                    </a:srgbClr>
                  </a:outerShdw>
                </a:effectLst>
                <a:latin typeface="Corbel" pitchFamily="34" charset="0"/>
              </a:rPr>
              <a:t>– </a:t>
            </a:r>
            <a:r>
              <a:rPr lang="en-US" dirty="0" smtClean="0">
                <a:latin typeface="Corbel" pitchFamily="34" charset="0"/>
              </a:rPr>
              <a:t>ethanol produced from wood, grasses, or the non-edible parts of plants</a:t>
            </a:r>
          </a:p>
          <a:p>
            <a:endParaRPr lang="en-US" dirty="0" smtClean="0">
              <a:latin typeface="Corbel" pitchFamily="34" charset="0"/>
            </a:endParaRPr>
          </a:p>
          <a:p>
            <a:r>
              <a:rPr lang="en-US" b="1" dirty="0" smtClean="0">
                <a:effectLst>
                  <a:outerShdw blurRad="38100" dist="38100" dir="2700000" algn="tl">
                    <a:srgbClr val="000000">
                      <a:alpha val="43137"/>
                    </a:srgbClr>
                  </a:outerShdw>
                </a:effectLst>
                <a:latin typeface="Corbel" pitchFamily="34" charset="0"/>
              </a:rPr>
              <a:t>Cellulose</a:t>
            </a:r>
            <a:r>
              <a:rPr lang="en-US" dirty="0" smtClean="0">
                <a:effectLst>
                  <a:outerShdw blurRad="38100" dist="38100" dir="2700000" algn="tl">
                    <a:srgbClr val="000000">
                      <a:alpha val="43137"/>
                    </a:srgbClr>
                  </a:outerShdw>
                </a:effectLst>
                <a:latin typeface="Corbel" pitchFamily="34" charset="0"/>
              </a:rPr>
              <a:t> –</a:t>
            </a:r>
            <a:r>
              <a:rPr lang="en-US" dirty="0" smtClean="0">
                <a:latin typeface="Corbel" pitchFamily="34" charset="0"/>
              </a:rPr>
              <a:t> a complex carbohydrate that supports plant structure.  Most abundant naturally occurring molecule on the planet</a:t>
            </a:r>
          </a:p>
          <a:p>
            <a:endParaRPr lang="en-US" dirty="0" smtClean="0">
              <a:latin typeface="Corbel" pitchFamily="34" charset="0"/>
            </a:endParaRPr>
          </a:p>
          <a:p>
            <a:r>
              <a:rPr lang="en-US" b="1" dirty="0" smtClean="0">
                <a:effectLst>
                  <a:outerShdw blurRad="38100" dist="38100" dir="2700000" algn="tl">
                    <a:srgbClr val="000000">
                      <a:alpha val="43137"/>
                    </a:srgbClr>
                  </a:outerShdw>
                </a:effectLst>
                <a:latin typeface="Corbel" pitchFamily="34" charset="0"/>
              </a:rPr>
              <a:t>Problems </a:t>
            </a:r>
            <a:r>
              <a:rPr lang="en-US" dirty="0" smtClean="0">
                <a:effectLst>
                  <a:outerShdw blurRad="38100" dist="38100" dir="2700000" algn="tl">
                    <a:srgbClr val="000000">
                      <a:alpha val="43137"/>
                    </a:srgbClr>
                  </a:outerShdw>
                </a:effectLst>
                <a:latin typeface="Corbel" pitchFamily="34" charset="0"/>
              </a:rPr>
              <a:t>– </a:t>
            </a:r>
            <a:r>
              <a:rPr lang="en-US" dirty="0" smtClean="0">
                <a:latin typeface="Corbel" pitchFamily="34" charset="0"/>
              </a:rPr>
              <a:t>expensive enzymes, requires fertilizers and land-use problems</a:t>
            </a:r>
          </a:p>
          <a:p>
            <a:endParaRPr lang="en-US" dirty="0" smtClean="0">
              <a:latin typeface="Corbel" pitchFamily="34" charset="0"/>
            </a:endParaRPr>
          </a:p>
          <a:p>
            <a:endParaRPr lang="en-US" dirty="0" smtClean="0">
              <a:latin typeface="Corbel" pitchFamily="34" charset="0"/>
            </a:endParaRPr>
          </a:p>
          <a:p>
            <a:endParaRPr lang="en-US" dirty="0">
              <a:latin typeface="Corbel" pitchFamily="34" charset="0"/>
            </a:endParaRPr>
          </a:p>
        </p:txBody>
      </p:sp>
      <p:pic>
        <p:nvPicPr>
          <p:cNvPr id="3075" name="Picture 3"/>
          <p:cNvPicPr>
            <a:picLocks noChangeAspect="1" noChangeArrowheads="1"/>
          </p:cNvPicPr>
          <p:nvPr/>
        </p:nvPicPr>
        <p:blipFill>
          <a:blip r:embed="rId6" cstate="print"/>
          <a:srcRect/>
          <a:stretch>
            <a:fillRect/>
          </a:stretch>
        </p:blipFill>
        <p:spPr bwMode="auto">
          <a:xfrm>
            <a:off x="3276600" y="1676400"/>
            <a:ext cx="5867400" cy="38529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74638"/>
            <a:ext cx="9144000" cy="1143000"/>
          </a:xfrm>
        </p:spPr>
        <p:txBody>
          <a:bodyPr>
            <a:normAutofit/>
          </a:bodyPr>
          <a:lstStyle/>
          <a:p>
            <a:pPr eaLnBrk="1" fontAlgn="auto" hangingPunct="1">
              <a:spcAft>
                <a:spcPts val="0"/>
              </a:spcAft>
              <a:defRPr/>
            </a:pPr>
            <a:r>
              <a:rPr lang="en-US" sz="3600" dirty="0" smtClean="0">
                <a:effectLst>
                  <a:outerShdw blurRad="38100" dist="38100" dir="2700000" algn="tl">
                    <a:srgbClr val="000000">
                      <a:alpha val="43137"/>
                    </a:srgbClr>
                  </a:outerShdw>
                </a:effectLst>
              </a:rPr>
              <a:t>Third Generation Biofuels </a:t>
            </a:r>
            <a:r>
              <a:rPr lang="en-US" dirty="0" smtClean="0">
                <a:effectLst>
                  <a:outerShdw blurRad="38100" dist="38100" dir="2700000" algn="tl">
                    <a:srgbClr val="000000">
                      <a:alpha val="43137"/>
                    </a:srgbClr>
                  </a:outerShdw>
                </a:effectLst>
              </a:rPr>
              <a:t>– </a:t>
            </a:r>
            <a:r>
              <a:rPr lang="en-US" sz="1800" dirty="0" smtClean="0">
                <a:effectLst>
                  <a:outerShdw blurRad="38100" dist="38100" dir="2700000" algn="tl">
                    <a:srgbClr val="000000">
                      <a:alpha val="43137"/>
                    </a:srgbClr>
                  </a:outerShdw>
                </a:effectLst>
              </a:rPr>
              <a:t>fuels for the future</a:t>
            </a:r>
            <a:endParaRPr lang="en-US" sz="1800" dirty="0">
              <a:effectLst>
                <a:outerShdw blurRad="38100" dist="38100" dir="2700000" algn="tl">
                  <a:srgbClr val="000000">
                    <a:alpha val="43137"/>
                  </a:srgbClr>
                </a:outerShdw>
              </a:effectLst>
            </a:endParaRPr>
          </a:p>
        </p:txBody>
      </p:sp>
      <p:sp>
        <p:nvSpPr>
          <p:cNvPr id="18" name="TextBox 17"/>
          <p:cNvSpPr txBox="1"/>
          <p:nvPr/>
        </p:nvSpPr>
        <p:spPr>
          <a:xfrm>
            <a:off x="8229600" y="4267201"/>
            <a:ext cx="762000" cy="461665"/>
          </a:xfrm>
          <a:prstGeom prst="rect">
            <a:avLst/>
          </a:prstGeom>
          <a:noFill/>
        </p:spPr>
        <p:txBody>
          <a:bodyPr wrap="square" rtlCol="0">
            <a:spAutoFit/>
          </a:bodyPr>
          <a:lstStyle/>
          <a:p>
            <a:pPr algn="ctr"/>
            <a:r>
              <a:rPr lang="en-US" sz="800" dirty="0" smtClean="0"/>
              <a:t>NREL</a:t>
            </a:r>
          </a:p>
          <a:p>
            <a:pPr algn="ctr"/>
            <a:endParaRPr lang="en-US" sz="800" dirty="0" smtClean="0"/>
          </a:p>
          <a:p>
            <a:pPr algn="ctr"/>
            <a:endParaRPr lang="en-US" sz="800" dirty="0"/>
          </a:p>
        </p:txBody>
      </p:sp>
      <p:sp>
        <p:nvSpPr>
          <p:cNvPr id="13" name="TextBox 12"/>
          <p:cNvSpPr txBox="1"/>
          <p:nvPr/>
        </p:nvSpPr>
        <p:spPr>
          <a:xfrm>
            <a:off x="228600" y="1524000"/>
            <a:ext cx="4038600" cy="2769989"/>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latin typeface="Corbel" pitchFamily="34" charset="0"/>
              </a:rPr>
              <a:t>Algae Biofuel </a:t>
            </a:r>
            <a:r>
              <a:rPr lang="en-US" dirty="0" smtClean="0">
                <a:latin typeface="Corbel" pitchFamily="34" charset="0"/>
              </a:rPr>
              <a:t>– </a:t>
            </a:r>
            <a:r>
              <a:rPr lang="en-US" sz="1600" dirty="0" smtClean="0">
                <a:latin typeface="Corbel" pitchFamily="34" charset="0"/>
              </a:rPr>
              <a:t>ethanol or biodiesel derived from algae biomass </a:t>
            </a:r>
            <a:endParaRPr lang="en-US" sz="1600" dirty="0" smtClean="0">
              <a:latin typeface="Corbel" pitchFamily="34" charset="0"/>
            </a:endParaRPr>
          </a:p>
          <a:p>
            <a:endParaRPr lang="en-US" dirty="0" smtClean="0">
              <a:latin typeface="Corbel" pitchFamily="34" charset="0"/>
            </a:endParaRPr>
          </a:p>
          <a:p>
            <a:r>
              <a:rPr lang="en-US" b="1" dirty="0" smtClean="0">
                <a:effectLst>
                  <a:outerShdw blurRad="38100" dist="38100" dir="2700000" algn="tl">
                    <a:srgbClr val="000000">
                      <a:alpha val="43137"/>
                    </a:srgbClr>
                  </a:outerShdw>
                </a:effectLst>
                <a:latin typeface="Corbel" pitchFamily="34" charset="0"/>
              </a:rPr>
              <a:t>Advantages – </a:t>
            </a:r>
            <a:r>
              <a:rPr lang="en-US" sz="1600" dirty="0" smtClean="0">
                <a:latin typeface="Corbel" pitchFamily="34" charset="0"/>
              </a:rPr>
              <a:t>Fast growing, absorbs CO</a:t>
            </a:r>
            <a:r>
              <a:rPr lang="en-US" sz="1600" baseline="-25000" dirty="0" smtClean="0">
                <a:latin typeface="Corbel" pitchFamily="34" charset="0"/>
              </a:rPr>
              <a:t>2</a:t>
            </a:r>
            <a:r>
              <a:rPr lang="en-US" sz="1600" dirty="0" smtClean="0">
                <a:latin typeface="Corbel" pitchFamily="34" charset="0"/>
              </a:rPr>
              <a:t>, can use wastewater and non-arable land</a:t>
            </a:r>
            <a:endParaRPr lang="en-US" sz="1600" dirty="0" smtClean="0">
              <a:latin typeface="Corbel" pitchFamily="34" charset="0"/>
            </a:endParaRPr>
          </a:p>
          <a:p>
            <a:endParaRPr lang="en-US" dirty="0" smtClean="0">
              <a:latin typeface="Corbel" pitchFamily="34" charset="0"/>
            </a:endParaRPr>
          </a:p>
          <a:p>
            <a:r>
              <a:rPr lang="en-US" b="1" dirty="0" smtClean="0">
                <a:effectLst>
                  <a:outerShdw blurRad="38100" dist="38100" dir="2700000" algn="tl">
                    <a:srgbClr val="000000">
                      <a:alpha val="43137"/>
                    </a:srgbClr>
                  </a:outerShdw>
                </a:effectLst>
                <a:latin typeface="Corbel" pitchFamily="34" charset="0"/>
              </a:rPr>
              <a:t>Problems</a:t>
            </a:r>
            <a:r>
              <a:rPr lang="en-US" dirty="0" smtClean="0">
                <a:effectLst>
                  <a:outerShdw blurRad="38100" dist="38100" dir="2700000" algn="tl">
                    <a:srgbClr val="000000">
                      <a:alpha val="43137"/>
                    </a:srgbClr>
                  </a:outerShdw>
                </a:effectLst>
                <a:latin typeface="Corbel" pitchFamily="34" charset="0"/>
              </a:rPr>
              <a:t> </a:t>
            </a:r>
            <a:r>
              <a:rPr lang="en-US" dirty="0" smtClean="0">
                <a:effectLst>
                  <a:outerShdw blurRad="38100" dist="38100" dir="2700000" algn="tl">
                    <a:srgbClr val="000000">
                      <a:alpha val="43137"/>
                    </a:srgbClr>
                  </a:outerShdw>
                </a:effectLst>
                <a:latin typeface="Corbel" pitchFamily="34" charset="0"/>
              </a:rPr>
              <a:t>– </a:t>
            </a:r>
            <a:r>
              <a:rPr lang="en-US" sz="1600" dirty="0" smtClean="0">
                <a:latin typeface="Corbel" pitchFamily="34" charset="0"/>
              </a:rPr>
              <a:t>Expensive to grow and harvest, </a:t>
            </a:r>
            <a:r>
              <a:rPr lang="en-US" sz="1600" dirty="0" smtClean="0">
                <a:latin typeface="Corbel" pitchFamily="34" charset="0"/>
              </a:rPr>
              <a:t>contamination, unknown co-product yields</a:t>
            </a:r>
            <a:endParaRPr lang="en-US" sz="1600" b="1" dirty="0" smtClean="0">
              <a:latin typeface="Corbel" pitchFamily="34" charset="0"/>
            </a:endParaRPr>
          </a:p>
          <a:p>
            <a:endParaRPr lang="en-US" dirty="0" smtClean="0">
              <a:latin typeface="Corbel" pitchFamily="34" charset="0"/>
            </a:endParaRPr>
          </a:p>
          <a:p>
            <a:endParaRPr lang="en-US" dirty="0">
              <a:latin typeface="Corbel" pitchFamily="34" charset="0"/>
            </a:endParaRPr>
          </a:p>
        </p:txBody>
      </p:sp>
      <p:pic>
        <p:nvPicPr>
          <p:cNvPr id="8" name="Picture 9"/>
          <p:cNvPicPr>
            <a:picLocks noChangeAspect="1" noChangeArrowheads="1"/>
          </p:cNvPicPr>
          <p:nvPr/>
        </p:nvPicPr>
        <p:blipFill>
          <a:blip r:embed="rId3" cstate="print"/>
          <a:srcRect/>
          <a:stretch>
            <a:fillRect/>
          </a:stretch>
        </p:blipFill>
        <p:spPr bwMode="auto">
          <a:xfrm>
            <a:off x="6113895" y="1676400"/>
            <a:ext cx="2953905" cy="2590800"/>
          </a:xfrm>
          <a:prstGeom prst="rect">
            <a:avLst/>
          </a:prstGeom>
          <a:noFill/>
          <a:ln w="9525">
            <a:noFill/>
            <a:miter lim="800000"/>
            <a:headEnd/>
            <a:tailEnd/>
          </a:ln>
          <a:effectLst/>
        </p:spPr>
      </p:pic>
      <p:pic>
        <p:nvPicPr>
          <p:cNvPr id="9" name="Picture 3"/>
          <p:cNvPicPr>
            <a:picLocks noChangeAspect="1" noChangeArrowheads="1"/>
          </p:cNvPicPr>
          <p:nvPr/>
        </p:nvPicPr>
        <p:blipFill>
          <a:blip r:embed="rId4" cstate="print"/>
          <a:srcRect/>
          <a:stretch>
            <a:fillRect/>
          </a:stretch>
        </p:blipFill>
        <p:spPr bwMode="auto">
          <a:xfrm>
            <a:off x="7696200" y="5638800"/>
            <a:ext cx="1219200" cy="914400"/>
          </a:xfrm>
          <a:prstGeom prst="rect">
            <a:avLst/>
          </a:prstGeom>
          <a:noFill/>
          <a:ln w="9525">
            <a:noFill/>
            <a:miter lim="800000"/>
            <a:headEnd/>
            <a:tailEnd/>
          </a:ln>
        </p:spPr>
      </p:pic>
      <p:pic>
        <p:nvPicPr>
          <p:cNvPr id="12" name="Picture 5"/>
          <p:cNvPicPr>
            <a:picLocks noChangeAspect="1" noChangeArrowheads="1"/>
          </p:cNvPicPr>
          <p:nvPr/>
        </p:nvPicPr>
        <p:blipFill>
          <a:blip r:embed="rId5" cstate="print"/>
          <a:srcRect/>
          <a:stretch>
            <a:fillRect/>
          </a:stretch>
        </p:blipFill>
        <p:spPr bwMode="auto">
          <a:xfrm>
            <a:off x="7696200" y="4648200"/>
            <a:ext cx="1182806" cy="792480"/>
          </a:xfrm>
          <a:prstGeom prst="rect">
            <a:avLst/>
          </a:prstGeom>
          <a:noFill/>
          <a:ln w="9525">
            <a:noFill/>
            <a:miter lim="800000"/>
            <a:headEnd/>
            <a:tailEnd/>
          </a:ln>
        </p:spPr>
      </p:pic>
      <p:pic>
        <p:nvPicPr>
          <p:cNvPr id="14" name="Picture 6"/>
          <p:cNvPicPr>
            <a:picLocks noChangeAspect="1" noChangeArrowheads="1"/>
          </p:cNvPicPr>
          <p:nvPr/>
        </p:nvPicPr>
        <p:blipFill>
          <a:blip r:embed="rId6" cstate="print"/>
          <a:srcRect/>
          <a:stretch>
            <a:fillRect/>
          </a:stretch>
        </p:blipFill>
        <p:spPr bwMode="auto">
          <a:xfrm>
            <a:off x="6324600" y="4619625"/>
            <a:ext cx="1219200" cy="914400"/>
          </a:xfrm>
          <a:prstGeom prst="rect">
            <a:avLst/>
          </a:prstGeom>
          <a:noFill/>
          <a:ln w="9525">
            <a:noFill/>
            <a:miter lim="800000"/>
            <a:headEnd/>
            <a:tailEnd/>
          </a:ln>
        </p:spPr>
      </p:pic>
      <p:pic>
        <p:nvPicPr>
          <p:cNvPr id="15" name="Picture 7"/>
          <p:cNvPicPr>
            <a:picLocks noChangeAspect="1" noChangeArrowheads="1"/>
          </p:cNvPicPr>
          <p:nvPr/>
        </p:nvPicPr>
        <p:blipFill>
          <a:blip r:embed="rId7" cstate="print"/>
          <a:srcRect/>
          <a:stretch>
            <a:fillRect/>
          </a:stretch>
        </p:blipFill>
        <p:spPr bwMode="auto">
          <a:xfrm>
            <a:off x="6248399" y="5638800"/>
            <a:ext cx="1366345" cy="914400"/>
          </a:xfrm>
          <a:prstGeom prst="rect">
            <a:avLst/>
          </a:prstGeom>
          <a:noFill/>
          <a:ln w="9525">
            <a:noFill/>
            <a:miter lim="800000"/>
            <a:headEnd/>
            <a:tailEnd/>
          </a:ln>
        </p:spPr>
      </p:pic>
      <p:pic>
        <p:nvPicPr>
          <p:cNvPr id="16" name="Picture 2"/>
          <p:cNvPicPr>
            <a:picLocks noChangeAspect="1" noChangeArrowheads="1"/>
          </p:cNvPicPr>
          <p:nvPr/>
        </p:nvPicPr>
        <p:blipFill>
          <a:blip r:embed="rId8" cstate="print"/>
          <a:srcRect/>
          <a:stretch>
            <a:fillRect/>
          </a:stretch>
        </p:blipFill>
        <p:spPr bwMode="auto">
          <a:xfrm>
            <a:off x="346175" y="3886200"/>
            <a:ext cx="3921025" cy="2737903"/>
          </a:xfrm>
          <a:prstGeom prst="rect">
            <a:avLst/>
          </a:prstGeom>
          <a:noFill/>
          <a:ln w="9525">
            <a:noFill/>
            <a:miter lim="800000"/>
            <a:headEnd/>
            <a:tailEnd/>
          </a:ln>
        </p:spPr>
      </p:pic>
      <p:sp>
        <p:nvSpPr>
          <p:cNvPr id="11" name="TextBox 10"/>
          <p:cNvSpPr txBox="1"/>
          <p:nvPr/>
        </p:nvSpPr>
        <p:spPr>
          <a:xfrm>
            <a:off x="381000" y="6629400"/>
            <a:ext cx="3962400" cy="184666"/>
          </a:xfrm>
          <a:prstGeom prst="rect">
            <a:avLst/>
          </a:prstGeom>
          <a:noFill/>
        </p:spPr>
        <p:txBody>
          <a:bodyPr wrap="square" rtlCol="0">
            <a:spAutoFit/>
          </a:bodyPr>
          <a:lstStyle/>
          <a:p>
            <a:pPr algn="ctr"/>
            <a:r>
              <a:rPr lang="en-US" sz="600" dirty="0" smtClean="0"/>
              <a:t>http://client-ross.com/lifecycle-workshop/docs/2.3_Attia_Sapphire_6-9-09pm.pdf</a:t>
            </a:r>
            <a:endParaRPr lang="en-US" sz="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74638"/>
            <a:ext cx="9144000" cy="1143000"/>
          </a:xfrm>
        </p:spPr>
        <p:txBody>
          <a:bodyPr>
            <a:normAutofit/>
          </a:bodyPr>
          <a:lstStyle/>
          <a:p>
            <a:pPr eaLnBrk="1" fontAlgn="auto" hangingPunct="1">
              <a:spcAft>
                <a:spcPts val="0"/>
              </a:spcAft>
              <a:defRPr/>
            </a:pPr>
            <a:r>
              <a:rPr lang="en-US" sz="3600" dirty="0" smtClean="0">
                <a:effectLst>
                  <a:outerShdw blurRad="38100" dist="38100" dir="2700000" algn="tl">
                    <a:srgbClr val="000000">
                      <a:alpha val="43137"/>
                    </a:srgbClr>
                  </a:outerShdw>
                </a:effectLst>
              </a:rPr>
              <a:t>Fourth Generation Biofuels </a:t>
            </a:r>
            <a:r>
              <a:rPr lang="en-US" sz="2800" dirty="0" smtClean="0">
                <a:effectLst>
                  <a:outerShdw blurRad="38100" dist="38100" dir="2700000" algn="tl">
                    <a:srgbClr val="000000">
                      <a:alpha val="43137"/>
                    </a:srgbClr>
                  </a:outerShdw>
                </a:effectLst>
              </a:rPr>
              <a:t>–</a:t>
            </a:r>
            <a:r>
              <a:rPr lang="en-US" dirty="0" smtClean="0">
                <a:effectLst>
                  <a:outerShdw blurRad="38100" dist="38100" dir="2700000" algn="tl">
                    <a:srgbClr val="000000">
                      <a:alpha val="43137"/>
                    </a:srgbClr>
                  </a:outerShdw>
                </a:effectLst>
              </a:rPr>
              <a:t> </a:t>
            </a:r>
            <a:r>
              <a:rPr lang="en-US" sz="1800" dirty="0" smtClean="0">
                <a:effectLst>
                  <a:outerShdw blurRad="38100" dist="38100" dir="2700000" algn="tl">
                    <a:srgbClr val="000000">
                      <a:alpha val="43137"/>
                    </a:srgbClr>
                  </a:outerShdw>
                </a:effectLst>
              </a:rPr>
              <a:t>fuels for the future</a:t>
            </a:r>
            <a:endParaRPr lang="en-US" sz="1800" dirty="0">
              <a:effectLst>
                <a:outerShdw blurRad="38100" dist="38100" dir="2700000" algn="tl">
                  <a:srgbClr val="000000">
                    <a:alpha val="43137"/>
                  </a:srgbClr>
                </a:outerShdw>
              </a:effectLst>
            </a:endParaRPr>
          </a:p>
        </p:txBody>
      </p:sp>
      <p:pic>
        <p:nvPicPr>
          <p:cNvPr id="11" name="Picture 1"/>
          <p:cNvPicPr>
            <a:picLocks noChangeAspect="1" noChangeArrowheads="1"/>
          </p:cNvPicPr>
          <p:nvPr/>
        </p:nvPicPr>
        <p:blipFill>
          <a:blip r:embed="rId3" cstate="print"/>
          <a:srcRect/>
          <a:stretch>
            <a:fillRect/>
          </a:stretch>
        </p:blipFill>
        <p:spPr bwMode="auto">
          <a:xfrm>
            <a:off x="7391400" y="2362200"/>
            <a:ext cx="1524000" cy="1282469"/>
          </a:xfrm>
          <a:prstGeom prst="rect">
            <a:avLst/>
          </a:prstGeom>
          <a:noFill/>
          <a:ln w="9525">
            <a:noFill/>
            <a:miter lim="800000"/>
            <a:headEnd/>
            <a:tailEnd/>
          </a:ln>
        </p:spPr>
      </p:pic>
      <p:pic>
        <p:nvPicPr>
          <p:cNvPr id="19" name="Picture 3"/>
          <p:cNvPicPr>
            <a:picLocks noChangeAspect="1" noChangeArrowheads="1"/>
          </p:cNvPicPr>
          <p:nvPr/>
        </p:nvPicPr>
        <p:blipFill>
          <a:blip r:embed="rId4" cstate="print"/>
          <a:srcRect/>
          <a:stretch>
            <a:fillRect/>
          </a:stretch>
        </p:blipFill>
        <p:spPr bwMode="auto">
          <a:xfrm>
            <a:off x="7239000" y="4206240"/>
            <a:ext cx="1752600" cy="1508760"/>
          </a:xfrm>
          <a:prstGeom prst="rect">
            <a:avLst/>
          </a:prstGeom>
          <a:noFill/>
          <a:ln w="9525">
            <a:noFill/>
            <a:miter lim="800000"/>
            <a:headEnd/>
            <a:tailEnd/>
          </a:ln>
        </p:spPr>
      </p:pic>
      <p:pic>
        <p:nvPicPr>
          <p:cNvPr id="20" name="Picture 4"/>
          <p:cNvPicPr>
            <a:picLocks noChangeAspect="1" noChangeArrowheads="1"/>
          </p:cNvPicPr>
          <p:nvPr/>
        </p:nvPicPr>
        <p:blipFill>
          <a:blip r:embed="rId5" cstate="print"/>
          <a:srcRect/>
          <a:stretch>
            <a:fillRect/>
          </a:stretch>
        </p:blipFill>
        <p:spPr bwMode="auto">
          <a:xfrm>
            <a:off x="5029200" y="4191000"/>
            <a:ext cx="1935238" cy="1524000"/>
          </a:xfrm>
          <a:prstGeom prst="rect">
            <a:avLst/>
          </a:prstGeom>
          <a:noFill/>
          <a:ln w="9525">
            <a:noFill/>
            <a:miter lim="800000"/>
            <a:headEnd/>
            <a:tailEnd/>
          </a:ln>
        </p:spPr>
      </p:pic>
      <p:sp>
        <p:nvSpPr>
          <p:cNvPr id="25" name="TextBox 24"/>
          <p:cNvSpPr txBox="1"/>
          <p:nvPr/>
        </p:nvSpPr>
        <p:spPr>
          <a:xfrm>
            <a:off x="5105400" y="6324600"/>
            <a:ext cx="3200400" cy="954107"/>
          </a:xfrm>
          <a:prstGeom prst="rect">
            <a:avLst/>
          </a:prstGeom>
          <a:noFill/>
        </p:spPr>
        <p:txBody>
          <a:bodyPr wrap="square" rtlCol="0">
            <a:spAutoFit/>
          </a:bodyPr>
          <a:lstStyle/>
          <a:p>
            <a:r>
              <a:rPr lang="en-US" sz="800" dirty="0" smtClean="0">
                <a:hlinkClick r:id="rId6"/>
              </a:rPr>
              <a:t>http://en.wikipedia.org/wiki/File:Agarplate_redbloodcells_edit.jpg</a:t>
            </a:r>
            <a:endParaRPr lang="en-US" sz="800" dirty="0" smtClean="0"/>
          </a:p>
          <a:p>
            <a:r>
              <a:rPr lang="en-US" sz="800" dirty="0" smtClean="0">
                <a:hlinkClick r:id="rId7"/>
              </a:rPr>
              <a:t>http://en.wikipedia.org/wiki/File:EscherichiaColi_NIAID.jpg</a:t>
            </a:r>
            <a:endParaRPr lang="en-US" sz="800" dirty="0" smtClean="0"/>
          </a:p>
          <a:p>
            <a:r>
              <a:rPr lang="en-US" sz="800" dirty="0" smtClean="0">
                <a:hlinkClick r:id="rId8"/>
              </a:rPr>
              <a:t>http://www.theperfectpantry.com/2008/04/yeast.html</a:t>
            </a:r>
            <a:endParaRPr lang="en-US" sz="800" dirty="0" smtClean="0"/>
          </a:p>
          <a:p>
            <a:r>
              <a:rPr lang="en-US" sz="800" dirty="0" smtClean="0">
                <a:hlinkClick r:id="rId9"/>
              </a:rPr>
              <a:t>http://www.microscopesblog.com/2010/01/protozoa.html</a:t>
            </a:r>
            <a:endParaRPr lang="en-US" sz="800" dirty="0" smtClean="0"/>
          </a:p>
          <a:p>
            <a:endParaRPr lang="en-US" sz="800" dirty="0" smtClean="0"/>
          </a:p>
          <a:p>
            <a:endParaRPr lang="en-US" sz="800" dirty="0" smtClean="0"/>
          </a:p>
          <a:p>
            <a:endParaRPr lang="en-US" sz="800" dirty="0"/>
          </a:p>
        </p:txBody>
      </p:sp>
      <p:pic>
        <p:nvPicPr>
          <p:cNvPr id="27" name="Picture 5"/>
          <p:cNvPicPr>
            <a:picLocks noChangeAspect="1" noChangeArrowheads="1"/>
          </p:cNvPicPr>
          <p:nvPr/>
        </p:nvPicPr>
        <p:blipFill>
          <a:blip r:embed="rId10" cstate="print"/>
          <a:srcRect/>
          <a:stretch>
            <a:fillRect/>
          </a:stretch>
        </p:blipFill>
        <p:spPr bwMode="auto">
          <a:xfrm>
            <a:off x="5040573" y="2362200"/>
            <a:ext cx="1933433" cy="1295400"/>
          </a:xfrm>
          <a:prstGeom prst="rect">
            <a:avLst/>
          </a:prstGeom>
          <a:noFill/>
          <a:ln w="9525">
            <a:noFill/>
            <a:miter lim="800000"/>
            <a:headEnd/>
            <a:tailEnd/>
          </a:ln>
        </p:spPr>
      </p:pic>
      <p:sp>
        <p:nvSpPr>
          <p:cNvPr id="9" name="TextBox 8"/>
          <p:cNvSpPr txBox="1"/>
          <p:nvPr/>
        </p:nvSpPr>
        <p:spPr>
          <a:xfrm>
            <a:off x="228600" y="1676400"/>
            <a:ext cx="4191000" cy="4647426"/>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latin typeface="Corbel" pitchFamily="34" charset="0"/>
              </a:rPr>
              <a:t>What is a microbe?</a:t>
            </a:r>
          </a:p>
          <a:p>
            <a:endParaRPr lang="en-US" b="1" dirty="0" smtClean="0">
              <a:latin typeface="Corbel" pitchFamily="34" charset="0"/>
            </a:endParaRPr>
          </a:p>
          <a:p>
            <a:pPr marL="285750" indent="-285750">
              <a:defRPr/>
            </a:pPr>
            <a:r>
              <a:rPr lang="en-US" b="1" dirty="0" smtClean="0">
                <a:effectLst>
                  <a:outerShdw blurRad="38100" dist="38100" dir="2700000" algn="tl">
                    <a:srgbClr val="000000">
                      <a:alpha val="43137"/>
                    </a:srgbClr>
                  </a:outerShdw>
                </a:effectLst>
                <a:latin typeface="Corbel" pitchFamily="34" charset="0"/>
              </a:rPr>
              <a:t>Microbes</a:t>
            </a:r>
            <a:r>
              <a:rPr lang="en-US" dirty="0" smtClean="0">
                <a:effectLst>
                  <a:outerShdw blurRad="38100" dist="38100" dir="2700000" algn="tl">
                    <a:srgbClr val="000000">
                      <a:alpha val="43137"/>
                    </a:srgbClr>
                  </a:outerShdw>
                </a:effectLst>
                <a:latin typeface="Corbel" pitchFamily="34" charset="0"/>
              </a:rPr>
              <a:t> – </a:t>
            </a:r>
            <a:r>
              <a:rPr lang="en-US" dirty="0" smtClean="0">
                <a:latin typeface="Corbel" pitchFamily="34" charset="0"/>
              </a:rPr>
              <a:t>organisms that can only be observed using a microscope such as a bacteria, fungus, protozoa or a virus (not a technical term)</a:t>
            </a:r>
          </a:p>
          <a:p>
            <a:pPr marL="285750" indent="-285750">
              <a:defRPr/>
            </a:pPr>
            <a:endParaRPr lang="en-US" dirty="0" smtClean="0">
              <a:latin typeface="Corbel" pitchFamily="34" charset="0"/>
            </a:endParaRPr>
          </a:p>
          <a:p>
            <a:pPr marL="285750" indent="-285750">
              <a:buFont typeface="Courier New" pitchFamily="49" charset="0"/>
              <a:buChar char="o"/>
              <a:defRPr/>
            </a:pPr>
            <a:r>
              <a:rPr lang="en-US" dirty="0" smtClean="0">
                <a:latin typeface="Corbel" pitchFamily="34" charset="0"/>
              </a:rPr>
              <a:t>Bacteria</a:t>
            </a:r>
          </a:p>
          <a:p>
            <a:pPr marL="285750" indent="-285750">
              <a:buFont typeface="Courier New" pitchFamily="49" charset="0"/>
              <a:buChar char="o"/>
              <a:defRPr/>
            </a:pPr>
            <a:r>
              <a:rPr lang="en-US" dirty="0" err="1" smtClean="0">
                <a:latin typeface="Corbel" pitchFamily="34" charset="0"/>
              </a:rPr>
              <a:t>Cyanobacteria</a:t>
            </a:r>
            <a:r>
              <a:rPr lang="en-US" dirty="0" smtClean="0">
                <a:latin typeface="Corbel" pitchFamily="34" charset="0"/>
              </a:rPr>
              <a:t> </a:t>
            </a:r>
          </a:p>
          <a:p>
            <a:pPr marL="285750" indent="-285750">
              <a:buFont typeface="Courier New" pitchFamily="49" charset="0"/>
              <a:buChar char="o"/>
              <a:defRPr/>
            </a:pPr>
            <a:r>
              <a:rPr lang="en-US" dirty="0" smtClean="0">
                <a:latin typeface="Corbel" pitchFamily="34" charset="0"/>
              </a:rPr>
              <a:t>Yeast</a:t>
            </a:r>
          </a:p>
          <a:p>
            <a:pPr marL="285750" indent="-285750">
              <a:buFont typeface="Courier New" pitchFamily="49" charset="0"/>
              <a:buChar char="o"/>
              <a:defRPr/>
            </a:pPr>
            <a:r>
              <a:rPr lang="en-US" dirty="0" smtClean="0">
                <a:latin typeface="Corbel" pitchFamily="34" charset="0"/>
              </a:rPr>
              <a:t>Fungus</a:t>
            </a:r>
          </a:p>
          <a:p>
            <a:pPr marL="285750" indent="-285750">
              <a:buFont typeface="Courier New" pitchFamily="49" charset="0"/>
              <a:buChar char="o"/>
              <a:defRPr/>
            </a:pPr>
            <a:endParaRPr lang="en-US" b="1" dirty="0" smtClean="0">
              <a:latin typeface="Corbel" pitchFamily="34" charset="0"/>
            </a:endParaRPr>
          </a:p>
          <a:p>
            <a:pPr marL="285750" indent="-285750">
              <a:defRPr/>
            </a:pPr>
            <a:endParaRPr lang="en-US" sz="2000" dirty="0" smtClean="0">
              <a:latin typeface="Corbel" pitchFamily="34" charset="0"/>
            </a:endParaRPr>
          </a:p>
          <a:p>
            <a:endParaRPr lang="en-US" b="1" dirty="0" smtClean="0">
              <a:latin typeface="Corbel" pitchFamily="34" charset="0"/>
            </a:endParaRPr>
          </a:p>
          <a:p>
            <a:endParaRPr lang="en-US" dirty="0" smtClean="0">
              <a:latin typeface="Corbel" pitchFamily="34" charset="0"/>
            </a:endParaRPr>
          </a:p>
          <a:p>
            <a:endParaRPr lang="en-US" dirty="0">
              <a:latin typeface="Corbe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74638"/>
            <a:ext cx="9144000" cy="1143000"/>
          </a:xfrm>
        </p:spPr>
        <p:txBody>
          <a:bodyPr>
            <a:normAutofit/>
          </a:bodyPr>
          <a:lstStyle/>
          <a:p>
            <a:pPr eaLnBrk="1" fontAlgn="auto" hangingPunct="1">
              <a:spcAft>
                <a:spcPts val="0"/>
              </a:spcAft>
              <a:defRPr/>
            </a:pPr>
            <a:r>
              <a:rPr lang="en-US" sz="3600" dirty="0" smtClean="0"/>
              <a:t>Fourth Generation Biofuels </a:t>
            </a:r>
            <a:r>
              <a:rPr lang="en-US" sz="2800" dirty="0" smtClean="0"/>
              <a:t>–</a:t>
            </a:r>
            <a:r>
              <a:rPr lang="en-US" dirty="0" smtClean="0"/>
              <a:t> </a:t>
            </a:r>
            <a:r>
              <a:rPr lang="en-US" sz="1800" dirty="0" smtClean="0">
                <a:effectLst>
                  <a:outerShdw blurRad="38100" dist="38100" dir="2700000" algn="tl">
                    <a:srgbClr val="000000">
                      <a:alpha val="43137"/>
                    </a:srgbClr>
                  </a:outerShdw>
                </a:effectLst>
              </a:rPr>
              <a:t>fuels for the future</a:t>
            </a:r>
            <a:endParaRPr lang="en-US" sz="1800" dirty="0"/>
          </a:p>
        </p:txBody>
      </p:sp>
      <p:pic>
        <p:nvPicPr>
          <p:cNvPr id="11" name="Picture 1"/>
          <p:cNvPicPr>
            <a:picLocks noChangeAspect="1" noChangeArrowheads="1"/>
          </p:cNvPicPr>
          <p:nvPr/>
        </p:nvPicPr>
        <p:blipFill>
          <a:blip r:embed="rId3" cstate="print"/>
          <a:srcRect/>
          <a:stretch>
            <a:fillRect/>
          </a:stretch>
        </p:blipFill>
        <p:spPr bwMode="auto">
          <a:xfrm>
            <a:off x="7391400" y="2362200"/>
            <a:ext cx="1524000" cy="1282469"/>
          </a:xfrm>
          <a:prstGeom prst="rect">
            <a:avLst/>
          </a:prstGeom>
          <a:noFill/>
          <a:ln w="9525">
            <a:noFill/>
            <a:miter lim="800000"/>
            <a:headEnd/>
            <a:tailEnd/>
          </a:ln>
        </p:spPr>
      </p:pic>
      <p:pic>
        <p:nvPicPr>
          <p:cNvPr id="19" name="Picture 3"/>
          <p:cNvPicPr>
            <a:picLocks noChangeAspect="1" noChangeArrowheads="1"/>
          </p:cNvPicPr>
          <p:nvPr/>
        </p:nvPicPr>
        <p:blipFill>
          <a:blip r:embed="rId4" cstate="print"/>
          <a:srcRect/>
          <a:stretch>
            <a:fillRect/>
          </a:stretch>
        </p:blipFill>
        <p:spPr bwMode="auto">
          <a:xfrm>
            <a:off x="7239000" y="4206240"/>
            <a:ext cx="1752600" cy="1508760"/>
          </a:xfrm>
          <a:prstGeom prst="rect">
            <a:avLst/>
          </a:prstGeom>
          <a:noFill/>
          <a:ln w="9525">
            <a:noFill/>
            <a:miter lim="800000"/>
            <a:headEnd/>
            <a:tailEnd/>
          </a:ln>
        </p:spPr>
      </p:pic>
      <p:pic>
        <p:nvPicPr>
          <p:cNvPr id="20" name="Picture 4"/>
          <p:cNvPicPr>
            <a:picLocks noChangeAspect="1" noChangeArrowheads="1"/>
          </p:cNvPicPr>
          <p:nvPr/>
        </p:nvPicPr>
        <p:blipFill>
          <a:blip r:embed="rId5" cstate="print"/>
          <a:srcRect/>
          <a:stretch>
            <a:fillRect/>
          </a:stretch>
        </p:blipFill>
        <p:spPr bwMode="auto">
          <a:xfrm>
            <a:off x="5029200" y="4191000"/>
            <a:ext cx="1935238" cy="1524000"/>
          </a:xfrm>
          <a:prstGeom prst="rect">
            <a:avLst/>
          </a:prstGeom>
          <a:noFill/>
          <a:ln w="9525">
            <a:noFill/>
            <a:miter lim="800000"/>
            <a:headEnd/>
            <a:tailEnd/>
          </a:ln>
        </p:spPr>
      </p:pic>
      <p:sp>
        <p:nvSpPr>
          <p:cNvPr id="25" name="TextBox 24"/>
          <p:cNvSpPr txBox="1"/>
          <p:nvPr/>
        </p:nvSpPr>
        <p:spPr>
          <a:xfrm>
            <a:off x="5105400" y="6324600"/>
            <a:ext cx="3200400" cy="954107"/>
          </a:xfrm>
          <a:prstGeom prst="rect">
            <a:avLst/>
          </a:prstGeom>
          <a:noFill/>
        </p:spPr>
        <p:txBody>
          <a:bodyPr wrap="square" rtlCol="0">
            <a:spAutoFit/>
          </a:bodyPr>
          <a:lstStyle/>
          <a:p>
            <a:r>
              <a:rPr lang="en-US" sz="800" dirty="0" smtClean="0">
                <a:hlinkClick r:id="rId6"/>
              </a:rPr>
              <a:t>http://en.wikipedia.org/wiki/File:Agarplate_redbloodcells_edit.jpg</a:t>
            </a:r>
            <a:endParaRPr lang="en-US" sz="800" dirty="0" smtClean="0"/>
          </a:p>
          <a:p>
            <a:r>
              <a:rPr lang="en-US" sz="800" dirty="0" smtClean="0">
                <a:hlinkClick r:id="rId7"/>
              </a:rPr>
              <a:t>http://en.wikipedia.org/wiki/File:EscherichiaColi_NIAID.jpg</a:t>
            </a:r>
            <a:endParaRPr lang="en-US" sz="800" dirty="0" smtClean="0"/>
          </a:p>
          <a:p>
            <a:r>
              <a:rPr lang="en-US" sz="800" dirty="0" smtClean="0">
                <a:hlinkClick r:id="rId8"/>
              </a:rPr>
              <a:t>http://www.theperfectpantry.com/2008/04/yeast.html</a:t>
            </a:r>
            <a:endParaRPr lang="en-US" sz="800" dirty="0" smtClean="0"/>
          </a:p>
          <a:p>
            <a:r>
              <a:rPr lang="en-US" sz="800" dirty="0" smtClean="0">
                <a:hlinkClick r:id="rId9"/>
              </a:rPr>
              <a:t>http://www.microscopesblog.com/2010/01/protozoa.html</a:t>
            </a:r>
            <a:endParaRPr lang="en-US" sz="800" dirty="0" smtClean="0"/>
          </a:p>
          <a:p>
            <a:endParaRPr lang="en-US" sz="800" dirty="0" smtClean="0"/>
          </a:p>
          <a:p>
            <a:endParaRPr lang="en-US" sz="800" dirty="0" smtClean="0"/>
          </a:p>
          <a:p>
            <a:endParaRPr lang="en-US" sz="800" dirty="0"/>
          </a:p>
        </p:txBody>
      </p:sp>
      <p:pic>
        <p:nvPicPr>
          <p:cNvPr id="12" name="Picture 5"/>
          <p:cNvPicPr>
            <a:picLocks noChangeAspect="1" noChangeArrowheads="1"/>
          </p:cNvPicPr>
          <p:nvPr/>
        </p:nvPicPr>
        <p:blipFill>
          <a:blip r:embed="rId10" cstate="print"/>
          <a:srcRect/>
          <a:stretch>
            <a:fillRect/>
          </a:stretch>
        </p:blipFill>
        <p:spPr bwMode="auto">
          <a:xfrm>
            <a:off x="5029200" y="2362200"/>
            <a:ext cx="1933433" cy="1295400"/>
          </a:xfrm>
          <a:prstGeom prst="rect">
            <a:avLst/>
          </a:prstGeom>
          <a:noFill/>
          <a:ln w="9525">
            <a:noFill/>
            <a:miter lim="800000"/>
            <a:headEnd/>
            <a:tailEnd/>
          </a:ln>
        </p:spPr>
      </p:pic>
      <p:sp>
        <p:nvSpPr>
          <p:cNvPr id="14" name="TextBox 13"/>
          <p:cNvSpPr txBox="1"/>
          <p:nvPr/>
        </p:nvSpPr>
        <p:spPr>
          <a:xfrm>
            <a:off x="609600" y="4114800"/>
            <a:ext cx="1447800" cy="369332"/>
          </a:xfrm>
          <a:prstGeom prst="rect">
            <a:avLst/>
          </a:prstGeom>
          <a:noFill/>
        </p:spPr>
        <p:txBody>
          <a:bodyPr wrap="square" rtlCol="0">
            <a:spAutoFit/>
          </a:bodyPr>
          <a:lstStyle/>
          <a:p>
            <a:endParaRPr lang="en-US" dirty="0"/>
          </a:p>
        </p:txBody>
      </p:sp>
      <p:sp>
        <p:nvSpPr>
          <p:cNvPr id="15" name="TextBox 14"/>
          <p:cNvSpPr txBox="1"/>
          <p:nvPr/>
        </p:nvSpPr>
        <p:spPr>
          <a:xfrm>
            <a:off x="5257800" y="3733800"/>
            <a:ext cx="1371600" cy="307777"/>
          </a:xfrm>
          <a:prstGeom prst="rect">
            <a:avLst/>
          </a:prstGeom>
          <a:noFill/>
        </p:spPr>
        <p:txBody>
          <a:bodyPr wrap="square" rtlCol="0">
            <a:spAutoFit/>
          </a:bodyPr>
          <a:lstStyle/>
          <a:p>
            <a:pPr algn="ctr"/>
            <a:r>
              <a:rPr lang="en-US" sz="1400" dirty="0" err="1" smtClean="0">
                <a:latin typeface="Corbel" pitchFamily="34" charset="0"/>
              </a:rPr>
              <a:t>Cyanobacteria</a:t>
            </a:r>
            <a:endParaRPr lang="en-US" sz="1400" dirty="0">
              <a:latin typeface="Corbel" pitchFamily="34" charset="0"/>
            </a:endParaRPr>
          </a:p>
        </p:txBody>
      </p:sp>
      <p:sp>
        <p:nvSpPr>
          <p:cNvPr id="16" name="TextBox 15"/>
          <p:cNvSpPr txBox="1"/>
          <p:nvPr/>
        </p:nvSpPr>
        <p:spPr>
          <a:xfrm>
            <a:off x="7467600" y="3733800"/>
            <a:ext cx="1371600" cy="307777"/>
          </a:xfrm>
          <a:prstGeom prst="rect">
            <a:avLst/>
          </a:prstGeom>
          <a:noFill/>
        </p:spPr>
        <p:txBody>
          <a:bodyPr wrap="square" rtlCol="0">
            <a:spAutoFit/>
          </a:bodyPr>
          <a:lstStyle/>
          <a:p>
            <a:pPr algn="ctr"/>
            <a:r>
              <a:rPr lang="en-US" sz="1400" dirty="0" smtClean="0">
                <a:latin typeface="Corbel" pitchFamily="34" charset="0"/>
              </a:rPr>
              <a:t>Bacteria</a:t>
            </a:r>
            <a:endParaRPr lang="en-US" sz="1400" dirty="0">
              <a:latin typeface="Corbel" pitchFamily="34" charset="0"/>
            </a:endParaRPr>
          </a:p>
        </p:txBody>
      </p:sp>
      <p:sp>
        <p:nvSpPr>
          <p:cNvPr id="18" name="TextBox 17"/>
          <p:cNvSpPr txBox="1"/>
          <p:nvPr/>
        </p:nvSpPr>
        <p:spPr>
          <a:xfrm>
            <a:off x="5181600" y="5791200"/>
            <a:ext cx="1371600" cy="307777"/>
          </a:xfrm>
          <a:prstGeom prst="rect">
            <a:avLst/>
          </a:prstGeom>
          <a:noFill/>
        </p:spPr>
        <p:txBody>
          <a:bodyPr wrap="square" rtlCol="0">
            <a:spAutoFit/>
          </a:bodyPr>
          <a:lstStyle/>
          <a:p>
            <a:pPr algn="ctr"/>
            <a:r>
              <a:rPr lang="en-US" sz="1400" dirty="0" smtClean="0">
                <a:latin typeface="Corbel" pitchFamily="34" charset="0"/>
              </a:rPr>
              <a:t>Protozoa</a:t>
            </a:r>
            <a:endParaRPr lang="en-US" sz="1400" dirty="0">
              <a:latin typeface="Corbel" pitchFamily="34" charset="0"/>
            </a:endParaRPr>
          </a:p>
        </p:txBody>
      </p:sp>
      <p:sp>
        <p:nvSpPr>
          <p:cNvPr id="21" name="TextBox 20"/>
          <p:cNvSpPr txBox="1"/>
          <p:nvPr/>
        </p:nvSpPr>
        <p:spPr>
          <a:xfrm>
            <a:off x="7467600" y="5791200"/>
            <a:ext cx="1371600" cy="307777"/>
          </a:xfrm>
          <a:prstGeom prst="rect">
            <a:avLst/>
          </a:prstGeom>
          <a:noFill/>
        </p:spPr>
        <p:txBody>
          <a:bodyPr wrap="square" rtlCol="0">
            <a:spAutoFit/>
          </a:bodyPr>
          <a:lstStyle/>
          <a:p>
            <a:pPr algn="ctr"/>
            <a:r>
              <a:rPr lang="en-US" sz="1400" dirty="0" smtClean="0">
                <a:latin typeface="Corbel" pitchFamily="34" charset="0"/>
              </a:rPr>
              <a:t>Yeast</a:t>
            </a:r>
            <a:endParaRPr lang="en-US" sz="1400" dirty="0">
              <a:latin typeface="Corbel" pitchFamily="34" charset="0"/>
            </a:endParaRPr>
          </a:p>
        </p:txBody>
      </p:sp>
      <p:sp>
        <p:nvSpPr>
          <p:cNvPr id="17" name="TextBox 16"/>
          <p:cNvSpPr txBox="1"/>
          <p:nvPr/>
        </p:nvSpPr>
        <p:spPr>
          <a:xfrm>
            <a:off x="228600" y="1676400"/>
            <a:ext cx="4191000" cy="637097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latin typeface="Corbel" pitchFamily="34" charset="0"/>
              </a:rPr>
              <a:t>What is a microbe?</a:t>
            </a:r>
          </a:p>
          <a:p>
            <a:endParaRPr lang="en-US" b="1" dirty="0" smtClean="0">
              <a:latin typeface="Corbel" pitchFamily="34" charset="0"/>
            </a:endParaRPr>
          </a:p>
          <a:p>
            <a:pPr marL="285750" indent="-285750">
              <a:defRPr/>
            </a:pPr>
            <a:r>
              <a:rPr lang="en-US" b="1" dirty="0" smtClean="0">
                <a:effectLst>
                  <a:outerShdw blurRad="38100" dist="38100" dir="2700000" algn="tl">
                    <a:srgbClr val="000000">
                      <a:alpha val="43137"/>
                    </a:srgbClr>
                  </a:outerShdw>
                </a:effectLst>
                <a:latin typeface="Corbel" pitchFamily="34" charset="0"/>
              </a:rPr>
              <a:t>Microbes</a:t>
            </a:r>
            <a:r>
              <a:rPr lang="en-US" dirty="0" smtClean="0">
                <a:effectLst>
                  <a:outerShdw blurRad="38100" dist="38100" dir="2700000" algn="tl">
                    <a:srgbClr val="000000">
                      <a:alpha val="43137"/>
                    </a:srgbClr>
                  </a:outerShdw>
                </a:effectLst>
                <a:latin typeface="Corbel" pitchFamily="34" charset="0"/>
              </a:rPr>
              <a:t> – </a:t>
            </a:r>
            <a:r>
              <a:rPr lang="en-US" dirty="0" smtClean="0">
                <a:latin typeface="Corbel" pitchFamily="34" charset="0"/>
              </a:rPr>
              <a:t>organisms that can only be observed using a microscope such as a bacteria, fungus, protozoa or a virus (not a technical term)</a:t>
            </a:r>
          </a:p>
          <a:p>
            <a:pPr marL="285750" indent="-285750">
              <a:defRPr/>
            </a:pPr>
            <a:endParaRPr lang="en-US" dirty="0" smtClean="0">
              <a:latin typeface="Corbel" pitchFamily="34" charset="0"/>
            </a:endParaRPr>
          </a:p>
          <a:p>
            <a:pPr marL="285750" indent="-285750">
              <a:buFont typeface="Courier New" pitchFamily="49" charset="0"/>
              <a:buChar char="o"/>
              <a:defRPr/>
            </a:pPr>
            <a:r>
              <a:rPr lang="en-US" dirty="0" smtClean="0">
                <a:latin typeface="Corbel" pitchFamily="34" charset="0"/>
              </a:rPr>
              <a:t>Bacteria</a:t>
            </a:r>
          </a:p>
          <a:p>
            <a:pPr marL="285750" indent="-285750">
              <a:buFont typeface="Courier New" pitchFamily="49" charset="0"/>
              <a:buChar char="o"/>
              <a:defRPr/>
            </a:pPr>
            <a:r>
              <a:rPr lang="en-US" dirty="0" err="1" smtClean="0">
                <a:latin typeface="Corbel" pitchFamily="34" charset="0"/>
              </a:rPr>
              <a:t>Cyanobacteria</a:t>
            </a:r>
            <a:r>
              <a:rPr lang="en-US" dirty="0" smtClean="0">
                <a:latin typeface="Corbel" pitchFamily="34" charset="0"/>
              </a:rPr>
              <a:t> </a:t>
            </a:r>
          </a:p>
          <a:p>
            <a:pPr marL="285750" indent="-285750">
              <a:buFont typeface="Courier New" pitchFamily="49" charset="0"/>
              <a:buChar char="o"/>
              <a:defRPr/>
            </a:pPr>
            <a:r>
              <a:rPr lang="en-US" dirty="0" smtClean="0">
                <a:latin typeface="Corbel" pitchFamily="34" charset="0"/>
              </a:rPr>
              <a:t>Yeast</a:t>
            </a:r>
          </a:p>
          <a:p>
            <a:pPr marL="285750" indent="-285750">
              <a:buFont typeface="Courier New" pitchFamily="49" charset="0"/>
              <a:buChar char="o"/>
              <a:defRPr/>
            </a:pPr>
            <a:r>
              <a:rPr lang="en-US" dirty="0" smtClean="0">
                <a:latin typeface="Corbel" pitchFamily="34" charset="0"/>
              </a:rPr>
              <a:t>Fungus</a:t>
            </a:r>
          </a:p>
          <a:p>
            <a:pPr marL="285750" indent="-285750">
              <a:buFont typeface="Courier New" pitchFamily="49" charset="0"/>
              <a:buChar char="o"/>
              <a:defRPr/>
            </a:pPr>
            <a:endParaRPr lang="en-US" b="1" dirty="0" smtClean="0">
              <a:latin typeface="Corbel" pitchFamily="34" charset="0"/>
            </a:endParaRPr>
          </a:p>
          <a:p>
            <a:pPr marL="285750" indent="-285750">
              <a:defRPr/>
            </a:pPr>
            <a:r>
              <a:rPr lang="en-US" b="1" dirty="0" smtClean="0">
                <a:effectLst>
                  <a:outerShdw blurRad="38100" dist="38100" dir="2700000" algn="tl">
                    <a:srgbClr val="000000">
                      <a:alpha val="43137"/>
                    </a:srgbClr>
                  </a:outerShdw>
                </a:effectLst>
                <a:latin typeface="Corbel" pitchFamily="34" charset="0"/>
              </a:rPr>
              <a:t>Why Use Microbes?</a:t>
            </a:r>
          </a:p>
          <a:p>
            <a:pPr marL="285750" indent="-285750">
              <a:defRPr/>
            </a:pPr>
            <a:endParaRPr lang="en-US" b="1" dirty="0" smtClean="0">
              <a:latin typeface="Corbel" pitchFamily="34" charset="0"/>
            </a:endParaRPr>
          </a:p>
          <a:p>
            <a:pPr marL="342900" indent="-342900">
              <a:buFont typeface="Courier New" pitchFamily="49" charset="0"/>
              <a:buChar char="o"/>
              <a:defRPr/>
            </a:pPr>
            <a:r>
              <a:rPr lang="en-US" dirty="0" smtClean="0">
                <a:latin typeface="Corbel" pitchFamily="34" charset="0"/>
              </a:rPr>
              <a:t>Easily Genetically Modified</a:t>
            </a:r>
          </a:p>
          <a:p>
            <a:pPr marL="342900" indent="-342900">
              <a:buFont typeface="Courier New" pitchFamily="49" charset="0"/>
              <a:buChar char="o"/>
              <a:defRPr/>
            </a:pPr>
            <a:endParaRPr lang="en-US" dirty="0" smtClean="0">
              <a:latin typeface="Corbel" pitchFamily="34" charset="0"/>
            </a:endParaRPr>
          </a:p>
          <a:p>
            <a:pPr marL="342900" indent="-342900">
              <a:buFont typeface="Courier New" pitchFamily="49" charset="0"/>
              <a:buChar char="o"/>
              <a:defRPr/>
            </a:pPr>
            <a:r>
              <a:rPr lang="en-US" dirty="0" smtClean="0">
                <a:latin typeface="Corbel" pitchFamily="34" charset="0"/>
              </a:rPr>
              <a:t>Material for growth already in use (</a:t>
            </a:r>
            <a:r>
              <a:rPr lang="en-US" dirty="0" err="1" smtClean="0">
                <a:latin typeface="Corbel" pitchFamily="34" charset="0"/>
              </a:rPr>
              <a:t>Fermenters</a:t>
            </a:r>
            <a:r>
              <a:rPr lang="en-US" dirty="0" smtClean="0">
                <a:latin typeface="Corbel" pitchFamily="34" charset="0"/>
              </a:rPr>
              <a:t>)</a:t>
            </a:r>
          </a:p>
          <a:p>
            <a:pPr marL="285750" indent="-285750">
              <a:buFont typeface="Courier New" pitchFamily="49" charset="0"/>
              <a:buChar char="o"/>
              <a:defRPr/>
            </a:pPr>
            <a:endParaRPr lang="en-US" sz="2000" dirty="0" smtClean="0">
              <a:latin typeface="Corbel" pitchFamily="34" charset="0"/>
            </a:endParaRPr>
          </a:p>
          <a:p>
            <a:endParaRPr lang="en-US" b="1" dirty="0" smtClean="0">
              <a:latin typeface="Corbel" pitchFamily="34" charset="0"/>
            </a:endParaRPr>
          </a:p>
          <a:p>
            <a:endParaRPr lang="en-US" dirty="0" smtClean="0">
              <a:latin typeface="Corbel" pitchFamily="34" charset="0"/>
            </a:endParaRPr>
          </a:p>
          <a:p>
            <a:endParaRPr lang="en-US" dirty="0">
              <a:latin typeface="Corbe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28600"/>
            <a:ext cx="9144000" cy="1143000"/>
          </a:xfrm>
        </p:spPr>
        <p:txBody>
          <a:bodyPr>
            <a:normAutofit/>
          </a:bodyPr>
          <a:lstStyle/>
          <a:p>
            <a:pPr eaLnBrk="1" fontAlgn="auto" hangingPunct="1">
              <a:spcAft>
                <a:spcPts val="0"/>
              </a:spcAft>
              <a:defRPr/>
            </a:pPr>
            <a:r>
              <a:rPr lang="en-US" sz="3600" dirty="0" smtClean="0"/>
              <a:t>Fourth Generation Biofuels </a:t>
            </a:r>
            <a:r>
              <a:rPr lang="en-US" sz="2800" dirty="0" smtClean="0"/>
              <a:t>–</a:t>
            </a:r>
            <a:r>
              <a:rPr lang="en-US" dirty="0" smtClean="0"/>
              <a:t> </a:t>
            </a:r>
            <a:r>
              <a:rPr lang="en-US" sz="1800" dirty="0" smtClean="0">
                <a:effectLst>
                  <a:outerShdw blurRad="38100" dist="38100" dir="2700000" algn="tl">
                    <a:srgbClr val="000000">
                      <a:alpha val="43137"/>
                    </a:srgbClr>
                  </a:outerShdw>
                </a:effectLst>
              </a:rPr>
              <a:t>fuels for the future</a:t>
            </a:r>
            <a:endParaRPr lang="en-US" sz="1800" dirty="0"/>
          </a:p>
        </p:txBody>
      </p:sp>
      <p:pic>
        <p:nvPicPr>
          <p:cNvPr id="4098" name="Picture 2"/>
          <p:cNvPicPr>
            <a:picLocks noChangeAspect="1" noChangeArrowheads="1"/>
          </p:cNvPicPr>
          <p:nvPr/>
        </p:nvPicPr>
        <p:blipFill>
          <a:blip r:embed="rId3" cstate="print"/>
          <a:srcRect/>
          <a:stretch>
            <a:fillRect/>
          </a:stretch>
        </p:blipFill>
        <p:spPr bwMode="auto">
          <a:xfrm>
            <a:off x="1524000" y="1676400"/>
            <a:ext cx="5257800" cy="1399071"/>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1828800" y="3276600"/>
            <a:ext cx="4752975" cy="3352800"/>
          </a:xfrm>
          <a:prstGeom prst="rect">
            <a:avLst/>
          </a:prstGeom>
          <a:noFill/>
          <a:ln w="9525">
            <a:noFill/>
            <a:miter lim="800000"/>
            <a:headEnd/>
            <a:tailEnd/>
          </a:ln>
        </p:spPr>
      </p:pic>
      <p:sp>
        <p:nvSpPr>
          <p:cNvPr id="5" name="TextBox 4"/>
          <p:cNvSpPr txBox="1"/>
          <p:nvPr/>
        </p:nvSpPr>
        <p:spPr>
          <a:xfrm>
            <a:off x="2209800" y="6490156"/>
            <a:ext cx="3962400" cy="215444"/>
          </a:xfrm>
          <a:prstGeom prst="rect">
            <a:avLst/>
          </a:prstGeom>
          <a:noFill/>
        </p:spPr>
        <p:txBody>
          <a:bodyPr wrap="square" rtlCol="0">
            <a:spAutoFit/>
          </a:bodyPr>
          <a:lstStyle/>
          <a:p>
            <a:pPr algn="ctr"/>
            <a:r>
              <a:rPr lang="en-US" sz="800" dirty="0" smtClean="0"/>
              <a:t>http://www.ls9.com/technology/</a:t>
            </a:r>
            <a:endParaRPr lang="en-US" sz="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S9s Designer BioFuels  .wmv">
            <a:hlinkClick r:id="" action="ppaction://media"/>
          </p:cNvPr>
          <p:cNvPicPr>
            <a:picLocks noRot="1" noChangeAspect="1"/>
          </p:cNvPicPr>
          <p:nvPr>
            <a:videoFile r:link="rId1"/>
          </p:nvPr>
        </p:nvPicPr>
        <p:blipFill>
          <a:blip r:embed="rId4" cstate="print"/>
          <a:stretch>
            <a:fillRect/>
          </a:stretch>
        </p:blipFill>
        <p:spPr>
          <a:xfrm>
            <a:off x="1066800" y="1548077"/>
            <a:ext cx="7086599" cy="4998964"/>
          </a:xfrm>
          <a:prstGeom prst="rect">
            <a:avLst/>
          </a:prstGeom>
        </p:spPr>
      </p:pic>
      <p:sp>
        <p:nvSpPr>
          <p:cNvPr id="6" name="Title 9"/>
          <p:cNvSpPr>
            <a:spLocks noGrp="1"/>
          </p:cNvSpPr>
          <p:nvPr>
            <p:ph type="title"/>
          </p:nvPr>
        </p:nvSpPr>
        <p:spPr>
          <a:xfrm>
            <a:off x="0" y="228600"/>
            <a:ext cx="9144000" cy="1143000"/>
          </a:xfrm>
        </p:spPr>
        <p:txBody>
          <a:bodyPr>
            <a:normAutofit/>
          </a:bodyPr>
          <a:lstStyle/>
          <a:p>
            <a:pPr eaLnBrk="1" fontAlgn="auto" hangingPunct="1">
              <a:spcAft>
                <a:spcPts val="0"/>
              </a:spcAft>
              <a:defRPr/>
            </a:pPr>
            <a:r>
              <a:rPr lang="en-US" sz="3600" dirty="0" smtClean="0"/>
              <a:t>Fourth Generation Biofuels </a:t>
            </a:r>
            <a:r>
              <a:rPr lang="en-US" sz="2800" dirty="0" smtClean="0"/>
              <a:t>–</a:t>
            </a:r>
            <a:r>
              <a:rPr lang="en-US" dirty="0" smtClean="0"/>
              <a:t> </a:t>
            </a:r>
            <a:r>
              <a:rPr lang="en-US" sz="1800" dirty="0" smtClean="0">
                <a:effectLst>
                  <a:outerShdw blurRad="38100" dist="38100" dir="2700000" algn="tl">
                    <a:srgbClr val="000000">
                      <a:alpha val="43137"/>
                    </a:srgbClr>
                  </a:outerShdw>
                </a:effectLst>
              </a:rPr>
              <a:t>fuels for the future</a:t>
            </a:r>
            <a:endParaRPr lang="en-US" sz="1800" dirty="0"/>
          </a:p>
        </p:txBody>
      </p:sp>
      <p:sp>
        <p:nvSpPr>
          <p:cNvPr id="4" name="TextBox 3"/>
          <p:cNvSpPr txBox="1"/>
          <p:nvPr/>
        </p:nvSpPr>
        <p:spPr>
          <a:xfrm>
            <a:off x="2819400" y="6642556"/>
            <a:ext cx="3962400" cy="215444"/>
          </a:xfrm>
          <a:prstGeom prst="rect">
            <a:avLst/>
          </a:prstGeom>
          <a:noFill/>
        </p:spPr>
        <p:txBody>
          <a:bodyPr wrap="square" rtlCol="0">
            <a:spAutoFit/>
          </a:bodyPr>
          <a:lstStyle/>
          <a:p>
            <a:pPr algn="ctr"/>
            <a:r>
              <a:rPr lang="en-US" sz="800" dirty="0" smtClean="0"/>
              <a:t>http://www.ls9.com/technology/</a:t>
            </a:r>
            <a:endParaRPr lang="en-US" sz="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theme/theme1.xml><?xml version="1.0" encoding="utf-8"?>
<a:theme xmlns:a="http://schemas.openxmlformats.org/drawingml/2006/main" name="NE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3543</TotalTime>
  <Words>972</Words>
  <Application>Microsoft Office PowerPoint</Application>
  <PresentationFormat>On-screen Show (4:3)</PresentationFormat>
  <Paragraphs>122</Paragraphs>
  <Slides>9</Slides>
  <Notes>9</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NEED</vt:lpstr>
      <vt:lpstr>Next Generation Biofuels</vt:lpstr>
      <vt:lpstr>First Generation Biofuels – fuels used today</vt:lpstr>
      <vt:lpstr>Second Generation Biofuels – fuels used tomorrow</vt:lpstr>
      <vt:lpstr>Second Generation Biofuels – fuels for tomorrow</vt:lpstr>
      <vt:lpstr>Third Generation Biofuels – fuels for the future</vt:lpstr>
      <vt:lpstr>Fourth Generation Biofuels – fuels for the future</vt:lpstr>
      <vt:lpstr>Fourth Generation Biofuels – fuels for the future</vt:lpstr>
      <vt:lpstr>Fourth Generation Biofuels – fuels for the future</vt:lpstr>
      <vt:lpstr>Fourth Generation Biofuels – fuels for the future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Debbie Rhoda</dc:creator>
  <cp:lastModifiedBy>Cameron Coates</cp:lastModifiedBy>
  <cp:revision>276</cp:revision>
  <dcterms:created xsi:type="dcterms:W3CDTF">2009-07-14T15:09:41Z</dcterms:created>
  <dcterms:modified xsi:type="dcterms:W3CDTF">2011-05-14T20:30:14Z</dcterms:modified>
</cp:coreProperties>
</file>