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Default Extension="jpeg" ContentType="image/jpeg"/>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2"/>
  </p:notesMasterIdLst>
  <p:sldIdLst>
    <p:sldId id="263" r:id="rId2"/>
    <p:sldId id="271" r:id="rId3"/>
    <p:sldId id="264" r:id="rId4"/>
    <p:sldId id="266" r:id="rId5"/>
    <p:sldId id="270" r:id="rId6"/>
    <p:sldId id="267" r:id="rId7"/>
    <p:sldId id="268" r:id="rId8"/>
    <p:sldId id="269" r:id="rId9"/>
    <p:sldId id="265" r:id="rId10"/>
    <p:sldId id="272"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C17A27-C398-EB43-B5D5-13A8C36EC7B5}" type="datetimeFigureOut">
              <a:rPr lang="en-US" smtClean="0"/>
              <a:pPr/>
              <a:t>8/16/11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0657D1-49FC-784D-A201-207B010C27C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Picture taken from http://www.aerospaceweb.org/question/propulsion/q0293.shtml.  It shows a</a:t>
            </a:r>
            <a:r>
              <a:rPr lang="en-US" baseline="0" dirty="0" smtClean="0"/>
              <a:t> “massive cloud of ash spreading from a </a:t>
            </a:r>
            <a:r>
              <a:rPr lang="en-US" baseline="0" dirty="0" err="1" smtClean="0"/>
              <a:t>Rabaul</a:t>
            </a:r>
            <a:r>
              <a:rPr lang="en-US" baseline="0" dirty="0" smtClean="0"/>
              <a:t> eruption as seen from Earth’s orbit.”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Introduce the lesson: tell the students that we will be learning about how volcanoes affect Earth’s atmosphere now, and how they affected the atmosphere in the past.</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Picture taken</a:t>
            </a:r>
            <a:r>
              <a:rPr lang="en-US" baseline="0" dirty="0" smtClean="0"/>
              <a:t> from NASA.  Earth’s atmosphere viewed from space</a:t>
            </a:r>
            <a:r>
              <a:rPr lang="en-US" baseline="0" dirty="0" smtClean="0"/>
              <a:t>.</a:t>
            </a:r>
            <a:endParaRPr lang="en-US" baseline="0" smtClean="0"/>
          </a:p>
          <a:p>
            <a:endParaRPr lang="en-US" baseline="0" smtClean="0"/>
          </a:p>
          <a:p>
            <a:r>
              <a:rPr lang="en-US" sz="1200" kern="1200" dirty="0" smtClean="0">
                <a:solidFill>
                  <a:schemeClr val="tx1"/>
                </a:solidFill>
                <a:latin typeface="+mn-lt"/>
                <a:ea typeface="+mn-ea"/>
                <a:cs typeface="+mn-cs"/>
              </a:rPr>
              <a:t>Volcanoes created our atmosphere.  When the Earth was first forming, the atmosphere was composed of mostly hydrogen and helium.  However, solar wind and early earth bombardment with space debris kept blasting away what atmosphere the Earth did have into the outer solar system, and Earth was too small yet to hold gases in.  Over time, volcanoes emitted gases continuously including water, carbon dioxide, sulfur dioxide, carbon monoxide, sulfur, chlorine, nitrogen, hydrogen, ammonia, and methane.  There was no free oxygen available at that time.  As bombardment decreased, the Earth began to cool and the water vapor emitted from volcanoes condensed and formed the oceans.  The oxygen in our atmosphere was created by photosynthesis where cyanobacteria removed the carbon from the air (from CO</a:t>
            </a:r>
            <a:r>
              <a:rPr lang="en-US" sz="1200" kern="1200" baseline="-25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and allowed oxygen to build up over hundreds of millions of years to the amount we have now.  The atmosphere now contains approximately 78% nitrogen and 21% oxygen with small amounts of other gases.</a:t>
            </a:r>
          </a:p>
          <a:p>
            <a:r>
              <a:rPr lang="en-US" sz="1200" kern="120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was by the steady emission of gases from volcanoes that provided the carbon dioxide, methane, water, and other gases necessary for life to begin on Earth and for the greenhouse effect to begin that made conditions suitable for humans to eventually populate the Earth.  Gases such as carbon dioxide trap heat so that less energy from the sun escapes into space and is radiated back towards Earth instead.  Without volcanoes, we wouldn’t exist!  Volcanoes emit very little gases now, and only a small fraction of total yearly carbon dioxide emissions comes from volcanoes, but </a:t>
            </a:r>
            <a:r>
              <a:rPr lang="en-US" sz="1200" kern="1200" dirty="0" err="1" smtClean="0">
                <a:solidFill>
                  <a:schemeClr val="tx1"/>
                </a:solidFill>
                <a:latin typeface="+mn-lt"/>
                <a:ea typeface="+mn-ea"/>
                <a:cs typeface="+mn-cs"/>
              </a:rPr>
              <a:t>outgassing</a:t>
            </a:r>
            <a:r>
              <a:rPr lang="en-US" sz="1200" kern="1200" dirty="0" smtClean="0">
                <a:solidFill>
                  <a:schemeClr val="tx1"/>
                </a:solidFill>
                <a:latin typeface="+mn-lt"/>
                <a:ea typeface="+mn-ea"/>
                <a:cs typeface="+mn-cs"/>
              </a:rPr>
              <a:t> was very important early on.</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Picture taken by</a:t>
            </a:r>
            <a:r>
              <a:rPr lang="en-US" baseline="0" dirty="0" smtClean="0"/>
              <a:t> J. N. </a:t>
            </a:r>
            <a:r>
              <a:rPr lang="en-US" baseline="0" dirty="0" err="1" smtClean="0"/>
              <a:t>Marso</a:t>
            </a:r>
            <a:r>
              <a:rPr lang="en-US" baseline="0" dirty="0" smtClean="0"/>
              <a:t> of the U. S. Geological Survey. Taken from http://</a:t>
            </a:r>
            <a:r>
              <a:rPr lang="en-US" baseline="0" dirty="0" err="1" smtClean="0"/>
              <a:t>geology.com/volcanoes/chaiten</a:t>
            </a:r>
            <a:r>
              <a:rPr lang="en-US" baseline="0" dirty="0" smtClean="0"/>
              <a:t>/: “</a:t>
            </a:r>
            <a:r>
              <a:rPr lang="en-US" sz="1200" kern="1200" dirty="0" smtClean="0">
                <a:solidFill>
                  <a:schemeClr val="tx1"/>
                </a:solidFill>
                <a:latin typeface="+mn-lt"/>
                <a:ea typeface="+mn-ea"/>
                <a:cs typeface="+mn-cs"/>
              </a:rPr>
              <a:t>View of an eruption column from </a:t>
            </a:r>
            <a:r>
              <a:rPr lang="en-US" sz="1200" kern="1200" dirty="0" err="1" smtClean="0">
                <a:solidFill>
                  <a:schemeClr val="tx1"/>
                </a:solidFill>
                <a:latin typeface="+mn-lt"/>
                <a:ea typeface="+mn-ea"/>
                <a:cs typeface="+mn-cs"/>
              </a:rPr>
              <a:t>Chaitén</a:t>
            </a:r>
            <a:r>
              <a:rPr lang="en-US" sz="1200" kern="1200" dirty="0" smtClean="0">
                <a:solidFill>
                  <a:schemeClr val="tx1"/>
                </a:solidFill>
                <a:latin typeface="+mn-lt"/>
                <a:ea typeface="+mn-ea"/>
                <a:cs typeface="+mn-cs"/>
              </a:rPr>
              <a:t> Volcano, Chile, photographed on May 26, 2008. The caldera is about 3 km (1.9 miles) in diameter from rim to rim. The knobby feature between the eruption column and the left rim is part of a lava dome that formed after the 7,400 BC eruption.”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All volcanic eruptions have some effect on worldwide atmosphere, but only the largest eruptions cause noticeable effects.  If the eruption column is large enough to reach the stratosphere, winds in the stratosphere can distribute the volcanic ash around the globe.  The ash reflects sunlight back into space, therefore cooling the Earth. Once the ash makes it into the stratosphere, it stays around for a long time, increasing earth’s </a:t>
            </a:r>
            <a:r>
              <a:rPr lang="en-US" sz="1200" kern="1200" dirty="0" err="1" smtClean="0">
                <a:solidFill>
                  <a:schemeClr val="tx1"/>
                </a:solidFill>
                <a:latin typeface="+mn-lt"/>
                <a:ea typeface="+mn-ea"/>
                <a:cs typeface="+mn-cs"/>
              </a:rPr>
              <a:t>albedo</a:t>
            </a:r>
            <a:r>
              <a:rPr lang="en-US" sz="1200" kern="1200" dirty="0" smtClean="0">
                <a:solidFill>
                  <a:schemeClr val="tx1"/>
                </a:solidFill>
                <a:latin typeface="+mn-lt"/>
                <a:ea typeface="+mn-ea"/>
                <a:cs typeface="+mn-cs"/>
              </a:rPr>
              <a:t> and wreaking havoc with local climate.  For example, the eruption of Pinatubo in the Philippines in 1991 ejected about 4 km</a:t>
            </a:r>
            <a:r>
              <a:rPr lang="en-US" sz="1200" kern="1200" baseline="30000" dirty="0" smtClean="0">
                <a:solidFill>
                  <a:schemeClr val="tx1"/>
                </a:solidFill>
                <a:latin typeface="+mn-lt"/>
                <a:ea typeface="+mn-ea"/>
                <a:cs typeface="+mn-cs"/>
              </a:rPr>
              <a:t>2</a:t>
            </a:r>
            <a:r>
              <a:rPr lang="en-US" sz="1200" kern="1200" dirty="0" smtClean="0">
                <a:solidFill>
                  <a:schemeClr val="tx1"/>
                </a:solidFill>
                <a:latin typeface="+mn-lt"/>
                <a:ea typeface="+mn-ea"/>
                <a:cs typeface="+mn-cs"/>
              </a:rPr>
              <a:t> of ash into the atmosphere, which resulted in a worldwide cooling of 0.5-0.7ºC.  The eruption of </a:t>
            </a:r>
            <a:r>
              <a:rPr lang="en-US" sz="1200" kern="1200" dirty="0" err="1" smtClean="0">
                <a:solidFill>
                  <a:schemeClr val="tx1"/>
                </a:solidFill>
                <a:latin typeface="+mn-lt"/>
                <a:ea typeface="+mn-ea"/>
                <a:cs typeface="+mn-cs"/>
              </a:rPr>
              <a:t>Tambora</a:t>
            </a:r>
            <a:r>
              <a:rPr lang="en-US" sz="1200" kern="1200" dirty="0" smtClean="0">
                <a:solidFill>
                  <a:schemeClr val="tx1"/>
                </a:solidFill>
                <a:latin typeface="+mn-lt"/>
                <a:ea typeface="+mn-ea"/>
                <a:cs typeface="+mn-cs"/>
              </a:rPr>
              <a:t> in 1815 blew 40 km</a:t>
            </a:r>
            <a:r>
              <a:rPr lang="en-US" sz="1200" kern="1200" baseline="30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of ash into the atmosphere and caused the “years without summers” from 1816-1818 creating widespread crop failure and famine.  It is responsible for at least 80,000 deaths due to famine in the northern hemisphere.  Toba erupted approximately 73,500 years ago and released 2,800 km</a:t>
            </a:r>
            <a:r>
              <a:rPr lang="en-US" sz="1200" kern="1200" baseline="30000" dirty="0" smtClean="0">
                <a:solidFill>
                  <a:schemeClr val="tx1"/>
                </a:solidFill>
                <a:latin typeface="+mn-lt"/>
                <a:ea typeface="+mn-ea"/>
                <a:cs typeface="+mn-cs"/>
              </a:rPr>
              <a:t>3</a:t>
            </a:r>
            <a:r>
              <a:rPr lang="en-US" sz="1200" kern="1200" dirty="0" smtClean="0">
                <a:solidFill>
                  <a:schemeClr val="tx1"/>
                </a:solidFill>
                <a:latin typeface="+mn-lt"/>
                <a:ea typeface="+mn-ea"/>
                <a:cs typeface="+mn-cs"/>
              </a:rPr>
              <a:t> of magma.  This eruption would have been large enough to cause a global cooling of 3-5ºC with regional drops of up to 15ºC for 6 years.  It is believed that it caused the world population to drop to as little as 10,000 people or less, which caused a significant decrease in genetic diversity.</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Volcanoes are constantly emitting gasses, including carbon dioxide, which enhances the greenhouse effect.  However, volcanoes are not the cause of the recent global warming.  The total output of all volcanoes on Earth accounts for only 3% of all carbon dioxide entering the Earth’s atmosphere.  The other 97% can be attributed to human activities.</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Volcanoes can cause rain, lightning, and thunder in the immediate area surrounding them.  The ash that is ejected mixes with moisture in the air causing it to rain.</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Diagram taken from </a:t>
            </a:r>
            <a:r>
              <a:rPr lang="en-US" sz="1200" kern="1200" dirty="0" err="1" smtClean="0">
                <a:solidFill>
                  <a:schemeClr val="tx1"/>
                </a:solidFill>
                <a:latin typeface="+mn-lt"/>
                <a:ea typeface="+mn-ea"/>
                <a:cs typeface="+mn-cs"/>
              </a:rPr>
              <a:t>http://www.geology.sdsu.edu/how_volcanoes_work/Thumblinks/erupttypes_page.html.</a:t>
            </a:r>
            <a:r>
              <a:rPr lang="en-US" sz="1200" kern="1200" dirty="0" smtClean="0">
                <a:solidFill>
                  <a:schemeClr val="tx1"/>
                </a:solidFill>
                <a:latin typeface="+mn-lt"/>
                <a:ea typeface="+mn-ea"/>
                <a:cs typeface="+mn-cs"/>
              </a:rPr>
              <a:t>  It was modified from </a:t>
            </a:r>
            <a:r>
              <a:rPr lang="en-US" sz="1200" kern="1200" dirty="0" err="1" smtClean="0">
                <a:solidFill>
                  <a:schemeClr val="tx1"/>
                </a:solidFill>
                <a:latin typeface="+mn-lt"/>
                <a:ea typeface="+mn-ea"/>
                <a:cs typeface="+mn-cs"/>
              </a:rPr>
              <a:t>Cas</a:t>
            </a:r>
            <a:r>
              <a:rPr lang="en-US" sz="1200" kern="1200" dirty="0" smtClean="0">
                <a:solidFill>
                  <a:schemeClr val="tx1"/>
                </a:solidFill>
                <a:latin typeface="+mn-lt"/>
                <a:ea typeface="+mn-ea"/>
                <a:cs typeface="+mn-cs"/>
              </a:rPr>
              <a:t> et al. (1988).</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diagram comparing the size of the eruption column of different types of eruptions.  This is an opportunity to remind</a:t>
            </a:r>
            <a:r>
              <a:rPr lang="en-US" sz="1200" kern="1200" baseline="0" dirty="0" smtClean="0">
                <a:solidFill>
                  <a:schemeClr val="tx1"/>
                </a:solidFill>
                <a:latin typeface="+mn-lt"/>
                <a:ea typeface="+mn-ea"/>
                <a:cs typeface="+mn-cs"/>
              </a:rPr>
              <a:t> the students of the different types of eruptions.</a:t>
            </a:r>
            <a:r>
              <a:rPr lang="en-US" sz="1200" kern="1200" dirty="0" smtClean="0">
                <a:solidFill>
                  <a:schemeClr val="tx1"/>
                </a:solidFill>
                <a:latin typeface="+mn-lt"/>
                <a:ea typeface="+mn-ea"/>
                <a:cs typeface="+mn-cs"/>
              </a:rPr>
              <a:t>  You can ask the students how much area they think each eruption might cover and which eruption is large enough to reach the stratosphere and send ash around the world.  Why are some more explosive but do not reach as high as others?</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0" kern="1200" dirty="0" smtClean="0">
                <a:solidFill>
                  <a:schemeClr val="tx1"/>
                </a:solidFill>
                <a:latin typeface="+mn-lt"/>
                <a:ea typeface="+mn-ea"/>
                <a:cs typeface="+mn-cs"/>
              </a:rPr>
              <a:t>Image</a:t>
            </a:r>
            <a:r>
              <a:rPr lang="en-US" sz="1200" i="0" kern="1200" baseline="0" dirty="0" smtClean="0">
                <a:solidFill>
                  <a:schemeClr val="tx1"/>
                </a:solidFill>
                <a:latin typeface="+mn-lt"/>
                <a:ea typeface="+mn-ea"/>
                <a:cs typeface="+mn-cs"/>
              </a:rPr>
              <a:t> taken from</a:t>
            </a:r>
            <a:r>
              <a:rPr lang="en-US" sz="1200" i="0" kern="1200" dirty="0" smtClean="0">
                <a:solidFill>
                  <a:schemeClr val="tx1"/>
                </a:solidFill>
                <a:latin typeface="+mn-lt"/>
                <a:ea typeface="+mn-ea"/>
                <a:cs typeface="+mn-cs"/>
              </a:rPr>
              <a:t> http://www.cmdl.noaa.gov/albums/cmdl_overview/Slide18.sized.png</a:t>
            </a:r>
          </a:p>
          <a:p>
            <a:endParaRPr lang="en-US" sz="120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lightning caused by the April 2010 eruption of a volcano in Iceland.  The eruption of Eyafjallajökull was relatively small, but caused enormous disruption to air traffic over western and northern Europe because it is located directly beneath the jet stream.</a:t>
            </a:r>
          </a:p>
          <a:p>
            <a:endParaRPr lang="en-US" i="0"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a:t>
            </a:r>
            <a:r>
              <a:rPr lang="en-US" baseline="0" dirty="0" smtClean="0"/>
              <a:t> from http://</a:t>
            </a:r>
            <a:r>
              <a:rPr lang="en-US" baseline="0" dirty="0" err="1" smtClean="0"/>
              <a:t>www.vulkaner.no/v/volcan/alaska/spurr.html</a:t>
            </a:r>
            <a:r>
              <a:rPr lang="en-US" baseline="0" dirty="0" smtClean="0"/>
              <a:t>.  The eruption of Mt. </a:t>
            </a:r>
            <a:r>
              <a:rPr lang="en-US" baseline="0" dirty="0" err="1" smtClean="0"/>
              <a:t>Spurr</a:t>
            </a:r>
            <a:r>
              <a:rPr lang="en-US" baseline="0" dirty="0" smtClean="0"/>
              <a:t> that created this ash cloud began on September 16, 1992.</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ash dispersing around the planet.  Volcanic ash clouds can be difficult to see from the surface of the Earth, but are very obvious when viewed from space.  This ash cloud is very high in the atmosphere, well above the clouds.</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http://www.thelivingmoon.com/41pegasus/02files/Volcanoes_Yellowstone_Park.html.</a:t>
            </a:r>
            <a:r>
              <a:rPr lang="en-US" baseline="0" dirty="0" smtClean="0"/>
              <a:t>  It</a:t>
            </a:r>
            <a:r>
              <a:rPr lang="en-US" dirty="0" smtClean="0"/>
              <a:t> was</a:t>
            </a:r>
            <a:r>
              <a:rPr lang="en-US" baseline="0" dirty="0" smtClean="0"/>
              <a:t> adapted from </a:t>
            </a:r>
            <a:r>
              <a:rPr lang="en-US" sz="1200" b="0" i="0" kern="1200" dirty="0" err="1" smtClean="0">
                <a:solidFill>
                  <a:schemeClr val="tx1"/>
                </a:solidFill>
                <a:latin typeface="+mn-lt"/>
                <a:ea typeface="+mn-ea"/>
                <a:cs typeface="+mn-cs"/>
              </a:rPr>
              <a:t>Sarna-Wojcicki</a:t>
            </a:r>
            <a:r>
              <a:rPr lang="en-US" sz="1200" b="0" i="0" kern="1200" dirty="0" smtClean="0">
                <a:solidFill>
                  <a:schemeClr val="tx1"/>
                </a:solidFill>
                <a:latin typeface="+mn-lt"/>
                <a:ea typeface="+mn-ea"/>
                <a:cs typeface="+mn-cs"/>
              </a:rPr>
              <a:t>, 1991.</a:t>
            </a:r>
          </a:p>
          <a:p>
            <a:endParaRPr lang="en-US" sz="1200" b="0" i="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Map showing the extent of area covered by ash ejected from the Yellowstone caldera in previous eruptions.   Ash from Yellowstone can be found more than 1000 miles away from the source.  There are eruptions in 3 different locations on this map.  The eruption of Mt. Saint Helens in 1980 produced much less ash than the eruptions at Yellowstone and Long Valley, so if Yellowstone was to erupt again, it would be even more disastrous.</a:t>
            </a:r>
          </a:p>
          <a:p>
            <a:endParaRPr lang="en-US" b="0" i="0"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Map taken from the UK met office showing the forecasted extent of ash in the atmosphere during the April 2010 eruption of </a:t>
            </a:r>
            <a:r>
              <a:rPr lang="en-US" dirty="0" err="1" smtClean="0"/>
              <a:t>Eyjafjallajokull</a:t>
            </a:r>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Map of areas covered in ash from the eruption in Iceland.  This slide can be replaced with a more recent eruption.  The point here is to bring in current events that students have heard about.  The eruption began rather peacefully then stopped for several days.  When the eruption began again, a new set of craters opened up beneath the volcano’s ice covered central summit caldera.  The eruption occurred beneath 200 meters of ice.  The resulting </a:t>
            </a:r>
            <a:r>
              <a:rPr lang="en-US" sz="1200" kern="1200" dirty="0" err="1" smtClean="0">
                <a:solidFill>
                  <a:schemeClr val="tx1"/>
                </a:solidFill>
                <a:latin typeface="+mn-lt"/>
                <a:ea typeface="+mn-ea"/>
                <a:cs typeface="+mn-cs"/>
              </a:rPr>
              <a:t>meltwater</a:t>
            </a:r>
            <a:r>
              <a:rPr lang="en-US" sz="1200" kern="1200" dirty="0" smtClean="0">
                <a:solidFill>
                  <a:schemeClr val="tx1"/>
                </a:solidFill>
                <a:latin typeface="+mn-lt"/>
                <a:ea typeface="+mn-ea"/>
                <a:cs typeface="+mn-cs"/>
              </a:rPr>
              <a:t> flowed back into the erupting volcano and significantly increased the explosivity of the eruption.  It cooled the lava very quickly, which caused it to erupt in a cloud of highly abrasive, glass-rich ash.  Since the eruption was more explosive due to the </a:t>
            </a:r>
            <a:r>
              <a:rPr lang="en-US" sz="1200" kern="1200" dirty="0" err="1" smtClean="0">
                <a:solidFill>
                  <a:schemeClr val="tx1"/>
                </a:solidFill>
                <a:latin typeface="+mn-lt"/>
                <a:ea typeface="+mn-ea"/>
                <a:cs typeface="+mn-cs"/>
              </a:rPr>
              <a:t>meltwater</a:t>
            </a:r>
            <a:r>
              <a:rPr lang="en-US" sz="1200" kern="1200" dirty="0" smtClean="0">
                <a:solidFill>
                  <a:schemeClr val="tx1"/>
                </a:solidFill>
                <a:latin typeface="+mn-lt"/>
                <a:ea typeface="+mn-ea"/>
                <a:cs typeface="+mn-cs"/>
              </a:rPr>
              <a:t>, it ejected ash high enough to enter the jet stream and paralyze air traffic over Europe.</a:t>
            </a:r>
          </a:p>
          <a:p>
            <a:endParaRPr lang="en-US"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a:t>
            </a:r>
            <a:r>
              <a:rPr lang="en-US" dirty="0" err="1" smtClean="0"/>
              <a:t>news.nationalgeographic.com</a:t>
            </a:r>
            <a:r>
              <a:rPr lang="en-US" dirty="0" smtClean="0"/>
              <a:t>,</a:t>
            </a:r>
            <a:r>
              <a:rPr lang="en-US" baseline="0" dirty="0" smtClean="0"/>
              <a:t> photograph taken by </a:t>
            </a:r>
            <a:r>
              <a:rPr lang="en-US" sz="1200" i="1" kern="1200" dirty="0" smtClean="0">
                <a:solidFill>
                  <a:schemeClr val="tx1"/>
                </a:solidFill>
                <a:latin typeface="+mn-lt"/>
                <a:ea typeface="+mn-ea"/>
                <a:cs typeface="+mn-cs"/>
              </a:rPr>
              <a:t>Marco </a:t>
            </a:r>
            <a:r>
              <a:rPr lang="en-US" sz="1200" i="1" kern="1200" dirty="0" err="1" smtClean="0">
                <a:solidFill>
                  <a:schemeClr val="tx1"/>
                </a:solidFill>
                <a:latin typeface="+mn-lt"/>
                <a:ea typeface="+mn-ea"/>
                <a:cs typeface="+mn-cs"/>
              </a:rPr>
              <a:t>Fulle</a:t>
            </a:r>
            <a:r>
              <a:rPr lang="en-US" sz="1200" i="1" kern="1200" dirty="0" smtClean="0">
                <a:solidFill>
                  <a:schemeClr val="tx1"/>
                </a:solidFill>
                <a:latin typeface="+mn-lt"/>
                <a:ea typeface="+mn-ea"/>
                <a:cs typeface="+mn-cs"/>
              </a:rPr>
              <a:t>, </a:t>
            </a:r>
            <a:r>
              <a:rPr lang="en-US" sz="1200" i="1" kern="1200" dirty="0" err="1" smtClean="0">
                <a:solidFill>
                  <a:schemeClr val="tx1"/>
                </a:solidFill>
                <a:latin typeface="+mn-lt"/>
                <a:ea typeface="+mn-ea"/>
                <a:cs typeface="+mn-cs"/>
              </a:rPr>
              <a:t>Barcroft</a:t>
            </a:r>
            <a:r>
              <a:rPr lang="en-US" sz="1200" i="1" kern="1200" dirty="0" smtClean="0">
                <a:solidFill>
                  <a:schemeClr val="tx1"/>
                </a:solidFill>
                <a:latin typeface="+mn-lt"/>
                <a:ea typeface="+mn-ea"/>
                <a:cs typeface="+mn-cs"/>
              </a:rPr>
              <a:t>/Fame Pictures.</a:t>
            </a:r>
          </a:p>
          <a:p>
            <a:endParaRPr lang="en-US" sz="1200" i="0"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Photograph of lightning caused by the April 2010 eruption of a volcano in Iceland.  The eruption of Eyafjallajökull was relatively small, but caused enormous disruption to air traffic over western and northern Europe because it is located directly beneath the jet stream.</a:t>
            </a:r>
          </a:p>
          <a:p>
            <a:endParaRPr lang="en-US" i="0" dirty="0"/>
          </a:p>
        </p:txBody>
      </p:sp>
      <p:sp>
        <p:nvSpPr>
          <p:cNvPr id="4" name="Slide Number Placeholder 3"/>
          <p:cNvSpPr>
            <a:spLocks noGrp="1"/>
          </p:cNvSpPr>
          <p:nvPr>
            <p:ph type="sldNum" sz="quarter" idx="10"/>
          </p:nvPr>
        </p:nvSpPr>
        <p:spPr/>
        <p:txBody>
          <a:bodyPr/>
          <a:lstStyle/>
          <a:p>
            <a:fld id="{700657D1-49FC-784D-A201-207B010C27C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gives a chance to reemphasize the main points of the lesson.</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700657D1-49FC-784D-A201-207B010C27CB}"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370708-FE48-424B-8F74-D4C0DDE034D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370708-FE48-424B-8F74-D4C0DDE034D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370708-FE48-424B-8F74-D4C0DDE034D1}" type="datetimeFigureOut">
              <a:rPr lang="en-US" smtClean="0"/>
              <a:pPr/>
              <a:t>8/16/11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370708-FE48-424B-8F74-D4C0DDE034D1}" type="datetimeFigureOut">
              <a:rPr lang="en-US" smtClean="0"/>
              <a:pPr/>
              <a:t>8/16/11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70708-FE48-424B-8F74-D4C0DDE034D1}" type="datetimeFigureOut">
              <a:rPr lang="en-US" smtClean="0"/>
              <a:pPr/>
              <a:t>8/16/11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70708-FE48-424B-8F74-D4C0DDE034D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70708-FE48-424B-8F74-D4C0DDE034D1}" type="datetimeFigureOut">
              <a:rPr lang="en-US" smtClean="0"/>
              <a:pPr/>
              <a:t>8/16/11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8/16/11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70708-FE48-424B-8F74-D4C0DDE034D1}" type="datetimeFigureOut">
              <a:rPr lang="en-US" smtClean="0"/>
              <a:pPr/>
              <a:t>8/16/11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75251-C034-AA41-B464-4BD1396116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Effects on the atmosphere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4308" y="1046959"/>
            <a:ext cx="9148307" cy="58110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970045" y="-12560"/>
            <a:ext cx="7232168" cy="6870560"/>
          </a:xfrm>
          <a:prstGeom prst="rect">
            <a:avLst/>
          </a:prstGeom>
        </p:spPr>
      </p:pic>
      <p:sp>
        <p:nvSpPr>
          <p:cNvPr id="2" name="Title 1"/>
          <p:cNvSpPr>
            <a:spLocks noGrp="1"/>
          </p:cNvSpPr>
          <p:nvPr>
            <p:ph type="title"/>
          </p:nvPr>
        </p:nvSpPr>
        <p:spPr/>
        <p:txBody>
          <a:bodyPr/>
          <a:lstStyle/>
          <a:p>
            <a:r>
              <a:rPr lang="en-US" dirty="0" err="1" smtClean="0"/>
              <a:t>Outgassing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Earth’s atmosphere was established by volcanoes</a:t>
            </a:r>
          </a:p>
          <a:p>
            <a:r>
              <a:rPr lang="en-US" dirty="0" smtClean="0"/>
              <a:t>The first atmosphere was composed primarily of hydrogen and helium</a:t>
            </a:r>
          </a:p>
          <a:p>
            <a:r>
              <a:rPr lang="en-US" dirty="0" smtClean="0"/>
              <a:t>The second atmosphere was produced by </a:t>
            </a:r>
            <a:r>
              <a:rPr lang="en-US" dirty="0" err="1" smtClean="0"/>
              <a:t>outgassing</a:t>
            </a:r>
            <a:endParaRPr lang="en-US" dirty="0" smtClean="0"/>
          </a:p>
          <a:p>
            <a:r>
              <a:rPr lang="en-US" dirty="0" smtClean="0"/>
              <a:t>Our atmosphere now contains approximately 78% nitrogen and 21% oxygen followed by argon, carbon dioxide, neon, helium, methane, krypton, and hydrogen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 name="Picture 4" descr="chaiten-eruption-column.jpg"/>
          <p:cNvPicPr>
            <a:picLocks noChangeAspect="1"/>
          </p:cNvPicPr>
          <p:nvPr/>
        </p:nvPicPr>
        <p:blipFill>
          <a:blip r:embed="rId3">
            <a:alphaModFix amt="60000"/>
          </a:blip>
          <a:stretch>
            <a:fillRect/>
          </a:stretch>
        </p:blipFill>
        <p:spPr>
          <a:xfrm>
            <a:off x="599377" y="27694"/>
            <a:ext cx="7913159" cy="6830306"/>
          </a:xfrm>
          <a:prstGeom prst="rect">
            <a:avLst/>
          </a:prstGeom>
        </p:spPr>
      </p:pic>
      <p:sp>
        <p:nvSpPr>
          <p:cNvPr id="2" name="Title 1"/>
          <p:cNvSpPr>
            <a:spLocks noGrp="1"/>
          </p:cNvSpPr>
          <p:nvPr>
            <p:ph type="title"/>
          </p:nvPr>
        </p:nvSpPr>
        <p:spPr/>
        <p:txBody>
          <a:bodyPr/>
          <a:lstStyle/>
          <a:p>
            <a:r>
              <a:rPr lang="en-US" dirty="0" smtClean="0"/>
              <a:t>Effects</a:t>
            </a:r>
            <a:endParaRPr lang="en-US" dirty="0"/>
          </a:p>
        </p:txBody>
      </p:sp>
      <p:sp>
        <p:nvSpPr>
          <p:cNvPr id="3" name="Content Placeholder 2"/>
          <p:cNvSpPr>
            <a:spLocks noGrp="1"/>
          </p:cNvSpPr>
          <p:nvPr>
            <p:ph idx="1"/>
          </p:nvPr>
        </p:nvSpPr>
        <p:spPr>
          <a:xfrm>
            <a:off x="457200" y="1600200"/>
            <a:ext cx="8229600" cy="5015301"/>
          </a:xfrm>
        </p:spPr>
        <p:txBody>
          <a:bodyPr>
            <a:normAutofit/>
          </a:bodyPr>
          <a:lstStyle/>
          <a:p>
            <a:r>
              <a:rPr lang="en-US" dirty="0" smtClean="0"/>
              <a:t>Worldwide:</a:t>
            </a:r>
          </a:p>
          <a:p>
            <a:pPr lvl="1"/>
            <a:r>
              <a:rPr lang="en-US" dirty="0" smtClean="0"/>
              <a:t>Large molecules warm the earth (CO</a:t>
            </a:r>
            <a:r>
              <a:rPr lang="en-US" baseline="-25000" dirty="0" smtClean="0"/>
              <a:t>2</a:t>
            </a:r>
            <a:r>
              <a:rPr lang="en-US" dirty="0" smtClean="0"/>
              <a:t>)</a:t>
            </a:r>
          </a:p>
          <a:p>
            <a:pPr lvl="1"/>
            <a:r>
              <a:rPr lang="en-US" dirty="0" smtClean="0"/>
              <a:t>Small particles cool the earth (Ash)</a:t>
            </a:r>
          </a:p>
          <a:p>
            <a:pPr lvl="1"/>
            <a:r>
              <a:rPr lang="en-US" dirty="0" smtClean="0"/>
              <a:t>Only worldwide effects if the eruption column enters the stratosphere</a:t>
            </a:r>
          </a:p>
          <a:p>
            <a:r>
              <a:rPr lang="en-US" dirty="0" smtClean="0"/>
              <a:t>Local: Rain, lightning, and thunder</a:t>
            </a:r>
          </a:p>
          <a:p>
            <a:pPr lvl="1">
              <a:buNone/>
            </a:pPr>
            <a:endParaRPr lang="en-US" dirty="0" smtClean="0"/>
          </a:p>
          <a:p>
            <a:pPr>
              <a:buNone/>
            </a:pPr>
            <a:r>
              <a:rPr lang="en-US" dirty="0" smtClean="0"/>
              <a:t>Yearly CO</a:t>
            </a:r>
            <a:r>
              <a:rPr lang="en-US" baseline="-25000" dirty="0" smtClean="0"/>
              <a:t>2</a:t>
            </a:r>
            <a:r>
              <a:rPr lang="en-US" dirty="0" smtClean="0"/>
              <a:t> from volcano: 3%</a:t>
            </a:r>
          </a:p>
          <a:p>
            <a:pPr>
              <a:buNone/>
            </a:pPr>
            <a:r>
              <a:rPr lang="en-US" dirty="0" smtClean="0"/>
              <a:t>Yearly CO</a:t>
            </a:r>
            <a:r>
              <a:rPr lang="en-US" baseline="-25000" dirty="0" smtClean="0"/>
              <a:t>2</a:t>
            </a:r>
            <a:r>
              <a:rPr lang="en-US" dirty="0" smtClean="0"/>
              <a:t> from human activities: 97%</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Cas et al"/>
          <p:cNvPicPr>
            <a:picLocks noChangeAspect="1" noChangeArrowheads="1"/>
          </p:cNvPicPr>
          <p:nvPr/>
        </p:nvPicPr>
        <p:blipFill>
          <a:blip r:embed="rId3"/>
          <a:srcRect r="813"/>
          <a:stretch>
            <a:fillRect/>
          </a:stretch>
        </p:blipFill>
        <p:spPr bwMode="auto">
          <a:xfrm>
            <a:off x="0" y="0"/>
            <a:ext cx="9296400" cy="691991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669945"/>
            <a:ext cx="9144001" cy="530524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Volcanic ash fall</a:t>
            </a:r>
            <a:endParaRPr lang="en-US" dirty="0"/>
          </a:p>
        </p:txBody>
      </p:sp>
      <p:pic>
        <p:nvPicPr>
          <p:cNvPr id="4" name="Picture 3"/>
          <p:cNvPicPr>
            <a:picLocks noChangeAspect="1"/>
          </p:cNvPicPr>
          <p:nvPr/>
        </p:nvPicPr>
        <p:blipFill>
          <a:blip r:embed="rId3"/>
          <a:stretch>
            <a:fillRect/>
          </a:stretch>
        </p:blipFill>
        <p:spPr>
          <a:xfrm>
            <a:off x="922868" y="1015446"/>
            <a:ext cx="7430911" cy="58425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Ash fall from Iceland</a:t>
            </a:r>
            <a:endParaRPr lang="en-US" dirty="0"/>
          </a:p>
        </p:txBody>
      </p:sp>
      <p:pic>
        <p:nvPicPr>
          <p:cNvPr id="4" name="Picture 3"/>
          <p:cNvPicPr>
            <a:picLocks noChangeAspect="1"/>
          </p:cNvPicPr>
          <p:nvPr/>
        </p:nvPicPr>
        <p:blipFill>
          <a:blip r:embed="rId3"/>
          <a:stretch>
            <a:fillRect/>
          </a:stretch>
        </p:blipFill>
        <p:spPr>
          <a:xfrm>
            <a:off x="1227665" y="1417638"/>
            <a:ext cx="6588955" cy="503396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0"/>
            <a:ext cx="9144000" cy="66446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a:xfrm>
            <a:off x="457200" y="1990989"/>
            <a:ext cx="8229600" cy="3103226"/>
          </a:xfrm>
        </p:spPr>
        <p:txBody>
          <a:bodyPr/>
          <a:lstStyle/>
          <a:p>
            <a:r>
              <a:rPr lang="en-US" dirty="0" smtClean="0"/>
              <a:t>Volcanoes created the Earth’s atmosphere</a:t>
            </a:r>
          </a:p>
          <a:p>
            <a:endParaRPr lang="en-US" dirty="0" smtClean="0"/>
          </a:p>
          <a:p>
            <a:r>
              <a:rPr lang="en-US" dirty="0" smtClean="0"/>
              <a:t>Volcanic gases warm the Earth</a:t>
            </a:r>
          </a:p>
          <a:p>
            <a:endParaRPr lang="en-US" dirty="0" smtClean="0"/>
          </a:p>
          <a:p>
            <a:r>
              <a:rPr lang="en-US" dirty="0" smtClean="0"/>
              <a:t>Volcanic ash cools the Earth</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16349</TotalTime>
  <Words>1541</Words>
  <Application>Microsoft Macintosh PowerPoint</Application>
  <PresentationFormat>On-screen Show (4:3)</PresentationFormat>
  <Paragraphs>67</Paragraphs>
  <Slides>10</Slides>
  <Notes>10</Notes>
  <HiddenSlides>0</HiddenSlides>
  <MMClips>0</MMClips>
  <ScaleCrop>false</ScaleCrop>
  <HeadingPairs>
    <vt:vector size="4" baseType="variant">
      <vt:variant>
        <vt:lpstr>Design Template</vt:lpstr>
      </vt:variant>
      <vt:variant>
        <vt:i4>1</vt:i4>
      </vt:variant>
      <vt:variant>
        <vt:lpstr>Slide Titles</vt:lpstr>
      </vt:variant>
      <vt:variant>
        <vt:i4>10</vt:i4>
      </vt:variant>
    </vt:vector>
  </HeadingPairs>
  <TitlesOfParts>
    <vt:vector size="11" baseType="lpstr">
      <vt:lpstr>Office Theme</vt:lpstr>
      <vt:lpstr>Effects on the atmosphere</vt:lpstr>
      <vt:lpstr>Outgassing</vt:lpstr>
      <vt:lpstr>Effects</vt:lpstr>
      <vt:lpstr>Slide 4</vt:lpstr>
      <vt:lpstr>Slide 5</vt:lpstr>
      <vt:lpstr>Slide 6</vt:lpstr>
      <vt:lpstr>Volcanic ash fall</vt:lpstr>
      <vt:lpstr>Ash fall from Iceland</vt:lpstr>
      <vt:lpstr>Slide 9</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lava flows</dc:title>
  <dc:creator>IGPP SIO</dc:creator>
  <cp:lastModifiedBy>IGPP SIO</cp:lastModifiedBy>
  <cp:revision>18</cp:revision>
  <dcterms:created xsi:type="dcterms:W3CDTF">2011-08-17T00:31:50Z</dcterms:created>
  <dcterms:modified xsi:type="dcterms:W3CDTF">2011-08-17T00:32:21Z</dcterms:modified>
</cp:coreProperties>
</file>