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Default Extension="jpeg" ContentType="image/jpeg"/>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ppt/notesSlides/notesSlide28.xml" ContentType="application/vnd.openxmlformats-officedocument.presentationml.notesSlide+xml"/>
  <Override PartName="/ppt/slides/slide22.xml" ContentType="application/vnd.openxmlformats-officedocument.presentationml.slide+xml"/>
  <Override PartName="/ppt/notesSlides/notesSlide24.xml" ContentType="application/vnd.openxmlformats-officedocument.presentationml.notes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20.xml" ContentType="application/vnd.openxmlformats-officedocument.presentationml.notesSlide+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2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7.xml" ContentType="application/vnd.openxmlformats-officedocument.presentationml.notesSlide+xml"/>
  <Override PartName="/ppt/notesSlides/notesSlide22.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Override PartName="/ppt/notesSlides/notesSlide2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0"/>
  </p:notesMasterIdLst>
  <p:sldIdLst>
    <p:sldId id="257" r:id="rId2"/>
    <p:sldId id="258" r:id="rId3"/>
    <p:sldId id="259" r:id="rId4"/>
    <p:sldId id="260" r:id="rId5"/>
    <p:sldId id="285" r:id="rId6"/>
    <p:sldId id="261" r:id="rId7"/>
    <p:sldId id="262" r:id="rId8"/>
    <p:sldId id="263" r:id="rId9"/>
    <p:sldId id="286" r:id="rId10"/>
    <p:sldId id="264" r:id="rId11"/>
    <p:sldId id="265" r:id="rId12"/>
    <p:sldId id="266" r:id="rId13"/>
    <p:sldId id="267" r:id="rId14"/>
    <p:sldId id="268" r:id="rId15"/>
    <p:sldId id="269" r:id="rId16"/>
    <p:sldId id="270" r:id="rId17"/>
    <p:sldId id="271" r:id="rId18"/>
    <p:sldId id="273" r:id="rId19"/>
    <p:sldId id="274" r:id="rId20"/>
    <p:sldId id="275" r:id="rId21"/>
    <p:sldId id="277" r:id="rId22"/>
    <p:sldId id="278" r:id="rId23"/>
    <p:sldId id="279" r:id="rId24"/>
    <p:sldId id="280" r:id="rId25"/>
    <p:sldId id="281" r:id="rId26"/>
    <p:sldId id="282" r:id="rId27"/>
    <p:sldId id="283" r:id="rId28"/>
    <p:sldId id="287"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0" d="100"/>
          <a:sy n="90" d="100"/>
        </p:scale>
        <p:origin x="-872"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24DD2E-6D4F-E345-AAB0-AEC23A61A04D}" type="datetimeFigureOut">
              <a:rPr lang="en-US" smtClean="0"/>
              <a:pPr/>
              <a:t>8/16/11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16D9CA-624D-3340-9AB5-20D4BFE22CA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Introduce the lesson: students will learn about the different hazards that are caused by volcanic eruptions as well as the benefits that volcanoes provide to humans.</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http://scrapetv.com/News/News%20Pages/Everyone%20Else/pages-3/New-Zealand-comes-within-richter-points-of-a-tsunami-Scrape-TV-The-World-on-your-side.html.  This was</a:t>
            </a:r>
            <a:r>
              <a:rPr lang="en-US" baseline="0" dirty="0" smtClean="0"/>
              <a:t> taken during the 2004 Indian Ocean Tsunami.</a:t>
            </a:r>
          </a:p>
          <a:p>
            <a:endParaRPr lang="en-US" baseline="0" dirty="0" smtClean="0"/>
          </a:p>
          <a:p>
            <a:r>
              <a:rPr lang="en-US" sz="1200" kern="1200" dirty="0" smtClean="0">
                <a:solidFill>
                  <a:schemeClr val="tx1"/>
                </a:solidFill>
                <a:latin typeface="+mn-lt"/>
                <a:ea typeface="+mn-ea"/>
                <a:cs typeface="+mn-cs"/>
              </a:rPr>
              <a:t>Volcanoes can cause tsunamis when they displace large masses of water in the force of their explosion (tsunamis can also be caused by large earthquakes on the seafloor).  This water displacement creates a tidal wave (Tsunami) that can flood low-lying cities and cause massive destruction as the wave floods low-lying land and retreats again, carrying with it any debris it finds along the way (including ships, houses, cars, lumber).  The 1883 eruption of Krakatau caused a tsunami with waves as high as 35 meters that killed more than 30,000 people.</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916D9CA-624D-3340-9AB5-20D4BFE22CA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http://50.usaid.gov/usaid-builds-back-better-following-the-2004-indian-ocean-tsunami/.  This photograph</a:t>
            </a:r>
            <a:r>
              <a:rPr lang="en-US" baseline="0" dirty="0" smtClean="0"/>
              <a:t> shows the aftermath of the 2004 Indian Ocean Tsunami.</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flooding and damage caused by a tsunami.</a:t>
            </a:r>
          </a:p>
        </p:txBody>
      </p:sp>
      <p:sp>
        <p:nvSpPr>
          <p:cNvPr id="4" name="Slide Number Placeholder 3"/>
          <p:cNvSpPr>
            <a:spLocks noGrp="1"/>
          </p:cNvSpPr>
          <p:nvPr>
            <p:ph type="sldNum" sz="quarter" idx="10"/>
          </p:nvPr>
        </p:nvSpPr>
        <p:spPr/>
        <p:txBody>
          <a:bodyPr/>
          <a:lstStyle/>
          <a:p>
            <a:fld id="{E916D9CA-624D-3340-9AB5-20D4BFE22CA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http://www.ouramazingplanet.com/active-volcano-holds-clues-to-violent-landslides-0197/. “</a:t>
            </a:r>
            <a:r>
              <a:rPr lang="en-US" sz="1200" kern="1200" dirty="0" smtClean="0">
                <a:solidFill>
                  <a:schemeClr val="tx1"/>
                </a:solidFill>
                <a:latin typeface="+mn-lt"/>
                <a:ea typeface="+mn-ea"/>
                <a:cs typeface="+mn-cs"/>
              </a:rPr>
              <a:t>This is an aerial view of the Soufriere Hills volcano on the island of Montserrat in the Lesser Antilles. The photograph was shows one of the volcanic domes that grew and then collapsed into the sea since the volcano became active in 1995. However, there have been far bigger collapse events in the distant past that involve the entire volcanic edifice. Credit: NOC.”</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Volcanoes can create landslides if they displace dirt and rock from their own slopes or neighboring mountains when they erupt.  Landslides crush people and property in their path.  If a landslide reaches a river or a lake, it can fill it in and cause the water to flood the surrounding area.</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http://anumasharmabhattarai.blogspot.com/2011/03/disaster-2010-till-now.html.  “</a:t>
            </a:r>
            <a:r>
              <a:rPr lang="en-US" sz="1200" b="0" kern="1200" dirty="0" smtClean="0">
                <a:solidFill>
                  <a:schemeClr val="tx1"/>
                </a:solidFill>
                <a:latin typeface="+mn-lt"/>
                <a:ea typeface="+mn-ea"/>
                <a:cs typeface="+mn-cs"/>
              </a:rPr>
              <a:t>A car remains buried near the area where 11 people died when a landslide destroyed their home on the northern outskirts of Guatemala City on May 31, 2010. (Johan Ordonez)”  This landslide was a result of a volcanic eruption</a:t>
            </a:r>
            <a:r>
              <a:rPr lang="en-US" sz="1200" b="0" kern="1200" baseline="0" dirty="0" smtClean="0">
                <a:solidFill>
                  <a:schemeClr val="tx1"/>
                </a:solidFill>
                <a:latin typeface="+mn-lt"/>
                <a:ea typeface="+mn-ea"/>
                <a:cs typeface="+mn-cs"/>
              </a:rPr>
              <a:t> in Guatemala.</a:t>
            </a:r>
          </a:p>
          <a:p>
            <a:endParaRPr lang="en-US" sz="1200" b="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damage caused by a landslide.</a:t>
            </a:r>
          </a:p>
        </p:txBody>
      </p:sp>
      <p:sp>
        <p:nvSpPr>
          <p:cNvPr id="4" name="Slide Number Placeholder 3"/>
          <p:cNvSpPr>
            <a:spLocks noGrp="1"/>
          </p:cNvSpPr>
          <p:nvPr>
            <p:ph type="sldNum" sz="quarter" idx="10"/>
          </p:nvPr>
        </p:nvSpPr>
        <p:spPr/>
        <p:txBody>
          <a:bodyPr/>
          <a:lstStyle/>
          <a:p>
            <a:fld id="{E916D9CA-624D-3340-9AB5-20D4BFE22CA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from </a:t>
            </a:r>
            <a:r>
              <a:rPr lang="en-US" dirty="0" err="1" smtClean="0"/>
              <a:t>http://www.smate.wwu.edu/teched/geology/vo-HA-impact.html</a:t>
            </a:r>
            <a:r>
              <a:rPr lang="en-US" dirty="0" smtClean="0"/>
              <a:t>.  “</a:t>
            </a:r>
            <a:r>
              <a:rPr lang="en-US" sz="1200" b="0" kern="1200" dirty="0" smtClean="0">
                <a:solidFill>
                  <a:schemeClr val="tx1"/>
                </a:solidFill>
                <a:latin typeface="+mn-lt"/>
                <a:ea typeface="+mn-ea"/>
                <a:cs typeface="+mn-cs"/>
              </a:rPr>
              <a:t>Cars trapped in Lava Flow.  Two automobiles are all that remain on October 7, 1987, after this section of Royal Gardens subdivision was overrun by lava. During October the footpath from a road into the housing area was covered, cutting residents off from the few homes that remained. Photograph Credit: J.D. Griggs, Hawaii Volcano Observatory, U.S. Geological Survey.”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Lava flows rarely harm people because they travel so slowly that people can run or even walk away from them.  However, they do destroy property.  Lava incinerates everything it touches and can only rarely be blocked or diverted.</a:t>
            </a:r>
            <a:endParaRPr lang="en-US" sz="1200" b="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a:t>
            </a:r>
            <a:r>
              <a:rPr lang="en-US" dirty="0" err="1" smtClean="0"/>
              <a:t>http://www.outdoor.com/places/parks-and-monuments/hawaii-volcanoes-national-park/</a:t>
            </a:r>
            <a:r>
              <a:rPr lang="en-US" dirty="0" smtClean="0"/>
              <a:t> of lava crossing a road in Hawaii.</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lava burning a road in Hawaii</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http://bigthink.com/ideas/23820.  </a:t>
            </a:r>
            <a:r>
              <a:rPr lang="en-US" i="0" dirty="0" smtClean="0"/>
              <a:t>“</a:t>
            </a:r>
            <a:r>
              <a:rPr lang="en-US" sz="1200" i="0" kern="1200" dirty="0" smtClean="0">
                <a:solidFill>
                  <a:schemeClr val="tx1"/>
                </a:solidFill>
                <a:latin typeface="+mn-lt"/>
                <a:ea typeface="+mn-ea"/>
                <a:cs typeface="+mn-cs"/>
              </a:rPr>
              <a:t>Lava flows from Kilauea in </a:t>
            </a:r>
            <a:r>
              <a:rPr lang="en-US" sz="1200" i="0" kern="1200" dirty="0" err="1" smtClean="0">
                <a:solidFill>
                  <a:schemeClr val="tx1"/>
                </a:solidFill>
                <a:latin typeface="+mn-lt"/>
                <a:ea typeface="+mn-ea"/>
                <a:cs typeface="+mn-cs"/>
              </a:rPr>
              <a:t>Hawai`i</a:t>
            </a:r>
            <a:r>
              <a:rPr lang="en-US" sz="1200" i="0" kern="1200" dirty="0" smtClean="0">
                <a:solidFill>
                  <a:schemeClr val="tx1"/>
                </a:solidFill>
                <a:latin typeface="+mn-lt"/>
                <a:ea typeface="+mn-ea"/>
                <a:cs typeface="+mn-cs"/>
              </a:rPr>
              <a:t> move towards a home in </a:t>
            </a:r>
            <a:r>
              <a:rPr lang="en-US" sz="1200" i="0" kern="1200" dirty="0" err="1" smtClean="0">
                <a:solidFill>
                  <a:schemeClr val="tx1"/>
                </a:solidFill>
                <a:latin typeface="+mn-lt"/>
                <a:ea typeface="+mn-ea"/>
                <a:cs typeface="+mn-cs"/>
              </a:rPr>
              <a:t>Kalapana</a:t>
            </a:r>
            <a:r>
              <a:rPr lang="en-US" sz="1200" i="0" kern="1200" dirty="0" smtClean="0">
                <a:solidFill>
                  <a:schemeClr val="tx1"/>
                </a:solidFill>
                <a:latin typeface="+mn-lt"/>
                <a:ea typeface="+mn-ea"/>
                <a:cs typeface="+mn-cs"/>
              </a:rPr>
              <a:t>.” –July 2010</a:t>
            </a:r>
          </a:p>
          <a:p>
            <a:endParaRPr lang="en-US" sz="1200" i="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a house that was burned and destroyed by a lava flow in July 2010 in Hawaii</a:t>
            </a:r>
          </a:p>
          <a:p>
            <a:endParaRPr lang="en-US" i="0"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http://www.telegraph.co.uk/earth/earthpicturegalleries/7910626/Kilauea-volcano-on-Hawaii-homes-destroyed-by-lava-from-volcano-that-has-been-erupting-since-1983.html?image=2.  “</a:t>
            </a:r>
            <a:r>
              <a:rPr lang="en-US" sz="1200" kern="1200" dirty="0" smtClean="0">
                <a:solidFill>
                  <a:schemeClr val="tx1"/>
                </a:solidFill>
                <a:latin typeface="+mn-lt"/>
                <a:ea typeface="+mn-ea"/>
                <a:cs typeface="+mn-cs"/>
              </a:rPr>
              <a:t>Lava enters Gary </a:t>
            </a:r>
            <a:r>
              <a:rPr lang="en-US" sz="1200" kern="1200" dirty="0" err="1" smtClean="0">
                <a:solidFill>
                  <a:schemeClr val="tx1"/>
                </a:solidFill>
                <a:latin typeface="+mn-lt"/>
                <a:ea typeface="+mn-ea"/>
                <a:cs typeface="+mn-cs"/>
              </a:rPr>
              <a:t>Sleik's</a:t>
            </a:r>
            <a:r>
              <a:rPr lang="en-US" sz="1200" kern="1200" dirty="0" smtClean="0">
                <a:solidFill>
                  <a:schemeClr val="tx1"/>
                </a:solidFill>
                <a:latin typeface="+mn-lt"/>
                <a:ea typeface="+mn-ea"/>
                <a:cs typeface="+mn-cs"/>
              </a:rPr>
              <a:t> back garden, burning trees and shrubbery.  Picture: EPA”</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trees and vegetation being burned by a lava flow</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http://www.thehindu.com/news/international/article859179.ece.  “</a:t>
            </a:r>
            <a:r>
              <a:rPr lang="en-US" sz="1200" kern="1200" dirty="0" smtClean="0">
                <a:solidFill>
                  <a:schemeClr val="tx1"/>
                </a:solidFill>
                <a:latin typeface="+mn-lt"/>
                <a:ea typeface="+mn-ea"/>
                <a:cs typeface="+mn-cs"/>
              </a:rPr>
              <a:t>A dog sits at an abandoned village covered with volcanic ash from the eruption of Mount </a:t>
            </a:r>
            <a:r>
              <a:rPr lang="en-US" sz="1200" kern="1200" dirty="0" err="1" smtClean="0">
                <a:solidFill>
                  <a:schemeClr val="tx1"/>
                </a:solidFill>
                <a:latin typeface="+mn-lt"/>
                <a:ea typeface="+mn-ea"/>
                <a:cs typeface="+mn-cs"/>
              </a:rPr>
              <a:t>Merapi</a:t>
            </a:r>
            <a:r>
              <a:rPr lang="en-US" sz="1200" kern="1200" dirty="0" smtClean="0">
                <a:solidFill>
                  <a:schemeClr val="tx1"/>
                </a:solidFill>
                <a:latin typeface="+mn-lt"/>
                <a:ea typeface="+mn-ea"/>
                <a:cs typeface="+mn-cs"/>
              </a:rPr>
              <a:t> in </a:t>
            </a:r>
            <a:r>
              <a:rPr lang="en-US" sz="1200" kern="1200" dirty="0" err="1" smtClean="0">
                <a:solidFill>
                  <a:schemeClr val="tx1"/>
                </a:solidFill>
                <a:latin typeface="+mn-lt"/>
                <a:ea typeface="+mn-ea"/>
                <a:cs typeface="+mn-cs"/>
              </a:rPr>
              <a:t>Kepuharjo</a:t>
            </a:r>
            <a:r>
              <a:rPr lang="en-US" sz="1200" kern="1200" dirty="0" smtClean="0">
                <a:solidFill>
                  <a:schemeClr val="tx1"/>
                </a:solidFill>
                <a:latin typeface="+mn-lt"/>
                <a:ea typeface="+mn-ea"/>
                <a:cs typeface="+mn-cs"/>
              </a:rPr>
              <a:t>, Yogyakarta, Indonesia, on Saturday.” –October 2010</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Volcanic ash can be deadly if it is breathed in.  The ash mixes with moisture in the lungs to create liquid cement that prevents breathing.  The ash can also scratch the surface of the eyes.  It can cause roofs to collapse, disrupt air traffic, and block out so much sunlight it seems like nighttime during the day.</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http://thelastdaysofpompeii.blogspot.com/2010/12/personal-account-of-day-of-destruction.html</a:t>
            </a:r>
          </a:p>
          <a:p>
            <a:endParaRPr lang="en-US" dirty="0" smtClean="0"/>
          </a:p>
          <a:p>
            <a:r>
              <a:rPr lang="en-US" sz="1200" kern="1200" dirty="0" smtClean="0">
                <a:solidFill>
                  <a:schemeClr val="tx1"/>
                </a:solidFill>
                <a:latin typeface="+mn-lt"/>
                <a:ea typeface="+mn-ea"/>
                <a:cs typeface="+mn-cs"/>
              </a:rPr>
              <a:t>The eruption of Mt. Vesuvius in 79 AD destroyed the city of Pompeii.  Super hot ash covered the inhabitants, the bodies decayed, and cavities were left where their bodies used to be.  These cavities were preserved for nearly 2000 years before they were discovered.  When plaster was poured in the cavities and the ash was removed, perfect casts of the bodies were left behind.</a:t>
            </a:r>
          </a:p>
        </p:txBody>
      </p:sp>
      <p:sp>
        <p:nvSpPr>
          <p:cNvPr id="4" name="Slide Number Placeholder 3"/>
          <p:cNvSpPr>
            <a:spLocks noGrp="1"/>
          </p:cNvSpPr>
          <p:nvPr>
            <p:ph type="sldNum" sz="quarter" idx="10"/>
          </p:nvPr>
        </p:nvSpPr>
        <p:spPr/>
        <p:txBody>
          <a:bodyPr/>
          <a:lstStyle/>
          <a:p>
            <a:fld id="{E916D9CA-624D-3340-9AB5-20D4BFE22CA6}"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 taken from http://</a:t>
            </a:r>
            <a:r>
              <a:rPr lang="en-US" dirty="0" err="1" smtClean="0"/>
              <a:t>rometopompeii.wordpress.com</a:t>
            </a:r>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a cast of a person killed in the eruption of Mt. Vesuvius.  Note that this person was covering her nose indicating that she had a problem breathing, her likely cause of death.</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a:t>
            </a:r>
            <a:r>
              <a:rPr lang="en-US" dirty="0" err="1" smtClean="0"/>
              <a:t>http://www.forensicmed.co.uk/pathology/fire-deaths/was-deceased-alive-or-dead-at-the-time-of-the-fire-/</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Another cast of a person covered by volcanic ash</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a:t>
            </a:r>
            <a:r>
              <a:rPr lang="en-US" dirty="0" err="1" smtClean="0"/>
              <a:t>http://vulcan.wr.usgs.gov/Glossary/Emissions/description_gases_fumaroles.html.</a:t>
            </a:r>
            <a:r>
              <a:rPr lang="en-US" baseline="0" dirty="0" smtClean="0"/>
              <a:t> “</a:t>
            </a:r>
            <a:r>
              <a:rPr lang="en-US" sz="1200" kern="1200" dirty="0" smtClean="0">
                <a:solidFill>
                  <a:schemeClr val="tx1"/>
                </a:solidFill>
                <a:latin typeface="+mn-lt"/>
                <a:ea typeface="+mn-ea"/>
                <a:cs typeface="+mn-cs"/>
              </a:rPr>
              <a:t>Sampling gases, </a:t>
            </a:r>
            <a:r>
              <a:rPr lang="en-US" sz="1200" kern="1200" dirty="0" err="1" smtClean="0">
                <a:solidFill>
                  <a:schemeClr val="tx1"/>
                </a:solidFill>
                <a:latin typeface="+mn-lt"/>
                <a:ea typeface="+mn-ea"/>
                <a:cs typeface="+mn-cs"/>
              </a:rPr>
              <a:t>fumarole</a:t>
            </a:r>
            <a:r>
              <a:rPr lang="en-US" sz="1200" kern="1200" dirty="0" smtClean="0">
                <a:solidFill>
                  <a:schemeClr val="tx1"/>
                </a:solidFill>
                <a:latin typeface="+mn-lt"/>
                <a:ea typeface="+mn-ea"/>
                <a:cs typeface="+mn-cs"/>
              </a:rPr>
              <a:t>, on top of Mount Baker, Washington. USGS Photograph taken in 1981 by W. Chadwick.”</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Volcanic gases are hazardous to humans and can cause acid rain.  Volcanoes emit many gases including carbon dioxide, sulfur dioxide, hydrochloric acid, and carbon monoxide.</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http://www.nowpublic.com/environment/lava-rocks-and-volcanic-gases-costa-rica-comes-galapagos-islands-0.  “</a:t>
            </a:r>
            <a:r>
              <a:rPr lang="en-US" sz="1200" kern="1200" dirty="0" smtClean="0">
                <a:solidFill>
                  <a:schemeClr val="tx1"/>
                </a:solidFill>
                <a:latin typeface="+mn-lt"/>
                <a:ea typeface="+mn-ea"/>
                <a:cs typeface="+mn-cs"/>
              </a:rPr>
              <a:t>Lava, rocks and volcanic gases in Costa Rica comes from Galapagos Islands”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a volcano emitting volcanic gases that are visible in the sunset.</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http://pubs.usgs.gov/fs/2002/fs144-02/. “</a:t>
            </a:r>
            <a:r>
              <a:rPr lang="en-US" sz="1200" kern="1200" dirty="0" smtClean="0">
                <a:solidFill>
                  <a:schemeClr val="tx1"/>
                </a:solidFill>
                <a:latin typeface="+mn-lt"/>
                <a:ea typeface="+mn-ea"/>
                <a:cs typeface="+mn-cs"/>
              </a:rPr>
              <a:t>Volcanic gases escape from vents on the crater floor of the </a:t>
            </a:r>
            <a:r>
              <a:rPr lang="en-US" sz="1200" kern="1200" dirty="0" err="1" smtClean="0">
                <a:solidFill>
                  <a:schemeClr val="tx1"/>
                </a:solidFill>
                <a:latin typeface="+mn-lt"/>
                <a:ea typeface="+mn-ea"/>
                <a:cs typeface="+mn-cs"/>
              </a:rPr>
              <a:t>Pu‘u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O‘o</a:t>
            </a:r>
            <a:r>
              <a:rPr lang="en-US" sz="1200" kern="1200" dirty="0" smtClean="0">
                <a:solidFill>
                  <a:schemeClr val="tx1"/>
                </a:solidFill>
                <a:latin typeface="+mn-lt"/>
                <a:ea typeface="+mn-ea"/>
                <a:cs typeface="+mn-cs"/>
              </a:rPr>
              <a:t> cone, located 12 miles (19 km) east of the summit of </a:t>
            </a:r>
            <a:r>
              <a:rPr lang="en-US" sz="1200" kern="1200" dirty="0" err="1" smtClean="0">
                <a:solidFill>
                  <a:schemeClr val="tx1"/>
                </a:solidFill>
                <a:latin typeface="+mn-lt"/>
                <a:ea typeface="+mn-ea"/>
                <a:cs typeface="+mn-cs"/>
              </a:rPr>
              <a:t>Kīlauea</a:t>
            </a:r>
            <a:r>
              <a:rPr lang="en-US" sz="1200" kern="1200" dirty="0" smtClean="0">
                <a:solidFill>
                  <a:schemeClr val="tx1"/>
                </a:solidFill>
                <a:latin typeface="+mn-lt"/>
                <a:ea typeface="+mn-ea"/>
                <a:cs typeface="+mn-cs"/>
              </a:rPr>
              <a:t> Volcano. Since 1987, repeated collapses of the cone have resulted in a crater more than 1,300 feet (400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long. The crater floor is 40 feet (13 </a:t>
            </a:r>
            <a:r>
              <a:rPr lang="en-US" sz="1200" kern="1200" dirty="0" err="1" smtClean="0">
                <a:solidFill>
                  <a:schemeClr val="tx1"/>
                </a:solidFill>
                <a:latin typeface="+mn-lt"/>
                <a:ea typeface="+mn-ea"/>
                <a:cs typeface="+mn-cs"/>
              </a:rPr>
              <a:t>m</a:t>
            </a:r>
            <a:r>
              <a:rPr lang="en-US" sz="1200" kern="1200" dirty="0" smtClean="0">
                <a:solidFill>
                  <a:schemeClr val="tx1"/>
                </a:solidFill>
                <a:latin typeface="+mn-lt"/>
                <a:ea typeface="+mn-ea"/>
                <a:cs typeface="+mn-cs"/>
              </a:rPr>
              <a:t>) below the lowest part of the rim. In the distance (upper left), steam plumes rise where lava flows pour into the sea, about 7 miles (11 km) south of </a:t>
            </a:r>
            <a:r>
              <a:rPr lang="en-US" sz="1200" kern="1200" dirty="0" err="1" smtClean="0">
                <a:solidFill>
                  <a:schemeClr val="tx1"/>
                </a:solidFill>
                <a:latin typeface="+mn-lt"/>
                <a:ea typeface="+mn-ea"/>
                <a:cs typeface="+mn-cs"/>
              </a:rPr>
              <a:t>Pu‘u</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O‘o</a:t>
            </a:r>
            <a:r>
              <a:rPr lang="en-US" sz="1200" kern="1200" dirty="0" smtClean="0">
                <a:solidFill>
                  <a:schemeClr val="tx1"/>
                </a:solidFill>
                <a:latin typeface="+mn-lt"/>
                <a:ea typeface="+mn-ea"/>
                <a:cs typeface="+mn-cs"/>
              </a:rPr>
              <a:t>. USGS photo by Richard </a:t>
            </a:r>
            <a:r>
              <a:rPr lang="en-US" sz="1200" kern="1200" dirty="0" err="1" smtClean="0">
                <a:solidFill>
                  <a:schemeClr val="tx1"/>
                </a:solidFill>
                <a:latin typeface="+mn-lt"/>
                <a:ea typeface="+mn-ea"/>
                <a:cs typeface="+mn-cs"/>
              </a:rPr>
              <a:t>Hoblitt</a:t>
            </a:r>
            <a:r>
              <a:rPr lang="en-US" sz="1200" kern="1200" dirty="0" smtClean="0">
                <a:solidFill>
                  <a:schemeClr val="tx1"/>
                </a:solidFill>
                <a:latin typeface="+mn-lt"/>
                <a:ea typeface="+mn-ea"/>
                <a:cs typeface="+mn-cs"/>
              </a:rPr>
              <a:t>, May 2002”</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Volcanic gases rising from a crater</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http://www.digitaljournal.com/article/270695.  “</a:t>
            </a:r>
            <a:r>
              <a:rPr lang="en-US" sz="1200" kern="1200" dirty="0" smtClean="0">
                <a:solidFill>
                  <a:schemeClr val="tx1"/>
                </a:solidFill>
                <a:latin typeface="+mn-lt"/>
                <a:ea typeface="+mn-ea"/>
                <a:cs typeface="+mn-cs"/>
              </a:rPr>
              <a:t>This damaged building is evidence of the consequences of seismic activity and earthquakes associated with the Kilauea volcano”</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Volcanoes can also cause earthquakes.  Magma pushing up inside the volcano forces the crust apart, and cracks and deforms the ground.  Earthquakes caused by volcanoes tend to be smaller than most large tectonic earthquakes but they commonly cause local property damage and disrupt services (electricity, gas, water, etc.).</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916D9CA-624D-3340-9AB5-20D4BFE22CA6}"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www.geo.mtu.edu/volcanoes/hazards/primer/pyro.html</a:t>
            </a:r>
            <a:r>
              <a:rPr lang="en-US" dirty="0" smtClean="0"/>
              <a:t>. </a:t>
            </a:r>
            <a:r>
              <a:rPr lang="en-US" sz="1200" b="0" kern="1200" dirty="0" smtClean="0">
                <a:solidFill>
                  <a:schemeClr val="tx1"/>
                </a:solidFill>
                <a:latin typeface="+mn-lt"/>
                <a:ea typeface="+mn-ea"/>
                <a:cs typeface="+mn-cs"/>
              </a:rPr>
              <a:t>Mount Pinatubo in the Philippines (photo by M.T. Dolan)</a:t>
            </a:r>
          </a:p>
          <a:p>
            <a:endParaRPr lang="en-US" sz="1200" b="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pyroclastic flow is an extremely hot current of gas and rock that can reach temperatures of 1800ºF and speeds of 450 mph.  They hug the ground and travel down the side of the volcano and spread out laterally.  Pyroclastic flows and surges along with lahars are the most deadly volcanic hazards.  They are common in explosive eruptions and there is no way to outrun them.  They incinerate, burn and asphyxiate people.  They travel for long distances so they have a far-reaching impact.</a:t>
            </a:r>
          </a:p>
          <a:p>
            <a:endParaRPr lang="en-US" b="0"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http://www.stcolmcilles.org/pupil%20zone/Extreme%20Earth%20Webpages/volcanoes.htm.  It depicts</a:t>
            </a:r>
            <a:r>
              <a:rPr lang="en-US" baseline="0" dirty="0" smtClean="0"/>
              <a:t> a pyroclastic flow on Montserrat in 1997.</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a pyroclastic flow rushing down a mountain.  Students may have seen this picture previously in the video “In the Path of a Killer Volcano”.</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http://www.stcolmcilles.org/pupil%20zone/Extreme%20Earth%20Webpages/volcanoes.htm.  This car is attempting to escape the pyroclastic flow from Pinatubo</a:t>
            </a:r>
            <a:r>
              <a:rPr lang="en-US" baseline="0" dirty="0" smtClean="0"/>
              <a:t> in 1991.  They did escape.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a car about to be engulfed by a pyroclastic flow</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Lahars are massive flows of mud created when a volcanic eruption occurs below snow or ice or when associated with rainfall.  Volcanic ash and water mix to flow downhill carrying mud, rocks, and debris along with it.  They can also be created after an eruption with heavy rainfall.  Lahars have the consistency of concrete and can flow at 60 mph for more than 200 miles.  They can undercut riverbanks and cause houses on the banks to be destroyed, and they can bury and destroy manmade structures such as roads and bridges.  An eruption of Nevada del Ruiz in Columbia in 1985 destroyed the city of </a:t>
            </a:r>
            <a:r>
              <a:rPr lang="en-US" sz="1200" kern="1200" dirty="0" err="1" smtClean="0">
                <a:solidFill>
                  <a:schemeClr val="tx1"/>
                </a:solidFill>
                <a:latin typeface="+mn-lt"/>
                <a:ea typeface="+mn-ea"/>
                <a:cs typeface="+mn-cs"/>
              </a:rPr>
              <a:t>Armero</a:t>
            </a:r>
            <a:r>
              <a:rPr lang="en-US" sz="1200" kern="1200" dirty="0" smtClean="0">
                <a:solidFill>
                  <a:schemeClr val="tx1"/>
                </a:solidFill>
                <a:latin typeface="+mn-lt"/>
                <a:ea typeface="+mn-ea"/>
                <a:cs typeface="+mn-cs"/>
              </a:rPr>
              <a:t>, killing 23,000 people.</a:t>
            </a:r>
          </a:p>
        </p:txBody>
      </p:sp>
      <p:sp>
        <p:nvSpPr>
          <p:cNvPr id="4" name="Slide Number Placeholder 3"/>
          <p:cNvSpPr>
            <a:spLocks noGrp="1"/>
          </p:cNvSpPr>
          <p:nvPr>
            <p:ph type="sldNum" sz="quarter" idx="10"/>
          </p:nvPr>
        </p:nvSpPr>
        <p:spPr/>
        <p:txBody>
          <a:bodyPr/>
          <a:lstStyle/>
          <a:p>
            <a:fld id="{E916D9CA-624D-3340-9AB5-20D4BFE22CA6}"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a:t>
            </a:r>
            <a:r>
              <a:rPr lang="en-US" dirty="0" err="1" smtClean="0"/>
              <a:t>http://vulcan.wr.usgs.gov/Volcanoes/MSH/Images/mudflow_images.html.</a:t>
            </a:r>
            <a:r>
              <a:rPr lang="en-US" dirty="0" smtClean="0"/>
              <a:t>  “</a:t>
            </a:r>
            <a:r>
              <a:rPr lang="en-US" sz="1200" kern="1200" dirty="0" smtClean="0">
                <a:solidFill>
                  <a:schemeClr val="tx1"/>
                </a:solidFill>
                <a:latin typeface="+mn-lt"/>
                <a:ea typeface="+mn-ea"/>
                <a:cs typeface="+mn-cs"/>
              </a:rPr>
              <a:t>Mount St. Helens erupted often between 1980 and 1986. An explosive eruption on March 19, 1982, sent pumice and ash 9 miles (14 kilometers) into the air, and resulted in a lahar (the dark deposit on the snow) flowing from the crater into the North Fork Toutle River valley. Part of the lahar entered Spirit Lake (lower left corner) but most of the flow went west down the Toutle River, eventually reaching the Cowlitz River, 50 miles (80 kilometers) downstream. USGS Photograph taken on March 21, 1982, by Tom </a:t>
            </a:r>
            <a:r>
              <a:rPr lang="en-US" sz="1200" kern="1200" dirty="0" err="1" smtClean="0">
                <a:solidFill>
                  <a:schemeClr val="tx1"/>
                </a:solidFill>
                <a:latin typeface="+mn-lt"/>
                <a:ea typeface="+mn-ea"/>
                <a:cs typeface="+mn-cs"/>
              </a:rPr>
              <a:t>Casadevall</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a lahar on Mt. St. Helens during the eruption in 1980.</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http://pariwisatadunia.blogspot.com/2010/11/laharmudflows-mudflows-are-somewhat-of.html. </a:t>
            </a:r>
            <a:r>
              <a:rPr lang="en-US" sz="1200" kern="1200" dirty="0" smtClean="0">
                <a:solidFill>
                  <a:schemeClr val="tx1"/>
                </a:solidFill>
                <a:latin typeface="+mn-lt"/>
                <a:ea typeface="+mn-ea"/>
                <a:cs typeface="+mn-cs"/>
              </a:rPr>
              <a:t>Photo by Robin Holcomb, 1983 (U.S. Geological Survey).  “These lahars from the 1982 eruption of </a:t>
            </a:r>
            <a:r>
              <a:rPr lang="en-US" sz="1200" kern="1200" dirty="0" err="1" smtClean="0">
                <a:solidFill>
                  <a:schemeClr val="tx1"/>
                </a:solidFill>
                <a:latin typeface="+mn-lt"/>
                <a:ea typeface="+mn-ea"/>
                <a:cs typeface="+mn-cs"/>
              </a:rPr>
              <a:t>Galunggung</a:t>
            </a:r>
            <a:r>
              <a:rPr lang="en-US" sz="1200" kern="1200" dirty="0" smtClean="0">
                <a:solidFill>
                  <a:schemeClr val="tx1"/>
                </a:solidFill>
                <a:latin typeface="+mn-lt"/>
                <a:ea typeface="+mn-ea"/>
                <a:cs typeface="+mn-cs"/>
              </a:rPr>
              <a:t> volcano on the Indonesian island of Java caused extensive damage to houses and croplands.”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Houses inundated by a lahar in Indonesia in 1982</a:t>
            </a:r>
            <a:r>
              <a:rPr lang="en-US" dirty="0" smtClean="0"/>
              <a:t> </a:t>
            </a:r>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a:t>
            </a:r>
            <a:r>
              <a:rPr lang="en-US" baseline="0" dirty="0" smtClean="0"/>
              <a:t> http://</a:t>
            </a:r>
            <a:r>
              <a:rPr lang="en-US" baseline="0" dirty="0" err="1" smtClean="0"/>
              <a:t>www.dinojim.com/DantesPeak.htm</a:t>
            </a:r>
            <a:r>
              <a:rPr lang="en-US" baseline="0" dirty="0" smtClean="0"/>
              <a: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Bridge destroyed by a lahar</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http://pubs.usgs.gov/fs/1997/fs064-97/.  “</a:t>
            </a:r>
            <a:r>
              <a:rPr lang="en-US" sz="1200" kern="1200" dirty="0" smtClean="0">
                <a:solidFill>
                  <a:schemeClr val="tx1"/>
                </a:solidFill>
                <a:latin typeface="+mn-lt"/>
                <a:ea typeface="+mn-ea"/>
                <a:cs typeface="+mn-cs"/>
              </a:rPr>
              <a:t>In June 1991, after 2 months of increasing unrest, Mount Pinatubo volcano in the Philippines exploded in a climactic volcanic eruption. Even months after the eruption, heavy rains caused giant mudflows of volcanic ash (lahars). These children stand atop their schoolhouse in the village of </a:t>
            </a:r>
            <a:r>
              <a:rPr lang="en-US" sz="1200" kern="1200" dirty="0" err="1" smtClean="0">
                <a:solidFill>
                  <a:schemeClr val="tx1"/>
                </a:solidFill>
                <a:latin typeface="+mn-lt"/>
                <a:ea typeface="+mn-ea"/>
                <a:cs typeface="+mn-cs"/>
              </a:rPr>
              <a:t>Bamban</a:t>
            </a:r>
            <a:r>
              <a:rPr lang="en-US" sz="1200" kern="1200" dirty="0" smtClean="0">
                <a:solidFill>
                  <a:schemeClr val="tx1"/>
                </a:solidFill>
                <a:latin typeface="+mn-lt"/>
                <a:ea typeface="+mn-ea"/>
                <a:cs typeface="+mn-cs"/>
              </a:rPr>
              <a:t>, which was buried by one of these lahars. In April 1991, after Pinatubo had reawakened, U.S. Geological Survey scientists with the Volcano Disaster Assistance Program's crisis-response team joined Philippine scientists to quickly evaluate the threat from the volcano. Their timely warnings permitted the safe evacuation of more than 75,000 people, including about 18,000 American servicemen and dependents from the two largest U.S. military bases in the Philippines, before Pinatubo's climactic eruption.”</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Children standing on the roof of their schoolhouse that was covered by a lahar</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Transition and introduction to the benefits of volcanoes.  For example: so we all know that volcanoes are dangerous, but can you think of some of the benefits of volcanoes? </a:t>
            </a:r>
          </a:p>
          <a:p>
            <a:endParaRPr lang="en-US" dirty="0"/>
          </a:p>
        </p:txBody>
      </p:sp>
      <p:sp>
        <p:nvSpPr>
          <p:cNvPr id="4" name="Slide Number Placeholder 3"/>
          <p:cNvSpPr>
            <a:spLocks noGrp="1"/>
          </p:cNvSpPr>
          <p:nvPr>
            <p:ph type="sldNum" sz="quarter" idx="10"/>
          </p:nvPr>
        </p:nvSpPr>
        <p:spPr/>
        <p:txBody>
          <a:bodyPr/>
          <a:lstStyle/>
          <a:p>
            <a:fld id="{E916D9CA-624D-3340-9AB5-20D4BFE22CA6}"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of pumice from http://</a:t>
            </a:r>
            <a:r>
              <a:rPr lang="en-US" dirty="0" err="1" smtClean="0"/>
              <a:t>www.blackpearlbotanicals.com/pumice_stick.htm</a:t>
            </a:r>
            <a:r>
              <a:rPr lang="en-US" dirty="0" smtClean="0"/>
              <a:t>.  Background photograph taken from http://</a:t>
            </a:r>
            <a:r>
              <a:rPr lang="en-US" dirty="0" err="1" smtClean="0"/>
              <a:t>www.metromarble.com</a:t>
            </a:r>
            <a:r>
              <a:rPr lang="en-US" dirty="0" smtClean="0"/>
              <a:t>/.</a:t>
            </a:r>
          </a:p>
          <a:p>
            <a:endParaRPr lang="en-US" dirty="0" smtClean="0"/>
          </a:p>
          <a:p>
            <a:r>
              <a:rPr lang="en-US" sz="1200" kern="1200" dirty="0" smtClean="0">
                <a:solidFill>
                  <a:schemeClr val="tx1"/>
                </a:solidFill>
                <a:latin typeface="+mn-lt"/>
                <a:ea typeface="+mn-ea"/>
                <a:cs typeface="+mn-cs"/>
              </a:rPr>
              <a:t>Humans can use volcanoes as a source of geothermal energy.  For example, people in Iceland use geothermal energy to heat their water.  The water has a smell of sulfur (rotten eggs), but it is a very cheap way to heat homes and hot water for showers.</a:t>
            </a:r>
          </a:p>
          <a:p>
            <a:r>
              <a:rPr lang="en-US" sz="1200" kern="1200" dirty="0" smtClean="0">
                <a:solidFill>
                  <a:schemeClr val="tx1"/>
                </a:solidFill>
                <a:latin typeface="+mn-lt"/>
                <a:ea typeface="+mn-ea"/>
                <a:cs typeface="+mn-cs"/>
              </a:rPr>
              <a:t>Volcanoes also provide resources such as building materials.  Pumice is a volcanic rock that is used to scrape off calluses.  Granite is a popular countertop for kitchen and bathroom cabinets.</a:t>
            </a:r>
          </a:p>
          <a:p>
            <a:r>
              <a:rPr lang="en-US" sz="1200" kern="1200" dirty="0" smtClean="0">
                <a:solidFill>
                  <a:schemeClr val="tx1"/>
                </a:solidFill>
                <a:latin typeface="+mn-lt"/>
                <a:ea typeface="+mn-ea"/>
                <a:cs typeface="+mn-cs"/>
              </a:rPr>
              <a:t>Some scientists believe that volcanoes provided the necessary elements for life (hence humans) to begin. </a:t>
            </a:r>
          </a:p>
          <a:p>
            <a:r>
              <a:rPr lang="en-US" sz="1200" kern="1200" dirty="0" smtClean="0">
                <a:solidFill>
                  <a:schemeClr val="tx1"/>
                </a:solidFill>
                <a:latin typeface="+mn-lt"/>
                <a:ea typeface="+mn-ea"/>
                <a:cs typeface="+mn-cs"/>
              </a:rPr>
              <a:t>The soil surrounding volcanoes is excellent for growing crops.  It is a popular location for farms.</a:t>
            </a:r>
          </a:p>
          <a:p>
            <a:r>
              <a:rPr lang="en-US" sz="1200" kern="1200" dirty="0" smtClean="0">
                <a:solidFill>
                  <a:schemeClr val="tx1"/>
                </a:solidFill>
                <a:latin typeface="+mn-lt"/>
                <a:ea typeface="+mn-ea"/>
                <a:cs typeface="+mn-cs"/>
              </a:rPr>
              <a:t>Volcanoes build topography on Earth.  Most islands, such as Hawaii, owe their existence to the presence of volcanoes</a:t>
            </a:r>
            <a:r>
              <a:rPr lang="en-US" sz="1200" kern="120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E916D9CA-624D-3340-9AB5-20D4BFE22CA6}"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Give a summary of the important points of the lesson.</a:t>
            </a:r>
            <a:endParaRPr lang="en-US" sz="1200" kern="1200" smtClean="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E916D9CA-624D-3340-9AB5-20D4BFE22CA6}"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31882D-FF0A-DE47-97AA-AE735BCEFF0C}"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31882D-FF0A-DE47-97AA-AE735BCEFF0C}"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31882D-FF0A-DE47-97AA-AE735BCEFF0C}"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31882D-FF0A-DE47-97AA-AE735BCEFF0C}"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31882D-FF0A-DE47-97AA-AE735BCEFF0C}" type="datetimeFigureOut">
              <a:rPr lang="en-US" smtClean="0"/>
              <a:pPr/>
              <a:t>8/16/11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31882D-FF0A-DE47-97AA-AE735BCEFF0C}" type="datetimeFigureOut">
              <a:rPr lang="en-US" smtClean="0"/>
              <a:pPr/>
              <a:t>8/16/11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31882D-FF0A-DE47-97AA-AE735BCEFF0C}" type="datetimeFigureOut">
              <a:rPr lang="en-US" smtClean="0"/>
              <a:pPr/>
              <a:t>8/16/11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31882D-FF0A-DE47-97AA-AE735BCEFF0C}"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31882D-FF0A-DE47-97AA-AE735BCEFF0C}"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31882D-FF0A-DE47-97AA-AE735BCEFF0C}"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31882D-FF0A-DE47-97AA-AE735BCEFF0C}"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606837-02AF-8740-B376-799190031B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31882D-FF0A-DE47-97AA-AE735BCEFF0C}" type="datetimeFigureOut">
              <a:rPr lang="en-US" smtClean="0"/>
              <a:pPr/>
              <a:t>8/16/11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606837-02AF-8740-B376-799190031B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Volcanic Hazards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4638"/>
            <a:ext cx="3571926" cy="1143000"/>
          </a:xfrm>
        </p:spPr>
        <p:txBody>
          <a:bodyPr/>
          <a:lstStyle/>
          <a:p>
            <a:r>
              <a:rPr lang="en-US" dirty="0" smtClean="0"/>
              <a:t>Tsunamis</a:t>
            </a:r>
            <a:endParaRPr lang="en-US" dirty="0"/>
          </a:p>
        </p:txBody>
      </p:sp>
      <p:sp>
        <p:nvSpPr>
          <p:cNvPr id="3" name="Content Placeholder 2"/>
          <p:cNvSpPr>
            <a:spLocks noGrp="1"/>
          </p:cNvSpPr>
          <p:nvPr>
            <p:ph idx="1"/>
          </p:nvPr>
        </p:nvSpPr>
        <p:spPr>
          <a:xfrm>
            <a:off x="252825" y="3863085"/>
            <a:ext cx="8229600" cy="2370797"/>
          </a:xfrm>
        </p:spPr>
        <p:txBody>
          <a:bodyPr/>
          <a:lstStyle/>
          <a:p>
            <a:r>
              <a:rPr lang="en-US" dirty="0" smtClean="0"/>
              <a:t>1883 Krakatau: main cause of death was due to tsunamis</a:t>
            </a:r>
          </a:p>
          <a:p>
            <a:r>
              <a:rPr lang="en-US" dirty="0" smtClean="0"/>
              <a:t>Waves reached as high as 35 meters and killed greater than 30,000 people</a:t>
            </a:r>
          </a:p>
          <a:p>
            <a:endParaRPr lang="en-US" dirty="0"/>
          </a:p>
        </p:txBody>
      </p:sp>
      <p:pic>
        <p:nvPicPr>
          <p:cNvPr id="4" name="Picture 3"/>
          <p:cNvPicPr>
            <a:picLocks noChangeAspect="1"/>
          </p:cNvPicPr>
          <p:nvPr/>
        </p:nvPicPr>
        <p:blipFill>
          <a:blip r:embed="rId3"/>
          <a:stretch>
            <a:fillRect/>
          </a:stretch>
        </p:blipFill>
        <p:spPr>
          <a:xfrm>
            <a:off x="4239241" y="0"/>
            <a:ext cx="4904759" cy="3676650"/>
          </a:xfrm>
          <a:prstGeom prst="rect">
            <a:avLst/>
          </a:prstGeom>
        </p:spPr>
      </p:pic>
      <p:sp>
        <p:nvSpPr>
          <p:cNvPr id="5" name="Content Placeholder 2"/>
          <p:cNvSpPr txBox="1">
            <a:spLocks/>
          </p:cNvSpPr>
          <p:nvPr/>
        </p:nvSpPr>
        <p:spPr>
          <a:xfrm>
            <a:off x="252825" y="1710779"/>
            <a:ext cx="3834016" cy="2327497"/>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Floods cities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Standing water can lead to disease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Tsunami1-698x523.jpg"/>
          <p:cNvPicPr>
            <a:picLocks noChangeAspect="1"/>
          </p:cNvPicPr>
          <p:nvPr/>
        </p:nvPicPr>
        <p:blipFill>
          <a:blip r:embed="rId3"/>
          <a:stretch>
            <a:fillRect/>
          </a:stretch>
        </p:blipFill>
        <p:spPr>
          <a:xfrm>
            <a:off x="-4371" y="0"/>
            <a:ext cx="9152742"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Landslides</a:t>
            </a:r>
            <a:endParaRPr lang="en-US" dirty="0"/>
          </a:p>
        </p:txBody>
      </p:sp>
      <p:sp>
        <p:nvSpPr>
          <p:cNvPr id="3" name="Content Placeholder 2"/>
          <p:cNvSpPr>
            <a:spLocks noGrp="1"/>
          </p:cNvSpPr>
          <p:nvPr>
            <p:ph idx="1"/>
          </p:nvPr>
        </p:nvSpPr>
        <p:spPr/>
        <p:txBody>
          <a:bodyPr/>
          <a:lstStyle/>
          <a:p>
            <a:r>
              <a:rPr lang="en-US" dirty="0" smtClean="0"/>
              <a:t>Can dam rivers and lakes and produce flooding</a:t>
            </a:r>
          </a:p>
          <a:p>
            <a:r>
              <a:rPr lang="en-US" dirty="0" smtClean="0"/>
              <a:t>Damages property</a:t>
            </a:r>
          </a:p>
          <a:p>
            <a:endParaRPr lang="en-US" dirty="0"/>
          </a:p>
        </p:txBody>
      </p:sp>
      <p:pic>
        <p:nvPicPr>
          <p:cNvPr id="5" name="Picture 4" descr="soufriere-hills-100510-02.jpg"/>
          <p:cNvPicPr>
            <a:picLocks noChangeAspect="1"/>
          </p:cNvPicPr>
          <p:nvPr/>
        </p:nvPicPr>
        <p:blipFill>
          <a:blip r:embed="rId3"/>
          <a:stretch>
            <a:fillRect/>
          </a:stretch>
        </p:blipFill>
        <p:spPr>
          <a:xfrm>
            <a:off x="1775441" y="3344333"/>
            <a:ext cx="5082558" cy="351366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c01_22413499.jpg"/>
          <p:cNvPicPr>
            <a:picLocks noChangeAspect="1"/>
          </p:cNvPicPr>
          <p:nvPr/>
        </p:nvPicPr>
        <p:blipFill>
          <a:blip r:embed="rId3"/>
          <a:stretch>
            <a:fillRect/>
          </a:stretch>
        </p:blipFill>
        <p:spPr>
          <a:xfrm>
            <a:off x="0" y="450272"/>
            <a:ext cx="9144000" cy="595745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Lava Flows</a:t>
            </a:r>
            <a:endParaRPr lang="en-US" dirty="0"/>
          </a:p>
        </p:txBody>
      </p:sp>
      <p:sp>
        <p:nvSpPr>
          <p:cNvPr id="3" name="Content Placeholder 2"/>
          <p:cNvSpPr>
            <a:spLocks noGrp="1"/>
          </p:cNvSpPr>
          <p:nvPr>
            <p:ph idx="1"/>
          </p:nvPr>
        </p:nvSpPr>
        <p:spPr>
          <a:xfrm>
            <a:off x="457200" y="1219200"/>
            <a:ext cx="8229600" cy="4525963"/>
          </a:xfrm>
        </p:spPr>
        <p:txBody>
          <a:bodyPr/>
          <a:lstStyle/>
          <a:p>
            <a:r>
              <a:rPr lang="en-US" dirty="0" smtClean="0"/>
              <a:t>Destroys property</a:t>
            </a:r>
            <a:endParaRPr lang="en-US" dirty="0"/>
          </a:p>
        </p:txBody>
      </p:sp>
      <p:pic>
        <p:nvPicPr>
          <p:cNvPr id="4" name="Picture 3"/>
          <p:cNvPicPr>
            <a:picLocks noChangeAspect="1"/>
          </p:cNvPicPr>
          <p:nvPr/>
        </p:nvPicPr>
        <p:blipFill>
          <a:blip r:embed="rId3"/>
          <a:stretch>
            <a:fillRect/>
          </a:stretch>
        </p:blipFill>
        <p:spPr>
          <a:xfrm>
            <a:off x="1676400" y="1852374"/>
            <a:ext cx="7467600" cy="500562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609600"/>
            <a:ext cx="9083040" cy="56769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378596"/>
            <a:ext cx="9144000" cy="610080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376083"/>
            <a:ext cx="9157770" cy="6115027"/>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59645" y="74259"/>
            <a:ext cx="3042355" cy="1143000"/>
          </a:xfrm>
        </p:spPr>
        <p:txBody>
          <a:bodyPr/>
          <a:lstStyle/>
          <a:p>
            <a:r>
              <a:rPr lang="en-US" dirty="0" smtClean="0"/>
              <a:t>Ash</a:t>
            </a:r>
            <a:endParaRPr lang="en-US" dirty="0"/>
          </a:p>
        </p:txBody>
      </p:sp>
      <p:sp>
        <p:nvSpPr>
          <p:cNvPr id="3" name="Content Placeholder 2"/>
          <p:cNvSpPr>
            <a:spLocks noGrp="1"/>
          </p:cNvSpPr>
          <p:nvPr>
            <p:ph idx="1"/>
          </p:nvPr>
        </p:nvSpPr>
        <p:spPr>
          <a:xfrm>
            <a:off x="0" y="1217259"/>
            <a:ext cx="3556000" cy="4525963"/>
          </a:xfrm>
        </p:spPr>
        <p:txBody>
          <a:bodyPr>
            <a:normAutofit/>
          </a:bodyPr>
          <a:lstStyle/>
          <a:p>
            <a:r>
              <a:rPr lang="en-US" sz="2800" dirty="0" smtClean="0"/>
              <a:t>Mixes with moisture in the lungs to create liquid cement</a:t>
            </a:r>
          </a:p>
          <a:p>
            <a:r>
              <a:rPr lang="en-US" sz="2800" dirty="0" smtClean="0"/>
              <a:t>Scratches the surface of the eyes</a:t>
            </a:r>
          </a:p>
          <a:p>
            <a:endParaRPr lang="en-US" dirty="0"/>
          </a:p>
        </p:txBody>
      </p:sp>
      <p:sp>
        <p:nvSpPr>
          <p:cNvPr id="5" name="Content Placeholder 2"/>
          <p:cNvSpPr txBox="1">
            <a:spLocks/>
          </p:cNvSpPr>
          <p:nvPr/>
        </p:nvSpPr>
        <p:spPr>
          <a:xfrm>
            <a:off x="0" y="4039481"/>
            <a:ext cx="9144000" cy="1703741"/>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Only 4 inches of ash can cause roofs to collapse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Disrupts air traffic</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Blocks out sunlight, cooling the Earth</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VBK-MERAPI_278217f.jpg"/>
          <p:cNvPicPr>
            <a:picLocks noChangeAspect="1"/>
          </p:cNvPicPr>
          <p:nvPr/>
        </p:nvPicPr>
        <p:blipFill>
          <a:blip r:embed="rId3"/>
          <a:stretch>
            <a:fillRect/>
          </a:stretch>
        </p:blipFill>
        <p:spPr>
          <a:xfrm>
            <a:off x="3556000" y="1"/>
            <a:ext cx="5588000" cy="3725334"/>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838200" y="228600"/>
            <a:ext cx="7543800" cy="584776"/>
          </a:xfrm>
          <a:prstGeom prst="rect">
            <a:avLst/>
          </a:prstGeom>
          <a:noFill/>
        </p:spPr>
        <p:txBody>
          <a:bodyPr wrap="square" rtlCol="0">
            <a:spAutoFit/>
          </a:bodyPr>
          <a:lstStyle/>
          <a:p>
            <a:r>
              <a:rPr lang="en-US" sz="3200" dirty="0" smtClean="0"/>
              <a:t>The famous Pompeii eruption of 79 A. D.</a:t>
            </a:r>
            <a:endParaRPr lang="en-US" sz="3200" dirty="0"/>
          </a:p>
        </p:txBody>
      </p:sp>
      <p:pic>
        <p:nvPicPr>
          <p:cNvPr id="5" name="Picture 4" descr="pompeii-bodies.jpg"/>
          <p:cNvPicPr>
            <a:picLocks noChangeAspect="1"/>
          </p:cNvPicPr>
          <p:nvPr/>
        </p:nvPicPr>
        <p:blipFill>
          <a:blip r:embed="rId3"/>
          <a:stretch>
            <a:fillRect/>
          </a:stretch>
        </p:blipFill>
        <p:spPr>
          <a:xfrm>
            <a:off x="1440414" y="864974"/>
            <a:ext cx="6123142" cy="599302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descr="pompeii-body1.jpg"/>
          <p:cNvPicPr>
            <a:picLocks noChangeAspect="1"/>
          </p:cNvPicPr>
          <p:nvPr/>
        </p:nvPicPr>
        <p:blipFill>
          <a:blip r:embed="rId3"/>
          <a:stretch>
            <a:fillRect/>
          </a:stretch>
        </p:blipFill>
        <p:spPr>
          <a:xfrm>
            <a:off x="1998641" y="0"/>
            <a:ext cx="5146717" cy="6858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5.1256528340.6_pompeii.jpg"/>
          <p:cNvPicPr>
            <a:picLocks noChangeAspect="1"/>
          </p:cNvPicPr>
          <p:nvPr/>
        </p:nvPicPr>
        <p:blipFill>
          <a:blip r:embed="rId3"/>
          <a:stretch>
            <a:fillRect/>
          </a:stretch>
        </p:blipFill>
        <p:spPr>
          <a:xfrm>
            <a:off x="5535" y="-4156"/>
            <a:ext cx="9138465" cy="686215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Volcanic Gases</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Poisonous to humans</a:t>
            </a:r>
          </a:p>
          <a:p>
            <a:r>
              <a:rPr lang="en-US" dirty="0" smtClean="0"/>
              <a:t>Can cause acid rain</a:t>
            </a:r>
          </a:p>
          <a:p>
            <a:r>
              <a:rPr lang="en-US" dirty="0" smtClean="0"/>
              <a:t>Includes:</a:t>
            </a:r>
          </a:p>
          <a:p>
            <a:pPr lvl="1"/>
            <a:r>
              <a:rPr lang="en-US" dirty="0" smtClean="0"/>
              <a:t>Carbon dioxide (CO2)</a:t>
            </a:r>
          </a:p>
          <a:p>
            <a:pPr lvl="1"/>
            <a:r>
              <a:rPr lang="en-US" dirty="0" smtClean="0"/>
              <a:t>Sulfur dioxide (SO2)</a:t>
            </a:r>
          </a:p>
          <a:p>
            <a:pPr lvl="1"/>
            <a:r>
              <a:rPr lang="en-US" dirty="0" smtClean="0"/>
              <a:t>Hydrochloric acid (</a:t>
            </a:r>
            <a:r>
              <a:rPr lang="en-US" dirty="0" err="1" smtClean="0"/>
              <a:t>HCl</a:t>
            </a:r>
            <a:r>
              <a:rPr lang="en-US" dirty="0" smtClean="0"/>
              <a:t>)</a:t>
            </a:r>
          </a:p>
          <a:p>
            <a:pPr lvl="1"/>
            <a:r>
              <a:rPr lang="en-US" dirty="0" smtClean="0"/>
              <a:t>Carbon monoxide (CO)</a:t>
            </a:r>
          </a:p>
        </p:txBody>
      </p:sp>
      <p:pic>
        <p:nvPicPr>
          <p:cNvPr id="5" name="Picture 4" descr="Baker81_gas_sampling_fumarole_mount_baker_1981_med.jpg"/>
          <p:cNvPicPr>
            <a:picLocks noChangeAspect="1"/>
          </p:cNvPicPr>
          <p:nvPr/>
        </p:nvPicPr>
        <p:blipFill>
          <a:blip r:embed="rId3"/>
          <a:stretch>
            <a:fillRect/>
          </a:stretch>
        </p:blipFill>
        <p:spPr>
          <a:xfrm>
            <a:off x="5226186" y="2175276"/>
            <a:ext cx="3917814" cy="261187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 y="-1"/>
            <a:ext cx="9137936" cy="686255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20020527-g2geo-0011.jpg"/>
          <p:cNvPicPr>
            <a:picLocks noChangeAspect="1"/>
          </p:cNvPicPr>
          <p:nvPr/>
        </p:nvPicPr>
        <p:blipFill>
          <a:blip r:embed="rId3"/>
          <a:stretch>
            <a:fillRect/>
          </a:stretch>
        </p:blipFill>
        <p:spPr>
          <a:xfrm>
            <a:off x="-2859" y="380999"/>
            <a:ext cx="9146859" cy="609409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Earthquakes</a:t>
            </a:r>
            <a:endParaRPr lang="en-US" dirty="0"/>
          </a:p>
        </p:txBody>
      </p:sp>
      <p:sp>
        <p:nvSpPr>
          <p:cNvPr id="3" name="Content Placeholder 2"/>
          <p:cNvSpPr>
            <a:spLocks noGrp="1"/>
          </p:cNvSpPr>
          <p:nvPr>
            <p:ph idx="1"/>
          </p:nvPr>
        </p:nvSpPr>
        <p:spPr/>
        <p:txBody>
          <a:bodyPr/>
          <a:lstStyle/>
          <a:p>
            <a:r>
              <a:rPr lang="en-US" dirty="0" smtClean="0"/>
              <a:t>Ground cracks</a:t>
            </a:r>
          </a:p>
          <a:p>
            <a:r>
              <a:rPr lang="en-US" dirty="0" smtClean="0"/>
              <a:t>Ground deformation</a:t>
            </a:r>
          </a:p>
          <a:p>
            <a:r>
              <a:rPr lang="en-US" dirty="0" smtClean="0"/>
              <a:t>Damage to manmade structures</a:t>
            </a:r>
          </a:p>
          <a:p>
            <a:endParaRPr lang="en-US" dirty="0"/>
          </a:p>
        </p:txBody>
      </p:sp>
      <p:pic>
        <p:nvPicPr>
          <p:cNvPr id="5" name="Picture 4" descr="Earthquake_damage.jpg"/>
          <p:cNvPicPr>
            <a:picLocks noChangeAspect="1"/>
          </p:cNvPicPr>
          <p:nvPr/>
        </p:nvPicPr>
        <p:blipFill>
          <a:blip r:embed="rId3"/>
          <a:stretch>
            <a:fillRect/>
          </a:stretch>
        </p:blipFill>
        <p:spPr>
          <a:xfrm>
            <a:off x="2144889" y="3617731"/>
            <a:ext cx="4699000" cy="2940232"/>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4876800" cy="1143000"/>
          </a:xfrm>
        </p:spPr>
        <p:txBody>
          <a:bodyPr>
            <a:normAutofit fontScale="90000"/>
          </a:bodyPr>
          <a:lstStyle/>
          <a:p>
            <a:r>
              <a:rPr lang="en-US" dirty="0" err="1" smtClean="0"/>
              <a:t>Pyroclastic</a:t>
            </a:r>
            <a:r>
              <a:rPr lang="en-US" dirty="0" smtClean="0"/>
              <a:t> Flows and Surges</a:t>
            </a:r>
            <a:endParaRPr lang="en-US" dirty="0"/>
          </a:p>
        </p:txBody>
      </p:sp>
      <p:sp>
        <p:nvSpPr>
          <p:cNvPr id="3" name="Content Placeholder 2"/>
          <p:cNvSpPr>
            <a:spLocks noGrp="1"/>
          </p:cNvSpPr>
          <p:nvPr>
            <p:ph idx="1"/>
          </p:nvPr>
        </p:nvSpPr>
        <p:spPr>
          <a:xfrm>
            <a:off x="0" y="1676400"/>
            <a:ext cx="4470400" cy="4525963"/>
          </a:xfrm>
        </p:spPr>
        <p:txBody>
          <a:bodyPr>
            <a:normAutofit fontScale="92500" lnSpcReduction="10000"/>
          </a:bodyPr>
          <a:lstStyle/>
          <a:p>
            <a:r>
              <a:rPr lang="en-US" dirty="0" smtClean="0"/>
              <a:t>More people have died due to these hazards than any other volcanic hazard </a:t>
            </a:r>
          </a:p>
          <a:p>
            <a:r>
              <a:rPr lang="en-US" dirty="0" smtClean="0"/>
              <a:t>Can incinerate, burn, and asphyxiate people</a:t>
            </a:r>
          </a:p>
          <a:p>
            <a:r>
              <a:rPr lang="en-US" dirty="0" smtClean="0"/>
              <a:t>Travel long distances so their threat is far reaching</a:t>
            </a:r>
          </a:p>
          <a:p>
            <a:r>
              <a:rPr lang="en-US" dirty="0" smtClean="0"/>
              <a:t>Fast, no way to outrun</a:t>
            </a:r>
          </a:p>
          <a:p>
            <a:endParaRPr lang="en-US" dirty="0"/>
          </a:p>
        </p:txBody>
      </p:sp>
      <p:pic>
        <p:nvPicPr>
          <p:cNvPr id="4" name="Picture 3"/>
          <p:cNvPicPr>
            <a:picLocks noChangeAspect="1"/>
          </p:cNvPicPr>
          <p:nvPr/>
        </p:nvPicPr>
        <p:blipFill>
          <a:blip r:embed="rId3"/>
          <a:stretch>
            <a:fillRect/>
          </a:stretch>
        </p:blipFill>
        <p:spPr>
          <a:xfrm>
            <a:off x="4470400" y="-1"/>
            <a:ext cx="4673599" cy="6908799"/>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861" y="381000"/>
            <a:ext cx="9149719" cy="60960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57200" y="-4089"/>
            <a:ext cx="8153400" cy="6862089"/>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Lahars</a:t>
            </a:r>
            <a:endParaRPr lang="en-US" dirty="0"/>
          </a:p>
        </p:txBody>
      </p:sp>
      <p:sp>
        <p:nvSpPr>
          <p:cNvPr id="3" name="Content Placeholder 2"/>
          <p:cNvSpPr>
            <a:spLocks noGrp="1"/>
          </p:cNvSpPr>
          <p:nvPr>
            <p:ph idx="1"/>
          </p:nvPr>
        </p:nvSpPr>
        <p:spPr/>
        <p:txBody>
          <a:bodyPr>
            <a:normAutofit lnSpcReduction="10000"/>
          </a:bodyPr>
          <a:lstStyle/>
          <a:p>
            <a:r>
              <a:rPr lang="en-US" dirty="0" smtClean="0"/>
              <a:t>Bury and destroy manmade structures including roads and bridges. </a:t>
            </a:r>
          </a:p>
          <a:p>
            <a:r>
              <a:rPr lang="en-US" dirty="0" err="1" smtClean="0"/>
              <a:t>Nevado</a:t>
            </a:r>
            <a:r>
              <a:rPr lang="en-US" dirty="0" smtClean="0"/>
              <a:t> del Ruiz 1985: lahars destroyed an entire city; breaking windows, floating cars, and leaving debris in the tops of trees</a:t>
            </a:r>
          </a:p>
          <a:p>
            <a:pPr lvl="1"/>
            <a:r>
              <a:rPr lang="en-US" dirty="0" smtClean="0"/>
              <a:t>23,000 people killed</a:t>
            </a:r>
          </a:p>
          <a:p>
            <a:r>
              <a:rPr lang="en-US" dirty="0" smtClean="0"/>
              <a:t>Undercut banks and cause houses on those banks to be destroyed.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441960"/>
            <a:ext cx="9144000" cy="597408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421481"/>
            <a:ext cx="9144000" cy="601503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304349"/>
            <a:ext cx="9144000" cy="6249302"/>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choolhouse.jpg"/>
          <p:cNvPicPr>
            <a:picLocks noChangeAspect="1"/>
          </p:cNvPicPr>
          <p:nvPr/>
        </p:nvPicPr>
        <p:blipFill>
          <a:blip r:embed="rId3"/>
          <a:stretch>
            <a:fillRect/>
          </a:stretch>
        </p:blipFill>
        <p:spPr>
          <a:xfrm>
            <a:off x="1030111" y="1071114"/>
            <a:ext cx="7126111" cy="4743954"/>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3200"/>
            <a:ext cx="8229600" cy="1143000"/>
          </a:xfrm>
        </p:spPr>
        <p:txBody>
          <a:bodyPr>
            <a:normAutofit fontScale="90000"/>
          </a:bodyPr>
          <a:lstStyle/>
          <a:p>
            <a:r>
              <a:rPr lang="en-US" dirty="0" smtClean="0"/>
              <a:t>What are the benefits of volcanoes to humans?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50000"/>
          </a:blip>
          <a:stretch>
            <a:fillRect/>
          </a:stretch>
        </p:blipFill>
        <p:spPr>
          <a:xfrm>
            <a:off x="-29415" y="274638"/>
            <a:ext cx="9173415" cy="6106054"/>
          </a:xfrm>
          <a:prstGeom prst="rect">
            <a:avLst/>
          </a:prstGeom>
        </p:spPr>
      </p:pic>
      <p:sp>
        <p:nvSpPr>
          <p:cNvPr id="2" name="Title 1"/>
          <p:cNvSpPr>
            <a:spLocks noGrp="1"/>
          </p:cNvSpPr>
          <p:nvPr>
            <p:ph type="title"/>
          </p:nvPr>
        </p:nvSpPr>
        <p:spPr/>
        <p:txBody>
          <a:bodyPr/>
          <a:lstStyle/>
          <a:p>
            <a:r>
              <a:rPr lang="en-US" dirty="0" smtClean="0"/>
              <a:t>Positive effects: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Geothermal energy</a:t>
            </a:r>
            <a:r>
              <a:rPr lang="en-US" dirty="0" smtClean="0"/>
              <a:t>: hot water, electric power</a:t>
            </a:r>
          </a:p>
          <a:p>
            <a:endParaRPr lang="en-US" dirty="0" smtClean="0"/>
          </a:p>
          <a:p>
            <a:r>
              <a:rPr lang="en-US" b="1" dirty="0" smtClean="0"/>
              <a:t>Resources</a:t>
            </a:r>
            <a:r>
              <a:rPr lang="en-US" dirty="0" smtClean="0"/>
              <a:t>: sulfur, building materials, pumice, granite, gravel driveways</a:t>
            </a:r>
          </a:p>
          <a:p>
            <a:endParaRPr lang="en-US" dirty="0" smtClean="0"/>
          </a:p>
          <a:p>
            <a:r>
              <a:rPr lang="en-US" b="1" dirty="0" smtClean="0"/>
              <a:t>Formation of our climate</a:t>
            </a:r>
            <a:r>
              <a:rPr lang="en-US" dirty="0" smtClean="0"/>
              <a:t>: </a:t>
            </a:r>
            <a:r>
              <a:rPr lang="en-US" dirty="0" err="1" smtClean="0"/>
              <a:t>Outgassing</a:t>
            </a:r>
            <a:endParaRPr lang="en-US" dirty="0" smtClean="0"/>
          </a:p>
          <a:p>
            <a:endParaRPr lang="en-US" dirty="0" smtClean="0"/>
          </a:p>
          <a:p>
            <a:r>
              <a:rPr lang="en-US" b="1" dirty="0" smtClean="0"/>
              <a:t>Soil rejuvenation</a:t>
            </a:r>
            <a:r>
              <a:rPr lang="en-US" dirty="0" smtClean="0"/>
              <a:t>: Fertile soils</a:t>
            </a:r>
          </a:p>
          <a:p>
            <a:endParaRPr lang="en-US" dirty="0" smtClean="0"/>
          </a:p>
          <a:p>
            <a:r>
              <a:rPr lang="en-US" b="1" dirty="0" smtClean="0"/>
              <a:t>Building topography</a:t>
            </a:r>
            <a:r>
              <a:rPr lang="en-US" dirty="0" smtClean="0"/>
              <a:t>: Islands, Mountains, New Land</a:t>
            </a:r>
          </a:p>
          <a:p>
            <a:endParaRPr lang="en-US" dirty="0"/>
          </a:p>
        </p:txBody>
      </p:sp>
      <p:pic>
        <p:nvPicPr>
          <p:cNvPr id="5" name="Picture 4"/>
          <p:cNvPicPr>
            <a:picLocks noChangeAspect="1"/>
          </p:cNvPicPr>
          <p:nvPr/>
        </p:nvPicPr>
        <p:blipFill>
          <a:blip r:embed="rId4"/>
          <a:stretch>
            <a:fillRect/>
          </a:stretch>
        </p:blipFill>
        <p:spPr>
          <a:xfrm>
            <a:off x="6955427" y="2935111"/>
            <a:ext cx="1901411" cy="1651322"/>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a:xfrm>
            <a:off x="457200" y="1600200"/>
            <a:ext cx="4030133" cy="4525963"/>
          </a:xfrm>
        </p:spPr>
        <p:txBody>
          <a:bodyPr>
            <a:normAutofit lnSpcReduction="10000"/>
          </a:bodyPr>
          <a:lstStyle/>
          <a:p>
            <a:r>
              <a:rPr lang="en-US" dirty="0" smtClean="0"/>
              <a:t>Volcanic Hazards:</a:t>
            </a:r>
          </a:p>
          <a:p>
            <a:pPr lvl="1"/>
            <a:r>
              <a:rPr lang="en-US" dirty="0" smtClean="0"/>
              <a:t>Lahars</a:t>
            </a:r>
          </a:p>
          <a:p>
            <a:pPr lvl="1"/>
            <a:r>
              <a:rPr lang="en-US" dirty="0" smtClean="0"/>
              <a:t>Pyroclastic flows</a:t>
            </a:r>
          </a:p>
          <a:p>
            <a:pPr lvl="1"/>
            <a:r>
              <a:rPr lang="en-US" dirty="0" smtClean="0"/>
              <a:t>Tsunamis</a:t>
            </a:r>
          </a:p>
          <a:p>
            <a:pPr lvl="1"/>
            <a:r>
              <a:rPr lang="en-US" dirty="0" smtClean="0"/>
              <a:t>Ash</a:t>
            </a:r>
          </a:p>
          <a:p>
            <a:pPr lvl="1"/>
            <a:r>
              <a:rPr lang="en-US" dirty="0" smtClean="0"/>
              <a:t>Lava Flows</a:t>
            </a:r>
          </a:p>
          <a:p>
            <a:pPr lvl="1"/>
            <a:r>
              <a:rPr lang="en-US" dirty="0" smtClean="0"/>
              <a:t>Earthquakes</a:t>
            </a:r>
          </a:p>
          <a:p>
            <a:pPr lvl="1"/>
            <a:r>
              <a:rPr lang="en-US" dirty="0" smtClean="0"/>
              <a:t>Landslides</a:t>
            </a:r>
          </a:p>
          <a:p>
            <a:pPr lvl="1"/>
            <a:r>
              <a:rPr lang="en-US" dirty="0" smtClean="0"/>
              <a:t>Gases</a:t>
            </a:r>
          </a:p>
        </p:txBody>
      </p:sp>
      <p:sp>
        <p:nvSpPr>
          <p:cNvPr id="4" name="Content Placeholder 2"/>
          <p:cNvSpPr txBox="1">
            <a:spLocks/>
          </p:cNvSpPr>
          <p:nvPr/>
        </p:nvSpPr>
        <p:spPr>
          <a:xfrm>
            <a:off x="4656667" y="1600200"/>
            <a:ext cx="4030133" cy="4525963"/>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lang="en-US" sz="3200" dirty="0" smtClean="0"/>
              <a:t>Benefits</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Geothermal energy</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Soil rejuvenation</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Resources</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Formation of our atmosphere</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lang="en-US" sz="2800" dirty="0" smtClean="0"/>
              <a:t>Building topography</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7268</TotalTime>
  <Words>2757</Words>
  <Application>Microsoft Macintosh PowerPoint</Application>
  <PresentationFormat>On-screen Show (4:3)</PresentationFormat>
  <Paragraphs>175</Paragraphs>
  <Slides>28</Slides>
  <Notes>28</Notes>
  <HiddenSlides>0</HiddenSlides>
  <MMClips>0</MMClips>
  <ScaleCrop>false</ScaleCrop>
  <HeadingPairs>
    <vt:vector size="4" baseType="variant">
      <vt:variant>
        <vt:lpstr>Design Template</vt:lpstr>
      </vt:variant>
      <vt:variant>
        <vt:i4>1</vt:i4>
      </vt:variant>
      <vt:variant>
        <vt:lpstr>Slide Titles</vt:lpstr>
      </vt:variant>
      <vt:variant>
        <vt:i4>28</vt:i4>
      </vt:variant>
    </vt:vector>
  </HeadingPairs>
  <TitlesOfParts>
    <vt:vector size="29" baseType="lpstr">
      <vt:lpstr>Office Theme</vt:lpstr>
      <vt:lpstr>Volcanic Hazards</vt:lpstr>
      <vt:lpstr>Tsunamis</vt:lpstr>
      <vt:lpstr>Slide 3</vt:lpstr>
      <vt:lpstr>Landslides</vt:lpstr>
      <vt:lpstr>Slide 5</vt:lpstr>
      <vt:lpstr>Lava Flows</vt:lpstr>
      <vt:lpstr>Slide 7</vt:lpstr>
      <vt:lpstr>Slide 8</vt:lpstr>
      <vt:lpstr>Slide 9</vt:lpstr>
      <vt:lpstr>Ash</vt:lpstr>
      <vt:lpstr>Slide 11</vt:lpstr>
      <vt:lpstr>Slide 12</vt:lpstr>
      <vt:lpstr>Slide 13</vt:lpstr>
      <vt:lpstr>Volcanic Gases</vt:lpstr>
      <vt:lpstr>Slide 15</vt:lpstr>
      <vt:lpstr>Slide 16</vt:lpstr>
      <vt:lpstr>Earthquakes</vt:lpstr>
      <vt:lpstr>Pyroclastic Flows and Surges</vt:lpstr>
      <vt:lpstr>Slide 19</vt:lpstr>
      <vt:lpstr>Slide 20</vt:lpstr>
      <vt:lpstr>Lahars</vt:lpstr>
      <vt:lpstr>Slide 22</vt:lpstr>
      <vt:lpstr>Slide 23</vt:lpstr>
      <vt:lpstr>Slide 24</vt:lpstr>
      <vt:lpstr>Slide 25</vt:lpstr>
      <vt:lpstr>What are the benefits of volcanoes to humans?</vt:lpstr>
      <vt:lpstr>Positive effects:</vt:lpstr>
      <vt:lpstr>Key Points</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Volcanic hazards</dc:title>
  <dc:creator>IGPP SIO</dc:creator>
  <cp:lastModifiedBy>IGPP SIO</cp:lastModifiedBy>
  <cp:revision>33</cp:revision>
  <dcterms:created xsi:type="dcterms:W3CDTF">2011-08-17T00:43:04Z</dcterms:created>
  <dcterms:modified xsi:type="dcterms:W3CDTF">2011-08-17T00:47:01Z</dcterms:modified>
</cp:coreProperties>
</file>