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39.xml" ContentType="application/vnd.openxmlformats-officedocument.presentationml.notes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Override PartName="/ppt/notesSlides/notesSlide29.xml" ContentType="application/vnd.openxmlformats-officedocument.presentationml.notes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notesSlides/notesSlide38.xml" ContentType="application/vnd.openxmlformats-officedocument.presentationml.notes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notesSlides/notesSlide37.xml" ContentType="application/vnd.openxmlformats-officedocument.presentationml.notes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35.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notesSlides/notesSlide36.xml" ContentType="application/vnd.openxmlformats-officedocument.presentationml.notes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34.xml" ContentType="application/vnd.openxmlformats-officedocument.presentationml.notesSlide+xml"/>
  <Override PartName="/ppt/notesSlides/notesSlide4.xml" ContentType="application/vnd.openxmlformats-officedocument.presentationml.notes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notesSlides/notesSlide25.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1"/>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82" r:id="rId24"/>
    <p:sldId id="278" r:id="rId25"/>
    <p:sldId id="280" r:id="rId26"/>
    <p:sldId id="279" r:id="rId27"/>
    <p:sldId id="281" r:id="rId28"/>
    <p:sldId id="295" r:id="rId29"/>
    <p:sldId id="283" r:id="rId30"/>
    <p:sldId id="286" r:id="rId31"/>
    <p:sldId id="287" r:id="rId32"/>
    <p:sldId id="288" r:id="rId33"/>
    <p:sldId id="289" r:id="rId34"/>
    <p:sldId id="285" r:id="rId35"/>
    <p:sldId id="292" r:id="rId36"/>
    <p:sldId id="294" r:id="rId37"/>
    <p:sldId id="291" r:id="rId38"/>
    <p:sldId id="290" r:id="rId39"/>
    <p:sldId id="296"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EE6837-D3A7-BC4A-80DB-4480F6509E11}" type="datetimeFigureOut">
              <a:rPr lang="en-US" smtClean="0"/>
              <a:pPr/>
              <a:t>6/26/11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039540-675F-0F4A-A60B-542C216D89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http://thisistheendoftheworldasweknowit.com/archives/the-earth-is-breaking-up-the-number-of-volcano-eruptions-in-2010-is-more-than-a-bit-alarming</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lesson: we can learn from studying the past, in particular from catastrophic events that are not daily experiences.  Knowing about past events prepares you to deal with the next one, avoiding loss of life.  It is possible to predict eruptions and in one of these examples, </a:t>
            </a:r>
            <a:r>
              <a:rPr lang="en-US" sz="1200" kern="1200" dirty="0" err="1" smtClean="0">
                <a:solidFill>
                  <a:schemeClr val="tx1"/>
                </a:solidFill>
                <a:latin typeface="+mn-lt"/>
                <a:ea typeface="+mn-ea"/>
                <a:cs typeface="+mn-cs"/>
              </a:rPr>
              <a:t>Nevado</a:t>
            </a:r>
            <a:r>
              <a:rPr lang="en-US" sz="1200" kern="1200" dirty="0" smtClean="0">
                <a:solidFill>
                  <a:schemeClr val="tx1"/>
                </a:solidFill>
                <a:latin typeface="+mn-lt"/>
                <a:ea typeface="+mn-ea"/>
                <a:cs typeface="+mn-cs"/>
              </a:rPr>
              <a:t> del Ruiz, officials were warned, but did not act on the warnings and thousands of people lost their lives. In another case, at Pinatubo, residents were evacuated and many lives were saved. All of the examples in this lesson come from convergent plate boundaries, which are the most explosive and most dangerous ones.  </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from Google Maps, inset map</a:t>
            </a:r>
            <a:r>
              <a:rPr lang="en-US" baseline="0" dirty="0" smtClean="0"/>
              <a:t> taken from http://www.easyvoyage.co.uk/martinique/pointe-du-bout-2309.</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Describe the location of Martinique and Mt. </a:t>
            </a:r>
            <a:r>
              <a:rPr lang="en-US" sz="1200" kern="1200" dirty="0" err="1" smtClean="0">
                <a:solidFill>
                  <a:schemeClr val="tx1"/>
                </a:solidFill>
                <a:latin typeface="+mn-lt"/>
                <a:ea typeface="+mn-ea"/>
                <a:cs typeface="+mn-cs"/>
              </a:rPr>
              <a:t>Pelee</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taken from http://</a:t>
            </a:r>
            <a:r>
              <a:rPr lang="en-US" baseline="0" dirty="0" err="1" smtClean="0"/>
              <a:t>www.geology.sdsu.edu/how_volcanoes_work/Pelee.html</a:t>
            </a:r>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travel to the vibrant French colonial city of St. Pierre of about 28,000 residents in 1902.  It is located on an island named Martinique, which is a tropical paradise renowned for its beauty.   It is April 23</a:t>
            </a:r>
            <a:r>
              <a:rPr lang="en-US" sz="1200" kern="1200" baseline="30000" dirty="0" smtClean="0">
                <a:solidFill>
                  <a:schemeClr val="tx1"/>
                </a:solidFill>
                <a:latin typeface="+mn-lt"/>
                <a:ea typeface="+mn-ea"/>
                <a:cs typeface="+mn-cs"/>
              </a:rPr>
              <a:t>rd</a:t>
            </a:r>
            <a:r>
              <a:rPr lang="en-US" sz="1200" kern="1200" dirty="0" smtClean="0">
                <a:solidFill>
                  <a:schemeClr val="tx1"/>
                </a:solidFill>
                <a:latin typeface="+mn-lt"/>
                <a:ea typeface="+mn-ea"/>
                <a:cs typeface="+mn-cs"/>
              </a:rPr>
              <a:t> and minor explosions are occurring on the volcano directly above the city.  Earthquakes begin to occur and sulfurous gas and ash begin spewing from the volcano.  Insects and snakes on the volcano realize the danger and begin to evacuate to the outlying villages around St. Pierre.  In their fright, they bite and kill 50 humans and 200 animals.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http://magnificent50.com/index.php/science/harbingers-of-human-destruction-6-apocalypse-islands/.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image on this slide shows what the city looked like before the eruption.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is May 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12 days after the first signs of an impending eruption began.  The crater rim suddenly collapses and scalding water from the crater lake mixed with ash and rock begin pouring down the mountain in a lahar.  The lahar runs out to the ocean and creates a 3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high tsunami.  The residents of outlying villages run to the city for safety while others attempt to escape the entire area, but the governor says that nothing is wrong and sends troops to prevent residents from leaving.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www.geology.sdsu.edu/how_volcanoes_work/Pelee.html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At 7:50 am on May 8</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15 days after the first warning signs, the eruption begins.  The volcano erupts with a deafening roar, sending a large black cloud of superheated gas, ash, and rock pummeling down the mountain at 100mph.  A V-shaped notch sends the cloud directly towards St. Pierre.</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www.geology.sdsu.edu/how_volcanoes_work/Pelee.html</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superheated cloud, or pyroclastic flow, reaches the city in less than a minute.  A three-ton statue is blown 16 meters from its base.  A 1-meter thick masonry wall is blown to rubble.  The searing heat of the pyroclastic flow ignites fires across the city, blowing up barrels of whiskey along the way.  The pyroclastic flow continues over the harbor and destroys all ships that lay in its path.</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a:t>
            </a:r>
            <a:r>
              <a:rPr lang="en-US" baseline="0" dirty="0" smtClean="0"/>
              <a:t> taken from http://popartmachine.com/item/pop_art/LOC+1089504/%5BVIEW-OF-RUINS-AFTER-THE-VOLCANIC-ERUPTION-OF-MOUNT-PELEE,-ST....  “</a:t>
            </a:r>
            <a:r>
              <a:rPr lang="en-US" sz="1200" kern="1200" dirty="0" smtClean="0">
                <a:solidFill>
                  <a:schemeClr val="tx1"/>
                </a:solidFill>
                <a:latin typeface="+mn-lt"/>
                <a:ea typeface="+mn-ea"/>
                <a:cs typeface="+mn-cs"/>
              </a:rPr>
              <a:t>View of ruins after the volcanic eruption of Mount </a:t>
            </a:r>
            <a:r>
              <a:rPr lang="en-US" sz="1200" kern="1200" dirty="0" err="1" smtClean="0">
                <a:solidFill>
                  <a:schemeClr val="tx1"/>
                </a:solidFill>
                <a:latin typeface="+mn-lt"/>
                <a:ea typeface="+mn-ea"/>
                <a:cs typeface="+mn-cs"/>
              </a:rPr>
              <a:t>Pelee</a:t>
            </a:r>
            <a:r>
              <a:rPr lang="en-US" sz="1200" kern="1200" dirty="0" smtClean="0">
                <a:solidFill>
                  <a:schemeClr val="tx1"/>
                </a:solidFill>
                <a:latin typeface="+mn-lt"/>
                <a:ea typeface="+mn-ea"/>
                <a:cs typeface="+mn-cs"/>
              </a:rPr>
              <a:t>, St. Pierre, Martinique”</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All but 2 of the residents of St. Pierre are killed in the eruption.  One survived simply by luck, the other survived because he was locked deep inside of a prison.  The shear force of the explosion may have killed some, but most were killed when they inhaled the scorching ash and gas from the pyroclastic flow.  The bodies that were found were badly burned and their lungs were seared.</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www.geology.sdsu.edu/how_volcanoes_work/Pelee.html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Five months later in October, a lava dome begins to rise out of the crater.  The dome is extremely viscous and emerges from the volcano like toothpaste from a tube.  For a year it continues to grow at rates up to 50 ft/day.  It grew to 350-500 feet thick and 1000 feet tall before collapsing.</a:t>
            </a:r>
          </a:p>
          <a:p>
            <a:endParaRPr lang="en-US" dirty="0" smtClean="0"/>
          </a:p>
          <a:p>
            <a:r>
              <a:rPr lang="en-US" sz="1200" kern="1200" dirty="0" smtClean="0">
                <a:solidFill>
                  <a:schemeClr val="tx1"/>
                </a:solidFill>
                <a:latin typeface="+mn-lt"/>
                <a:ea typeface="+mn-ea"/>
                <a:cs typeface="+mn-cs"/>
              </a:rPr>
              <a:t>What lessons can we learn from this eruption?</a:t>
            </a:r>
          </a:p>
          <a:p>
            <a:r>
              <a:rPr lang="en-US" sz="1200" kern="1200" dirty="0" smtClean="0">
                <a:solidFill>
                  <a:schemeClr val="tx1"/>
                </a:solidFill>
                <a:latin typeface="+mn-lt"/>
                <a:ea typeface="+mn-ea"/>
                <a:cs typeface="+mn-cs"/>
              </a:rPr>
              <a:t>Possible answers:</a:t>
            </a:r>
          </a:p>
          <a:p>
            <a:pPr lvl="0"/>
            <a:r>
              <a:rPr lang="en-US" sz="1200" kern="1200" dirty="0" smtClean="0">
                <a:solidFill>
                  <a:schemeClr val="tx1"/>
                </a:solidFill>
                <a:latin typeface="+mn-lt"/>
                <a:ea typeface="+mn-ea"/>
                <a:cs typeface="+mn-cs"/>
              </a:rPr>
              <a:t>Volcanoes are incredibly dangerous and deadly; they can kill tens of thousands of people in minutes</a:t>
            </a:r>
          </a:p>
          <a:p>
            <a:pPr lvl="0"/>
            <a:r>
              <a:rPr lang="en-US" sz="1200" kern="1200" dirty="0" smtClean="0">
                <a:solidFill>
                  <a:schemeClr val="tx1"/>
                </a:solidFill>
                <a:latin typeface="+mn-lt"/>
                <a:ea typeface="+mn-ea"/>
                <a:cs typeface="+mn-cs"/>
              </a:rPr>
              <a:t>Volcanoes give warning signs that should be taken seriously</a:t>
            </a:r>
          </a:p>
          <a:p>
            <a:pPr lvl="0"/>
            <a:r>
              <a:rPr lang="en-US" sz="1200" kern="1200" dirty="0" smtClean="0">
                <a:solidFill>
                  <a:schemeClr val="tx1"/>
                </a:solidFill>
                <a:latin typeface="+mn-lt"/>
                <a:ea typeface="+mn-ea"/>
                <a:cs typeface="+mn-cs"/>
              </a:rPr>
              <a:t>Officials do not always make the right decisions: not only did they not evacuate the city, they prevented citizens from leaving</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=1501-02=&amp;</a:t>
            </a:r>
            <a:r>
              <a:rPr lang="en-US" dirty="0" err="1" smtClean="0"/>
              <a:t>volpage</a:t>
            </a:r>
            <a:r>
              <a:rPr lang="en-US" dirty="0" smtClean="0"/>
              <a:t>=photos.  “</a:t>
            </a:r>
            <a:r>
              <a:rPr lang="en-US" sz="1200" kern="1200" dirty="0" smtClean="0">
                <a:solidFill>
                  <a:schemeClr val="tx1"/>
                </a:solidFill>
                <a:latin typeface="+mn-lt"/>
                <a:ea typeface="+mn-ea"/>
                <a:cs typeface="+mn-cs"/>
              </a:rPr>
              <a:t>Two weeks after the November 13, 1985 eruption, steam rises from Las Arenas, the summit crater of </a:t>
            </a:r>
            <a:r>
              <a:rPr lang="en-US" sz="1200" kern="1200" dirty="0" err="1" smtClean="0">
                <a:solidFill>
                  <a:schemeClr val="tx1"/>
                </a:solidFill>
                <a:latin typeface="+mn-lt"/>
                <a:ea typeface="+mn-ea"/>
                <a:cs typeface="+mn-cs"/>
              </a:rPr>
              <a:t>Nevado</a:t>
            </a:r>
            <a:r>
              <a:rPr lang="en-US" sz="1200" kern="1200" dirty="0" smtClean="0">
                <a:solidFill>
                  <a:schemeClr val="tx1"/>
                </a:solidFill>
                <a:latin typeface="+mn-lt"/>
                <a:ea typeface="+mn-ea"/>
                <a:cs typeface="+mn-cs"/>
              </a:rPr>
              <a:t> del Ruiz. This view from the NNW shows pyroclastic-surge and pyroclastic-flow deposits mantling the summit icecap. Radial grooves descending the upper glacier surface were scoured by pyroclastic surges, which reached 5.5 km NW and NE of the summit. Melting of the summit icecap led to the formation of devastating lahars that traveled as far as 100 km from the volcano and caused 23,000 </a:t>
            </a:r>
            <a:r>
              <a:rPr lang="en-US" sz="1200" kern="1200" dirty="0" err="1" smtClean="0">
                <a:solidFill>
                  <a:schemeClr val="tx1"/>
                </a:solidFill>
                <a:latin typeface="+mn-lt"/>
                <a:ea typeface="+mn-ea"/>
                <a:cs typeface="+mn-cs"/>
              </a:rPr>
              <a:t>fatalities.</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Norm Banks, 1985 (U.S. Geological Survey).</a:t>
            </a:r>
            <a:r>
              <a:rPr lang="en-US" sz="1200" i="0"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we move forward in time to 1985 in the city of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Columbia.  This city has been built on top of mudflows from two previous eruptions.  One eruption in 1595 killed 636 people, and one in 1845 killed over 1,000 people.  There are 27,000 residents that live in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The nearby mountain is the volcano that produced these lahars, called </a:t>
            </a:r>
            <a:r>
              <a:rPr lang="en-US" sz="1200" kern="1200" dirty="0" err="1" smtClean="0">
                <a:solidFill>
                  <a:schemeClr val="tx1"/>
                </a:solidFill>
                <a:latin typeface="+mn-lt"/>
                <a:ea typeface="+mn-ea"/>
                <a:cs typeface="+mn-cs"/>
              </a:rPr>
              <a:t>Nevado</a:t>
            </a:r>
            <a:r>
              <a:rPr lang="en-US" sz="1200" kern="1200" dirty="0" smtClean="0">
                <a:solidFill>
                  <a:schemeClr val="tx1"/>
                </a:solidFill>
                <a:latin typeface="+mn-lt"/>
                <a:ea typeface="+mn-ea"/>
                <a:cs typeface="+mn-cs"/>
              </a:rPr>
              <a:t> del Ruiz.  It reaches over 17,500 feet tall and although it is only 500 kilometers from the equator, the height allows snow to cover the mountain.</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volcanoes.usgs.gov/hazards/lahar/ruiz.php</a:t>
            </a:r>
            <a:r>
              <a:rPr lang="en-US" dirty="0" smtClean="0"/>
              <a:t>.</a:t>
            </a:r>
            <a:r>
              <a:rPr lang="en-US" baseline="0" dirty="0" smtClean="0"/>
              <a:t> </a:t>
            </a:r>
            <a:r>
              <a:rPr lang="en-US" sz="1200" b="1" kern="1200" dirty="0" smtClean="0">
                <a:solidFill>
                  <a:schemeClr val="tx1"/>
                </a:solidFill>
                <a:latin typeface="+mn-lt"/>
                <a:ea typeface="+mn-ea"/>
                <a:cs typeface="+mn-cs"/>
              </a:rPr>
              <a:t>Photograph by T. Pierson on November 26, 1985</a:t>
            </a: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Small earthquakes have been occurring for a year before the eruption that began at 3 pm.  Two hours later, ash and pumice begin raining on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The mayor and a local priest calm the residents over the radio and tell them that there is nothing to worry about.  Four hours after the eruption began, the Red Cross orders an evacuation.  Shortly the ash and pumice that was falling on the city stops.  Thinking that the eruption has stopped, the evacuation is called off.</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volcanoes.usgs.gov/hazards/lahar/ruiz.php</a:t>
            </a:r>
            <a:r>
              <a:rPr lang="en-US" dirty="0" smtClean="0"/>
              <a:t>. </a:t>
            </a:r>
            <a:r>
              <a:rPr lang="en-US" sz="1200" b="1" kern="1200" dirty="0" smtClean="0">
                <a:solidFill>
                  <a:schemeClr val="tx1"/>
                </a:solidFill>
                <a:latin typeface="+mn-lt"/>
                <a:ea typeface="+mn-ea"/>
                <a:cs typeface="+mn-cs"/>
              </a:rPr>
              <a:t>Photograph by J. </a:t>
            </a:r>
            <a:r>
              <a:rPr lang="en-US" sz="1200" b="1" kern="1200" dirty="0" err="1" smtClean="0">
                <a:solidFill>
                  <a:schemeClr val="tx1"/>
                </a:solidFill>
                <a:latin typeface="+mn-lt"/>
                <a:ea typeface="+mn-ea"/>
                <a:cs typeface="+mn-cs"/>
              </a:rPr>
              <a:t>Marso</a:t>
            </a:r>
            <a:r>
              <a:rPr lang="en-US" sz="1200" b="1" kern="1200" dirty="0" smtClean="0">
                <a:solidFill>
                  <a:schemeClr val="tx1"/>
                </a:solidFill>
                <a:latin typeface="+mn-lt"/>
                <a:ea typeface="+mn-ea"/>
                <a:cs typeface="+mn-cs"/>
              </a:rPr>
              <a:t> in late November 1985</a:t>
            </a: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At 9 pm, 6 hours after the eruption began, molten rock erupts from the summit, melting the snow.  Residents might have been concerned if they saw it, but a storm was blocking the view of the volcano.  The pyroclastic flow mixes with the melted snow and rushes first to the village of </a:t>
            </a:r>
            <a:r>
              <a:rPr lang="en-US" sz="1200" kern="1200" dirty="0" err="1" smtClean="0">
                <a:solidFill>
                  <a:schemeClr val="tx1"/>
                </a:solidFill>
                <a:latin typeface="+mn-lt"/>
                <a:ea typeface="+mn-ea"/>
                <a:cs typeface="+mn-cs"/>
              </a:rPr>
              <a:t>Chinchina</a:t>
            </a:r>
            <a:r>
              <a:rPr lang="en-US" sz="1200" kern="1200" dirty="0" smtClean="0">
                <a:solidFill>
                  <a:schemeClr val="tx1"/>
                </a:solidFill>
                <a:latin typeface="+mn-lt"/>
                <a:ea typeface="+mn-ea"/>
                <a:cs typeface="+mn-cs"/>
              </a:rPr>
              <a:t>, killing 1,927 people.  Another lahar in a different location breaks through a dam and rushes towards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It crushes a dam along the way and reaches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2 hours later.  The town is swept away or buried in minutes.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http://www.bilinguallibrarian.com/2007/11/14/its-been-22-years-since-the-tragedy-of-el-nevado-del-ruiz/</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Rescuers reach the city in the morning and find a tangled mass of trees, cars, and mutilated bodies floating in gray mud.  The lahar had killed 23,000 people and 15,000 animals, injured 4,500 people, and left 8,000 people homeless.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http://scienceblogs.com/eruptions/2008/11/23rd-anniversary-of-the-ruiz-disaster.php</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the river of gray mud that ran through </a:t>
            </a:r>
            <a:r>
              <a:rPr lang="en-US" sz="1200" kern="1200" dirty="0" err="1" smtClean="0">
                <a:solidFill>
                  <a:schemeClr val="tx1"/>
                </a:solidFill>
                <a:latin typeface="+mn-lt"/>
                <a:ea typeface="+mn-ea"/>
                <a:cs typeface="+mn-cs"/>
              </a:rPr>
              <a:t>Armero</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geoclass.info/?p</a:t>
            </a:r>
            <a:r>
              <a:rPr lang="en-US" dirty="0" smtClean="0"/>
              <a:t>=5</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Photographs of cars and bodies covered in mud.</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http://w3.ualg.pt/~jdias/GEOLAMB/GAn_Casos/NevadodelRuiz/.</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person rescued from the mud</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http://www.findingdulcinea.com/news/on-this-day/November/On-this-Day--Mudslide-in-Colombia-Kills-23-000.html.</a:t>
            </a:r>
            <a:r>
              <a:rPr lang="en-US" baseline="0" dirty="0" smtClean="0"/>
              <a:t>  “</a:t>
            </a:r>
            <a:r>
              <a:rPr lang="en-US" sz="1200" b="0" kern="1200" dirty="0" smtClean="0">
                <a:solidFill>
                  <a:schemeClr val="tx1"/>
                </a:solidFill>
                <a:latin typeface="+mn-lt"/>
                <a:ea typeface="+mn-ea"/>
                <a:cs typeface="+mn-cs"/>
              </a:rPr>
              <a:t>Two muddy survivors of the eruption of the volcano </a:t>
            </a:r>
            <a:r>
              <a:rPr lang="en-US" sz="1200" b="0" kern="1200" dirty="0" err="1" smtClean="0">
                <a:solidFill>
                  <a:schemeClr val="tx1"/>
                </a:solidFill>
                <a:latin typeface="+mn-lt"/>
                <a:ea typeface="+mn-ea"/>
                <a:cs typeface="+mn-cs"/>
              </a:rPr>
              <a:t>Nevado</a:t>
            </a:r>
            <a:r>
              <a:rPr lang="en-US" sz="1200" b="0" kern="1200" dirty="0" smtClean="0">
                <a:solidFill>
                  <a:schemeClr val="tx1"/>
                </a:solidFill>
                <a:latin typeface="+mn-lt"/>
                <a:ea typeface="+mn-ea"/>
                <a:cs typeface="+mn-cs"/>
              </a:rPr>
              <a:t> del Ruiz carry sticks as they </a:t>
            </a:r>
            <a:r>
              <a:rPr lang="en-US" sz="1200" b="0" kern="1200" dirty="0" err="1" smtClean="0">
                <a:solidFill>
                  <a:schemeClr val="tx1"/>
                </a:solidFill>
                <a:latin typeface="+mn-lt"/>
                <a:ea typeface="+mn-ea"/>
                <a:cs typeface="+mn-cs"/>
              </a:rPr>
              <a:t>walkdown</a:t>
            </a:r>
            <a:r>
              <a:rPr lang="en-US" sz="1200" b="0" kern="1200" dirty="0" smtClean="0">
                <a:solidFill>
                  <a:schemeClr val="tx1"/>
                </a:solidFill>
                <a:latin typeface="+mn-lt"/>
                <a:ea typeface="+mn-ea"/>
                <a:cs typeface="+mn-cs"/>
              </a:rPr>
              <a:t> a dirt road, Nov. 15, 1985, near </a:t>
            </a:r>
            <a:r>
              <a:rPr lang="en-US" sz="1200" b="0" kern="1200" dirty="0" err="1" smtClean="0">
                <a:solidFill>
                  <a:schemeClr val="tx1"/>
                </a:solidFill>
                <a:latin typeface="+mn-lt"/>
                <a:ea typeface="+mn-ea"/>
                <a:cs typeface="+mn-cs"/>
              </a:rPr>
              <a:t>Armero</a:t>
            </a:r>
            <a:r>
              <a:rPr lang="en-US" sz="1200" b="0" kern="1200" dirty="0" smtClean="0">
                <a:solidFill>
                  <a:schemeClr val="tx1"/>
                </a:solidFill>
                <a:latin typeface="+mn-lt"/>
                <a:ea typeface="+mn-ea"/>
                <a:cs typeface="+mn-cs"/>
              </a:rPr>
              <a:t>, Colombia.”</a:t>
            </a:r>
          </a:p>
          <a:p>
            <a:endParaRPr lang="en-US" sz="1200" b="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Survivors of the lahar</a:t>
            </a:r>
          </a:p>
          <a:p>
            <a:endParaRPr lang="en-US" b="0"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Google Maps.  Inset images taken from http://</a:t>
            </a:r>
            <a:r>
              <a:rPr lang="en-US" dirty="0" err="1" smtClean="0"/>
              <a:t>www.geology.sdsu.edu/how_volcanoes_work/index.html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Explain the location of Krakatau.  The two maps below show the extent of the island before and after the eruption.</a:t>
            </a:r>
          </a:p>
          <a:p>
            <a:endParaRPr lang="en-US" dirty="0" smtClean="0"/>
          </a:p>
        </p:txBody>
      </p:sp>
      <p:sp>
        <p:nvSpPr>
          <p:cNvPr id="4" name="Slide Number Placeholder 3"/>
          <p:cNvSpPr>
            <a:spLocks noGrp="1"/>
          </p:cNvSpPr>
          <p:nvPr>
            <p:ph type="sldNum" sz="quarter" idx="10"/>
          </p:nvPr>
        </p:nvSpPr>
        <p:spPr/>
        <p:txBody>
          <a:bodyPr/>
          <a:lstStyle/>
          <a:p>
            <a:fld id="{2F039540-675F-0F4A-A60B-542C216D890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a:t>
            </a:r>
            <a:r>
              <a:rPr lang="en-US" dirty="0" err="1" smtClean="0"/>
              <a:t>encyclopedia.tfd.com/Krakatoa</a:t>
            </a:r>
            <a:r>
              <a:rPr lang="en-US" dirty="0" smtClean="0"/>
              <a:t>.  “</a:t>
            </a:r>
            <a:r>
              <a:rPr lang="en-US" sz="1200" kern="1200" dirty="0" smtClean="0">
                <a:solidFill>
                  <a:schemeClr val="tx1"/>
                </a:solidFill>
                <a:latin typeface="+mn-lt"/>
                <a:ea typeface="+mn-ea"/>
                <a:cs typeface="+mn-cs"/>
              </a:rPr>
              <a:t>An early 19th-century illustration of </a:t>
            </a:r>
            <a:r>
              <a:rPr lang="en-US" sz="1200" kern="1200" dirty="0" err="1" smtClean="0">
                <a:solidFill>
                  <a:schemeClr val="tx1"/>
                </a:solidFill>
                <a:latin typeface="+mn-lt"/>
                <a:ea typeface="+mn-ea"/>
                <a:cs typeface="+mn-cs"/>
              </a:rPr>
              <a:t>Krakatoa</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we travel back in time, before the eruption of Mt. </a:t>
            </a:r>
            <a:r>
              <a:rPr lang="en-US" sz="1200" kern="1200" dirty="0" err="1" smtClean="0">
                <a:solidFill>
                  <a:schemeClr val="tx1"/>
                </a:solidFill>
                <a:latin typeface="+mn-lt"/>
                <a:ea typeface="+mn-ea"/>
                <a:cs typeface="+mn-cs"/>
              </a:rPr>
              <a:t>Pelee</a:t>
            </a:r>
            <a:r>
              <a:rPr lang="en-US" sz="1200" kern="1200" dirty="0" smtClean="0">
                <a:solidFill>
                  <a:schemeClr val="tx1"/>
                </a:solidFill>
                <a:latin typeface="+mn-lt"/>
                <a:ea typeface="+mn-ea"/>
                <a:cs typeface="+mn-cs"/>
              </a:rPr>
              <a:t>.  It is the year 1883.  An island in the Pacific begins erupting on May 20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but no one lives on the island so no one is in immediate danger.  Eruptions continue for 2 months sending out churning clouds of black to incandescent (red) ash and pumice accompanied by explosive noises.  Although no one lived on the island, two nearby islands called Java and Sumatra were highly populated.  Residents looked at these explosions in awe and happily celebrated the fireworks show.</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 taken</a:t>
            </a:r>
            <a:r>
              <a:rPr lang="en-US" baseline="0" dirty="0" smtClean="0"/>
              <a:t> from http://withfriendship.com/user/neeha/1883-eruption-of-krakatoa.php.</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 August 26</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the big eruption begins at 12:53 pm.  A churning black cloud of volcanic debris rises 36 km in the air.  The eruption continued throughout the day, constantly intensifying.  At 5:30 am the next morning, a series of at least 4 eruptions culminated in the eruption that blew the island apart.  The noise was heard all across the Indian Ocean from Sri Lanka to Australia. </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www.geology.sdsu.edu/how_volcanoes_work/index.html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Blasts of debris from the explosion created a 40-meter tall tsunami that completely submerged several nearby islands.  On </a:t>
            </a:r>
            <a:r>
              <a:rPr lang="en-US" sz="1200" kern="1200" dirty="0" err="1" smtClean="0">
                <a:solidFill>
                  <a:schemeClr val="tx1"/>
                </a:solidFill>
                <a:latin typeface="+mn-lt"/>
                <a:ea typeface="+mn-ea"/>
                <a:cs typeface="+mn-cs"/>
              </a:rPr>
              <a:t>Sebesi</a:t>
            </a:r>
            <a:r>
              <a:rPr lang="en-US" sz="1200" kern="1200" dirty="0" smtClean="0">
                <a:solidFill>
                  <a:schemeClr val="tx1"/>
                </a:solidFill>
                <a:latin typeface="+mn-lt"/>
                <a:ea typeface="+mn-ea"/>
                <a:cs typeface="+mn-cs"/>
              </a:rPr>
              <a:t> Island, an island only 8 miles from Krakatau, the tsunami stripped away all vegetation, washed approximately 3000 people out to sea, and destroyed all signs of human occupation.  The Thousand Islands were covered by 2 meters of seawater and the only residents to survive escaped the tsunami by climbing trees.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http://www.newscientist.com/gallery/biggest-bangs/3. </a:t>
            </a:r>
            <a:r>
              <a:rPr lang="en-US" sz="1200" kern="1200" dirty="0" smtClean="0">
                <a:solidFill>
                  <a:schemeClr val="tx1"/>
                </a:solidFill>
                <a:latin typeface="+mn-lt"/>
                <a:ea typeface="+mn-ea"/>
                <a:cs typeface="+mn-cs"/>
              </a:rPr>
              <a:t>(Image: Everett Collection / Rex Features)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total of 36,417 people died in locations around the Indian Ocean, 90% of who were killed by the tsunami.  Most of the others were killed by a pyroclastic flow that skimmed 40 km over the ocean to Southern Sumatra, incinerating entire villages and burning all vegetation.  For months afterwards, the </a:t>
            </a:r>
            <a:r>
              <a:rPr lang="en-US" sz="1200" kern="1200" dirty="0" err="1" smtClean="0">
                <a:solidFill>
                  <a:schemeClr val="tx1"/>
                </a:solidFill>
                <a:latin typeface="+mn-lt"/>
                <a:ea typeface="+mn-ea"/>
                <a:cs typeface="+mn-cs"/>
              </a:rPr>
              <a:t>Sundra</a:t>
            </a:r>
            <a:r>
              <a:rPr lang="en-US" sz="1200" kern="1200" dirty="0" smtClean="0">
                <a:solidFill>
                  <a:schemeClr val="tx1"/>
                </a:solidFill>
                <a:latin typeface="+mn-lt"/>
                <a:ea typeface="+mn-ea"/>
                <a:cs typeface="+mn-cs"/>
              </a:rPr>
              <a:t> Straits surrounding Krakatau were filled with rafts of floating black pumice carrying corpses.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http://awesomeappenings.blogspot.com/2011/03/anuk-krakatoa.html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several years after the eruption, global temperatures fell by several degrees due to the enormous amount of ash released by Krakatau.  The eruption blasted apart an entire island, but less than fifty years later a new volcano arose from the ocean, named </a:t>
            </a:r>
            <a:r>
              <a:rPr lang="en-US" sz="1200" kern="1200" dirty="0" err="1" smtClean="0">
                <a:solidFill>
                  <a:schemeClr val="tx1"/>
                </a:solidFill>
                <a:latin typeface="+mn-lt"/>
                <a:ea typeface="+mn-ea"/>
                <a:cs typeface="+mn-cs"/>
              </a:rPr>
              <a:t>Anuk</a:t>
            </a:r>
            <a:r>
              <a:rPr lang="en-US" sz="1200" kern="1200" dirty="0" smtClean="0">
                <a:solidFill>
                  <a:schemeClr val="tx1"/>
                </a:solidFill>
                <a:latin typeface="+mn-lt"/>
                <a:ea typeface="+mn-ea"/>
                <a:cs typeface="+mn-cs"/>
              </a:rPr>
              <a:t> Krakatau, and has erupted almost every year since.</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Google Maps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map shows the location of the volcano.</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http://www.teara.govt.nz/en/historic-volcanic-activity/1/2/2</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travel even further back in time to the largest eruption in recorded history.  As shown in the diagram, this eruption was four times larger than the eruption of Krakatau, and makes the eruption at Mt. St. Helens look insignificant.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 a volcano in Indonesia, became highly active in 1812.  On the 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of April 1815, a moderate eruption occurred followed by thunderous detonation sounds.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http://hotnichenews.blogspot.com/2010/05/top-10-most-terrifying-natural.html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next day, on the 6</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volcanic ash began to fall on the island of Java.  Four days later, at 7 pm on April 10</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the eruptions intensified.  The entire mountain burst into flames and turned into a flowing mass of liquid fire.  Pyroclastic flows cascaded down every side of the mountain and destroyed the village of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http://184.106.231.42/ideas/23389. </a:t>
            </a:r>
            <a:r>
              <a:rPr lang="en-US" sz="1200" i="1" kern="1200" dirty="0" smtClean="0">
                <a:solidFill>
                  <a:schemeClr val="tx1"/>
                </a:solidFill>
                <a:latin typeface="+mn-lt"/>
                <a:ea typeface="+mn-ea"/>
                <a:cs typeface="+mn-cs"/>
              </a:rPr>
              <a:t>J.M.W. Turner painting of </a:t>
            </a:r>
            <a:r>
              <a:rPr lang="en-US" sz="1200" i="1" kern="1200" dirty="0" err="1" smtClean="0">
                <a:solidFill>
                  <a:schemeClr val="tx1"/>
                </a:solidFill>
                <a:latin typeface="+mn-lt"/>
                <a:ea typeface="+mn-ea"/>
                <a:cs typeface="+mn-cs"/>
              </a:rPr>
              <a:t>Chichester</a:t>
            </a:r>
            <a:r>
              <a:rPr lang="en-US" sz="1200" i="1" kern="1200" dirty="0" smtClean="0">
                <a:solidFill>
                  <a:schemeClr val="tx1"/>
                </a:solidFill>
                <a:latin typeface="+mn-lt"/>
                <a:ea typeface="+mn-ea"/>
                <a:cs typeface="+mn-cs"/>
              </a:rPr>
              <a:t> Canal in 1816</a:t>
            </a:r>
          </a:p>
          <a:p>
            <a:endParaRPr lang="en-US" sz="1200" i="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least 71,000 people were killed as a result of the eruption, but only about 12,000 were directly killed by the eruption itself. The rest died from starvation as a result of crops failing because of the eruption.  The eruption also caused a global “year without a summer” because of all of the ash that was emitted from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  Distant locations were affected as well because of the climate disruption.  Crops failed and livestock died over much of the Northern Hemisphere.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Note that the bright and colorful sunsets caused by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 and in particular Krakatau were famously depicted by painters in Europe and in the US.  The painting on this slide is one of these and was painted by J.M.W. Turner.</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fromhttp://www.javabackpacker.blogspot.com/2010/07/top-10-deadly-volcanoes-eruption-in.html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People living 370 miles from the volcano were cast in pitch darkness for two days following the eruption.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 which was one of the tallest mountains in Indonesia, lost almost 5,000 feet of elevation.</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from Google Maps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map shows the location of Pinatubo.</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a:t>
            </a:r>
            <a:r>
              <a:rPr lang="en-US" dirty="0" err="1" smtClean="0"/>
              <a:t>http://volcano.oregonstate.edu/vwdocs/volc_images/southeast_asia/philippines/pinatubo_prior.html.</a:t>
            </a:r>
            <a:r>
              <a:rPr lang="en-US" dirty="0" smtClean="0"/>
              <a:t> “</a:t>
            </a:r>
            <a:r>
              <a:rPr lang="en-US" sz="1200" kern="1200" dirty="0" smtClean="0">
                <a:solidFill>
                  <a:schemeClr val="tx1"/>
                </a:solidFill>
                <a:latin typeface="+mn-lt"/>
                <a:ea typeface="+mn-ea"/>
                <a:cs typeface="+mn-cs"/>
              </a:rPr>
              <a:t>Mt. Pinatubo prior to the 1991 eruption. Photograph courtesy of the U.S. Geological Survey.”</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now move forward in time to something much more recent.  Pinatubo is a mountain in this Philippines that was quiet and inconspicuous before its eruption.  It was covered in a dense forest that supported thousands of native inhabitants.  Luckily, scientists were able to predict the eruption and save tens of thousands of lives.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https://</a:t>
            </a:r>
            <a:r>
              <a:rPr lang="en-US" dirty="0" err="1" smtClean="0"/>
              <a:t>thelavazone.wikispaces.com/Mt.+Pinatubo</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 March 15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1991, earthquakes began that increased in intensity over the next two weeks.  Eruptions began on April 2</a:t>
            </a:r>
            <a:r>
              <a:rPr lang="en-US" sz="1200" kern="1200" baseline="30000" dirty="0" smtClean="0">
                <a:solidFill>
                  <a:schemeClr val="tx1"/>
                </a:solidFill>
                <a:latin typeface="+mn-lt"/>
                <a:ea typeface="+mn-ea"/>
                <a:cs typeface="+mn-cs"/>
              </a:rPr>
              <a:t>nd</a:t>
            </a:r>
            <a:r>
              <a:rPr lang="en-US" sz="1200" kern="1200" dirty="0" smtClean="0">
                <a:solidFill>
                  <a:schemeClr val="tx1"/>
                </a:solidFill>
                <a:latin typeface="+mn-lt"/>
                <a:ea typeface="+mn-ea"/>
                <a:cs typeface="+mn-cs"/>
              </a:rPr>
              <a:t>, dusting the surrounding areas with ash.  Hundreds of earthquakes occurred every day and the volcano continued to erupt more violently every day throughout May.  Evacuations were ordered for everyone living within 10 km of the volcano.</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a:t>
            </a:r>
            <a:r>
              <a:rPr lang="en-US" dirty="0" err="1" smtClean="0"/>
              <a:t>http://volcano.oregonstate.edu/vwdocs/volc_images/southeast_asia/philippines/pinatubo.html.</a:t>
            </a:r>
            <a:r>
              <a:rPr lang="en-US" dirty="0" smtClean="0"/>
              <a:t>  “</a:t>
            </a:r>
            <a:r>
              <a:rPr lang="en-US" sz="1200" kern="1200" dirty="0" smtClean="0">
                <a:solidFill>
                  <a:schemeClr val="tx1"/>
                </a:solidFill>
                <a:latin typeface="+mn-lt"/>
                <a:ea typeface="+mn-ea"/>
                <a:cs typeface="+mn-cs"/>
              </a:rPr>
              <a:t>This photo depicts a secondary eruption on Mt. Pinatubo in May 1994.</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This eruption lasted about four hours. </a:t>
            </a:r>
            <a:r>
              <a:rPr lang="en-US" sz="1200" b="1" i="1" kern="1200" dirty="0" smtClean="0">
                <a:solidFill>
                  <a:schemeClr val="tx1"/>
                </a:solidFill>
                <a:latin typeface="+mn-lt"/>
                <a:ea typeface="+mn-ea"/>
                <a:cs typeface="+mn-cs"/>
              </a:rPr>
              <a:t>Copyrighted photo by Marko </a:t>
            </a:r>
            <a:r>
              <a:rPr lang="en-US" sz="1200" b="1" i="1" kern="1200" dirty="0" err="1" smtClean="0">
                <a:solidFill>
                  <a:schemeClr val="tx1"/>
                </a:solidFill>
                <a:latin typeface="+mn-lt"/>
                <a:ea typeface="+mn-ea"/>
                <a:cs typeface="+mn-cs"/>
              </a:rPr>
              <a:t>Riikonen</a:t>
            </a:r>
            <a:r>
              <a:rPr lang="en-US" sz="1200" b="1" i="1" kern="1200" dirty="0" smtClean="0">
                <a:solidFill>
                  <a:schemeClr val="tx1"/>
                </a:solidFill>
                <a:latin typeface="+mn-lt"/>
                <a:ea typeface="+mn-ea"/>
                <a:cs typeface="+mn-cs"/>
              </a:rPr>
              <a:t>.”</a:t>
            </a:r>
          </a:p>
          <a:p>
            <a:endParaRPr lang="en-US" sz="1200" b="1"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Scientists recorded a ten-fold increase in sulfur dioxide emissions in the span of two weeks.  Suddenly, on May 28</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the emissions made a rapid decline.  Something terrible must be on the horizon if the gas is blocked from escape.  On June 3</a:t>
            </a:r>
            <a:r>
              <a:rPr lang="en-US" sz="1200" kern="1200" baseline="30000" dirty="0" smtClean="0">
                <a:solidFill>
                  <a:schemeClr val="tx1"/>
                </a:solidFill>
                <a:latin typeface="+mn-lt"/>
                <a:ea typeface="+mn-ea"/>
                <a:cs typeface="+mn-cs"/>
              </a:rPr>
              <a:t>rd</a:t>
            </a:r>
            <a:r>
              <a:rPr lang="en-US" sz="1200" kern="1200" dirty="0" smtClean="0">
                <a:solidFill>
                  <a:schemeClr val="tx1"/>
                </a:solidFill>
                <a:latin typeface="+mn-lt"/>
                <a:ea typeface="+mn-ea"/>
                <a:cs typeface="+mn-cs"/>
              </a:rPr>
              <a:t>, magma begins shooting out of the volcano.  The first large explosion happened four days later and generated a column of ash that reached 7 km in the sky.  The Philippine Institute of Volcanology and Seismology was keeping track and issued a warning that a major eruption could occur within the next 2 weeks.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http://cuscoperuexperience.com/en/admin/pinatubo-volcano-eruption-1991&amp;page=5</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Scientists recorded tilt changes indicating that the volcano was inflating.  In addition, earthquakes that had been occurring deep beneath the volcano had shifted to shallow depths within the volcano.  Now, everyone living within 20 km of the volcano was ordered to evacuate.  A lava dome began rising out of Pinatubo and on June 13</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the evacuation radius was expanded to 40 km around the volcano.  By June 15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60,000 people living within 30 km of the volcano had evacuated.</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a:t>
            </a:r>
            <a:r>
              <a:rPr lang="en-US" baseline="0" dirty="0" smtClean="0"/>
              <a:t> taken from </a:t>
            </a:r>
            <a:r>
              <a:rPr lang="en-US" baseline="0" dirty="0" err="1" smtClean="0"/>
              <a:t>http://vulcan.wr.usgs.gov/Volcanoes/Philippines/Pinatubo/description_pinatubo.html.</a:t>
            </a:r>
            <a:r>
              <a:rPr lang="en-US" baseline="0" dirty="0" smtClean="0"/>
              <a:t>  “</a:t>
            </a:r>
            <a:r>
              <a:rPr lang="en-US" sz="1200" kern="1200" dirty="0" smtClean="0">
                <a:solidFill>
                  <a:schemeClr val="tx1"/>
                </a:solidFill>
                <a:latin typeface="+mn-lt"/>
                <a:ea typeface="+mn-ea"/>
                <a:cs typeface="+mn-cs"/>
              </a:rPr>
              <a:t>The June 12, 1991 eruption column from Mount Pinatubo taken from the east side of Clark Air Base. U.S. Geological Survey Photograph taken on June 12, 1991, by Dave Harlow “</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series of small eruptions causing pyroclastic flows occurred between June 12</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and 15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Finally, on June 15</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the major eruption everyone had prepared for, occurred.  The view of the eruption was blocked by the arrival of a typhoon.  The eruption sent ash 34 km into the sky and pyroclastic flows rushing down the mountain out to 16 km from the summit.  Rain from the typhoon mixed with the ash from the eruption causing lahars.  The city of Luzon was cast into total darkness.</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=0703-083&amp;volpage=photos.  “</a:t>
            </a:r>
            <a:r>
              <a:rPr lang="en-US" sz="1200" kern="1200" dirty="0" smtClean="0">
                <a:solidFill>
                  <a:schemeClr val="tx1"/>
                </a:solidFill>
                <a:latin typeface="+mn-lt"/>
                <a:ea typeface="+mn-ea"/>
                <a:cs typeface="+mn-cs"/>
              </a:rPr>
              <a:t>The beginning of a small explosion within the new summit caldera of Pinatubo volcano is seen from the NE on August 1, 1991. After the 2.5-km-wide caldera formed during the June 15 climactic eruption, continuous ash emission lasted through much of July. The caldera floor became visible for the first time when activity changed to intermittent explosions. By September 1991, a caldera lake began to form from the accumulation of rainwater and groundwater from within the volcano. The lake eventually expanded to cover the caldera floor</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Photo </a:t>
            </a:r>
            <a:r>
              <a:rPr lang="en-US" sz="1200" i="1" kern="1200" dirty="0" smtClean="0">
                <a:solidFill>
                  <a:schemeClr val="tx1"/>
                </a:solidFill>
                <a:latin typeface="+mn-lt"/>
                <a:ea typeface="+mn-ea"/>
                <a:cs typeface="+mn-cs"/>
              </a:rPr>
              <a:t>by Tom </a:t>
            </a:r>
            <a:r>
              <a:rPr lang="en-US" sz="1200" i="1" kern="1200" dirty="0" err="1" smtClean="0">
                <a:solidFill>
                  <a:schemeClr val="tx1"/>
                </a:solidFill>
                <a:latin typeface="+mn-lt"/>
                <a:ea typeface="+mn-ea"/>
                <a:cs typeface="+mn-cs"/>
              </a:rPr>
              <a:t>Casadevall</a:t>
            </a:r>
            <a:r>
              <a:rPr lang="en-US" sz="1200" i="1" kern="1200" dirty="0" smtClean="0">
                <a:solidFill>
                  <a:schemeClr val="tx1"/>
                </a:solidFill>
                <a:latin typeface="+mn-lt"/>
                <a:ea typeface="+mn-ea"/>
                <a:cs typeface="+mn-cs"/>
              </a:rPr>
              <a:t>, 1991 (U.S. Geological Survey).”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Only around 800 residents were killed out of the potential tens of thousands that could have been killed.  Most were killed by roofs that collapsed under the weight of the ash mixed with rainwater.  The successful prediction and evacuation has been hailed as a major achievement in volcanology.  Around 500,000 people still live within 40 km of Pinatubo.</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volcanoes.usgs.gov/hazards/lahar/rain.php</a:t>
            </a:r>
            <a:r>
              <a:rPr lang="en-US" dirty="0" smtClean="0"/>
              <a:t>.  “</a:t>
            </a:r>
            <a:r>
              <a:rPr lang="en-US" sz="1200" b="0" kern="1200" dirty="0" smtClean="0">
                <a:solidFill>
                  <a:schemeClr val="tx1"/>
                </a:solidFill>
                <a:latin typeface="+mn-lt"/>
                <a:ea typeface="+mn-ea"/>
                <a:cs typeface="+mn-cs"/>
              </a:rPr>
              <a:t>Destroyed home.  The human consequences of these post-eruption lahars at Mount Pinatubo have been enormous. In the first five years following the eruption, lahars destroyed the homes of more than 100,000 people; each year during the rainy seasons, the threat of lahars forced another 100,000 people to evacuate their homes and farmland. Lahars also covered about 120,000 </a:t>
            </a:r>
            <a:r>
              <a:rPr lang="en-US" sz="1200" b="0" kern="1200" dirty="0" err="1" smtClean="0">
                <a:solidFill>
                  <a:schemeClr val="tx1"/>
                </a:solidFill>
                <a:latin typeface="+mn-lt"/>
                <a:ea typeface="+mn-ea"/>
                <a:cs typeface="+mn-cs"/>
              </a:rPr>
              <a:t>hectacres</a:t>
            </a:r>
            <a:r>
              <a:rPr lang="en-US" sz="1200" b="0" kern="1200" dirty="0" smtClean="0">
                <a:solidFill>
                  <a:schemeClr val="tx1"/>
                </a:solidFill>
                <a:latin typeface="+mn-lt"/>
                <a:ea typeface="+mn-ea"/>
                <a:cs typeface="+mn-cs"/>
              </a:rPr>
              <a:t> (roughly 300,000 acres) with sediment to an average depth of about one meter, and floods spread rock debris over an area at least several times larger.”</a:t>
            </a:r>
          </a:p>
          <a:p>
            <a:endParaRPr lang="en-US" sz="1200" b="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roof covered in ash and tephra as well as damage created by a lahar.</a:t>
            </a:r>
            <a:r>
              <a:rPr lang="en-US" dirty="0" smtClean="0"/>
              <a:t> </a:t>
            </a:r>
            <a:endParaRPr lang="en-US" b="0"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=0703-083&amp;volpage=photos.  “</a:t>
            </a:r>
            <a:r>
              <a:rPr lang="en-US" sz="1200" kern="1200" dirty="0" smtClean="0">
                <a:solidFill>
                  <a:schemeClr val="tx1"/>
                </a:solidFill>
                <a:latin typeface="+mn-lt"/>
                <a:ea typeface="+mn-ea"/>
                <a:cs typeface="+mn-cs"/>
              </a:rPr>
              <a:t>Residents in this July 1991 photo are forced to wade across the shallow Santo </a:t>
            </a:r>
            <a:r>
              <a:rPr lang="en-US" sz="1200" kern="1200" dirty="0" err="1" smtClean="0">
                <a:solidFill>
                  <a:schemeClr val="tx1"/>
                </a:solidFill>
                <a:latin typeface="+mn-lt"/>
                <a:ea typeface="+mn-ea"/>
                <a:cs typeface="+mn-cs"/>
              </a:rPr>
              <a:t>Tomás</a:t>
            </a:r>
            <a:r>
              <a:rPr lang="en-US" sz="1200" kern="1200" dirty="0" smtClean="0">
                <a:solidFill>
                  <a:schemeClr val="tx1"/>
                </a:solidFill>
                <a:latin typeface="+mn-lt"/>
                <a:ea typeface="+mn-ea"/>
                <a:cs typeface="+mn-cs"/>
              </a:rPr>
              <a:t> River, SW of Pinatubo, when lahars destroyed the bridge between the villages of San Rafael and Santa Fe. Devastating lahars (volcanic mudflows) affected broad lowland areas on all sides of Pinatubo in the years following the 1991 </a:t>
            </a:r>
            <a:r>
              <a:rPr lang="en-US" sz="1200" kern="1200" dirty="0" err="1" smtClean="0">
                <a:solidFill>
                  <a:schemeClr val="tx1"/>
                </a:solidFill>
                <a:latin typeface="+mn-lt"/>
                <a:ea typeface="+mn-ea"/>
                <a:cs typeface="+mn-cs"/>
              </a:rPr>
              <a:t>eruption.</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Chris Newhall, 1991 (U.S. Geological Survey).”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bridge that was destroyed, forcing residents to ford a river of mud.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www.corbis.co.in/searchresults.php?s</a:t>
            </a:r>
            <a:r>
              <a:rPr lang="en-US" dirty="0" smtClean="0"/>
              <a:t>=</a:t>
            </a:r>
            <a:r>
              <a:rPr lang="en-US" dirty="0" err="1" smtClean="0"/>
              <a:t>Volcanic+ash&amp;rm</a:t>
            </a:r>
            <a:r>
              <a:rPr lang="en-US" dirty="0" smtClean="0"/>
              <a:t>=&amp;</a:t>
            </a:r>
            <a:r>
              <a:rPr lang="en-US" dirty="0" err="1" smtClean="0"/>
              <a:t>rf</a:t>
            </a:r>
            <a:r>
              <a:rPr lang="en-US" dirty="0" smtClean="0"/>
              <a:t>=&amp;</a:t>
            </a:r>
            <a:r>
              <a:rPr lang="en-US" dirty="0" err="1" smtClean="0"/>
              <a:t>mr</a:t>
            </a:r>
            <a:r>
              <a:rPr lang="en-US" dirty="0" smtClean="0"/>
              <a:t>=&amp;loc=&amp;</a:t>
            </a:r>
            <a:r>
              <a:rPr lang="en-US" dirty="0" err="1" smtClean="0"/>
              <a:t>col</a:t>
            </a:r>
            <a:r>
              <a:rPr lang="en-US" dirty="0" smtClean="0"/>
              <a:t>=&amp;</a:t>
            </a:r>
            <a:r>
              <a:rPr lang="en-US" dirty="0" err="1" smtClean="0"/>
              <a:t>listRF</a:t>
            </a:r>
            <a:r>
              <a:rPr lang="en-US" dirty="0" smtClean="0"/>
              <a:t>=&amp;orient=&amp;view=&amp;people=&amp;</a:t>
            </a:r>
            <a:r>
              <a:rPr lang="en-US" dirty="0" err="1" smtClean="0"/>
              <a:t>pht</a:t>
            </a:r>
            <a:r>
              <a:rPr lang="en-US" dirty="0" smtClean="0"/>
              <a:t>=&amp;max=&amp;</a:t>
            </a:r>
            <a:r>
              <a:rPr lang="en-US" dirty="0" err="1" smtClean="0"/>
              <a:t>p</a:t>
            </a:r>
            <a:r>
              <a:rPr lang="en-US" dirty="0" smtClean="0"/>
              <a:t>=1.  Volcanic ash from Pinatubo</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this photograph, a small creek has cut a new creek bed into deposits from the lahar, giving an idea of how thick the deposits were.</a:t>
            </a:r>
          </a:p>
          <a:p>
            <a:endParaRPr lang="en-US"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http://www.corbisimages.com/stock-photo/rights-managed/RR012955/damage-done-by-mount-pinatubo-eruption/?ext=1. </a:t>
            </a:r>
            <a:r>
              <a:rPr lang="en-US" sz="1200" b="0" kern="1200" dirty="0" smtClean="0">
                <a:solidFill>
                  <a:schemeClr val="tx1"/>
                </a:solidFill>
                <a:latin typeface="+mn-lt"/>
                <a:ea typeface="+mn-ea"/>
                <a:cs typeface="+mn-cs"/>
              </a:rPr>
              <a:t>DATE PHOTOGRAPHED: February 20, 1992. PHOTOGRAPHER: Roger </a:t>
            </a:r>
            <a:r>
              <a:rPr lang="en-US" sz="1200" b="0" kern="1200" dirty="0" err="1" smtClean="0">
                <a:solidFill>
                  <a:schemeClr val="tx1"/>
                </a:solidFill>
                <a:latin typeface="+mn-lt"/>
                <a:ea typeface="+mn-ea"/>
                <a:cs typeface="+mn-cs"/>
              </a:rPr>
              <a:t>Ressmeyer</a:t>
            </a:r>
            <a:r>
              <a:rPr lang="en-US" sz="1200" b="0" kern="1200" dirty="0" smtClean="0">
                <a:solidFill>
                  <a:schemeClr val="tx1"/>
                </a:solidFill>
                <a:latin typeface="+mn-lt"/>
                <a:ea typeface="+mn-ea"/>
                <a:cs typeface="+mn-cs"/>
              </a:rPr>
              <a:t>.  “Damage Done by Mount Pinatubo Eruption.  Just outside Clark Air Base in the Philippines, mudflows caused by the eruption of Mount Pinatubo destroyed houses and ruined the economy.”</a:t>
            </a:r>
          </a:p>
          <a:p>
            <a:endParaRPr lang="en-US" sz="1200" b="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Photograph of a mudflow from the eruption that undercut riverbanks.</a:t>
            </a:r>
          </a:p>
          <a:p>
            <a:endParaRPr lang="en-US" b="0" dirty="0"/>
          </a:p>
        </p:txBody>
      </p:sp>
      <p:sp>
        <p:nvSpPr>
          <p:cNvPr id="4" name="Slide Number Placeholder 3"/>
          <p:cNvSpPr>
            <a:spLocks noGrp="1"/>
          </p:cNvSpPr>
          <p:nvPr>
            <p:ph type="sldNum" sz="quarter" idx="10"/>
          </p:nvPr>
        </p:nvSpPr>
        <p:spPr/>
        <p:txBody>
          <a:bodyPr/>
          <a:lstStyle/>
          <a:p>
            <a:fld id="{2F039540-675F-0F4A-A60B-542C216D890A}"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emphasizes the important concepts in this lesson.</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2F039540-675F-0F4A-A60B-542C216D890A}"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3A4AB3-4C4B-C944-ADDB-A57AC46DCFD7}" type="datetimeFigureOut">
              <a:rPr lang="en-US" smtClean="0"/>
              <a:pPr/>
              <a:t>6/26/11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A4AB3-4C4B-C944-ADDB-A57AC46DCFD7}" type="datetimeFigureOut">
              <a:rPr lang="en-US" smtClean="0"/>
              <a:pPr/>
              <a:t>6/26/11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3A4AB3-4C4B-C944-ADDB-A57AC46DCFD7}" type="datetimeFigureOut">
              <a:rPr lang="en-US" smtClean="0"/>
              <a:pPr/>
              <a:t>6/26/11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3A4AB3-4C4B-C944-ADDB-A57AC46DCFD7}" type="datetimeFigureOut">
              <a:rPr lang="en-US" smtClean="0"/>
              <a:pPr/>
              <a:t>6/26/11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3A4AB3-4C4B-C944-ADDB-A57AC46DCFD7}" type="datetimeFigureOut">
              <a:rPr lang="en-US" smtClean="0"/>
              <a:pPr/>
              <a:t>6/26/11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3A4AB3-4C4B-C944-ADDB-A57AC46DCFD7}" type="datetimeFigureOut">
              <a:rPr lang="en-US" smtClean="0"/>
              <a:pPr/>
              <a:t>6/26/11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A4AB3-4C4B-C944-ADDB-A57AC46DCFD7}" type="datetimeFigureOut">
              <a:rPr lang="en-US" smtClean="0"/>
              <a:pPr/>
              <a:t>6/26/11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A4AB3-4C4B-C944-ADDB-A57AC46DCFD7}" type="datetimeFigureOut">
              <a:rPr lang="en-US" smtClean="0"/>
              <a:pPr/>
              <a:t>6/26/11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A4AB3-4C4B-C944-ADDB-A57AC46DCFD7}" type="datetimeFigureOut">
              <a:rPr lang="en-US" smtClean="0"/>
              <a:pPr/>
              <a:t>6/26/11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A4AB3-4C4B-C944-ADDB-A57AC46DCFD7}" type="datetimeFigureOut">
              <a:rPr lang="en-US" smtClean="0"/>
              <a:pPr/>
              <a:t>6/26/11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A4AB3-4C4B-C944-ADDB-A57AC46DCFD7}" type="datetimeFigureOut">
              <a:rPr lang="en-US" smtClean="0"/>
              <a:pPr/>
              <a:t>6/26/11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0A510-197F-9F45-93B9-2EE8E733F2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3A4AB3-4C4B-C944-ADDB-A57AC46DCFD7}" type="datetimeFigureOut">
              <a:rPr lang="en-US" smtClean="0"/>
              <a:pPr/>
              <a:t>6/26/11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0A510-197F-9F45-93B9-2EE8E733F2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0" y="0"/>
            <a:ext cx="9144000" cy="6858000"/>
          </a:xfrm>
          <a:prstGeom prst="rect">
            <a:avLst/>
          </a:prstGeom>
        </p:spPr>
      </p:pic>
      <p:sp>
        <p:nvSpPr>
          <p:cNvPr id="2" name="Title 1"/>
          <p:cNvSpPr>
            <a:spLocks noGrp="1"/>
          </p:cNvSpPr>
          <p:nvPr>
            <p:ph type="ctrTitle"/>
          </p:nvPr>
        </p:nvSpPr>
        <p:spPr/>
        <p:txBody>
          <a:bodyPr/>
          <a:lstStyle/>
          <a:p>
            <a:r>
              <a:rPr lang="en-US" dirty="0" smtClean="0"/>
              <a:t>Historic Volcanic Eruptions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Pelee.tiff"/>
          <p:cNvPicPr>
            <a:picLocks noGrp="1" noChangeAspect="1"/>
          </p:cNvPicPr>
          <p:nvPr>
            <p:ph idx="1"/>
          </p:nvPr>
        </p:nvPicPr>
        <p:blipFill>
          <a:blip r:embed="rId3"/>
          <a:srcRect t="-1696" b="-1696"/>
          <a:stretch>
            <a:fillRect/>
          </a:stretch>
        </p:blipFill>
        <p:spPr>
          <a:xfrm>
            <a:off x="-26778" y="1143000"/>
            <a:ext cx="9170778" cy="5043575"/>
          </a:xfrm>
        </p:spPr>
      </p:pic>
      <p:pic>
        <p:nvPicPr>
          <p:cNvPr id="6" name="Picture 5"/>
          <p:cNvPicPr>
            <a:picLocks noChangeAspect="1"/>
          </p:cNvPicPr>
          <p:nvPr/>
        </p:nvPicPr>
        <p:blipFill>
          <a:blip r:embed="rId4"/>
          <a:stretch>
            <a:fillRect/>
          </a:stretch>
        </p:blipFill>
        <p:spPr>
          <a:xfrm>
            <a:off x="-26778" y="3683000"/>
            <a:ext cx="3175000" cy="3175000"/>
          </a:xfrm>
          <a:prstGeom prst="rect">
            <a:avLst/>
          </a:prstGeom>
        </p:spPr>
      </p:pic>
      <p:sp>
        <p:nvSpPr>
          <p:cNvPr id="5" name="Title 1"/>
          <p:cNvSpPr>
            <a:spLocks noGrp="1"/>
          </p:cNvSpPr>
          <p:nvPr>
            <p:ph type="title"/>
          </p:nvPr>
        </p:nvSpPr>
        <p:spPr>
          <a:xfrm>
            <a:off x="457200" y="0"/>
            <a:ext cx="8229600" cy="1143000"/>
          </a:xfrm>
        </p:spPr>
        <p:txBody>
          <a:bodyPr/>
          <a:lstStyle/>
          <a:p>
            <a:r>
              <a:rPr lang="en-US" dirty="0"/>
              <a:t>MT. PELÉE ERUPTION (1902)</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905000" y="3207253"/>
            <a:ext cx="5376333" cy="3328206"/>
          </a:xfrm>
          <a:prstGeom prst="rect">
            <a:avLst/>
          </a:prstGeom>
        </p:spPr>
      </p:pic>
      <p:sp>
        <p:nvSpPr>
          <p:cNvPr id="3" name="Content Placeholder 2"/>
          <p:cNvSpPr>
            <a:spLocks noGrp="1"/>
          </p:cNvSpPr>
          <p:nvPr>
            <p:ph idx="1"/>
          </p:nvPr>
        </p:nvSpPr>
        <p:spPr>
          <a:xfrm>
            <a:off x="245533" y="276578"/>
            <a:ext cx="8229600" cy="3352800"/>
          </a:xfrm>
        </p:spPr>
        <p:txBody>
          <a:bodyPr/>
          <a:lstStyle/>
          <a:p>
            <a:r>
              <a:rPr lang="en-US" dirty="0" smtClean="0"/>
              <a:t>St. Pierre, Martinique</a:t>
            </a:r>
          </a:p>
          <a:p>
            <a:pPr lvl="1"/>
            <a:r>
              <a:rPr lang="en-US" dirty="0" smtClean="0"/>
              <a:t>Vibrant colonial city</a:t>
            </a:r>
          </a:p>
          <a:p>
            <a:pPr lvl="1"/>
            <a:r>
              <a:rPr lang="en-US" dirty="0" smtClean="0"/>
              <a:t>Tropical paradise renowned for its beauty</a:t>
            </a:r>
          </a:p>
          <a:p>
            <a:r>
              <a:rPr lang="en-US" dirty="0" smtClean="0"/>
              <a:t>April 23</a:t>
            </a:r>
            <a:r>
              <a:rPr lang="en-US" baseline="30000" dirty="0" smtClean="0"/>
              <a:t>rd </a:t>
            </a:r>
            <a:r>
              <a:rPr lang="en-US" dirty="0" smtClean="0"/>
              <a:t>1902</a:t>
            </a:r>
          </a:p>
          <a:p>
            <a:pPr lvl="1"/>
            <a:r>
              <a:rPr lang="en-US" dirty="0" smtClean="0"/>
              <a:t>Minor explosions, earthquakes, sulfurous gas, ash</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blip>
          <a:stretch>
            <a:fillRect/>
          </a:stretch>
        </p:blipFill>
        <p:spPr>
          <a:xfrm>
            <a:off x="2046677" y="3560884"/>
            <a:ext cx="5432212" cy="3297116"/>
          </a:xfrm>
          <a:prstGeom prst="rect">
            <a:avLst/>
          </a:prstGeom>
        </p:spPr>
      </p:pic>
      <p:sp>
        <p:nvSpPr>
          <p:cNvPr id="2" name="Title 1"/>
          <p:cNvSpPr>
            <a:spLocks noGrp="1"/>
          </p:cNvSpPr>
          <p:nvPr>
            <p:ph type="title"/>
          </p:nvPr>
        </p:nvSpPr>
        <p:spPr>
          <a:xfrm>
            <a:off x="457200" y="84667"/>
            <a:ext cx="8229600" cy="1143000"/>
          </a:xfrm>
        </p:spPr>
        <p:txBody>
          <a:bodyPr/>
          <a:lstStyle/>
          <a:p>
            <a:r>
              <a:rPr lang="en-US" dirty="0" smtClean="0"/>
              <a:t>Days before the eruption…</a:t>
            </a:r>
            <a:endParaRPr lang="en-US" dirty="0"/>
          </a:p>
        </p:txBody>
      </p:sp>
      <p:sp>
        <p:nvSpPr>
          <p:cNvPr id="3" name="Content Placeholder 2"/>
          <p:cNvSpPr>
            <a:spLocks noGrp="1"/>
          </p:cNvSpPr>
          <p:nvPr>
            <p:ph idx="1"/>
          </p:nvPr>
        </p:nvSpPr>
        <p:spPr>
          <a:xfrm>
            <a:off x="0" y="1227667"/>
            <a:ext cx="9144000" cy="3570111"/>
          </a:xfrm>
        </p:spPr>
        <p:txBody>
          <a:bodyPr>
            <a:normAutofit/>
          </a:bodyPr>
          <a:lstStyle/>
          <a:p>
            <a:r>
              <a:rPr lang="en-US" dirty="0" smtClean="0"/>
              <a:t>May 5</a:t>
            </a:r>
            <a:r>
              <a:rPr lang="en-US" baseline="30000" dirty="0" smtClean="0"/>
              <a:t>th</a:t>
            </a:r>
            <a:r>
              <a:rPr lang="en-US" dirty="0" smtClean="0"/>
              <a:t>, the crater rim gave way</a:t>
            </a:r>
          </a:p>
          <a:p>
            <a:pPr lvl="1"/>
            <a:r>
              <a:rPr lang="en-US" dirty="0" smtClean="0"/>
              <a:t>Scalding water from the crater lake mixed with pyroclastic debris, generating a lahar</a:t>
            </a:r>
          </a:p>
          <a:p>
            <a:r>
              <a:rPr lang="en-US" dirty="0" smtClean="0"/>
              <a:t>The governor downplayed the danger</a:t>
            </a:r>
          </a:p>
          <a:p>
            <a:pPr lvl="1"/>
            <a:r>
              <a:rPr lang="en-US" dirty="0" smtClean="0"/>
              <a:t>The governor sent troops to patrol the roads sending back anyone who tried to leave the city</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38131" cy="1143000"/>
          </a:xfrm>
        </p:spPr>
        <p:txBody>
          <a:bodyPr/>
          <a:lstStyle/>
          <a:p>
            <a:r>
              <a:rPr lang="en-US" dirty="0" smtClean="0"/>
              <a:t>The eruption</a:t>
            </a:r>
            <a:endParaRPr lang="en-US" dirty="0"/>
          </a:p>
        </p:txBody>
      </p:sp>
      <p:sp>
        <p:nvSpPr>
          <p:cNvPr id="3" name="Content Placeholder 2"/>
          <p:cNvSpPr>
            <a:spLocks noGrp="1"/>
          </p:cNvSpPr>
          <p:nvPr>
            <p:ph idx="1"/>
          </p:nvPr>
        </p:nvSpPr>
        <p:spPr>
          <a:xfrm>
            <a:off x="183444" y="1982083"/>
            <a:ext cx="4811887" cy="3450695"/>
          </a:xfrm>
        </p:spPr>
        <p:txBody>
          <a:bodyPr>
            <a:normAutofit/>
          </a:bodyPr>
          <a:lstStyle/>
          <a:p>
            <a:r>
              <a:rPr lang="en-US" dirty="0" smtClean="0"/>
              <a:t>7:50 am on May 8</a:t>
            </a:r>
            <a:r>
              <a:rPr lang="en-US" baseline="30000" dirty="0" smtClean="0"/>
              <a:t>th</a:t>
            </a:r>
            <a:r>
              <a:rPr lang="en-US" dirty="0" smtClean="0"/>
              <a:t>, the volcano erupted with a deafening roar</a:t>
            </a:r>
          </a:p>
          <a:p>
            <a:pPr lvl="1"/>
            <a:r>
              <a:rPr lang="en-US" dirty="0" smtClean="0"/>
              <a:t>Large black cloud of superheated gas, ash, and rock rolled down the mountain at 100 mph</a:t>
            </a:r>
          </a:p>
        </p:txBody>
      </p:sp>
      <p:pic>
        <p:nvPicPr>
          <p:cNvPr id="4" name="Picture 3"/>
          <p:cNvPicPr>
            <a:picLocks noChangeAspect="1"/>
          </p:cNvPicPr>
          <p:nvPr/>
        </p:nvPicPr>
        <p:blipFill>
          <a:blip r:embed="rId3"/>
          <a:stretch>
            <a:fillRect/>
          </a:stretch>
        </p:blipFill>
        <p:spPr>
          <a:xfrm>
            <a:off x="4995331" y="508000"/>
            <a:ext cx="4148667" cy="58278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 city destroyed</a:t>
            </a:r>
            <a:endParaRPr lang="en-US" dirty="0"/>
          </a:p>
        </p:txBody>
      </p:sp>
      <p:sp>
        <p:nvSpPr>
          <p:cNvPr id="3" name="Content Placeholder 2"/>
          <p:cNvSpPr>
            <a:spLocks noGrp="1"/>
          </p:cNvSpPr>
          <p:nvPr>
            <p:ph idx="1"/>
          </p:nvPr>
        </p:nvSpPr>
        <p:spPr>
          <a:xfrm>
            <a:off x="189089" y="1024467"/>
            <a:ext cx="8229600" cy="2760133"/>
          </a:xfrm>
        </p:spPr>
        <p:txBody>
          <a:bodyPr/>
          <a:lstStyle/>
          <a:p>
            <a:r>
              <a:rPr lang="en-US" dirty="0" smtClean="0"/>
              <a:t>The </a:t>
            </a:r>
            <a:r>
              <a:rPr lang="en-US" dirty="0" err="1" smtClean="0"/>
              <a:t>pyroclastic</a:t>
            </a:r>
            <a:r>
              <a:rPr lang="en-US" dirty="0" smtClean="0"/>
              <a:t> flow reached St. Pierre in less than a minute</a:t>
            </a:r>
          </a:p>
          <a:p>
            <a:r>
              <a:rPr lang="en-US" dirty="0" smtClean="0"/>
              <a:t>The searing heat ignited huge bonfires</a:t>
            </a:r>
          </a:p>
        </p:txBody>
      </p:sp>
      <p:pic>
        <p:nvPicPr>
          <p:cNvPr id="4" name="Picture 3"/>
          <p:cNvPicPr>
            <a:picLocks noChangeAspect="1"/>
          </p:cNvPicPr>
          <p:nvPr/>
        </p:nvPicPr>
        <p:blipFill>
          <a:blip r:embed="rId3"/>
          <a:stretch>
            <a:fillRect/>
          </a:stretch>
        </p:blipFill>
        <p:spPr>
          <a:xfrm>
            <a:off x="5305778" y="3392143"/>
            <a:ext cx="3838222" cy="3465857"/>
          </a:xfrm>
          <a:prstGeom prst="rect">
            <a:avLst/>
          </a:prstGeom>
        </p:spPr>
      </p:pic>
      <p:sp>
        <p:nvSpPr>
          <p:cNvPr id="5" name="Content Placeholder 2"/>
          <p:cNvSpPr txBox="1">
            <a:spLocks/>
          </p:cNvSpPr>
          <p:nvPr/>
        </p:nvSpPr>
        <p:spPr>
          <a:xfrm>
            <a:off x="189089" y="2669822"/>
            <a:ext cx="5342467" cy="2664178"/>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The cloud continued over the harbor destroying 20 ships anchored offshore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image_resize.php.jpeg"/>
          <p:cNvPicPr>
            <a:picLocks noChangeAspect="1"/>
          </p:cNvPicPr>
          <p:nvPr/>
        </p:nvPicPr>
        <p:blipFill>
          <a:blip r:embed="rId3">
            <a:alphaModFix amt="75000"/>
          </a:blip>
          <a:stretch>
            <a:fillRect/>
          </a:stretch>
        </p:blipFill>
        <p:spPr>
          <a:xfrm>
            <a:off x="0" y="45720"/>
            <a:ext cx="9144000" cy="6766560"/>
          </a:xfrm>
          <a:prstGeom prst="rect">
            <a:avLst/>
          </a:prstGeom>
        </p:spPr>
      </p:pic>
      <p:sp>
        <p:nvSpPr>
          <p:cNvPr id="2" name="Title 1"/>
          <p:cNvSpPr>
            <a:spLocks noGrp="1"/>
          </p:cNvSpPr>
          <p:nvPr>
            <p:ph type="title"/>
          </p:nvPr>
        </p:nvSpPr>
        <p:spPr/>
        <p:txBody>
          <a:bodyPr/>
          <a:lstStyle/>
          <a:p>
            <a:r>
              <a:rPr lang="en-US" dirty="0" smtClean="0"/>
              <a:t>Cause of Death</a:t>
            </a:r>
            <a:endParaRPr lang="en-US" dirty="0"/>
          </a:p>
        </p:txBody>
      </p:sp>
      <p:sp>
        <p:nvSpPr>
          <p:cNvPr id="3" name="Content Placeholder 2"/>
          <p:cNvSpPr>
            <a:spLocks noGrp="1"/>
          </p:cNvSpPr>
          <p:nvPr>
            <p:ph idx="1"/>
          </p:nvPr>
        </p:nvSpPr>
        <p:spPr>
          <a:xfrm>
            <a:off x="457200" y="2037646"/>
            <a:ext cx="8229600" cy="2604910"/>
          </a:xfrm>
        </p:spPr>
        <p:txBody>
          <a:bodyPr>
            <a:normAutofit/>
          </a:bodyPr>
          <a:lstStyle/>
          <a:p>
            <a:r>
              <a:rPr lang="en-US" dirty="0" smtClean="0"/>
              <a:t>Of ~28,000 people in St. Pierre, there were only 2 survivors</a:t>
            </a:r>
          </a:p>
          <a:p>
            <a:pPr lvl="1"/>
            <a:r>
              <a:rPr lang="en-US" dirty="0" smtClean="0"/>
              <a:t>Most died within a few seconds after inhaling the scorching fumes and ash of the pyroclastic flow</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tower of </a:t>
            </a:r>
            <a:r>
              <a:rPr lang="en-US" dirty="0" err="1" smtClean="0"/>
              <a:t>Pelee</a:t>
            </a:r>
            <a:endParaRPr lang="en-US" dirty="0"/>
          </a:p>
        </p:txBody>
      </p:sp>
      <p:sp>
        <p:nvSpPr>
          <p:cNvPr id="3" name="Content Placeholder 2"/>
          <p:cNvSpPr>
            <a:spLocks noGrp="1"/>
          </p:cNvSpPr>
          <p:nvPr>
            <p:ph idx="1"/>
          </p:nvPr>
        </p:nvSpPr>
        <p:spPr>
          <a:xfrm>
            <a:off x="3685821" y="1798638"/>
            <a:ext cx="5000979" cy="4212695"/>
          </a:xfrm>
        </p:spPr>
        <p:txBody>
          <a:bodyPr/>
          <a:lstStyle/>
          <a:p>
            <a:r>
              <a:rPr lang="en-US" dirty="0" smtClean="0"/>
              <a:t>In October, a lava dome rose out of the crater</a:t>
            </a:r>
          </a:p>
          <a:p>
            <a:r>
              <a:rPr lang="en-US" dirty="0" smtClean="0"/>
              <a:t>It grew for a year</a:t>
            </a:r>
          </a:p>
          <a:p>
            <a:r>
              <a:rPr lang="en-US" dirty="0" smtClean="0"/>
              <a:t>In 1903, the dome collapsed</a:t>
            </a:r>
            <a:endParaRPr lang="en-US" dirty="0"/>
          </a:p>
        </p:txBody>
      </p:sp>
      <p:pic>
        <p:nvPicPr>
          <p:cNvPr id="4" name="Picture 3"/>
          <p:cNvPicPr>
            <a:picLocks noChangeAspect="1"/>
          </p:cNvPicPr>
          <p:nvPr/>
        </p:nvPicPr>
        <p:blipFill>
          <a:blip r:embed="rId3"/>
          <a:stretch>
            <a:fillRect/>
          </a:stretch>
        </p:blipFill>
        <p:spPr>
          <a:xfrm>
            <a:off x="206021" y="1417638"/>
            <a:ext cx="3479800" cy="4991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0" y="451555"/>
            <a:ext cx="9130766" cy="5963531"/>
          </a:xfrm>
          <a:prstGeom prst="rect">
            <a:avLst/>
          </a:prstGeom>
        </p:spPr>
      </p:pic>
      <p:sp>
        <p:nvSpPr>
          <p:cNvPr id="2" name="Title 1"/>
          <p:cNvSpPr>
            <a:spLocks noGrp="1"/>
          </p:cNvSpPr>
          <p:nvPr>
            <p:ph type="title"/>
          </p:nvPr>
        </p:nvSpPr>
        <p:spPr/>
        <p:txBody>
          <a:bodyPr/>
          <a:lstStyle/>
          <a:p>
            <a:r>
              <a:rPr lang="en-US" dirty="0" err="1" smtClean="0"/>
              <a:t>Nevado</a:t>
            </a:r>
            <a:r>
              <a:rPr lang="en-US" dirty="0" smtClean="0"/>
              <a:t> del Ruiz (1985)</a:t>
            </a:r>
            <a:endParaRPr lang="en-US" dirty="0"/>
          </a:p>
        </p:txBody>
      </p:sp>
      <p:sp>
        <p:nvSpPr>
          <p:cNvPr id="3" name="Content Placeholder 2"/>
          <p:cNvSpPr>
            <a:spLocks noGrp="1"/>
          </p:cNvSpPr>
          <p:nvPr>
            <p:ph idx="1"/>
          </p:nvPr>
        </p:nvSpPr>
        <p:spPr>
          <a:xfrm>
            <a:off x="13234" y="1629304"/>
            <a:ext cx="9130766" cy="3888140"/>
          </a:xfrm>
        </p:spPr>
        <p:txBody>
          <a:bodyPr>
            <a:normAutofit/>
          </a:bodyPr>
          <a:lstStyle/>
          <a:p>
            <a:r>
              <a:rPr lang="en-US" dirty="0" err="1" smtClean="0"/>
              <a:t>Armero</a:t>
            </a:r>
            <a:r>
              <a:rPr lang="en-US" dirty="0" smtClean="0"/>
              <a:t>, Columbia</a:t>
            </a:r>
          </a:p>
          <a:p>
            <a:pPr lvl="1"/>
            <a:r>
              <a:rPr lang="en-US" dirty="0" smtClean="0"/>
              <a:t>City of 27,000 residents built on top of 1845 mudflows</a:t>
            </a:r>
          </a:p>
          <a:p>
            <a:r>
              <a:rPr lang="en-US" dirty="0" err="1" smtClean="0"/>
              <a:t>Nevado</a:t>
            </a:r>
            <a:r>
              <a:rPr lang="en-US" dirty="0" smtClean="0"/>
              <a:t> del Ruiz</a:t>
            </a:r>
          </a:p>
          <a:p>
            <a:pPr lvl="1"/>
            <a:r>
              <a:rPr lang="en-US" dirty="0" smtClean="0"/>
              <a:t>Over 17,500 ft tall</a:t>
            </a:r>
          </a:p>
          <a:p>
            <a:pPr lvl="1"/>
            <a:r>
              <a:rPr lang="en-US" dirty="0" smtClean="0"/>
              <a:t>500km from equator, but covered in snow due to its elevation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0" y="567267"/>
            <a:ext cx="9171054" cy="5740400"/>
          </a:xfrm>
          <a:prstGeom prst="rect">
            <a:avLst/>
          </a:prstGeom>
        </p:spPr>
      </p:pic>
      <p:sp>
        <p:nvSpPr>
          <p:cNvPr id="3" name="Content Placeholder 2"/>
          <p:cNvSpPr>
            <a:spLocks noGrp="1"/>
          </p:cNvSpPr>
          <p:nvPr>
            <p:ph idx="1"/>
          </p:nvPr>
        </p:nvSpPr>
        <p:spPr>
          <a:xfrm>
            <a:off x="457200" y="1481668"/>
            <a:ext cx="8229600" cy="3570110"/>
          </a:xfrm>
        </p:spPr>
        <p:txBody>
          <a:bodyPr>
            <a:normAutofit/>
          </a:bodyPr>
          <a:lstStyle/>
          <a:p>
            <a:r>
              <a:rPr lang="en-US" dirty="0" smtClean="0"/>
              <a:t>1 year of minor earthquakes preceded the eruption</a:t>
            </a:r>
          </a:p>
          <a:p>
            <a:r>
              <a:rPr lang="en-US" dirty="0" smtClean="0"/>
              <a:t>Ash and pumice began raining on </a:t>
            </a:r>
            <a:r>
              <a:rPr lang="en-US" dirty="0" err="1" smtClean="0"/>
              <a:t>Armero</a:t>
            </a:r>
            <a:endParaRPr lang="en-US" dirty="0" smtClean="0"/>
          </a:p>
          <a:p>
            <a:r>
              <a:rPr lang="en-US" dirty="0" smtClean="0"/>
              <a:t>Red Cross orders an evacuation at 7 pm</a:t>
            </a:r>
          </a:p>
          <a:p>
            <a:r>
              <a:rPr lang="en-US" dirty="0" smtClean="0"/>
              <a:t>The ash stopped falling, so the evacuation was canceled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1" y="567266"/>
            <a:ext cx="9144001" cy="5723467"/>
          </a:xfrm>
          <a:prstGeom prst="rect">
            <a:avLst/>
          </a:prstGeom>
        </p:spPr>
      </p:pic>
      <p:sp>
        <p:nvSpPr>
          <p:cNvPr id="3" name="Content Placeholder 2"/>
          <p:cNvSpPr>
            <a:spLocks noGrp="1"/>
          </p:cNvSpPr>
          <p:nvPr>
            <p:ph idx="1"/>
          </p:nvPr>
        </p:nvSpPr>
        <p:spPr>
          <a:xfrm>
            <a:off x="457200" y="606778"/>
            <a:ext cx="8229600" cy="5519385"/>
          </a:xfrm>
        </p:spPr>
        <p:txBody>
          <a:bodyPr/>
          <a:lstStyle/>
          <a:p>
            <a:r>
              <a:rPr lang="en-US" dirty="0" smtClean="0"/>
              <a:t>9 pm molten rock erupts from the summit and pyroclastic flows melt the snow</a:t>
            </a:r>
          </a:p>
          <a:p>
            <a:r>
              <a:rPr lang="en-US" dirty="0" smtClean="0"/>
              <a:t>A lahar broke through a dam and reached </a:t>
            </a:r>
            <a:r>
              <a:rPr lang="en-US" dirty="0" err="1" smtClean="0"/>
              <a:t>Armero</a:t>
            </a:r>
            <a:r>
              <a:rPr lang="en-US" dirty="0" smtClean="0"/>
              <a:t> 2 hours later</a:t>
            </a:r>
          </a:p>
          <a:p>
            <a:r>
              <a:rPr lang="en-US" dirty="0" smtClean="0"/>
              <a:t>The town was swept away or buried in only a few minutes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229600" cy="3894667"/>
          </a:xfrm>
        </p:spPr>
        <p:txBody>
          <a:bodyPr/>
          <a:lstStyle/>
          <a:p>
            <a:r>
              <a:rPr lang="en-US" dirty="0" smtClean="0"/>
              <a:t>Rescuers arrived in the morning to find a tangled mass of trees, cars, and mutilated bodies</a:t>
            </a:r>
          </a:p>
          <a:p>
            <a:r>
              <a:rPr lang="en-US" dirty="0" smtClean="0"/>
              <a:t>23,000 people and 15,000 animals killed</a:t>
            </a:r>
          </a:p>
        </p:txBody>
      </p:sp>
      <p:pic>
        <p:nvPicPr>
          <p:cNvPr id="5" name="Picture 4"/>
          <p:cNvPicPr>
            <a:picLocks noChangeAspect="1"/>
          </p:cNvPicPr>
          <p:nvPr/>
        </p:nvPicPr>
        <p:blipFill>
          <a:blip r:embed="rId3"/>
          <a:stretch>
            <a:fillRect/>
          </a:stretch>
        </p:blipFill>
        <p:spPr>
          <a:xfrm>
            <a:off x="1382889" y="2199731"/>
            <a:ext cx="6173610" cy="46582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60879"/>
            <a:ext cx="9144000" cy="630078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42515"/>
            <a:ext cx="9144000" cy="617297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72443" y="-8799"/>
            <a:ext cx="6990155" cy="686679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image.jpg"/>
          <p:cNvPicPr>
            <a:picLocks noChangeAspect="1"/>
          </p:cNvPicPr>
          <p:nvPr/>
        </p:nvPicPr>
        <p:blipFill>
          <a:blip r:embed="rId3"/>
          <a:stretch>
            <a:fillRect/>
          </a:stretch>
        </p:blipFill>
        <p:spPr>
          <a:xfrm>
            <a:off x="0" y="719667"/>
            <a:ext cx="9147762" cy="54164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krakatau.tiff"/>
          <p:cNvPicPr>
            <a:picLocks noGrp="1" noChangeAspect="1"/>
          </p:cNvPicPr>
          <p:nvPr>
            <p:ph idx="1"/>
          </p:nvPr>
        </p:nvPicPr>
        <p:blipFill>
          <a:blip r:embed="rId3"/>
          <a:srcRect t="-1805" b="-1805"/>
          <a:stretch>
            <a:fillRect/>
          </a:stretch>
        </p:blipFill>
        <p:spPr>
          <a:xfrm>
            <a:off x="-1" y="931334"/>
            <a:ext cx="9158913" cy="5037049"/>
          </a:xfrm>
        </p:spPr>
      </p:pic>
      <p:pic>
        <p:nvPicPr>
          <p:cNvPr id="4" name="Picture 3"/>
          <p:cNvPicPr>
            <a:picLocks noChangeAspect="1"/>
          </p:cNvPicPr>
          <p:nvPr/>
        </p:nvPicPr>
        <p:blipFill>
          <a:blip r:embed="rId4"/>
          <a:stretch>
            <a:fillRect/>
          </a:stretch>
        </p:blipFill>
        <p:spPr>
          <a:xfrm>
            <a:off x="281516" y="4622800"/>
            <a:ext cx="2146300" cy="2235200"/>
          </a:xfrm>
          <a:prstGeom prst="rect">
            <a:avLst/>
          </a:prstGeom>
        </p:spPr>
      </p:pic>
      <p:pic>
        <p:nvPicPr>
          <p:cNvPr id="5" name="Picture 4"/>
          <p:cNvPicPr>
            <a:picLocks noChangeAspect="1"/>
          </p:cNvPicPr>
          <p:nvPr/>
        </p:nvPicPr>
        <p:blipFill>
          <a:blip r:embed="rId5"/>
          <a:stretch>
            <a:fillRect/>
          </a:stretch>
        </p:blipFill>
        <p:spPr>
          <a:xfrm>
            <a:off x="2658533" y="4622800"/>
            <a:ext cx="2133600" cy="2235200"/>
          </a:xfrm>
          <a:prstGeom prst="rect">
            <a:avLst/>
          </a:prstGeom>
        </p:spPr>
      </p:pic>
      <p:sp>
        <p:nvSpPr>
          <p:cNvPr id="7" name="Title 1"/>
          <p:cNvSpPr txBox="1">
            <a:spLocks/>
          </p:cNvSpPr>
          <p:nvPr/>
        </p:nvSpPr>
        <p:spPr>
          <a:xfrm>
            <a:off x="609600" y="0"/>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Krakatau, Indonesia (1883)</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966"/>
            <a:ext cx="8229600" cy="2802467"/>
          </a:xfrm>
        </p:spPr>
        <p:txBody>
          <a:bodyPr/>
          <a:lstStyle/>
          <a:p>
            <a:r>
              <a:rPr lang="en-US" dirty="0" smtClean="0"/>
              <a:t>May 20, eruptions began on the uninhabited island of Krakatau</a:t>
            </a:r>
          </a:p>
          <a:p>
            <a:r>
              <a:rPr lang="en-US" dirty="0" smtClean="0"/>
              <a:t>For two months, small eruptions occurred with explosive noises and churning clouds of black to incandescent ash and pumice</a:t>
            </a:r>
          </a:p>
        </p:txBody>
      </p:sp>
      <p:pic>
        <p:nvPicPr>
          <p:cNvPr id="6" name="Picture 5" descr="Krakatoa_01.JPG"/>
          <p:cNvPicPr>
            <a:picLocks noChangeAspect="1"/>
          </p:cNvPicPr>
          <p:nvPr/>
        </p:nvPicPr>
        <p:blipFill>
          <a:blip r:embed="rId3"/>
          <a:stretch>
            <a:fillRect/>
          </a:stretch>
        </p:blipFill>
        <p:spPr>
          <a:xfrm>
            <a:off x="2139950" y="3001433"/>
            <a:ext cx="4864100" cy="3251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333" y="239890"/>
            <a:ext cx="8762999" cy="2761544"/>
          </a:xfrm>
        </p:spPr>
        <p:txBody>
          <a:bodyPr>
            <a:normAutofit/>
          </a:bodyPr>
          <a:lstStyle/>
          <a:p>
            <a:r>
              <a:rPr lang="en-US" dirty="0" smtClean="0"/>
              <a:t>5:30 am August 27</a:t>
            </a:r>
            <a:r>
              <a:rPr lang="en-US" baseline="30000" dirty="0" smtClean="0"/>
              <a:t>th</a:t>
            </a:r>
            <a:r>
              <a:rPr lang="en-US" dirty="0" smtClean="0"/>
              <a:t> a series of at least 4 eruptions culminated in a blast that blew Krakatau apart</a:t>
            </a:r>
          </a:p>
          <a:p>
            <a:pPr lvl="1"/>
            <a:r>
              <a:rPr lang="en-US" dirty="0" smtClean="0"/>
              <a:t>The noise was heard across the Indian ocean from Sri Lanka to Australia</a:t>
            </a:r>
            <a:endParaRPr lang="en-US" dirty="0"/>
          </a:p>
        </p:txBody>
      </p:sp>
      <p:pic>
        <p:nvPicPr>
          <p:cNvPr id="5" name="Picture 4"/>
          <p:cNvPicPr>
            <a:picLocks noChangeAspect="1"/>
          </p:cNvPicPr>
          <p:nvPr/>
        </p:nvPicPr>
        <p:blipFill>
          <a:blip r:embed="rId3">
            <a:alphaModFix/>
          </a:blip>
          <a:stretch>
            <a:fillRect/>
          </a:stretch>
        </p:blipFill>
        <p:spPr>
          <a:xfrm>
            <a:off x="1523999" y="3001433"/>
            <a:ext cx="6124222" cy="385923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33" y="409222"/>
            <a:ext cx="4143022" cy="5969000"/>
          </a:xfrm>
        </p:spPr>
        <p:txBody>
          <a:bodyPr>
            <a:normAutofit/>
          </a:bodyPr>
          <a:lstStyle/>
          <a:p>
            <a:r>
              <a:rPr lang="en-US" dirty="0" smtClean="0"/>
              <a:t>Blasts of debris generated tsunamis up to 40 </a:t>
            </a:r>
            <a:r>
              <a:rPr lang="en-US" dirty="0" err="1" smtClean="0"/>
              <a:t>m</a:t>
            </a:r>
            <a:r>
              <a:rPr lang="en-US" dirty="0" smtClean="0"/>
              <a:t> tall</a:t>
            </a:r>
          </a:p>
          <a:p>
            <a:r>
              <a:rPr lang="en-US" dirty="0" smtClean="0"/>
              <a:t>On </a:t>
            </a:r>
            <a:r>
              <a:rPr lang="en-US" dirty="0" err="1" smtClean="0"/>
              <a:t>Sebesi</a:t>
            </a:r>
            <a:r>
              <a:rPr lang="en-US" dirty="0" smtClean="0"/>
              <a:t> Island, the tsunami washed ~3000 people out to sea, and destroyed all signs of human occupation</a:t>
            </a:r>
          </a:p>
        </p:txBody>
      </p:sp>
      <p:pic>
        <p:nvPicPr>
          <p:cNvPr id="5" name="Picture 4"/>
          <p:cNvPicPr>
            <a:picLocks noChangeAspect="1"/>
          </p:cNvPicPr>
          <p:nvPr/>
        </p:nvPicPr>
        <p:blipFill>
          <a:blip r:embed="rId3"/>
          <a:stretch>
            <a:fillRect/>
          </a:stretch>
        </p:blipFill>
        <p:spPr>
          <a:xfrm>
            <a:off x="4600222" y="225778"/>
            <a:ext cx="4360333" cy="638530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3443111"/>
          </a:xfrm>
        </p:spPr>
        <p:txBody>
          <a:bodyPr>
            <a:normAutofit/>
          </a:bodyPr>
          <a:lstStyle/>
          <a:p>
            <a:r>
              <a:rPr lang="en-US" dirty="0" smtClean="0"/>
              <a:t>36,417 died, 90% of which were killed by the tsunamis</a:t>
            </a:r>
          </a:p>
          <a:p>
            <a:r>
              <a:rPr lang="en-US" dirty="0" smtClean="0"/>
              <a:t>After travelling 40 km over the </a:t>
            </a:r>
            <a:r>
              <a:rPr lang="en-US" dirty="0" err="1" smtClean="0"/>
              <a:t>Sunda</a:t>
            </a:r>
            <a:r>
              <a:rPr lang="en-US" dirty="0" smtClean="0"/>
              <a:t> Straits, pyroclastic flows struck southern Sumatra, remaining hot enough to incinerate entire villages and burn all vegetation</a:t>
            </a:r>
            <a:endParaRPr lang="en-US" dirty="0"/>
          </a:p>
        </p:txBody>
      </p:sp>
      <p:pic>
        <p:nvPicPr>
          <p:cNvPr id="5" name="Picture 4" descr="00373e05ad3.jpg"/>
          <p:cNvPicPr>
            <a:picLocks noChangeAspect="1"/>
          </p:cNvPicPr>
          <p:nvPr/>
        </p:nvPicPr>
        <p:blipFill>
          <a:blip r:embed="rId3"/>
          <a:stretch>
            <a:fillRect/>
          </a:stretch>
        </p:blipFill>
        <p:spPr>
          <a:xfrm>
            <a:off x="2427111" y="3249082"/>
            <a:ext cx="4811890" cy="360891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1444" y="1034344"/>
            <a:ext cx="4642556" cy="4896556"/>
          </a:xfrm>
        </p:spPr>
        <p:txBody>
          <a:bodyPr>
            <a:normAutofit/>
          </a:bodyPr>
          <a:lstStyle/>
          <a:p>
            <a:r>
              <a:rPr lang="en-US" dirty="0" smtClean="0"/>
              <a:t>The resulting veil of  </a:t>
            </a:r>
            <a:r>
              <a:rPr lang="en-US" dirty="0" err="1" smtClean="0"/>
              <a:t>areosols</a:t>
            </a:r>
            <a:r>
              <a:rPr lang="en-US" dirty="0" smtClean="0"/>
              <a:t> caused global temperatures to drop by several degrees</a:t>
            </a:r>
          </a:p>
          <a:p>
            <a:r>
              <a:rPr lang="en-US" dirty="0" err="1" smtClean="0"/>
              <a:t>Anak</a:t>
            </a:r>
            <a:r>
              <a:rPr lang="en-US" dirty="0" smtClean="0"/>
              <a:t> Krakatau awoke in 1927 and has erupted most years since</a:t>
            </a:r>
            <a:endParaRPr lang="en-US" dirty="0"/>
          </a:p>
        </p:txBody>
      </p:sp>
      <p:pic>
        <p:nvPicPr>
          <p:cNvPr id="5" name="Picture 4"/>
          <p:cNvPicPr>
            <a:picLocks noChangeAspect="1"/>
          </p:cNvPicPr>
          <p:nvPr/>
        </p:nvPicPr>
        <p:blipFill>
          <a:blip r:embed="rId3"/>
          <a:stretch>
            <a:fillRect/>
          </a:stretch>
        </p:blipFill>
        <p:spPr>
          <a:xfrm>
            <a:off x="254000" y="496369"/>
            <a:ext cx="3979333" cy="574306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Tambora.tiff"/>
          <p:cNvPicPr>
            <a:picLocks noChangeAspect="1"/>
          </p:cNvPicPr>
          <p:nvPr/>
        </p:nvPicPr>
        <p:blipFill>
          <a:blip r:embed="rId3"/>
          <a:stretch>
            <a:fillRect/>
          </a:stretch>
        </p:blipFill>
        <p:spPr>
          <a:xfrm>
            <a:off x="0" y="1350837"/>
            <a:ext cx="9144000" cy="4861882"/>
          </a:xfrm>
          <a:prstGeom prst="rect">
            <a:avLst/>
          </a:prstGeom>
        </p:spPr>
      </p:pic>
      <p:sp>
        <p:nvSpPr>
          <p:cNvPr id="3" name="Title 1"/>
          <p:cNvSpPr>
            <a:spLocks noGrp="1"/>
          </p:cNvSpPr>
          <p:nvPr>
            <p:ph type="title"/>
          </p:nvPr>
        </p:nvSpPr>
        <p:spPr>
          <a:xfrm>
            <a:off x="457200" y="207837"/>
            <a:ext cx="8229600" cy="1143000"/>
          </a:xfrm>
        </p:spPr>
        <p:txBody>
          <a:bodyPr/>
          <a:lstStyle/>
          <a:p>
            <a:r>
              <a:rPr lang="en-US" dirty="0" err="1" smtClean="0"/>
              <a:t>Tambora</a:t>
            </a:r>
            <a:r>
              <a:rPr lang="en-US" dirty="0" smtClean="0"/>
              <a:t>, Indonesia (1815)</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3998" cy="2259581"/>
          </a:xfrm>
        </p:spPr>
        <p:txBody>
          <a:bodyPr>
            <a:normAutofit/>
          </a:bodyPr>
          <a:lstStyle/>
          <a:p>
            <a:r>
              <a:rPr lang="en-US" dirty="0" smtClean="0"/>
              <a:t>Largest observed eruption in recorded history</a:t>
            </a:r>
          </a:p>
          <a:p>
            <a:r>
              <a:rPr lang="en-US" dirty="0" smtClean="0"/>
              <a:t>Four times larger than the eruption of Krakatau</a:t>
            </a:r>
          </a:p>
          <a:p>
            <a:r>
              <a:rPr lang="en-US" dirty="0" smtClean="0"/>
              <a:t>On 5 April 1815, a moderate-sized eruption occurred</a:t>
            </a:r>
            <a:endParaRPr lang="en-US" dirty="0"/>
          </a:p>
        </p:txBody>
      </p:sp>
      <p:pic>
        <p:nvPicPr>
          <p:cNvPr id="4" name="Picture 3"/>
          <p:cNvPicPr>
            <a:picLocks noChangeAspect="1"/>
          </p:cNvPicPr>
          <p:nvPr/>
        </p:nvPicPr>
        <p:blipFill>
          <a:blip r:embed="rId3"/>
          <a:stretch>
            <a:fillRect/>
          </a:stretch>
        </p:blipFill>
        <p:spPr>
          <a:xfrm>
            <a:off x="2088445" y="2191418"/>
            <a:ext cx="5277556" cy="466658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9" y="5744139"/>
            <a:ext cx="8593666" cy="1113861"/>
          </a:xfrm>
        </p:spPr>
        <p:txBody>
          <a:bodyPr>
            <a:normAutofit/>
          </a:bodyPr>
          <a:lstStyle/>
          <a:p>
            <a:r>
              <a:rPr lang="en-US" dirty="0" smtClean="0"/>
              <a:t>Hot pyroclastic flows cascaded down the mountain, wiping out the village of </a:t>
            </a:r>
            <a:r>
              <a:rPr lang="en-US" dirty="0" err="1" smtClean="0"/>
              <a:t>Tambora</a:t>
            </a:r>
            <a:endParaRPr lang="en-US" dirty="0"/>
          </a:p>
        </p:txBody>
      </p:sp>
      <p:pic>
        <p:nvPicPr>
          <p:cNvPr id="4" name="Picture 3"/>
          <p:cNvPicPr>
            <a:picLocks noChangeAspect="1"/>
          </p:cNvPicPr>
          <p:nvPr/>
        </p:nvPicPr>
        <p:blipFill>
          <a:blip r:embed="rId3"/>
          <a:stretch>
            <a:fillRect/>
          </a:stretch>
        </p:blipFill>
        <p:spPr>
          <a:xfrm>
            <a:off x="2046112" y="273333"/>
            <a:ext cx="5235221" cy="547080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353596" y="2776248"/>
            <a:ext cx="8508182" cy="4081751"/>
          </a:xfrm>
          <a:prstGeom prst="rect">
            <a:avLst/>
          </a:prstGeom>
        </p:spPr>
      </p:pic>
      <p:sp>
        <p:nvSpPr>
          <p:cNvPr id="3" name="Content Placeholder 2"/>
          <p:cNvSpPr>
            <a:spLocks noGrp="1"/>
          </p:cNvSpPr>
          <p:nvPr>
            <p:ph idx="1"/>
          </p:nvPr>
        </p:nvSpPr>
        <p:spPr>
          <a:xfrm>
            <a:off x="0" y="0"/>
            <a:ext cx="9144000" cy="2892778"/>
          </a:xfrm>
        </p:spPr>
        <p:txBody>
          <a:bodyPr>
            <a:normAutofit/>
          </a:bodyPr>
          <a:lstStyle/>
          <a:p>
            <a:r>
              <a:rPr lang="en-US" dirty="0" smtClean="0"/>
              <a:t>The death toll was at least 71,000 people</a:t>
            </a:r>
          </a:p>
          <a:p>
            <a:r>
              <a:rPr lang="en-US" dirty="0" smtClean="0"/>
              <a:t>Most deaths from the eruption were from starvation and disease</a:t>
            </a:r>
          </a:p>
          <a:p>
            <a:r>
              <a:rPr lang="en-US" dirty="0" smtClean="0"/>
              <a:t>The eruption created global the “Year without a summer”</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2794000"/>
          </a:xfrm>
        </p:spPr>
        <p:txBody>
          <a:bodyPr>
            <a:normAutofit fontScale="92500"/>
          </a:bodyPr>
          <a:lstStyle/>
          <a:p>
            <a:r>
              <a:rPr lang="en-US" dirty="0" smtClean="0"/>
              <a:t>Pitch darkness was observed as far away as 370 mi from the summit for up to two days</a:t>
            </a:r>
          </a:p>
          <a:p>
            <a:r>
              <a:rPr lang="en-US" dirty="0" smtClean="0"/>
              <a:t>Before the eruption, Mount </a:t>
            </a:r>
            <a:r>
              <a:rPr lang="en-US" dirty="0" err="1" smtClean="0"/>
              <a:t>Tambora</a:t>
            </a:r>
            <a:r>
              <a:rPr lang="en-US" dirty="0" smtClean="0"/>
              <a:t> was one of the tallest mountains in Indonesia at 14,100 ft high</a:t>
            </a:r>
          </a:p>
          <a:p>
            <a:r>
              <a:rPr lang="en-US" dirty="0" smtClean="0"/>
              <a:t>It is now only 9,354 ft tall</a:t>
            </a:r>
            <a:endParaRPr lang="en-US" dirty="0"/>
          </a:p>
        </p:txBody>
      </p:sp>
      <p:pic>
        <p:nvPicPr>
          <p:cNvPr id="5" name="Picture 4" descr="tambora400.jpg"/>
          <p:cNvPicPr>
            <a:picLocks noChangeAspect="1"/>
          </p:cNvPicPr>
          <p:nvPr/>
        </p:nvPicPr>
        <p:blipFill>
          <a:blip r:embed="rId3"/>
          <a:stretch>
            <a:fillRect/>
          </a:stretch>
        </p:blipFill>
        <p:spPr>
          <a:xfrm>
            <a:off x="2667000" y="2794000"/>
            <a:ext cx="4063999" cy="406399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philippines.tiff"/>
          <p:cNvPicPr>
            <a:picLocks noChangeAspect="1"/>
          </p:cNvPicPr>
          <p:nvPr/>
        </p:nvPicPr>
        <p:blipFill>
          <a:blip r:embed="rId3"/>
          <a:stretch>
            <a:fillRect/>
          </a:stretch>
        </p:blipFill>
        <p:spPr>
          <a:xfrm>
            <a:off x="0" y="1143000"/>
            <a:ext cx="9144000" cy="4892396"/>
          </a:xfrm>
          <a:prstGeom prst="rect">
            <a:avLst/>
          </a:prstGeom>
        </p:spPr>
      </p:pic>
      <p:sp>
        <p:nvSpPr>
          <p:cNvPr id="3" name="Title 1"/>
          <p:cNvSpPr>
            <a:spLocks noGrp="1"/>
          </p:cNvSpPr>
          <p:nvPr>
            <p:ph type="title"/>
          </p:nvPr>
        </p:nvSpPr>
        <p:spPr>
          <a:xfrm>
            <a:off x="457200" y="0"/>
            <a:ext cx="8229600" cy="1143000"/>
          </a:xfrm>
        </p:spPr>
        <p:txBody>
          <a:bodyPr/>
          <a:lstStyle/>
          <a:p>
            <a:r>
              <a:rPr lang="en-US" dirty="0" smtClean="0"/>
              <a:t>Pinatubo, Philippines (1991)</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10167"/>
            <a:ext cx="9144000" cy="2889074"/>
          </a:xfrm>
        </p:spPr>
        <p:txBody>
          <a:bodyPr>
            <a:normAutofit/>
          </a:bodyPr>
          <a:lstStyle/>
          <a:p>
            <a:r>
              <a:rPr lang="en-US" dirty="0" smtClean="0"/>
              <a:t>Covered in a dense forest which supported a population of several thousand</a:t>
            </a:r>
          </a:p>
          <a:p>
            <a:r>
              <a:rPr lang="en-US" dirty="0" smtClean="0"/>
              <a:t>Successful predictions led to the evacuation of tens of thousands of people from the surrounding areas</a:t>
            </a:r>
            <a:endParaRPr lang="en-US" dirty="0"/>
          </a:p>
        </p:txBody>
      </p:sp>
      <p:pic>
        <p:nvPicPr>
          <p:cNvPr id="5" name="Picture 4"/>
          <p:cNvPicPr>
            <a:picLocks noChangeAspect="1"/>
          </p:cNvPicPr>
          <p:nvPr/>
        </p:nvPicPr>
        <p:blipFill>
          <a:blip r:embed="rId3"/>
          <a:stretch>
            <a:fillRect/>
          </a:stretch>
        </p:blipFill>
        <p:spPr>
          <a:xfrm>
            <a:off x="1552222" y="2945304"/>
            <a:ext cx="6124221" cy="391269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284111" y="2249282"/>
            <a:ext cx="6406444" cy="4608718"/>
          </a:xfrm>
          <a:prstGeom prst="rect">
            <a:avLst/>
          </a:prstGeom>
        </p:spPr>
      </p:pic>
      <p:sp>
        <p:nvSpPr>
          <p:cNvPr id="3" name="Content Placeholder 2"/>
          <p:cNvSpPr>
            <a:spLocks noGrp="1"/>
          </p:cNvSpPr>
          <p:nvPr>
            <p:ph idx="1"/>
          </p:nvPr>
        </p:nvSpPr>
        <p:spPr>
          <a:xfrm>
            <a:off x="0" y="0"/>
            <a:ext cx="9144000" cy="2681111"/>
          </a:xfrm>
        </p:spPr>
        <p:txBody>
          <a:bodyPr>
            <a:normAutofit fontScale="92500" lnSpcReduction="20000"/>
          </a:bodyPr>
          <a:lstStyle/>
          <a:p>
            <a:r>
              <a:rPr lang="en-US" dirty="0" smtClean="0"/>
              <a:t>March 15, 1991, a succession of earthquakes was felt by villagers</a:t>
            </a:r>
          </a:p>
          <a:p>
            <a:r>
              <a:rPr lang="en-US" dirty="0" smtClean="0"/>
              <a:t>April 2</a:t>
            </a:r>
            <a:r>
              <a:rPr lang="en-US" baseline="30000" dirty="0" smtClean="0"/>
              <a:t>nd</a:t>
            </a:r>
            <a:r>
              <a:rPr lang="en-US" dirty="0" smtClean="0"/>
              <a:t>, eruptions began, dusting the surrounding areas with ash</a:t>
            </a:r>
          </a:p>
          <a:p>
            <a:r>
              <a:rPr lang="en-US" dirty="0" smtClean="0"/>
              <a:t>Seismographs recorded hundreds of earthquakes every day</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001890" y="0"/>
            <a:ext cx="7200182" cy="4416778"/>
          </a:xfrm>
          <a:prstGeom prst="rect">
            <a:avLst/>
          </a:prstGeom>
        </p:spPr>
      </p:pic>
      <p:sp>
        <p:nvSpPr>
          <p:cNvPr id="3" name="Content Placeholder 2"/>
          <p:cNvSpPr>
            <a:spLocks noGrp="1"/>
          </p:cNvSpPr>
          <p:nvPr>
            <p:ph idx="1"/>
          </p:nvPr>
        </p:nvSpPr>
        <p:spPr>
          <a:xfrm>
            <a:off x="0" y="4416778"/>
            <a:ext cx="9126747" cy="2441222"/>
          </a:xfrm>
        </p:spPr>
        <p:txBody>
          <a:bodyPr>
            <a:normAutofit lnSpcReduction="10000"/>
          </a:bodyPr>
          <a:lstStyle/>
          <a:p>
            <a:r>
              <a:rPr lang="en-US" dirty="0" smtClean="0"/>
              <a:t>Measurements of sulfur dioxide emissions showed a rapid increase from 500 to 5,000 tons/day</a:t>
            </a:r>
          </a:p>
          <a:p>
            <a:r>
              <a:rPr lang="en-US" dirty="0" smtClean="0"/>
              <a:t>June 7</a:t>
            </a:r>
            <a:r>
              <a:rPr lang="en-US" baseline="30000" dirty="0" smtClean="0"/>
              <a:t>th</a:t>
            </a:r>
            <a:r>
              <a:rPr lang="en-US" dirty="0" smtClean="0"/>
              <a:t>: first large explosion generated an ash column 7 km high</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002027" y="0"/>
            <a:ext cx="6993321" cy="5037667"/>
          </a:xfrm>
          <a:prstGeom prst="rect">
            <a:avLst/>
          </a:prstGeom>
        </p:spPr>
      </p:pic>
      <p:sp>
        <p:nvSpPr>
          <p:cNvPr id="3" name="Content Placeholder 2"/>
          <p:cNvSpPr>
            <a:spLocks noGrp="1"/>
          </p:cNvSpPr>
          <p:nvPr>
            <p:ph idx="1"/>
          </p:nvPr>
        </p:nvSpPr>
        <p:spPr>
          <a:xfrm>
            <a:off x="0" y="5037667"/>
            <a:ext cx="9144000" cy="1820333"/>
          </a:xfrm>
        </p:spPr>
        <p:txBody>
          <a:bodyPr>
            <a:normAutofit/>
          </a:bodyPr>
          <a:lstStyle/>
          <a:p>
            <a:r>
              <a:rPr lang="en-US" dirty="0" smtClean="0"/>
              <a:t>Magmatic eruptions create a lava dome</a:t>
            </a:r>
          </a:p>
          <a:p>
            <a:r>
              <a:rPr lang="en-US" dirty="0" smtClean="0"/>
              <a:t>60,000 people had left the area within 30 km of the volcano before June 15</a:t>
            </a:r>
            <a:r>
              <a:rPr lang="en-US" baseline="30000" dirty="0" smtClean="0"/>
              <a:t>th</a:t>
            </a:r>
            <a:r>
              <a:rPr lang="en-US" dirty="0" smtClean="0"/>
              <a:t>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2991556"/>
          </a:xfrm>
        </p:spPr>
        <p:txBody>
          <a:bodyPr>
            <a:normAutofit fontScale="92500" lnSpcReduction="10000"/>
          </a:bodyPr>
          <a:lstStyle/>
          <a:p>
            <a:r>
              <a:rPr lang="en-US" dirty="0" smtClean="0"/>
              <a:t>June 15</a:t>
            </a:r>
            <a:r>
              <a:rPr lang="en-US" baseline="30000" dirty="0" smtClean="0"/>
              <a:t>th</a:t>
            </a:r>
            <a:r>
              <a:rPr lang="en-US" dirty="0" smtClean="0"/>
              <a:t> the main eruption occurred</a:t>
            </a:r>
          </a:p>
          <a:p>
            <a:r>
              <a:rPr lang="en-US" dirty="0" smtClean="0"/>
              <a:t>Pyroclastic flows poured from the summit</a:t>
            </a:r>
          </a:p>
          <a:p>
            <a:r>
              <a:rPr lang="en-US" dirty="0" smtClean="0"/>
              <a:t>Typhoon rains mixed with ash deposits causing massive lahars</a:t>
            </a:r>
          </a:p>
          <a:p>
            <a:r>
              <a:rPr lang="en-US" dirty="0" smtClean="0"/>
              <a:t>The ash cloud brought total darkness to much of central Luzon</a:t>
            </a:r>
          </a:p>
          <a:p>
            <a:endParaRPr lang="en-US" dirty="0"/>
          </a:p>
        </p:txBody>
      </p:sp>
      <p:pic>
        <p:nvPicPr>
          <p:cNvPr id="5" name="Picture 4" descr="Pinatubo91_eruption_plume_06-12-91.jpg"/>
          <p:cNvPicPr>
            <a:picLocks noChangeAspect="1"/>
          </p:cNvPicPr>
          <p:nvPr/>
        </p:nvPicPr>
        <p:blipFill>
          <a:blip r:embed="rId3"/>
          <a:stretch>
            <a:fillRect/>
          </a:stretch>
        </p:blipFill>
        <p:spPr>
          <a:xfrm>
            <a:off x="1749779" y="2925704"/>
            <a:ext cx="5898444" cy="393229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128889" y="2200410"/>
            <a:ext cx="6999112" cy="4657590"/>
          </a:xfrm>
          <a:prstGeom prst="rect">
            <a:avLst/>
          </a:prstGeom>
        </p:spPr>
      </p:pic>
      <p:sp>
        <p:nvSpPr>
          <p:cNvPr id="3" name="Content Placeholder 2"/>
          <p:cNvSpPr>
            <a:spLocks noGrp="1"/>
          </p:cNvSpPr>
          <p:nvPr>
            <p:ph idx="1"/>
          </p:nvPr>
        </p:nvSpPr>
        <p:spPr>
          <a:xfrm>
            <a:off x="0" y="0"/>
            <a:ext cx="9144000" cy="2243668"/>
          </a:xfrm>
        </p:spPr>
        <p:txBody>
          <a:bodyPr>
            <a:normAutofit/>
          </a:bodyPr>
          <a:lstStyle/>
          <a:p>
            <a:r>
              <a:rPr lang="en-US" dirty="0" smtClean="0"/>
              <a:t>Over 800 people were killed by the eruption</a:t>
            </a:r>
          </a:p>
          <a:p>
            <a:r>
              <a:rPr lang="en-US" dirty="0" smtClean="0"/>
              <a:t>The evacuation saved tens of thousands of lives, and has been hailed as a great success for volcanology and eruption prediction</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571500"/>
            <a:ext cx="9144000" cy="5715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64331"/>
            <a:ext cx="9140184" cy="612678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392906"/>
            <a:ext cx="9144000" cy="607218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414337"/>
            <a:ext cx="9151758" cy="603444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31333"/>
          </a:xfrm>
        </p:spPr>
        <p:txBody>
          <a:bodyPr/>
          <a:lstStyle/>
          <a:p>
            <a:r>
              <a:rPr lang="en-US" dirty="0" smtClean="0"/>
              <a:t>Key Points</a:t>
            </a:r>
            <a:endParaRPr lang="en-US" dirty="0"/>
          </a:p>
        </p:txBody>
      </p:sp>
      <p:sp>
        <p:nvSpPr>
          <p:cNvPr id="3" name="Content Placeholder 2"/>
          <p:cNvSpPr>
            <a:spLocks noGrp="1"/>
          </p:cNvSpPr>
          <p:nvPr>
            <p:ph idx="1"/>
          </p:nvPr>
        </p:nvSpPr>
        <p:spPr>
          <a:xfrm>
            <a:off x="0" y="931333"/>
            <a:ext cx="9144000" cy="5926667"/>
          </a:xfrm>
        </p:spPr>
        <p:txBody>
          <a:bodyPr>
            <a:normAutofit fontScale="85000" lnSpcReduction="20000"/>
          </a:bodyPr>
          <a:lstStyle/>
          <a:p>
            <a:r>
              <a:rPr lang="en-US" dirty="0" err="1" smtClean="0"/>
              <a:t>Pelee</a:t>
            </a:r>
            <a:r>
              <a:rPr lang="en-US" dirty="0" smtClean="0"/>
              <a:t> 1902</a:t>
            </a:r>
          </a:p>
          <a:p>
            <a:pPr lvl="1"/>
            <a:r>
              <a:rPr lang="en-US" dirty="0" smtClean="0"/>
              <a:t>Devastating pyroclastic flows</a:t>
            </a:r>
          </a:p>
          <a:p>
            <a:pPr lvl="1"/>
            <a:r>
              <a:rPr lang="en-US" dirty="0" smtClean="0"/>
              <a:t>Volcanoes give warning signs and they should be taken seriously</a:t>
            </a:r>
          </a:p>
          <a:p>
            <a:r>
              <a:rPr lang="en-US" dirty="0" err="1" smtClean="0"/>
              <a:t>Nevado</a:t>
            </a:r>
            <a:r>
              <a:rPr lang="en-US" dirty="0" smtClean="0"/>
              <a:t> del Ruiz 1985</a:t>
            </a:r>
          </a:p>
          <a:p>
            <a:pPr lvl="1"/>
            <a:r>
              <a:rPr lang="en-US" dirty="0" smtClean="0"/>
              <a:t>Thousands of lives could have been saved if officials had heeded scientists’ warnings</a:t>
            </a:r>
          </a:p>
          <a:p>
            <a:pPr lvl="1"/>
            <a:r>
              <a:rPr lang="en-US" dirty="0" smtClean="0"/>
              <a:t>Deadly lahars</a:t>
            </a:r>
          </a:p>
          <a:p>
            <a:r>
              <a:rPr lang="en-US" dirty="0" smtClean="0"/>
              <a:t>Krakatau 1883</a:t>
            </a:r>
          </a:p>
          <a:p>
            <a:pPr lvl="1"/>
            <a:r>
              <a:rPr lang="en-US" dirty="0" smtClean="0"/>
              <a:t>Catastrophic tsunamis</a:t>
            </a:r>
          </a:p>
          <a:p>
            <a:r>
              <a:rPr lang="en-US" dirty="0" err="1" smtClean="0"/>
              <a:t>Tambora</a:t>
            </a:r>
            <a:r>
              <a:rPr lang="en-US" dirty="0" smtClean="0"/>
              <a:t> 1815</a:t>
            </a:r>
          </a:p>
          <a:p>
            <a:pPr lvl="1"/>
            <a:r>
              <a:rPr lang="en-US" dirty="0" smtClean="0"/>
              <a:t>Largest eruption in recorded history</a:t>
            </a:r>
          </a:p>
          <a:p>
            <a:pPr lvl="1"/>
            <a:r>
              <a:rPr lang="en-US" dirty="0" smtClean="0"/>
              <a:t>Caused the “year without a summer”</a:t>
            </a:r>
          </a:p>
          <a:p>
            <a:r>
              <a:rPr lang="en-US" dirty="0" smtClean="0"/>
              <a:t>Pinatubo 1991</a:t>
            </a:r>
          </a:p>
          <a:p>
            <a:pPr lvl="1"/>
            <a:r>
              <a:rPr lang="en-US" dirty="0" smtClean="0"/>
              <a:t>Successful prediction and evacuation saved tens of thousands of lives</a:t>
            </a:r>
          </a:p>
          <a:p>
            <a:pPr lvl="1"/>
            <a:endParaRPr lang="en-US" dirty="0" smtClean="0"/>
          </a:p>
          <a:p>
            <a:pPr lvl="1"/>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7700</TotalTime>
  <Words>4714</Words>
  <Application>Microsoft Macintosh PowerPoint</Application>
  <PresentationFormat>On-screen Show (4:3)</PresentationFormat>
  <Paragraphs>256</Paragraphs>
  <Slides>39</Slides>
  <Notes>39</Notes>
  <HiddenSlides>0</HiddenSlides>
  <MMClips>0</MMClips>
  <ScaleCrop>false</ScaleCrop>
  <HeadingPairs>
    <vt:vector size="4" baseType="variant">
      <vt:variant>
        <vt:lpstr>Design Template</vt:lpstr>
      </vt:variant>
      <vt:variant>
        <vt:i4>1</vt:i4>
      </vt:variant>
      <vt:variant>
        <vt:lpstr>Slide Titles</vt:lpstr>
      </vt:variant>
      <vt:variant>
        <vt:i4>39</vt:i4>
      </vt:variant>
    </vt:vector>
  </HeadingPairs>
  <TitlesOfParts>
    <vt:vector size="40" baseType="lpstr">
      <vt:lpstr>Office Theme</vt:lpstr>
      <vt:lpstr>Historic Volcanic Eruptions</vt:lpstr>
      <vt:lpstr>MT. PELÉE ERUPTION (1902)</vt:lpstr>
      <vt:lpstr>Slide 3</vt:lpstr>
      <vt:lpstr>Days before the eruption…</vt:lpstr>
      <vt:lpstr>The eruption</vt:lpstr>
      <vt:lpstr>A city destroyed</vt:lpstr>
      <vt:lpstr>Cause of Death</vt:lpstr>
      <vt:lpstr>The tower of Pelee</vt:lpstr>
      <vt:lpstr>Nevado del Ruiz (1985)</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Tambora, Indonesia (1815)</vt:lpstr>
      <vt:lpstr>Slide 24</vt:lpstr>
      <vt:lpstr>Slide 25</vt:lpstr>
      <vt:lpstr>Slide 26</vt:lpstr>
      <vt:lpstr>Slide 27</vt:lpstr>
      <vt:lpstr>Pinatubo, Philippines (1991)</vt:lpstr>
      <vt:lpstr>Slide 29</vt:lpstr>
      <vt:lpstr>Slide 30</vt:lpstr>
      <vt:lpstr>Slide 31</vt:lpstr>
      <vt:lpstr>Slide 32</vt:lpstr>
      <vt:lpstr>Slide 33</vt:lpstr>
      <vt:lpstr>Slide 34</vt:lpstr>
      <vt:lpstr>Slide 35</vt:lpstr>
      <vt:lpstr>Slide 36</vt:lpstr>
      <vt:lpstr>Slide 37</vt:lpstr>
      <vt:lpstr>Slide 38</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Historic Volcanic Eruptions</dc:title>
  <dc:creator>IGPP SIO</dc:creator>
  <cp:lastModifiedBy>IGPP SIO</cp:lastModifiedBy>
  <cp:revision>26</cp:revision>
  <dcterms:created xsi:type="dcterms:W3CDTF">2011-06-26T17:35:05Z</dcterms:created>
  <dcterms:modified xsi:type="dcterms:W3CDTF">2011-06-26T18:32:56Z</dcterms:modified>
</cp:coreProperties>
</file>