
<file path=[Content_Types].xml><?xml version="1.0" encoding="utf-8"?>
<Types xmlns="http://schemas.openxmlformats.org/package/2006/content-types">
  <Override PartName="/ppt/notesSlides/notesSlide5.xml" ContentType="application/vnd.openxmlformats-officedocument.presentationml.notesSlide+xml"/>
  <Override PartName="/ppt/slideLayouts/slideLayout1.xml" ContentType="application/vnd.openxmlformats-officedocument.presentationml.slideLayout+xml"/>
  <Default Extension="png" ContentType="image/png"/>
  <Default Extension="rels" ContentType="application/vnd.openxmlformats-package.relationships+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notesSlides/notesSlide3.xml" ContentType="application/vnd.openxmlformats-officedocument.presentationml.notesSlide+xml"/>
  <Override PartName="/ppt/notesSlides/notesSlide10.xml" ContentType="application/vnd.openxmlformats-officedocument.presentationml.notes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notesSlides/notesSlide8.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notesSlides/notesSlide13.xml" ContentType="application/vnd.openxmlformats-officedocument.presentationml.notes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notesSlides/notesSlide6.xml" ContentType="application/vnd.openxmlformats-officedocument.presentationml.notesSlide+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notesSlides/notesSlide4.xml" ContentType="application/vnd.openxmlformats-officedocument.presentationml.notesSlide+xml"/>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notesSlides/notesSlide2.xml" ContentType="application/vnd.openxmlformats-officedocument.presentationml.notesSlide+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slides/slide6.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theme/theme1.xml" ContentType="application/vnd.openxmlformats-officedocument.theme+xml"/>
  <Override PartName="/ppt/presProps.xml" ContentType="application/vnd.openxmlformats-officedocument.presentationml.presProps+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15"/>
  </p:notesMasterIdLst>
  <p:sldIdLst>
    <p:sldId id="257" r:id="rId2"/>
    <p:sldId id="263" r:id="rId3"/>
    <p:sldId id="260" r:id="rId4"/>
    <p:sldId id="261" r:id="rId5"/>
    <p:sldId id="262" r:id="rId6"/>
    <p:sldId id="264" r:id="rId7"/>
    <p:sldId id="265" r:id="rId8"/>
    <p:sldId id="259" r:id="rId9"/>
    <p:sldId id="268" r:id="rId10"/>
    <p:sldId id="266" r:id="rId11"/>
    <p:sldId id="267" r:id="rId12"/>
    <p:sldId id="258" r:id="rId13"/>
    <p:sldId id="269"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27961B-2EAD-CA44-A37F-82B4251D3E5A}" type="datetimeFigureOut">
              <a:rPr lang="en-US" smtClean="0"/>
              <a:t>6/22/11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C2FB23-A191-5945-938D-EA56CF64CCF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a:t>
            </a:r>
            <a:r>
              <a:rPr lang="en-US" baseline="0" dirty="0" smtClean="0"/>
              <a:t>graph taken from http://</a:t>
            </a:r>
            <a:r>
              <a:rPr lang="en-US" baseline="0" dirty="0" err="1" smtClean="0"/>
              <a:t>volcanoes.usgs.gov/images/pglossary/aa.php</a:t>
            </a:r>
            <a:r>
              <a:rPr lang="en-US" baseline="0" dirty="0" smtClean="0"/>
              <a:t>.  “</a:t>
            </a:r>
            <a:r>
              <a:rPr lang="en-US" sz="1200" kern="1200" dirty="0" smtClean="0">
                <a:solidFill>
                  <a:schemeClr val="tx1"/>
                </a:solidFill>
                <a:latin typeface="+mn-lt"/>
                <a:ea typeface="+mn-ea"/>
                <a:cs typeface="+mn-cs"/>
              </a:rPr>
              <a:t>Glowing `</a:t>
            </a:r>
            <a:r>
              <a:rPr lang="en-US" sz="1200" kern="1200" dirty="0" err="1" smtClean="0">
                <a:solidFill>
                  <a:schemeClr val="tx1"/>
                </a:solidFill>
                <a:latin typeface="+mn-lt"/>
                <a:ea typeface="+mn-ea"/>
                <a:cs typeface="+mn-cs"/>
              </a:rPr>
              <a:t>a`a</a:t>
            </a:r>
            <a:r>
              <a:rPr lang="en-US" sz="1200" kern="1200" dirty="0" smtClean="0">
                <a:solidFill>
                  <a:schemeClr val="tx1"/>
                </a:solidFill>
                <a:latin typeface="+mn-lt"/>
                <a:ea typeface="+mn-ea"/>
                <a:cs typeface="+mn-cs"/>
              </a:rPr>
              <a:t> flow front advancing over pahoehoe on the coastal plain of Kilauea Volcano, </a:t>
            </a:r>
            <a:r>
              <a:rPr lang="en-US" sz="1200" kern="1200" dirty="0" err="1" smtClean="0">
                <a:solidFill>
                  <a:schemeClr val="tx1"/>
                </a:solidFill>
                <a:latin typeface="+mn-lt"/>
                <a:ea typeface="+mn-ea"/>
                <a:cs typeface="+mn-cs"/>
              </a:rPr>
              <a:t>Hawai`i</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A`a</a:t>
            </a:r>
            <a:r>
              <a:rPr lang="en-US" sz="1200" kern="1200" dirty="0" smtClean="0">
                <a:solidFill>
                  <a:schemeClr val="tx1"/>
                </a:solidFill>
                <a:latin typeface="+mn-lt"/>
                <a:ea typeface="+mn-ea"/>
                <a:cs typeface="+mn-cs"/>
              </a:rPr>
              <a:t> (pronounced "ah-ah") is a Hawaiian term for lava flows that have a rough </a:t>
            </a:r>
            <a:r>
              <a:rPr lang="en-US" sz="1200" kern="1200" dirty="0" err="1" smtClean="0">
                <a:solidFill>
                  <a:schemeClr val="tx1"/>
                </a:solidFill>
                <a:latin typeface="+mn-lt"/>
                <a:ea typeface="+mn-ea"/>
                <a:cs typeface="+mn-cs"/>
              </a:rPr>
              <a:t>rubbly</a:t>
            </a:r>
            <a:r>
              <a:rPr lang="en-US" sz="1200" kern="1200" dirty="0" smtClean="0">
                <a:solidFill>
                  <a:schemeClr val="tx1"/>
                </a:solidFill>
                <a:latin typeface="+mn-lt"/>
                <a:ea typeface="+mn-ea"/>
                <a:cs typeface="+mn-cs"/>
              </a:rPr>
              <a:t> surface composed of broken lava blocks called clinkers. The incredibly spiny surface of a solidified `</a:t>
            </a:r>
            <a:r>
              <a:rPr lang="en-US" sz="1200" kern="1200" dirty="0" err="1" smtClean="0">
                <a:solidFill>
                  <a:schemeClr val="tx1"/>
                </a:solidFill>
                <a:latin typeface="+mn-lt"/>
                <a:ea typeface="+mn-ea"/>
                <a:cs typeface="+mn-cs"/>
              </a:rPr>
              <a:t>a`a</a:t>
            </a:r>
            <a:r>
              <a:rPr lang="en-US" sz="1200" kern="1200" dirty="0" smtClean="0">
                <a:solidFill>
                  <a:schemeClr val="tx1"/>
                </a:solidFill>
                <a:latin typeface="+mn-lt"/>
                <a:ea typeface="+mn-ea"/>
                <a:cs typeface="+mn-cs"/>
              </a:rPr>
              <a:t> flow makes walking very difficult and slow. The </a:t>
            </a:r>
            <a:r>
              <a:rPr lang="en-US" sz="1200" kern="1200" dirty="0" err="1" smtClean="0">
                <a:solidFill>
                  <a:schemeClr val="tx1"/>
                </a:solidFill>
                <a:latin typeface="+mn-lt"/>
                <a:ea typeface="+mn-ea"/>
                <a:cs typeface="+mn-cs"/>
              </a:rPr>
              <a:t>clinkery</a:t>
            </a:r>
            <a:r>
              <a:rPr lang="en-US" sz="1200" kern="1200" dirty="0" smtClean="0">
                <a:solidFill>
                  <a:schemeClr val="tx1"/>
                </a:solidFill>
                <a:latin typeface="+mn-lt"/>
                <a:ea typeface="+mn-ea"/>
                <a:cs typeface="+mn-cs"/>
              </a:rPr>
              <a:t> surface actually covers a massive dense core, which is the most active part of the flow. As pasty lava in the core travels </a:t>
            </a:r>
            <a:r>
              <a:rPr lang="en-US" sz="1200" kern="1200" dirty="0" err="1" smtClean="0">
                <a:solidFill>
                  <a:schemeClr val="tx1"/>
                </a:solidFill>
                <a:latin typeface="+mn-lt"/>
                <a:ea typeface="+mn-ea"/>
                <a:cs typeface="+mn-cs"/>
              </a:rPr>
              <a:t>downslope</a:t>
            </a:r>
            <a:r>
              <a:rPr lang="en-US" sz="1200" kern="1200" dirty="0" smtClean="0">
                <a:solidFill>
                  <a:schemeClr val="tx1"/>
                </a:solidFill>
                <a:latin typeface="+mn-lt"/>
                <a:ea typeface="+mn-ea"/>
                <a:cs typeface="+mn-cs"/>
              </a:rPr>
              <a:t>, the clinkers are carried along at the surface. At the leading edge of an `</a:t>
            </a:r>
            <a:r>
              <a:rPr lang="en-US" sz="1200" kern="1200" dirty="0" err="1" smtClean="0">
                <a:solidFill>
                  <a:schemeClr val="tx1"/>
                </a:solidFill>
                <a:latin typeface="+mn-lt"/>
                <a:ea typeface="+mn-ea"/>
                <a:cs typeface="+mn-cs"/>
              </a:rPr>
              <a:t>a`a</a:t>
            </a:r>
            <a:r>
              <a:rPr lang="en-US" sz="1200" kern="1200" dirty="0" smtClean="0">
                <a:solidFill>
                  <a:schemeClr val="tx1"/>
                </a:solidFill>
                <a:latin typeface="+mn-lt"/>
                <a:ea typeface="+mn-ea"/>
                <a:cs typeface="+mn-cs"/>
              </a:rPr>
              <a:t> flow, however, these cooled fragments tumble down the steep front and are buried by the advancing flow. This produces a layer of lava fragments both at the bottom and top of an `</a:t>
            </a:r>
            <a:r>
              <a:rPr lang="en-US" sz="1200" kern="1200" dirty="0" err="1" smtClean="0">
                <a:solidFill>
                  <a:schemeClr val="tx1"/>
                </a:solidFill>
                <a:latin typeface="+mn-lt"/>
                <a:ea typeface="+mn-ea"/>
                <a:cs typeface="+mn-cs"/>
              </a:rPr>
              <a:t>a`a</a:t>
            </a:r>
            <a:r>
              <a:rPr lang="en-US" sz="1200" kern="1200" dirty="0" smtClean="0">
                <a:solidFill>
                  <a:schemeClr val="tx1"/>
                </a:solidFill>
                <a:latin typeface="+mn-lt"/>
                <a:ea typeface="+mn-ea"/>
                <a:cs typeface="+mn-cs"/>
              </a:rPr>
              <a:t> flow.”</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lists three different types of lava flows.  Pahoehoe is the least viscous and has a smooth, ropy texture.  A’a lava is more viscous and has a sharp, broken texture.  Pillow lava flows beneath the ocean and it forms bulges of pillow shaped lava.  Pahoehoe and A’a are Hawaiian words pronounced pa-</a:t>
            </a:r>
            <a:r>
              <a:rPr lang="en-US" sz="1200" kern="1200" dirty="0" err="1" smtClean="0">
                <a:solidFill>
                  <a:schemeClr val="tx1"/>
                </a:solidFill>
                <a:latin typeface="+mn-lt"/>
                <a:ea typeface="+mn-ea"/>
                <a:cs typeface="+mn-cs"/>
              </a:rPr>
              <a:t>hoy-hoy</a:t>
            </a:r>
            <a:r>
              <a:rPr lang="en-US" sz="1200" kern="1200" dirty="0" smtClean="0">
                <a:solidFill>
                  <a:schemeClr val="tx1"/>
                </a:solidFill>
                <a:latin typeface="+mn-lt"/>
                <a:ea typeface="+mn-ea"/>
                <a:cs typeface="+mn-cs"/>
              </a:rPr>
              <a:t> and ah-ah.</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pahoehoe lava flow.  The black part is cooled</a:t>
            </a:r>
            <a:r>
              <a:rPr lang="en-US" baseline="0" dirty="0" smtClean="0"/>
              <a:t> magma and it forms a sort of crust that insulates the hot interior.  You can see pieces of the crust breaking off and being carried by the molten lava beneath.  The video is played at a faster rate halfway through to show what the lava flow looks like after some time.  After about a minute, there is a scene where the interior of the lava flow has continued on leaving the crust exposed to air from below and you can see lava dripping off of the crust.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short video showing a pahoehoe lava flow.</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by myself, Hawaii 2010.</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photograph shows the smooth, ropy texture of pahoehoe.</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by myself, Hawaii 2010.</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photograph shows an interesting pahoehoe texture like drapes of linen lying on the ground.</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by myself, Hawaii 2010.</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photograph shows yet another pahoehoe texture, a smooth bulbous texture.  Note the similarity to pillow lavas.</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“On Kilauea, several aa flows meander along gentle slopes, then cascade down the steep </a:t>
            </a:r>
            <a:r>
              <a:rPr lang="en-US" sz="1200" kern="1200" dirty="0" err="1" smtClean="0">
                <a:solidFill>
                  <a:schemeClr val="tx1"/>
                </a:solidFill>
                <a:latin typeface="+mn-lt"/>
                <a:ea typeface="+mn-ea"/>
                <a:cs typeface="+mn-cs"/>
              </a:rPr>
              <a:t>pali</a:t>
            </a:r>
            <a:r>
              <a:rPr lang="en-US" sz="1200" kern="1200" dirty="0" smtClean="0">
                <a:solidFill>
                  <a:schemeClr val="tx1"/>
                </a:solidFill>
                <a:latin typeface="+mn-lt"/>
                <a:ea typeface="+mn-ea"/>
                <a:cs typeface="+mn-cs"/>
              </a:rPr>
              <a:t>. Clinker falls forward, exposing the hot molten interior of the flows; vegetation is buried. Footage shot in 2008 (private property) and in 1992 &amp; 1993 (above </a:t>
            </a:r>
            <a:r>
              <a:rPr lang="en-US" sz="1200" kern="1200" dirty="0" err="1" smtClean="0">
                <a:solidFill>
                  <a:schemeClr val="tx1"/>
                </a:solidFill>
                <a:latin typeface="+mn-lt"/>
                <a:ea typeface="+mn-ea"/>
                <a:cs typeface="+mn-cs"/>
              </a:rPr>
              <a:t>Kamoamoa</a:t>
            </a:r>
            <a:r>
              <a:rPr lang="en-US" sz="1200" kern="1200" dirty="0" smtClean="0">
                <a:solidFill>
                  <a:schemeClr val="tx1"/>
                </a:solidFill>
                <a:latin typeface="+mn-lt"/>
                <a:ea typeface="+mn-ea"/>
                <a:cs typeface="+mn-cs"/>
              </a:rPr>
              <a:t>, in HVNP). Video shot &amp; edited by UHH Center for the Study of Active Volcanoes (CSAV).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is a short video showing an A’a lava flow.</a:t>
            </a:r>
            <a:r>
              <a:rPr lang="en-US" dirty="0" smtClean="0"/>
              <a:t>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video</a:t>
            </a:r>
            <a:r>
              <a:rPr lang="en-US" sz="1200" kern="1200" baseline="0" dirty="0" smtClean="0">
                <a:solidFill>
                  <a:schemeClr val="tx1"/>
                </a:solidFill>
                <a:latin typeface="+mn-lt"/>
                <a:ea typeface="+mn-ea"/>
                <a:cs typeface="+mn-cs"/>
              </a:rPr>
              <a:t> shows an </a:t>
            </a:r>
            <a:r>
              <a:rPr lang="en-US" sz="1200" kern="1200" baseline="0" dirty="0" err="1" smtClean="0">
                <a:solidFill>
                  <a:schemeClr val="tx1"/>
                </a:solidFill>
                <a:latin typeface="+mn-lt"/>
                <a:ea typeface="+mn-ea"/>
                <a:cs typeface="+mn-cs"/>
              </a:rPr>
              <a:t>a’a</a:t>
            </a:r>
            <a:r>
              <a:rPr lang="en-US" sz="1200" kern="1200" baseline="0" dirty="0" smtClean="0">
                <a:solidFill>
                  <a:schemeClr val="tx1"/>
                </a:solidFill>
                <a:latin typeface="+mn-lt"/>
                <a:ea typeface="+mn-ea"/>
                <a:cs typeface="+mn-cs"/>
              </a:rPr>
              <a:t> lava flow.  The fire in the video is caused by methane degassing from below.</a:t>
            </a:r>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t>
            </a:r>
            <a:r>
              <a:rPr lang="en-US" sz="1200" kern="1200" dirty="0" smtClean="0">
                <a:solidFill>
                  <a:schemeClr val="tx1"/>
                </a:solidFill>
                <a:latin typeface="+mn-lt"/>
                <a:ea typeface="+mn-ea"/>
                <a:cs typeface="+mn-cs"/>
              </a:rPr>
              <a:t>This video shows a sluggish </a:t>
            </a:r>
            <a:r>
              <a:rPr lang="en-US" sz="1200" kern="1200" dirty="0" err="1" smtClean="0">
                <a:solidFill>
                  <a:schemeClr val="tx1"/>
                </a:solidFill>
                <a:latin typeface="+mn-lt"/>
                <a:ea typeface="+mn-ea"/>
                <a:cs typeface="+mn-cs"/>
              </a:rPr>
              <a:t>a'a</a:t>
            </a:r>
            <a:r>
              <a:rPr lang="en-US" sz="1200" kern="1200" dirty="0" smtClean="0">
                <a:solidFill>
                  <a:schemeClr val="tx1"/>
                </a:solidFill>
                <a:latin typeface="+mn-lt"/>
                <a:ea typeface="+mn-ea"/>
                <a:cs typeface="+mn-cs"/>
              </a:rPr>
              <a:t> lava flow from the ongoing July 21 fissure” – 2007</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is another video of an</a:t>
            </a:r>
            <a:r>
              <a:rPr lang="en-US" sz="1200" kern="1200" baseline="0" dirty="0" smtClean="0">
                <a:solidFill>
                  <a:schemeClr val="tx1"/>
                </a:solidFill>
                <a:latin typeface="+mn-lt"/>
                <a:ea typeface="+mn-ea"/>
                <a:cs typeface="+mn-cs"/>
              </a:rPr>
              <a:t> A’a flow.  This lava flow is moving very slowly. </a:t>
            </a:r>
            <a:r>
              <a:rPr lang="en-US" sz="1200" kern="1200" dirty="0" smtClean="0">
                <a:solidFill>
                  <a:schemeClr val="tx1"/>
                </a:solidFill>
                <a:latin typeface="+mn-lt"/>
                <a:ea typeface="+mn-ea"/>
                <a:cs typeface="+mn-cs"/>
              </a:rPr>
              <a:t>Aa flow can be compared to a moving pile of burning coal.</a:t>
            </a:r>
            <a:r>
              <a:rPr lang="en-US" sz="1200" kern="1200" baseline="0" dirty="0" smtClean="0">
                <a:solidFill>
                  <a:schemeClr val="tx1"/>
                </a:solidFill>
                <a:latin typeface="+mn-lt"/>
                <a:ea typeface="+mn-ea"/>
                <a:cs typeface="+mn-cs"/>
              </a:rPr>
              <a:t>  It</a:t>
            </a:r>
            <a:r>
              <a:rPr lang="en-US" sz="1200" kern="1200" dirty="0" smtClean="0">
                <a:solidFill>
                  <a:schemeClr val="tx1"/>
                </a:solidFill>
                <a:latin typeface="+mn-lt"/>
                <a:ea typeface="+mn-ea"/>
                <a:cs typeface="+mn-cs"/>
              </a:rPr>
              <a:t> move like caterpillars where fragments fall down in front and become later buried by the same flow, resulting in a basal </a:t>
            </a:r>
            <a:r>
              <a:rPr lang="en-US" sz="1200" kern="1200" dirty="0" err="1" smtClean="0">
                <a:solidFill>
                  <a:schemeClr val="tx1"/>
                </a:solidFill>
                <a:latin typeface="+mn-lt"/>
                <a:ea typeface="+mn-ea"/>
                <a:cs typeface="+mn-cs"/>
              </a:rPr>
              <a:t>breccia</a:t>
            </a:r>
            <a:r>
              <a:rPr lang="en-US" sz="1200" kern="1200" dirty="0" smtClean="0">
                <a:solidFill>
                  <a:schemeClr val="tx1"/>
                </a:solidFill>
                <a:latin typeface="+mn-lt"/>
                <a:ea typeface="+mn-ea"/>
                <a:cs typeface="+mn-cs"/>
              </a:rPr>
              <a:t> and a top </a:t>
            </a:r>
            <a:r>
              <a:rPr lang="en-US" sz="1200" kern="1200" dirty="0" err="1" smtClean="0">
                <a:solidFill>
                  <a:schemeClr val="tx1"/>
                </a:solidFill>
                <a:latin typeface="+mn-lt"/>
                <a:ea typeface="+mn-ea"/>
                <a:cs typeface="+mn-cs"/>
              </a:rPr>
              <a:t>breccia</a:t>
            </a:r>
            <a:r>
              <a:rPr lang="en-US" sz="1200" kern="1200" dirty="0" smtClean="0">
                <a:solidFill>
                  <a:schemeClr val="tx1"/>
                </a:solidFill>
                <a:latin typeface="+mn-lt"/>
                <a:ea typeface="+mn-ea"/>
                <a:cs typeface="+mn-cs"/>
              </a:rPr>
              <a:t>.</a:t>
            </a:r>
            <a:r>
              <a:rPr lang="en-US" dirty="0" smtClean="0"/>
              <a:t> </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another short video showing an A’a lava flow.  This video emphasizes how slowly some lava flows travel.</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Photograph taken by myself, Hawaii 2010.</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photograph shows Pahoehoe lava on the right and A’a lava on the left.  Both types of lava flows can occur in the same location at different times.  This is a good place to clear up confusion and show students the difference between the two types of lava flows since they can be seen next to each other.</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video shows a</a:t>
            </a:r>
            <a:r>
              <a:rPr lang="en-US" baseline="0" dirty="0" smtClean="0"/>
              <a:t> lava flow entering the ocean. It drips into the water.  This video can be used to transition to pillow lavas. This is a </a:t>
            </a:r>
            <a:r>
              <a:rPr lang="en-US" sz="1200" kern="1200" baseline="0" dirty="0" smtClean="0">
                <a:solidFill>
                  <a:schemeClr val="tx1"/>
                </a:solidFill>
                <a:latin typeface="+mn-lt"/>
                <a:ea typeface="+mn-ea"/>
                <a:cs typeface="+mn-cs"/>
              </a:rPr>
              <a:t>g</a:t>
            </a:r>
            <a:r>
              <a:rPr lang="en-US" sz="1200" kern="1200" dirty="0" smtClean="0">
                <a:solidFill>
                  <a:schemeClr val="tx1"/>
                </a:solidFill>
                <a:latin typeface="+mn-lt"/>
                <a:ea typeface="+mn-ea"/>
                <a:cs typeface="+mn-cs"/>
              </a:rPr>
              <a:t>ood place to point out how dangerous it really is, and that the quiet interaction of lava and water can turn into a disastrous explosion without any warning.</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short video showing a lava flow entering the ocean.  Explosions can occur at the ocean entry since water cools the lava very quickly (in the same way a hot glass dish from the oven breaks when it is placed in water).  This video can be used to transition to pillow lava.</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video shows the formation of pillow lava and gives a brief</a:t>
            </a:r>
            <a:r>
              <a:rPr lang="en-US" baseline="0" dirty="0" smtClean="0"/>
              <a:t> narrative.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short video showing pillow lava flowing in the ocean with a narrative given.</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Water cools lava</a:t>
            </a:r>
            <a:r>
              <a:rPr lang="en-US" baseline="0" dirty="0" smtClean="0"/>
              <a:t> very quickly and it takes a bit of momentum to build up so a large amount lava bursts forward and is quenched by the ocean water.  Then more momentum builds up again before another bulge of lava bursts forward.</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short video that more clearly shows pillow lava flowing.</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Photograph taken from http://</a:t>
            </a:r>
            <a:r>
              <a:rPr lang="en-US" dirty="0" err="1" smtClean="0"/>
              <a:t>www.solarnavigator.net/volcanoes.htm</a:t>
            </a:r>
            <a:r>
              <a:rPr lang="en-US" dirty="0" smtClean="0"/>
              <a:t>.  “Pillow lava (NOAA). </a:t>
            </a:r>
            <a:r>
              <a:rPr lang="en-US" sz="1200" kern="1200" dirty="0" smtClean="0">
                <a:solidFill>
                  <a:schemeClr val="tx1"/>
                </a:solidFill>
                <a:latin typeface="+mn-lt"/>
                <a:ea typeface="+mn-ea"/>
                <a:cs typeface="+mn-cs"/>
              </a:rPr>
              <a:t>Submarine volcanoes are common features on the ocean floor. Some are active and, in shallow water, disclose their presence by blasting steam and rocky debris high above the surface of the sea. Many others lie at such great depths that the tremendous weight of the water above them prevents the explosive release of steam and gases, although they can be detected by hydrophones and discoloration of water due to volcanic gases. Even large submarine eruptions may not disturb the ocean surface. Submarine volcanoes often form rather steep pillars and in due time, may break the ocean surface as new islands. Pillow lava is a common eruptive product of submarine volcanoes.”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is a photograph of pillow lava on the ocean floor.</a:t>
            </a:r>
          </a:p>
          <a:p>
            <a:endParaRPr lang="en-US" dirty="0"/>
          </a:p>
        </p:txBody>
      </p:sp>
      <p:sp>
        <p:nvSpPr>
          <p:cNvPr id="4" name="Slide Number Placeholder 3"/>
          <p:cNvSpPr>
            <a:spLocks noGrp="1"/>
          </p:cNvSpPr>
          <p:nvPr>
            <p:ph type="sldNum" sz="quarter" idx="10"/>
          </p:nvPr>
        </p:nvSpPr>
        <p:spPr/>
        <p:txBody>
          <a:bodyPr/>
          <a:lstStyle/>
          <a:p>
            <a:fld id="{4DC2FB23-A191-5945-938D-EA56CF64CCF1}" type="slidenum">
              <a:rPr lang="en-US" smtClean="0"/>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slide gives a chance to emphasize the key points.</a:t>
            </a:r>
            <a:endParaRPr lang="en-US" sz="1200" kern="1200" smtClean="0">
              <a:solidFill>
                <a:schemeClr val="tx1"/>
              </a:solidFill>
              <a:latin typeface="+mn-lt"/>
              <a:ea typeface="+mn-ea"/>
              <a:cs typeface="+mn-cs"/>
            </a:endParaRPr>
          </a:p>
          <a:p>
            <a:endParaRPr lang="en-US"/>
          </a:p>
        </p:txBody>
      </p:sp>
      <p:sp>
        <p:nvSpPr>
          <p:cNvPr id="4" name="Slide Number Placeholder 3"/>
          <p:cNvSpPr>
            <a:spLocks noGrp="1"/>
          </p:cNvSpPr>
          <p:nvPr>
            <p:ph type="sldNum" sz="quarter" idx="10"/>
          </p:nvPr>
        </p:nvSpPr>
        <p:spPr/>
        <p:txBody>
          <a:bodyPr/>
          <a:lstStyle/>
          <a:p>
            <a:fld id="{4DC2FB23-A191-5945-938D-EA56CF64CCF1}"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6/22/11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6/22/11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370708-FE48-424B-8F74-D4C0DDE034D1}" type="datetimeFigureOut">
              <a:rPr lang="en-US" smtClean="0"/>
              <a:pPr/>
              <a:t>6/22/11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370708-FE48-424B-8F74-D4C0DDE034D1}" type="datetimeFigureOut">
              <a:rPr lang="en-US" smtClean="0"/>
              <a:pPr/>
              <a:t>6/22/11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370708-FE48-424B-8F74-D4C0DDE034D1}" type="datetimeFigureOut">
              <a:rPr lang="en-US" smtClean="0"/>
              <a:pPr/>
              <a:t>6/22/11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370708-FE48-424B-8F74-D4C0DDE034D1}" type="datetimeFigureOut">
              <a:rPr lang="en-US" smtClean="0"/>
              <a:pPr/>
              <a:t>6/22/11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370708-FE48-424B-8F74-D4C0DDE034D1}" type="datetimeFigureOut">
              <a:rPr lang="en-US" smtClean="0"/>
              <a:pPr/>
              <a:t>6/22/11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70708-FE48-424B-8F74-D4C0DDE034D1}" type="datetimeFigureOut">
              <a:rPr lang="en-US" smtClean="0"/>
              <a:pPr/>
              <a:t>6/22/11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370708-FE48-424B-8F74-D4C0DDE034D1}" type="datetimeFigureOut">
              <a:rPr lang="en-US" smtClean="0"/>
              <a:pPr/>
              <a:t>6/22/11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6/22/11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370708-FE48-424B-8F74-D4C0DDE034D1}" type="datetimeFigureOut">
              <a:rPr lang="en-US" smtClean="0"/>
              <a:pPr/>
              <a:t>6/22/11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175251-C034-AA41-B464-4BD1396116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370708-FE48-424B-8F74-D4C0DDE034D1}" type="datetimeFigureOut">
              <a:rPr lang="en-US" smtClean="0"/>
              <a:pPr/>
              <a:t>6/22/11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175251-C034-AA41-B464-4BD1396116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vimeo.com/16516332"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vimeo.com/16516247"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hyperlink" Target="http://www.youtube.com/watch?v=iyIV5fd1Aww"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hyperlink" Target="http://www.youtube.com/watch?v=5G8W9sZtBTM&amp;NR=1"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50000"/>
          </a:blip>
          <a:stretch>
            <a:fillRect/>
          </a:stretch>
        </p:blipFill>
        <p:spPr>
          <a:xfrm>
            <a:off x="0" y="571500"/>
            <a:ext cx="9144001" cy="5715001"/>
          </a:xfrm>
          <a:prstGeom prst="rect">
            <a:avLst/>
          </a:prstGeom>
        </p:spPr>
      </p:pic>
      <p:sp>
        <p:nvSpPr>
          <p:cNvPr id="2" name="Title 1"/>
          <p:cNvSpPr>
            <a:spLocks noGrp="1"/>
          </p:cNvSpPr>
          <p:nvPr>
            <p:ph type="title"/>
          </p:nvPr>
        </p:nvSpPr>
        <p:spPr/>
        <p:txBody>
          <a:bodyPr/>
          <a:lstStyle/>
          <a:p>
            <a:r>
              <a:rPr lang="en-US" dirty="0" smtClean="0"/>
              <a:t>Types of lava flows</a:t>
            </a:r>
            <a:endParaRPr lang="en-US" dirty="0"/>
          </a:p>
        </p:txBody>
      </p:sp>
      <p:sp>
        <p:nvSpPr>
          <p:cNvPr id="3" name="Content Placeholder 2"/>
          <p:cNvSpPr>
            <a:spLocks noGrp="1"/>
          </p:cNvSpPr>
          <p:nvPr>
            <p:ph idx="1"/>
          </p:nvPr>
        </p:nvSpPr>
        <p:spPr/>
        <p:txBody>
          <a:bodyPr/>
          <a:lstStyle/>
          <a:p>
            <a:r>
              <a:rPr lang="en-US" dirty="0" smtClean="0"/>
              <a:t>Pahoehoe: smooth</a:t>
            </a:r>
          </a:p>
          <a:p>
            <a:endParaRPr lang="en-US" dirty="0" smtClean="0"/>
          </a:p>
          <a:p>
            <a:r>
              <a:rPr lang="en-US" dirty="0" smtClean="0"/>
              <a:t>A’a: rough</a:t>
            </a:r>
          </a:p>
          <a:p>
            <a:endParaRPr lang="en-US" dirty="0" smtClean="0"/>
          </a:p>
          <a:p>
            <a:r>
              <a:rPr lang="en-US" dirty="0" smtClean="0"/>
              <a:t>Pillow lava: submarine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5866" y="2968978"/>
            <a:ext cx="5201356" cy="798689"/>
          </a:xfrm>
        </p:spPr>
        <p:txBody>
          <a:bodyPr/>
          <a:lstStyle/>
          <a:p>
            <a:pPr>
              <a:buNone/>
            </a:pPr>
            <a:r>
              <a:rPr lang="en-US" u="sng" dirty="0" smtClean="0">
                <a:hlinkClick r:id="rId3"/>
              </a:rPr>
              <a:t>http://vimeo.com/16516332</a:t>
            </a:r>
            <a:endParaRPr lang="en-US" dirty="0" smtClean="0"/>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p:cNvPicPr>
          <p:nvPr/>
        </p:nvPicPr>
        <p:blipFill>
          <a:blip r:embed="rId3"/>
          <a:stretch>
            <a:fillRect/>
          </a:stretch>
        </p:blipFill>
        <p:spPr>
          <a:xfrm>
            <a:off x="0" y="0"/>
            <a:ext cx="9144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3"/>
          <a:stretch>
            <a:fillRect/>
          </a:stretch>
        </p:blipFill>
        <p:spPr>
          <a:xfrm>
            <a:off x="-12192" y="381000"/>
            <a:ext cx="9168384" cy="6096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1" y="0"/>
            <a:ext cx="9144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40089" y="3067756"/>
            <a:ext cx="5187244" cy="742244"/>
          </a:xfrm>
        </p:spPr>
        <p:txBody>
          <a:bodyPr/>
          <a:lstStyle/>
          <a:p>
            <a:pPr>
              <a:buNone/>
            </a:pPr>
            <a:r>
              <a:rPr lang="en-US" u="sng" dirty="0" smtClean="0">
                <a:hlinkClick r:id="rId3"/>
              </a:rPr>
              <a:t>http://vimeo.com/16516247</a:t>
            </a:r>
            <a:endParaRPr lang="en-US" dirty="0" smtClean="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8533" y="2489200"/>
            <a:ext cx="6076244" cy="1320800"/>
          </a:xfrm>
        </p:spPr>
        <p:txBody>
          <a:bodyPr/>
          <a:lstStyle/>
          <a:p>
            <a:pPr>
              <a:buNone/>
            </a:pPr>
            <a:r>
              <a:rPr lang="en-US" u="sng" dirty="0" smtClean="0">
                <a:hlinkClick r:id="rId3"/>
              </a:rPr>
              <a:t>http://www.youtube.com/watch?v=iyIV5fd1Aww</a:t>
            </a:r>
            <a:r>
              <a:rPr lang="en-US" dirty="0" smtClean="0"/>
              <a:t>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274638"/>
            <a:ext cx="9144000" cy="6096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8533" y="2489200"/>
            <a:ext cx="6076244" cy="1320800"/>
          </a:xfrm>
        </p:spPr>
        <p:txBody>
          <a:bodyPr>
            <a:normAutofit fontScale="92500"/>
          </a:bodyPr>
          <a:lstStyle/>
          <a:p>
            <a:pPr>
              <a:buNone/>
            </a:pPr>
            <a:r>
              <a:rPr lang="en-US" dirty="0" smtClean="0"/>
              <a:t>http://</a:t>
            </a:r>
            <a:r>
              <a:rPr lang="en-US" dirty="0" err="1" smtClean="0"/>
              <a:t>www.youtube.com/watch?v</a:t>
            </a:r>
            <a:r>
              <a:rPr lang="en-US" dirty="0" smtClean="0"/>
              <a:t>=</a:t>
            </a:r>
            <a:r>
              <a:rPr lang="en-US" dirty="0" err="1" smtClean="0"/>
              <a:t>scGvM_VoPwk&amp;feature</a:t>
            </a:r>
            <a:r>
              <a:rPr lang="en-US" dirty="0" smtClean="0"/>
              <a:t>=</a:t>
            </a:r>
            <a:r>
              <a:rPr lang="en-US" dirty="0" err="1" smtClean="0"/>
              <a:t>fvw</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8533" y="2489200"/>
            <a:ext cx="6076244" cy="1320800"/>
          </a:xfrm>
        </p:spPr>
        <p:txBody>
          <a:bodyPr>
            <a:normAutofit/>
          </a:bodyPr>
          <a:lstStyle/>
          <a:p>
            <a:pPr>
              <a:buNone/>
            </a:pPr>
            <a:r>
              <a:rPr lang="en-US" u="sng" dirty="0" smtClean="0">
                <a:hlinkClick r:id="rId3"/>
              </a:rPr>
              <a:t>http://www.youtube.com/watch?v=5G8W9sZtBTM&amp;NR=1</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8533" y="2489200"/>
            <a:ext cx="6076244" cy="1320800"/>
          </a:xfrm>
        </p:spPr>
        <p:txBody>
          <a:bodyPr>
            <a:normAutofit/>
          </a:bodyPr>
          <a:lstStyle/>
          <a:p>
            <a:pPr>
              <a:buNone/>
            </a:pPr>
            <a:r>
              <a:rPr lang="en-US" u="sng" dirty="0" smtClean="0"/>
              <a:t>http://</a:t>
            </a:r>
            <a:r>
              <a:rPr lang="en-US" u="sng" dirty="0" smtClean="0"/>
              <a:t>www.youtube.com/watch?v</a:t>
            </a:r>
            <a:r>
              <a:rPr lang="en-US" u="sng" dirty="0" smtClean="0"/>
              <a:t>=DdIUuUY0L9c&amp;NR=1</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49111" y="-11072"/>
            <a:ext cx="7833152" cy="686907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dirty="0" smtClean="0"/>
              <a:t>Types of lava flows:</a:t>
            </a:r>
          </a:p>
          <a:p>
            <a:pPr lvl="1"/>
            <a:r>
              <a:rPr lang="en-US" dirty="0" smtClean="0"/>
              <a:t>Pahoehoe</a:t>
            </a:r>
          </a:p>
          <a:p>
            <a:pPr lvl="1"/>
            <a:r>
              <a:rPr lang="en-US" dirty="0" smtClean="0"/>
              <a:t>A’a</a:t>
            </a:r>
          </a:p>
          <a:p>
            <a:pPr lvl="1"/>
            <a:r>
              <a:rPr lang="en-US" dirty="0" smtClean="0"/>
              <a:t>Pillow lava</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2508</TotalTime>
  <Words>1185</Words>
  <Application>Microsoft Macintosh PowerPoint</Application>
  <PresentationFormat>On-screen Show (4:3)</PresentationFormat>
  <Paragraphs>69</Paragraphs>
  <Slides>13</Slides>
  <Notes>13</Notes>
  <HiddenSlides>0</HiddenSlides>
  <MMClips>0</MMClips>
  <ScaleCrop>false</ScaleCrop>
  <HeadingPairs>
    <vt:vector size="4" baseType="variant">
      <vt:variant>
        <vt:lpstr>Design Template</vt:lpstr>
      </vt:variant>
      <vt:variant>
        <vt:i4>1</vt:i4>
      </vt:variant>
      <vt:variant>
        <vt:lpstr>Slide Titles</vt:lpstr>
      </vt:variant>
      <vt:variant>
        <vt:i4>13</vt:i4>
      </vt:variant>
    </vt:vector>
  </HeadingPairs>
  <TitlesOfParts>
    <vt:vector size="14" baseType="lpstr">
      <vt:lpstr>Office Theme</vt:lpstr>
      <vt:lpstr>Types of lava flows</vt:lpstr>
      <vt:lpstr>Slide 2</vt:lpstr>
      <vt:lpstr>Slide 3</vt:lpstr>
      <vt:lpstr>Slide 4</vt:lpstr>
      <vt:lpstr>Slide 5</vt:lpstr>
      <vt:lpstr>Slide 6</vt:lpstr>
      <vt:lpstr>Slide 7</vt:lpstr>
      <vt:lpstr>Slide 8</vt:lpstr>
      <vt:lpstr>Slide 9</vt:lpstr>
      <vt:lpstr>Slide 10</vt:lpstr>
      <vt:lpstr>Slide 11</vt:lpstr>
      <vt:lpstr>Slide 12</vt:lpstr>
      <vt:lpstr>Key Points</vt:lpstr>
    </vt:vector>
  </TitlesOfParts>
  <Company>SIO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lava flows</dc:title>
  <dc:creator>IGPP SIO</dc:creator>
  <cp:lastModifiedBy>IGPP SIO</cp:lastModifiedBy>
  <cp:revision>6</cp:revision>
  <dcterms:created xsi:type="dcterms:W3CDTF">2011-06-23T03:42:14Z</dcterms:created>
  <dcterms:modified xsi:type="dcterms:W3CDTF">2011-06-24T21:30:08Z</dcterms:modified>
</cp:coreProperties>
</file>