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slides/slide9.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notesSlides/notesSlide9.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2"/>
  </p:notesMasterIdLst>
  <p:sldIdLst>
    <p:sldId id="256" r:id="rId2"/>
    <p:sldId id="281" r:id="rId3"/>
    <p:sldId id="257" r:id="rId4"/>
    <p:sldId id="282" r:id="rId5"/>
    <p:sldId id="265" r:id="rId6"/>
    <p:sldId id="272" r:id="rId7"/>
    <p:sldId id="275" r:id="rId8"/>
    <p:sldId id="274" r:id="rId9"/>
    <p:sldId id="273" r:id="rId10"/>
    <p:sldId id="283"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90" d="100"/>
          <a:sy n="90" d="100"/>
        </p:scale>
        <p:origin x="-872"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5C288C-B9B6-B94A-95FC-03F1E5B9FBAA}" type="datetimeFigureOut">
              <a:rPr lang="en-US" smtClean="0"/>
              <a:pPr/>
              <a:t>8/16/11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A53553-D44D-8B4B-9E22-9CD7966D646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by Caitlin </a:t>
            </a:r>
            <a:r>
              <a:rPr lang="en-US" dirty="0" err="1" smtClean="0"/>
              <a:t>Traver</a:t>
            </a:r>
            <a:r>
              <a:rPr lang="en-US" dirty="0" smtClean="0"/>
              <a:t> in Hawaii.</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Explain the topic of the lesson: discussion of magma chemistry that dominates the minerals that form when it cools, the wide range in chemistry in terms of silica and alumina versus iron and magnesium, and the consequences for viscosity.  We will also learn what makes some volcanic eruptions more explosive than others.</a:t>
            </a:r>
          </a:p>
          <a:p>
            <a:endParaRPr lang="en-US" dirty="0"/>
          </a:p>
        </p:txBody>
      </p:sp>
      <p:sp>
        <p:nvSpPr>
          <p:cNvPr id="4" name="Slide Number Placeholder 3"/>
          <p:cNvSpPr>
            <a:spLocks noGrp="1"/>
          </p:cNvSpPr>
          <p:nvPr>
            <p:ph type="sldNum" sz="quarter" idx="10"/>
          </p:nvPr>
        </p:nvSpPr>
        <p:spPr/>
        <p:txBody>
          <a:bodyPr/>
          <a:lstStyle/>
          <a:p>
            <a:fld id="{BEA53553-D44D-8B4B-9E22-9CD7966D646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Image taken from http://reegnum.co.cc/magma-photo-946.html.</a:t>
            </a:r>
          </a:p>
          <a:p>
            <a:endParaRPr lang="en-US" dirty="0" smtClean="0"/>
          </a:p>
          <a:p>
            <a:r>
              <a:rPr lang="en-US" sz="1200" kern="1200" dirty="0" smtClean="0">
                <a:solidFill>
                  <a:schemeClr val="tx1"/>
                </a:solidFill>
                <a:latin typeface="+mn-lt"/>
                <a:ea typeface="+mn-ea"/>
                <a:cs typeface="+mn-cs"/>
              </a:rPr>
              <a:t>This slide summarizes the different characteristics of magma that determine the way they look, what kind of lava flows form, and how explosive it can be when it erupts.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The chemical composition, or the elements that make up the magma, influences the viscosity of the magma, which in turn can make the eruption more or less explosive. </a:t>
            </a:r>
            <a:r>
              <a:rPr lang="en-US" sz="1200" kern="1200" dirty="0" err="1" smtClean="0">
                <a:solidFill>
                  <a:schemeClr val="tx1"/>
                </a:solidFill>
                <a:latin typeface="+mn-lt"/>
                <a:ea typeface="+mn-ea"/>
                <a:cs typeface="+mn-cs"/>
              </a:rPr>
              <a:t>Felsic</a:t>
            </a:r>
            <a:r>
              <a:rPr lang="en-US" sz="1200" kern="1200" dirty="0" smtClean="0">
                <a:solidFill>
                  <a:schemeClr val="tx1"/>
                </a:solidFill>
                <a:latin typeface="+mn-lt"/>
                <a:ea typeface="+mn-ea"/>
                <a:cs typeface="+mn-cs"/>
              </a:rPr>
              <a:t> magma has more silica and alumina content, which makes magma more viscous.  Mafic magma has less silica content and more iron and magnesium in it.</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The amount of gas in the magma helps determine how explosive the eruption will be.  Gas dissolved in magma (mostly water, carbon dioxide, and sulfur dioxide) makes the magma less viscous.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Viscosity describes a fluid’s resistance to flow, or how thick or sticky the fluid is.  Viscous lava flows tend not to flow far and therefore build up steep slopes.  Viscosity is determined by its composition and temperature:  </a:t>
            </a:r>
            <a:r>
              <a:rPr lang="en-US" sz="1200" kern="1200" dirty="0" err="1" smtClean="0">
                <a:solidFill>
                  <a:schemeClr val="tx1"/>
                </a:solidFill>
                <a:latin typeface="+mn-lt"/>
                <a:ea typeface="+mn-ea"/>
                <a:cs typeface="+mn-cs"/>
              </a:rPr>
              <a:t>Felsic</a:t>
            </a:r>
            <a:r>
              <a:rPr lang="en-US" sz="1200" kern="1200" dirty="0" smtClean="0">
                <a:solidFill>
                  <a:schemeClr val="tx1"/>
                </a:solidFill>
                <a:latin typeface="+mn-lt"/>
                <a:ea typeface="+mn-ea"/>
                <a:cs typeface="+mn-cs"/>
              </a:rPr>
              <a:t> lava is more viscous than mafic lava.  Hotter liquids are less viscous than cold ones (put honey into the fridge and see how it flows and compare to honey at room temperature).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Viscosity, together with the amount of gas dissolved in magma, can determine the explosivity of the eruption.  More viscous magma with volatiles is more explosive than less viscous magma, where gases can bubble out relatively easily. High volatile contents (gas and water) make magma less viscous but when they escape during eruption, the lava becomes more viscous, which allows the bubbles to build up pressure and which eventually will tear the highly viscous magma apart and make a big explosion. Note: gases can be dissolved in liquid or can be mixed in with the liquid.  When gases are only mixed in with the liquid in the form of bubbles, they want to rise out of the liquid.  For example, soda has gases dissolved in it that only come out of solution when it is shaken.  </a:t>
            </a:r>
            <a:r>
              <a:rPr lang="en-US" sz="1200" kern="1200" smtClean="0">
                <a:solidFill>
                  <a:schemeClr val="tx1"/>
                </a:solidFill>
                <a:latin typeface="+mn-lt"/>
                <a:ea typeface="+mn-ea"/>
                <a:cs typeface="+mn-cs"/>
              </a:rPr>
              <a:t>The bubbles rise quickly to the surface because soda has a very low viscosity.</a:t>
            </a:r>
            <a:r>
              <a:rPr lang="en-US" smtClean="0"/>
              <a:t> </a:t>
            </a:r>
            <a:endParaRPr lang="en-US" sz="1200" kern="120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In summary, the more viscous a liquid is, and the more gas it contains, the more explosive the eruption will be.</a:t>
            </a:r>
          </a:p>
          <a:p>
            <a:endParaRPr lang="en-US" dirty="0"/>
          </a:p>
        </p:txBody>
      </p:sp>
      <p:sp>
        <p:nvSpPr>
          <p:cNvPr id="4" name="Slide Number Placeholder 3"/>
          <p:cNvSpPr>
            <a:spLocks noGrp="1"/>
          </p:cNvSpPr>
          <p:nvPr>
            <p:ph type="sldNum" sz="quarter" idx="10"/>
          </p:nvPr>
        </p:nvSpPr>
        <p:spPr/>
        <p:txBody>
          <a:bodyPr/>
          <a:lstStyle/>
          <a:p>
            <a:fld id="{BEA53553-D44D-8B4B-9E22-9CD7966D646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gives a visualization and summary of the different characteristics of magma and the terms that are used to describe the different types of magma.  Basaltic magma is mafic, has a low viscosity, a high temperature, and a low silica content.  These factors make basalt </a:t>
            </a:r>
            <a:r>
              <a:rPr lang="en-US" sz="1200" kern="1200" dirty="0" smtClean="0">
                <a:solidFill>
                  <a:schemeClr val="tx1"/>
                </a:solidFill>
                <a:latin typeface="+mn-lt"/>
                <a:ea typeface="+mn-ea"/>
                <a:cs typeface="+mn-cs"/>
              </a:rPr>
              <a:t>erupt</a:t>
            </a:r>
            <a:r>
              <a:rPr lang="en-US" sz="1200" kern="1200" baseline="0" dirty="0" smtClean="0">
                <a:solidFill>
                  <a:schemeClr val="tx1"/>
                </a:solidFill>
                <a:latin typeface="+mn-lt"/>
                <a:ea typeface="+mn-ea"/>
                <a:cs typeface="+mn-cs"/>
              </a:rPr>
              <a:t> peacefully</a:t>
            </a:r>
            <a:r>
              <a:rPr lang="en-US" sz="1200" kern="120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a:p>
            <a:endParaRPr lang="en-US" dirty="0" smtClean="0"/>
          </a:p>
          <a:p>
            <a:r>
              <a:rPr lang="en-US" sz="1200" kern="1200" dirty="0" smtClean="0">
                <a:solidFill>
                  <a:schemeClr val="tx1"/>
                </a:solidFill>
                <a:latin typeface="+mn-lt"/>
                <a:ea typeface="+mn-ea"/>
                <a:cs typeface="+mn-cs"/>
              </a:rPr>
              <a:t>Andesitic lava was named after the Andes Mountain range along the Pacific Coast of South America.  Andesite has an intermediate composition, an intermediate viscosity, a mid-range temperature, and a moderate amount of silica.  It can be explosive, but it is not the most explosive.</a:t>
            </a:r>
          </a:p>
          <a:p>
            <a:r>
              <a:rPr lang="en-US" sz="1200" kern="1200" dirty="0" smtClean="0">
                <a:solidFill>
                  <a:schemeClr val="tx1"/>
                </a:solidFill>
                <a:latin typeface="+mn-lt"/>
                <a:ea typeface="+mn-ea"/>
                <a:cs typeface="+mn-cs"/>
              </a:rPr>
              <a:t> </a:t>
            </a:r>
          </a:p>
          <a:p>
            <a:r>
              <a:rPr lang="en-US" sz="1200" kern="1200" dirty="0" err="1" smtClean="0">
                <a:solidFill>
                  <a:schemeClr val="tx1"/>
                </a:solidFill>
                <a:latin typeface="+mn-lt"/>
                <a:ea typeface="+mn-ea"/>
                <a:cs typeface="+mn-cs"/>
              </a:rPr>
              <a:t>Rhyolitic</a:t>
            </a:r>
            <a:r>
              <a:rPr lang="en-US" sz="1200" kern="1200" dirty="0" smtClean="0">
                <a:solidFill>
                  <a:schemeClr val="tx1"/>
                </a:solidFill>
                <a:latin typeface="+mn-lt"/>
                <a:ea typeface="+mn-ea"/>
                <a:cs typeface="+mn-cs"/>
              </a:rPr>
              <a:t> lava has a </a:t>
            </a:r>
            <a:r>
              <a:rPr lang="en-US" sz="1200" kern="1200" dirty="0" err="1" smtClean="0">
                <a:solidFill>
                  <a:schemeClr val="tx1"/>
                </a:solidFill>
                <a:latin typeface="+mn-lt"/>
                <a:ea typeface="+mn-ea"/>
                <a:cs typeface="+mn-cs"/>
              </a:rPr>
              <a:t>felsic</a:t>
            </a:r>
            <a:r>
              <a:rPr lang="en-US" sz="1200" kern="1200" dirty="0" smtClean="0">
                <a:solidFill>
                  <a:schemeClr val="tx1"/>
                </a:solidFill>
                <a:latin typeface="+mn-lt"/>
                <a:ea typeface="+mn-ea"/>
                <a:cs typeface="+mn-cs"/>
              </a:rPr>
              <a:t> composition, a high viscosity, a low temperature, and a high silica content.  It can be very explosive, but it may also form steep sided flows or domes, such as in Glass Mountain in Owens’ Valley, CA.  </a:t>
            </a:r>
          </a:p>
          <a:p>
            <a:endParaRPr lang="en-US" dirty="0"/>
          </a:p>
        </p:txBody>
      </p:sp>
      <p:sp>
        <p:nvSpPr>
          <p:cNvPr id="4" name="Slide Number Placeholder 3"/>
          <p:cNvSpPr>
            <a:spLocks noGrp="1"/>
          </p:cNvSpPr>
          <p:nvPr>
            <p:ph type="sldNum" sz="quarter" idx="10"/>
          </p:nvPr>
        </p:nvSpPr>
        <p:spPr/>
        <p:txBody>
          <a:bodyPr/>
          <a:lstStyle/>
          <a:p>
            <a:fld id="{BEA53553-D44D-8B4B-9E22-9CD7966D646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http://seismo.berkeley.edu/~manga/EPS214/lab4.html.  This shows how</a:t>
            </a:r>
            <a:r>
              <a:rPr lang="en-US" baseline="0" dirty="0" smtClean="0"/>
              <a:t> </a:t>
            </a:r>
            <a:r>
              <a:rPr lang="en-US" baseline="0" dirty="0" err="1" smtClean="0"/>
              <a:t>rhyolitic</a:t>
            </a:r>
            <a:r>
              <a:rPr lang="en-US" baseline="0" dirty="0" smtClean="0"/>
              <a:t> lava can create very steep sided flows.</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mountain is made of </a:t>
            </a:r>
            <a:r>
              <a:rPr lang="en-US" sz="1200" kern="1200" dirty="0" err="1" smtClean="0">
                <a:solidFill>
                  <a:schemeClr val="tx1"/>
                </a:solidFill>
                <a:latin typeface="+mn-lt"/>
                <a:ea typeface="+mn-ea"/>
                <a:cs typeface="+mn-cs"/>
              </a:rPr>
              <a:t>rhyolitic</a:t>
            </a:r>
            <a:r>
              <a:rPr lang="en-US" sz="1200" kern="1200" dirty="0" smtClean="0">
                <a:solidFill>
                  <a:schemeClr val="tx1"/>
                </a:solidFill>
                <a:latin typeface="+mn-lt"/>
                <a:ea typeface="+mn-ea"/>
                <a:cs typeface="+mn-cs"/>
              </a:rPr>
              <a:t> lava that erupted but did not explode.</a:t>
            </a:r>
          </a:p>
          <a:p>
            <a:endParaRPr lang="en-US" dirty="0"/>
          </a:p>
        </p:txBody>
      </p:sp>
      <p:sp>
        <p:nvSpPr>
          <p:cNvPr id="4" name="Slide Number Placeholder 3"/>
          <p:cNvSpPr>
            <a:spLocks noGrp="1"/>
          </p:cNvSpPr>
          <p:nvPr>
            <p:ph type="sldNum" sz="quarter" idx="10"/>
          </p:nvPr>
        </p:nvSpPr>
        <p:spPr/>
        <p:txBody>
          <a:bodyPr/>
          <a:lstStyle/>
          <a:p>
            <a:fld id="{BEA53553-D44D-8B4B-9E22-9CD7966D646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a:t>
            </a:r>
            <a:r>
              <a:rPr lang="en-US" dirty="0" err="1" smtClean="0"/>
              <a:t>http://volcano.oregonstate.edu/vwdocs/vwlessons/volcanic_rocks.html.</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photograph of a basaltic rock.  The dimples in the rock are places where gas was trapped inside when the rock cooled and solidified.  It has a dark, black color.</a:t>
            </a:r>
          </a:p>
          <a:p>
            <a:endParaRPr lang="en-US" dirty="0"/>
          </a:p>
        </p:txBody>
      </p:sp>
      <p:sp>
        <p:nvSpPr>
          <p:cNvPr id="4" name="Slide Number Placeholder 3"/>
          <p:cNvSpPr>
            <a:spLocks noGrp="1"/>
          </p:cNvSpPr>
          <p:nvPr>
            <p:ph type="sldNum" sz="quarter" idx="10"/>
          </p:nvPr>
        </p:nvSpPr>
        <p:spPr/>
        <p:txBody>
          <a:bodyPr/>
          <a:lstStyle/>
          <a:p>
            <a:fld id="{BEA53553-D44D-8B4B-9E22-9CD7966D646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by</a:t>
            </a:r>
            <a:r>
              <a:rPr lang="en-US" dirty="0" smtClean="0"/>
              <a:t> Paula Chojnacki.</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photograph shows an olivine crystal embedded in basalt.  It is tiny and can be found sparsely scattered throughout basaltic lava. Olivine is the most important mineral on earth as the bulk of the mantle is made of it and that it can form a gem called </a:t>
            </a:r>
            <a:r>
              <a:rPr lang="en-US" sz="1200" kern="1200" dirty="0" err="1" smtClean="0">
                <a:solidFill>
                  <a:schemeClr val="tx1"/>
                </a:solidFill>
                <a:latin typeface="+mn-lt"/>
                <a:ea typeface="+mn-ea"/>
                <a:cs typeface="+mn-cs"/>
              </a:rPr>
              <a:t>peridote</a:t>
            </a:r>
            <a:r>
              <a:rPr lang="en-US" sz="1200" kern="1200" dirty="0" smtClean="0">
                <a:solidFill>
                  <a:schemeClr val="tx1"/>
                </a:solidFill>
                <a:latin typeface="+mn-lt"/>
                <a:ea typeface="+mn-ea"/>
                <a:cs typeface="+mn-cs"/>
              </a:rPr>
              <a:t> if it is clear.</a:t>
            </a:r>
          </a:p>
          <a:p>
            <a:endParaRPr lang="en-US" dirty="0"/>
          </a:p>
        </p:txBody>
      </p:sp>
      <p:sp>
        <p:nvSpPr>
          <p:cNvPr id="4" name="Slide Number Placeholder 3"/>
          <p:cNvSpPr>
            <a:spLocks noGrp="1"/>
          </p:cNvSpPr>
          <p:nvPr>
            <p:ph type="sldNum" sz="quarter" idx="10"/>
          </p:nvPr>
        </p:nvSpPr>
        <p:spPr/>
        <p:txBody>
          <a:bodyPr/>
          <a:lstStyle/>
          <a:p>
            <a:fld id="{BEA53553-D44D-8B4B-9E22-9CD7966D6460}"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a:t>
            </a:r>
            <a:r>
              <a:rPr lang="en-US" dirty="0" err="1" smtClean="0"/>
              <a:t>http://volcano.oregonstate.edu/vwdocs/vwlessons/volcanic_rocks.html.</a:t>
            </a:r>
            <a:r>
              <a:rPr lang="en-US" dirty="0" smtClean="0"/>
              <a:t>  “</a:t>
            </a:r>
            <a:r>
              <a:rPr lang="en-US" sz="1200" kern="1200" dirty="0" smtClean="0">
                <a:solidFill>
                  <a:schemeClr val="tx1"/>
                </a:solidFill>
                <a:latin typeface="+mn-lt"/>
                <a:ea typeface="+mn-ea"/>
                <a:cs typeface="+mn-cs"/>
              </a:rPr>
              <a:t>Volcanic rocks from continental volcanoes can also be identified by their mineralogy. For example, rocks from stratovolcanoes in the western United States, like Mount Shasta (shown above), have pyroxene, Ca-rich plagioclase, and hornblende. This mineral assemblage indicates that the rock is an andesite.”</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photograph of Andesite.  It has a slightly lighter color than basalt.</a:t>
            </a:r>
          </a:p>
          <a:p>
            <a:endParaRPr lang="en-US" dirty="0"/>
          </a:p>
        </p:txBody>
      </p:sp>
      <p:sp>
        <p:nvSpPr>
          <p:cNvPr id="4" name="Slide Number Placeholder 3"/>
          <p:cNvSpPr>
            <a:spLocks noGrp="1"/>
          </p:cNvSpPr>
          <p:nvPr>
            <p:ph type="sldNum" sz="quarter" idx="10"/>
          </p:nvPr>
        </p:nvSpPr>
        <p:spPr/>
        <p:txBody>
          <a:bodyPr/>
          <a:lstStyle/>
          <a:p>
            <a:fld id="{BEA53553-D44D-8B4B-9E22-9CD7966D6460}"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a:t>
            </a:r>
            <a:r>
              <a:rPr lang="en-US" baseline="0" dirty="0" smtClean="0"/>
              <a:t> from http://</a:t>
            </a:r>
            <a:r>
              <a:rPr lang="en-US" baseline="0" dirty="0" err="1" smtClean="0"/>
              <a:t>www.mii.org/Minerals/photorhyolite.html</a:t>
            </a:r>
            <a:r>
              <a:rPr lang="en-US" baseline="0" dirty="0" smtClean="0"/>
              <a:t>.</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photograph of a piece of rhyolite.  It has a much lighter color than andesite and basalt.</a:t>
            </a:r>
          </a:p>
          <a:p>
            <a:endParaRPr lang="en-US" dirty="0"/>
          </a:p>
        </p:txBody>
      </p:sp>
      <p:sp>
        <p:nvSpPr>
          <p:cNvPr id="4" name="Slide Number Placeholder 3"/>
          <p:cNvSpPr>
            <a:spLocks noGrp="1"/>
          </p:cNvSpPr>
          <p:nvPr>
            <p:ph type="sldNum" sz="quarter" idx="10"/>
          </p:nvPr>
        </p:nvSpPr>
        <p:spPr/>
        <p:txBody>
          <a:bodyPr/>
          <a:lstStyle/>
          <a:p>
            <a:fld id="{BEA53553-D44D-8B4B-9E22-9CD7966D646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http://www.bgsd.k12.wa.us/hml/jr_cam/science/rocks/igneous.htm.</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photograph of a granitic rock.  Granite is rhyolite that cooled very slowly beneath the surface of the earth.  The rock looks speckled because it had a lot of time to cool off, so many minerals crystallized while the rock was cooling.  Each type of volcanic rock that erupts from a volcano has an analogous rock that cools inside of the volcano instead of erupting.  Basaltic magma that cools inside the earth is called </a:t>
            </a:r>
            <a:r>
              <a:rPr lang="en-US" sz="1200" kern="1200" dirty="0" err="1" smtClean="0">
                <a:solidFill>
                  <a:schemeClr val="tx1"/>
                </a:solidFill>
                <a:latin typeface="+mn-lt"/>
                <a:ea typeface="+mn-ea"/>
                <a:cs typeface="+mn-cs"/>
              </a:rPr>
              <a:t>gabbro</a:t>
            </a:r>
            <a:r>
              <a:rPr lang="en-US" sz="1200" kern="1200" dirty="0" smtClean="0">
                <a:solidFill>
                  <a:schemeClr val="tx1"/>
                </a:solidFill>
                <a:latin typeface="+mn-lt"/>
                <a:ea typeface="+mn-ea"/>
                <a:cs typeface="+mn-cs"/>
              </a:rPr>
              <a:t>.  Granite is a common material used to make countertops.</a:t>
            </a:r>
          </a:p>
          <a:p>
            <a:endParaRPr lang="en-US" dirty="0"/>
          </a:p>
        </p:txBody>
      </p:sp>
      <p:sp>
        <p:nvSpPr>
          <p:cNvPr id="4" name="Slide Number Placeholder 3"/>
          <p:cNvSpPr>
            <a:spLocks noGrp="1"/>
          </p:cNvSpPr>
          <p:nvPr>
            <p:ph type="sldNum" sz="quarter" idx="10"/>
          </p:nvPr>
        </p:nvSpPr>
        <p:spPr/>
        <p:txBody>
          <a:bodyPr/>
          <a:lstStyle/>
          <a:p>
            <a:fld id="{BEA53553-D44D-8B4B-9E22-9CD7966D6460}"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Use this slide to emphasize the important</a:t>
            </a:r>
            <a:r>
              <a:rPr lang="en-US" baseline="0" dirty="0" smtClean="0"/>
              <a:t> topics covered in the lesson.</a:t>
            </a:r>
            <a:endParaRPr lang="en-US" dirty="0"/>
          </a:p>
        </p:txBody>
      </p:sp>
      <p:sp>
        <p:nvSpPr>
          <p:cNvPr id="4" name="Slide Number Placeholder 3"/>
          <p:cNvSpPr>
            <a:spLocks noGrp="1"/>
          </p:cNvSpPr>
          <p:nvPr>
            <p:ph type="sldNum" sz="quarter" idx="10"/>
          </p:nvPr>
        </p:nvSpPr>
        <p:spPr/>
        <p:txBody>
          <a:bodyPr/>
          <a:lstStyle/>
          <a:p>
            <a:fld id="{BEA53553-D44D-8B4B-9E22-9CD7966D6460}"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1DEBBC-F698-8949-A873-B13568813078}"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7BF81-8C32-F341-9F73-777390FA4C0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1DEBBC-F698-8949-A873-B13568813078}"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7BF81-8C32-F341-9F73-777390FA4C0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1DEBBC-F698-8949-A873-B13568813078}"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7BF81-8C32-F341-9F73-777390FA4C0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1DEBBC-F698-8949-A873-B13568813078}"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17BF81-8C32-F341-9F73-777390FA4C0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1DEBBC-F698-8949-A873-B13568813078}" type="datetimeFigureOut">
              <a:rPr lang="en-US" smtClean="0"/>
              <a:pPr/>
              <a:t>8/16/11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17BF81-8C32-F341-9F73-777390FA4C0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1DEBBC-F698-8949-A873-B13568813078}" type="datetimeFigureOut">
              <a:rPr lang="en-US" smtClean="0"/>
              <a:pPr/>
              <a:t>8/16/11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17BF81-8C32-F341-9F73-777390FA4C0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1DEBBC-F698-8949-A873-B13568813078}" type="datetimeFigureOut">
              <a:rPr lang="en-US" smtClean="0"/>
              <a:pPr/>
              <a:t>8/16/11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17BF81-8C32-F341-9F73-777390FA4C0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1DEBBC-F698-8949-A873-B13568813078}"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17BF81-8C32-F341-9F73-777390FA4C0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1DEBBC-F698-8949-A873-B13568813078}"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17BF81-8C32-F341-9F73-777390FA4C0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1DEBBC-F698-8949-A873-B13568813078}"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7BF81-8C32-F341-9F73-777390FA4C0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1DEBBC-F698-8949-A873-B13568813078}"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7BF81-8C32-F341-9F73-777390FA4C0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1DEBBC-F698-8949-A873-B13568813078}" type="datetimeFigureOut">
              <a:rPr lang="en-US" smtClean="0"/>
              <a:pPr/>
              <a:t>8/16/11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17BF81-8C32-F341-9F73-777390FA4C0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blip>
          <a:stretch>
            <a:fillRect/>
          </a:stretch>
        </p:blipFill>
        <p:spPr>
          <a:xfrm>
            <a:off x="-12192" y="381000"/>
            <a:ext cx="9168384" cy="6096000"/>
          </a:xfrm>
          <a:prstGeom prst="rect">
            <a:avLst/>
          </a:prstGeom>
        </p:spPr>
      </p:pic>
      <p:sp>
        <p:nvSpPr>
          <p:cNvPr id="2" name="Title 1"/>
          <p:cNvSpPr>
            <a:spLocks noGrp="1"/>
          </p:cNvSpPr>
          <p:nvPr>
            <p:ph type="ctrTitle"/>
          </p:nvPr>
        </p:nvSpPr>
        <p:spPr/>
        <p:txBody>
          <a:bodyPr/>
          <a:lstStyle/>
          <a:p>
            <a:r>
              <a:rPr lang="en-US" dirty="0" smtClean="0">
                <a:solidFill>
                  <a:schemeClr val="bg1"/>
                </a:solidFill>
              </a:rPr>
              <a:t>Types of magma</a:t>
            </a:r>
            <a:endParaRPr lang="en-US"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mt="50000"/>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smtClean="0"/>
              <a:t>Characteristics of magma</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Composition: types of elements and amount of gases in the magma</a:t>
            </a:r>
          </a:p>
          <a:p>
            <a:pPr lvl="1"/>
            <a:r>
              <a:rPr lang="en-US" dirty="0" err="1" smtClean="0"/>
              <a:t>Felsic</a:t>
            </a:r>
            <a:r>
              <a:rPr lang="en-US" dirty="0" smtClean="0"/>
              <a:t>: contains more silica and alumina</a:t>
            </a:r>
          </a:p>
          <a:p>
            <a:pPr lvl="1"/>
            <a:r>
              <a:rPr lang="en-US" dirty="0" smtClean="0"/>
              <a:t>Mafic: contains more iron and magnesium</a:t>
            </a:r>
          </a:p>
          <a:p>
            <a:pPr lvl="1"/>
            <a:r>
              <a:rPr lang="en-US" dirty="0" smtClean="0"/>
              <a:t>Gas content (water vapor, carbon </a:t>
            </a:r>
            <a:r>
              <a:rPr lang="en-US" dirty="0" err="1" smtClean="0"/>
              <a:t>dixoide</a:t>
            </a:r>
            <a:r>
              <a:rPr lang="en-US" dirty="0" smtClean="0"/>
              <a:t>, and sulfur dioxide)</a:t>
            </a:r>
          </a:p>
          <a:p>
            <a:r>
              <a:rPr lang="en-US" dirty="0" smtClean="0"/>
              <a:t>Viscosity: a liquid’s resistance to flow</a:t>
            </a:r>
          </a:p>
          <a:p>
            <a:pPr lvl="1"/>
            <a:r>
              <a:rPr lang="en-US" dirty="0" smtClean="0"/>
              <a:t>Determined by its composition and temperature</a:t>
            </a:r>
          </a:p>
          <a:p>
            <a:pPr lvl="1"/>
            <a:r>
              <a:rPr lang="en-US" dirty="0" smtClean="0"/>
              <a:t>Hotter liquids are less viscous</a:t>
            </a:r>
          </a:p>
          <a:p>
            <a:pPr lvl="1"/>
            <a:r>
              <a:rPr lang="en-US" dirty="0" smtClean="0"/>
              <a:t>More viscous fluids hold more gas</a:t>
            </a:r>
          </a:p>
          <a:p>
            <a:r>
              <a:rPr lang="en-US" dirty="0" smtClean="0"/>
              <a:t>High viscosity, gas content = more explosive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magma</a:t>
            </a:r>
            <a:endParaRPr lang="en-US" dirty="0"/>
          </a:p>
        </p:txBody>
      </p:sp>
      <p:graphicFrame>
        <p:nvGraphicFramePr>
          <p:cNvPr id="4" name="Content Placeholder 3"/>
          <p:cNvGraphicFramePr>
            <a:graphicFrameLocks noGrp="1"/>
          </p:cNvGraphicFramePr>
          <p:nvPr>
            <p:ph idx="1"/>
          </p:nvPr>
        </p:nvGraphicFramePr>
        <p:xfrm>
          <a:off x="197556" y="1826862"/>
          <a:ext cx="8678335" cy="4043360"/>
        </p:xfrm>
        <a:graphic>
          <a:graphicData uri="http://schemas.openxmlformats.org/drawingml/2006/table">
            <a:tbl>
              <a:tblPr firstRow="1" bandRow="1">
                <a:tableStyleId>{21E4AEA4-8DFA-4A89-87EB-49C32662AFE0}</a:tableStyleId>
              </a:tblPr>
              <a:tblGrid>
                <a:gridCol w="1735667"/>
                <a:gridCol w="1735667"/>
                <a:gridCol w="1735667"/>
                <a:gridCol w="1735667"/>
                <a:gridCol w="1735667"/>
              </a:tblGrid>
              <a:tr h="1010840">
                <a:tc>
                  <a:txBody>
                    <a:bodyPr/>
                    <a:lstStyle/>
                    <a:p>
                      <a:r>
                        <a:rPr lang="en-US" sz="1800" dirty="0" smtClean="0"/>
                        <a:t> SiO</a:t>
                      </a:r>
                      <a:r>
                        <a:rPr lang="en-US" sz="1800" baseline="-25000" dirty="0" smtClean="0"/>
                        <a:t>2</a:t>
                      </a:r>
                      <a:r>
                        <a:rPr lang="en-US" sz="1800" baseline="0" dirty="0" smtClean="0"/>
                        <a:t> Content</a:t>
                      </a:r>
                      <a:endParaRPr lang="en-US" sz="1800" dirty="0"/>
                    </a:p>
                  </a:txBody>
                  <a:tcPr anchor="ctr"/>
                </a:tc>
                <a:tc>
                  <a:txBody>
                    <a:bodyPr/>
                    <a:lstStyle/>
                    <a:p>
                      <a:r>
                        <a:rPr lang="en-US" sz="1800" dirty="0" smtClean="0"/>
                        <a:t>Composition</a:t>
                      </a:r>
                      <a:endParaRPr lang="en-US" sz="1800" dirty="0"/>
                    </a:p>
                  </a:txBody>
                  <a:tcPr anchor="ctr"/>
                </a:tc>
                <a:tc>
                  <a:txBody>
                    <a:bodyPr/>
                    <a:lstStyle/>
                    <a:p>
                      <a:r>
                        <a:rPr lang="en-US" sz="1800" dirty="0" smtClean="0"/>
                        <a:t>Magma type</a:t>
                      </a:r>
                    </a:p>
                  </a:txBody>
                  <a:tcPr anchor="ctr"/>
                </a:tc>
                <a:tc>
                  <a:txBody>
                    <a:bodyPr/>
                    <a:lstStyle/>
                    <a:p>
                      <a:r>
                        <a:rPr lang="en-US" sz="1800" dirty="0" smtClean="0"/>
                        <a:t>Temperature</a:t>
                      </a:r>
                      <a:endParaRPr lang="en-US" sz="1800" dirty="0"/>
                    </a:p>
                  </a:txBody>
                  <a:tcPr anchor="ctr"/>
                </a:tc>
                <a:tc>
                  <a:txBody>
                    <a:bodyPr/>
                    <a:lstStyle/>
                    <a:p>
                      <a:r>
                        <a:rPr lang="en-US" sz="1800" dirty="0" smtClean="0"/>
                        <a:t>Viscosity</a:t>
                      </a:r>
                      <a:endParaRPr lang="en-US" sz="1800" dirty="0"/>
                    </a:p>
                  </a:txBody>
                  <a:tcPr anchor="ctr"/>
                </a:tc>
              </a:tr>
              <a:tr h="1010840">
                <a:tc>
                  <a:txBody>
                    <a:bodyPr/>
                    <a:lstStyle/>
                    <a:p>
                      <a:r>
                        <a:rPr lang="en-US" sz="1800" dirty="0" smtClean="0"/>
                        <a:t>45-55%</a:t>
                      </a:r>
                      <a:endParaRPr lang="en-US" sz="1800" dirty="0"/>
                    </a:p>
                  </a:txBody>
                  <a:tcPr anchor="ctr"/>
                </a:tc>
                <a:tc>
                  <a:txBody>
                    <a:bodyPr/>
                    <a:lstStyle/>
                    <a:p>
                      <a:r>
                        <a:rPr lang="en-US" sz="1800" dirty="0" smtClean="0"/>
                        <a:t>Mafic</a:t>
                      </a:r>
                      <a:endParaRPr lang="en-US" sz="1800" dirty="0"/>
                    </a:p>
                  </a:txBody>
                  <a:tcPr anchor="ctr"/>
                </a:tc>
                <a:tc>
                  <a:txBody>
                    <a:bodyPr/>
                    <a:lstStyle/>
                    <a:p>
                      <a:r>
                        <a:rPr lang="en-US" sz="1800" dirty="0" smtClean="0"/>
                        <a:t>Basaltic</a:t>
                      </a:r>
                      <a:endParaRPr lang="en-US" sz="1800" dirty="0"/>
                    </a:p>
                  </a:txBody>
                  <a:tcPr anchor="ctr"/>
                </a:tc>
                <a:tc>
                  <a:txBody>
                    <a:bodyPr/>
                    <a:lstStyle/>
                    <a:p>
                      <a:r>
                        <a:rPr lang="en-US" sz="1800" dirty="0" smtClean="0"/>
                        <a:t>1000-1200 ºC</a:t>
                      </a:r>
                      <a:endParaRPr lang="en-US" sz="1800" dirty="0"/>
                    </a:p>
                  </a:txBody>
                  <a:tcPr anchor="ctr"/>
                </a:tc>
                <a:tc>
                  <a:txBody>
                    <a:bodyPr/>
                    <a:lstStyle/>
                    <a:p>
                      <a:r>
                        <a:rPr lang="en-US" sz="1800" dirty="0" smtClean="0"/>
                        <a:t>Low</a:t>
                      </a:r>
                      <a:endParaRPr lang="en-US" sz="1800" dirty="0"/>
                    </a:p>
                  </a:txBody>
                  <a:tcPr anchor="ctr"/>
                </a:tc>
              </a:tr>
              <a:tr h="1010840">
                <a:tc>
                  <a:txBody>
                    <a:bodyPr/>
                    <a:lstStyle/>
                    <a:p>
                      <a:r>
                        <a:rPr lang="en-US" sz="1800" dirty="0" smtClean="0"/>
                        <a:t>55-65%</a:t>
                      </a:r>
                      <a:endParaRPr lang="en-US" sz="1800" dirty="0"/>
                    </a:p>
                  </a:txBody>
                  <a:tcPr anchor="ctr"/>
                </a:tc>
                <a:tc>
                  <a:txBody>
                    <a:bodyPr/>
                    <a:lstStyle/>
                    <a:p>
                      <a:r>
                        <a:rPr lang="en-US" sz="1800" dirty="0" smtClean="0"/>
                        <a:t>Intermediate</a:t>
                      </a:r>
                      <a:endParaRPr lang="en-US" sz="1800" dirty="0"/>
                    </a:p>
                  </a:txBody>
                  <a:tcPr anchor="ctr"/>
                </a:tc>
                <a:tc>
                  <a:txBody>
                    <a:bodyPr/>
                    <a:lstStyle/>
                    <a:p>
                      <a:r>
                        <a:rPr lang="en-US" sz="1800" dirty="0" smtClean="0"/>
                        <a:t>Andesitic</a:t>
                      </a:r>
                      <a:endParaRPr lang="en-US" sz="1800" dirty="0"/>
                    </a:p>
                  </a:txBody>
                  <a:tcPr anchor="ctr"/>
                </a:tc>
                <a:tc>
                  <a:txBody>
                    <a:bodyPr/>
                    <a:lstStyle/>
                    <a:p>
                      <a:r>
                        <a:rPr lang="en-US" sz="1800" dirty="0" smtClean="0"/>
                        <a:t>800-1000 ºC</a:t>
                      </a:r>
                      <a:endParaRPr lang="en-US" sz="1800" dirty="0"/>
                    </a:p>
                  </a:txBody>
                  <a:tcPr anchor="ctr"/>
                </a:tc>
                <a:tc>
                  <a:txBody>
                    <a:bodyPr/>
                    <a:lstStyle/>
                    <a:p>
                      <a:r>
                        <a:rPr lang="en-US" sz="1800" dirty="0" smtClean="0"/>
                        <a:t>Intermediate</a:t>
                      </a:r>
                      <a:endParaRPr lang="en-US" sz="1800" dirty="0"/>
                    </a:p>
                  </a:txBody>
                  <a:tcPr anchor="ctr"/>
                </a:tc>
              </a:tr>
              <a:tr h="1010840">
                <a:tc>
                  <a:txBody>
                    <a:bodyPr/>
                    <a:lstStyle/>
                    <a:p>
                      <a:r>
                        <a:rPr lang="en-US" sz="1800" dirty="0" smtClean="0"/>
                        <a:t>65-75%</a:t>
                      </a:r>
                      <a:endParaRPr lang="en-US" sz="1800" dirty="0"/>
                    </a:p>
                  </a:txBody>
                  <a:tcPr anchor="ctr"/>
                </a:tc>
                <a:tc>
                  <a:txBody>
                    <a:bodyPr/>
                    <a:lstStyle/>
                    <a:p>
                      <a:r>
                        <a:rPr lang="en-US" sz="1800" dirty="0" err="1" smtClean="0"/>
                        <a:t>Felsic</a:t>
                      </a:r>
                      <a:endParaRPr lang="en-US" sz="1800" dirty="0"/>
                    </a:p>
                  </a:txBody>
                  <a:tcPr anchor="ctr"/>
                </a:tc>
                <a:tc>
                  <a:txBody>
                    <a:bodyPr/>
                    <a:lstStyle/>
                    <a:p>
                      <a:r>
                        <a:rPr lang="en-US" sz="1800" dirty="0" err="1" smtClean="0"/>
                        <a:t>Rhyolitic</a:t>
                      </a:r>
                      <a:endParaRPr lang="en-US" sz="1800" dirty="0"/>
                    </a:p>
                  </a:txBody>
                  <a:tcPr anchor="ctr"/>
                </a:tc>
                <a:tc>
                  <a:txBody>
                    <a:bodyPr/>
                    <a:lstStyle/>
                    <a:p>
                      <a:r>
                        <a:rPr lang="en-US" sz="1800" dirty="0" smtClean="0"/>
                        <a:t>650-800 ºC</a:t>
                      </a:r>
                      <a:endParaRPr lang="en-US" sz="1800" dirty="0"/>
                    </a:p>
                  </a:txBody>
                  <a:tcPr anchor="ctr"/>
                </a:tc>
                <a:tc>
                  <a:txBody>
                    <a:bodyPr/>
                    <a:lstStyle/>
                    <a:p>
                      <a:r>
                        <a:rPr lang="en-US" sz="1800" dirty="0" smtClean="0"/>
                        <a:t>High</a:t>
                      </a:r>
                      <a:endParaRPr lang="en-US" sz="1800" dirty="0"/>
                    </a:p>
                  </a:txBody>
                  <a:tcPr anchor="ctr"/>
                </a:tc>
              </a:tr>
            </a:tbl>
          </a:graphicData>
        </a:graphic>
      </p:graphicFrame>
      <p:sp>
        <p:nvSpPr>
          <p:cNvPr id="6" name="Down Arrow 5"/>
          <p:cNvSpPr/>
          <p:nvPr/>
        </p:nvSpPr>
        <p:spPr>
          <a:xfrm>
            <a:off x="1319163" y="2935110"/>
            <a:ext cx="484632" cy="270933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Increasing</a:t>
            </a:r>
            <a:endParaRPr lang="en-US" sz="1050" dirty="0"/>
          </a:p>
        </p:txBody>
      </p:sp>
      <p:sp>
        <p:nvSpPr>
          <p:cNvPr id="7" name="Down Arrow 6"/>
          <p:cNvSpPr/>
          <p:nvPr/>
        </p:nvSpPr>
        <p:spPr>
          <a:xfrm>
            <a:off x="8444484" y="2935110"/>
            <a:ext cx="484632" cy="270933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Increasing</a:t>
            </a:r>
            <a:endParaRPr lang="en-US" sz="1050" dirty="0"/>
          </a:p>
        </p:txBody>
      </p:sp>
      <p:sp>
        <p:nvSpPr>
          <p:cNvPr id="8" name="Up Arrow 7"/>
          <p:cNvSpPr/>
          <p:nvPr/>
        </p:nvSpPr>
        <p:spPr>
          <a:xfrm>
            <a:off x="6829778" y="2935110"/>
            <a:ext cx="484632" cy="2709334"/>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Increasing</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12812"/>
          </a:xfrm>
        </p:spPr>
        <p:txBody>
          <a:bodyPr/>
          <a:lstStyle/>
          <a:p>
            <a:r>
              <a:rPr lang="en-US" dirty="0" smtClean="0"/>
              <a:t>Glass Mountain, CA</a:t>
            </a:r>
            <a:endParaRPr lang="en-US" dirty="0"/>
          </a:p>
        </p:txBody>
      </p:sp>
      <p:pic>
        <p:nvPicPr>
          <p:cNvPr id="4" name="Picture 3" descr="glassmtn.jpg"/>
          <p:cNvPicPr>
            <a:picLocks noChangeAspect="1"/>
          </p:cNvPicPr>
          <p:nvPr/>
        </p:nvPicPr>
        <p:blipFill>
          <a:blip r:embed="rId3"/>
          <a:stretch>
            <a:fillRect/>
          </a:stretch>
        </p:blipFill>
        <p:spPr>
          <a:xfrm>
            <a:off x="418457" y="1187450"/>
            <a:ext cx="8268343" cy="536530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3711223" y="6211669"/>
            <a:ext cx="1509889" cy="646331"/>
          </a:xfrm>
          <a:prstGeom prst="rect">
            <a:avLst/>
          </a:prstGeom>
          <a:solidFill>
            <a:schemeClr val="bg1"/>
          </a:solidFill>
        </p:spPr>
        <p:txBody>
          <a:bodyPr wrap="square" rtlCol="0">
            <a:spAutoFit/>
          </a:bodyPr>
          <a:lstStyle/>
          <a:p>
            <a:r>
              <a:rPr lang="en-US" sz="3600" dirty="0" smtClean="0"/>
              <a:t>Basalt</a:t>
            </a:r>
            <a:endParaRPr lang="en-US" sz="3600" dirty="0"/>
          </a:p>
        </p:txBody>
      </p:sp>
      <p:pic>
        <p:nvPicPr>
          <p:cNvPr id="6" name="Picture 5" descr="basalt.jpg"/>
          <p:cNvPicPr>
            <a:picLocks noChangeAspect="1"/>
          </p:cNvPicPr>
          <p:nvPr/>
        </p:nvPicPr>
        <p:blipFill>
          <a:blip r:embed="rId3"/>
          <a:stretch>
            <a:fillRect/>
          </a:stretch>
        </p:blipFill>
        <p:spPr>
          <a:xfrm>
            <a:off x="0" y="136835"/>
            <a:ext cx="9144000" cy="607483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171450"/>
            <a:ext cx="9144000" cy="6515100"/>
          </a:xfrm>
          <a:prstGeom prst="rect">
            <a:avLst/>
          </a:prstGeom>
        </p:spPr>
      </p:pic>
      <p:sp>
        <p:nvSpPr>
          <p:cNvPr id="5" name="TextBox 4"/>
          <p:cNvSpPr txBox="1"/>
          <p:nvPr/>
        </p:nvSpPr>
        <p:spPr>
          <a:xfrm>
            <a:off x="0" y="6126163"/>
            <a:ext cx="5743223" cy="646331"/>
          </a:xfrm>
          <a:prstGeom prst="rect">
            <a:avLst/>
          </a:prstGeom>
          <a:solidFill>
            <a:schemeClr val="bg1"/>
          </a:solidFill>
        </p:spPr>
        <p:txBody>
          <a:bodyPr wrap="square" rtlCol="0">
            <a:spAutoFit/>
          </a:bodyPr>
          <a:lstStyle/>
          <a:p>
            <a:r>
              <a:rPr lang="en-US" sz="3600" dirty="0" smtClean="0"/>
              <a:t>Olivine crystal inside basalt</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5" descr="Shasta_sample.jpg"/>
          <p:cNvPicPr>
            <a:picLocks noChangeAspect="1"/>
          </p:cNvPicPr>
          <p:nvPr/>
        </p:nvPicPr>
        <p:blipFill>
          <a:blip r:embed="rId3"/>
          <a:stretch>
            <a:fillRect/>
          </a:stretch>
        </p:blipFill>
        <p:spPr>
          <a:xfrm>
            <a:off x="225777" y="0"/>
            <a:ext cx="8713694" cy="6858000"/>
          </a:xfrm>
          <a:prstGeom prst="rect">
            <a:avLst/>
          </a:prstGeom>
        </p:spPr>
      </p:pic>
      <p:sp>
        <p:nvSpPr>
          <p:cNvPr id="5" name="TextBox 4"/>
          <p:cNvSpPr txBox="1"/>
          <p:nvPr/>
        </p:nvSpPr>
        <p:spPr>
          <a:xfrm>
            <a:off x="7047089" y="6211669"/>
            <a:ext cx="2096911" cy="646331"/>
          </a:xfrm>
          <a:prstGeom prst="rect">
            <a:avLst/>
          </a:prstGeom>
          <a:noFill/>
        </p:spPr>
        <p:txBody>
          <a:bodyPr wrap="square" rtlCol="0">
            <a:spAutoFit/>
          </a:bodyPr>
          <a:lstStyle/>
          <a:p>
            <a:r>
              <a:rPr lang="en-US" sz="3600" dirty="0" err="1" smtClean="0"/>
              <a:t>Andesite</a:t>
            </a:r>
            <a:endParaRPr lang="en-US" sz="36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74889" y="19441"/>
            <a:ext cx="7408333" cy="6832129"/>
          </a:xfrm>
          <a:prstGeom prst="rect">
            <a:avLst/>
          </a:prstGeom>
        </p:spPr>
      </p:pic>
      <p:sp>
        <p:nvSpPr>
          <p:cNvPr id="5" name="TextBox 4"/>
          <p:cNvSpPr txBox="1"/>
          <p:nvPr/>
        </p:nvSpPr>
        <p:spPr>
          <a:xfrm>
            <a:off x="6589889" y="6094609"/>
            <a:ext cx="1862666" cy="646331"/>
          </a:xfrm>
          <a:prstGeom prst="rect">
            <a:avLst/>
          </a:prstGeom>
          <a:noFill/>
        </p:spPr>
        <p:txBody>
          <a:bodyPr wrap="square" rtlCol="0">
            <a:spAutoFit/>
          </a:bodyPr>
          <a:lstStyle/>
          <a:p>
            <a:r>
              <a:rPr lang="en-US" sz="3600" dirty="0" smtClean="0"/>
              <a:t>Rhyolite</a:t>
            </a:r>
            <a:endParaRPr 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Picture 7" descr="granite_white.jpg"/>
          <p:cNvPicPr>
            <a:picLocks noChangeAspect="1"/>
          </p:cNvPicPr>
          <p:nvPr/>
        </p:nvPicPr>
        <p:blipFill>
          <a:blip r:embed="rId3"/>
          <a:stretch>
            <a:fillRect/>
          </a:stretch>
        </p:blipFill>
        <p:spPr>
          <a:xfrm>
            <a:off x="0" y="0"/>
            <a:ext cx="9144000" cy="6858000"/>
          </a:xfrm>
          <a:prstGeom prst="rect">
            <a:avLst/>
          </a:prstGeom>
        </p:spPr>
      </p:pic>
      <p:sp>
        <p:nvSpPr>
          <p:cNvPr id="6" name="TextBox 5"/>
          <p:cNvSpPr txBox="1"/>
          <p:nvPr/>
        </p:nvSpPr>
        <p:spPr>
          <a:xfrm>
            <a:off x="7281334" y="6211669"/>
            <a:ext cx="1862666" cy="646331"/>
          </a:xfrm>
          <a:prstGeom prst="rect">
            <a:avLst/>
          </a:prstGeom>
          <a:noFill/>
        </p:spPr>
        <p:txBody>
          <a:bodyPr wrap="square" rtlCol="0">
            <a:spAutoFit/>
          </a:bodyPr>
          <a:lstStyle/>
          <a:p>
            <a:r>
              <a:rPr lang="en-US" sz="3600" dirty="0" smtClean="0"/>
              <a:t>Granite</a:t>
            </a:r>
            <a:endParaRPr lang="en-US" sz="3600"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US" dirty="0" smtClean="0"/>
              <a:t>Magma can be </a:t>
            </a:r>
            <a:r>
              <a:rPr lang="en-US" dirty="0" err="1" smtClean="0"/>
              <a:t>felsic</a:t>
            </a:r>
            <a:r>
              <a:rPr lang="en-US" dirty="0" smtClean="0"/>
              <a:t> or mafic</a:t>
            </a:r>
          </a:p>
          <a:p>
            <a:r>
              <a:rPr lang="en-US" dirty="0" smtClean="0"/>
              <a:t>Viscosity and gas content determine how explosive an eruption will be</a:t>
            </a:r>
          </a:p>
          <a:p>
            <a:r>
              <a:rPr lang="en-US" dirty="0" smtClean="0"/>
              <a:t>Three types of igneous rock include basalt, andesite, and rhyolite</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6113</TotalTime>
  <Words>1226</Words>
  <Application>Microsoft Macintosh PowerPoint</Application>
  <PresentationFormat>On-screen Show (4:3)</PresentationFormat>
  <Paragraphs>95</Paragraphs>
  <Slides>10</Slides>
  <Notes>10</Notes>
  <HiddenSlides>0</HiddenSlides>
  <MMClips>0</MMClips>
  <ScaleCrop>false</ScaleCrop>
  <HeadingPairs>
    <vt:vector size="4" baseType="variant">
      <vt:variant>
        <vt:lpstr>Design Template</vt:lpstr>
      </vt:variant>
      <vt:variant>
        <vt:i4>1</vt:i4>
      </vt:variant>
      <vt:variant>
        <vt:lpstr>Slide Titles</vt:lpstr>
      </vt:variant>
      <vt:variant>
        <vt:i4>10</vt:i4>
      </vt:variant>
    </vt:vector>
  </HeadingPairs>
  <TitlesOfParts>
    <vt:vector size="11" baseType="lpstr">
      <vt:lpstr>Office Theme</vt:lpstr>
      <vt:lpstr>Types of magma</vt:lpstr>
      <vt:lpstr>Characteristics of magma</vt:lpstr>
      <vt:lpstr>Types of magma</vt:lpstr>
      <vt:lpstr>Glass Mountain, CA</vt:lpstr>
      <vt:lpstr>Slide 5</vt:lpstr>
      <vt:lpstr>Slide 6</vt:lpstr>
      <vt:lpstr>Slide 7</vt:lpstr>
      <vt:lpstr>Slide 8</vt:lpstr>
      <vt:lpstr>Slide 9</vt:lpstr>
      <vt:lpstr>Key Points</vt:lpstr>
    </vt:vector>
  </TitlesOfParts>
  <Company>SIO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Composition of magma</dc:title>
  <dc:creator>IGPP SIO</dc:creator>
  <cp:lastModifiedBy>IGPP SIO</cp:lastModifiedBy>
  <cp:revision>50</cp:revision>
  <dcterms:created xsi:type="dcterms:W3CDTF">2011-08-16T22:05:35Z</dcterms:created>
  <dcterms:modified xsi:type="dcterms:W3CDTF">2011-08-16T22:10:19Z</dcterms:modified>
</cp:coreProperties>
</file>