
<file path=[Content_Types].xml><?xml version="1.0" encoding="utf-8"?>
<Types xmlns="http://schemas.openxmlformats.org/package/2006/content-types">
  <Override PartName="/ppt/notesSlides/notesSlide5.xml" ContentType="application/vnd.openxmlformats-officedocument.presentationml.notesSlide+xml"/>
  <Override PartName="/ppt/slideLayouts/slideLayout1.xml" ContentType="application/vnd.openxmlformats-officedocument.presentationml.slideLayout+xml"/>
  <Default Extension="png" ContentType="image/png"/>
  <Default Extension="rels" ContentType="application/vnd.openxmlformats-package.relationships+xml"/>
  <Override PartName="/ppt/slides/slide11.xml" ContentType="application/vnd.openxmlformats-officedocument.presentationml.slide+xml"/>
  <Default Extension="xml" ContentType="application/xml"/>
  <Override PartName="/ppt/slides/slide9.xml" ContentType="application/vnd.openxmlformats-officedocument.presentationml.slide+xml"/>
  <Override PartName="/ppt/notesSlides/notesSlide3.xml" ContentType="application/vnd.openxmlformats-officedocument.presentationml.notesSlide+xml"/>
  <Override PartName="/ppt/notesSlides/notesSlide10.xml" ContentType="application/vnd.openxmlformats-officedocument.presentationml.notesSlide+xml"/>
  <Default Extension="jpeg" ContentType="image/jpeg"/>
  <Override PartName="/ppt/tableStyles.xml" ContentType="application/vnd.openxmlformats-officedocument.presentationml.tableStyles+xml"/>
  <Override PartName="/ppt/slideLayouts/slideLayout8.xml" ContentType="application/vnd.openxmlformats-officedocument.presentationml.slideLayout+xml"/>
  <Override PartName="/ppt/slides/slide7.xml" ContentType="application/vnd.openxmlformats-officedocument.presentationml.slide+xml"/>
  <Override PartName="/ppt/notesSlides/notesSlide1.xml" ContentType="application/vnd.openxmlformats-officedocument.presentationml.notesSlide+xml"/>
  <Override PartName="/ppt/notesSlides/notesSlide8.xml" ContentType="application/vnd.openxmlformats-officedocument.presentationml.notesSlide+xml"/>
  <Override PartName="/ppt/slideLayouts/slideLayout6.xml" ContentType="application/vnd.openxmlformats-officedocument.presentationml.slideLayout+xml"/>
  <Override PartName="/ppt/slides/slide5.xml" ContentType="application/vnd.openxmlformats-officedocument.presentationml.slide+xml"/>
  <Override PartName="/ppt/notesSlides/notesSlide13.xml" ContentType="application/vnd.openxmlformats-officedocument.presentationml.notesSlide+xml"/>
  <Override PartName="/ppt/theme/theme2.xml" ContentType="application/vnd.openxmlformats-officedocument.them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s/slide3.xml" ContentType="application/vnd.openxmlformats-officedocument.presentationml.slide+xml"/>
  <Override PartName="/ppt/slideLayouts/slideLayout10.xml" ContentType="application/vnd.openxmlformats-officedocument.presentationml.slideLayout+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notesSlides/notesSlide6.xml" ContentType="application/vnd.openxmlformats-officedocument.presentationml.notesSlide+xml"/>
  <Override PartName="/ppt/slideLayouts/slideLayout2.xml" ContentType="application/vnd.openxmlformats-officedocument.presentationml.slideLayout+xml"/>
  <Override PartName="/ppt/slides/slide1.xml" ContentType="application/vnd.openxmlformats-officedocument.presentationml.slide+xml"/>
  <Override PartName="/ppt/slides/slide12.xml" ContentType="application/vnd.openxmlformats-officedocument.presentationml.slide+xml"/>
  <Default Extension="bin" ContentType="application/vnd.openxmlformats-officedocument.presentationml.printerSettings"/>
  <Override PartName="/ppt/notesSlides/notesSlide4.xml" ContentType="application/vnd.openxmlformats-officedocument.presentationml.notesSlide+xml"/>
  <Override PartName="/ppt/slides/slide10.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8.xml" ContentType="application/vnd.openxmlformats-officedocument.presentationml.slide+xml"/>
  <Override PartName="/ppt/presentation.xml" ContentType="application/vnd.openxmlformats-officedocument.presentationml.presentation.main+xml"/>
  <Override PartName="/ppt/notesSlides/notesSlide2.xml" ContentType="application/vnd.openxmlformats-officedocument.presentationml.notesSlide+xml"/>
  <Override PartName="/ppt/notesSlides/notesSlide9.xml" ContentType="application/vnd.openxmlformats-officedocument.presentationml.notesSlide+xml"/>
  <Override PartName="/ppt/slideLayouts/slideLayout7.xml" ContentType="application/vnd.openxmlformats-officedocument.presentationml.slideLayout+xml"/>
  <Override PartName="/ppt/slides/slide6.xml" ContentType="application/vnd.openxmlformats-officedocument.presentationml.slide+xml"/>
  <Override PartName="/ppt/notesMasters/notesMaster1.xml" ContentType="application/vnd.openxmlformats-officedocument.presentationml.notesMaster+xml"/>
  <Override PartName="/ppt/slideLayouts/slideLayout5.xml" ContentType="application/vnd.openxmlformats-officedocument.presentationml.slideLayout+xml"/>
  <Override PartName="/ppt/slides/slide4.xml" ContentType="application/vnd.openxmlformats-officedocument.presentationml.slide+xml"/>
  <Override PartName="/ppt/slideLayouts/slideLayout11.xml" ContentType="application/vnd.openxmlformats-officedocument.presentationml.slideLayout+xml"/>
  <Override PartName="/ppt/notesSlides/notesSlide12.xml" ContentType="application/vnd.openxmlformats-officedocument.presentationml.notesSlide+xml"/>
  <Override PartName="/ppt/theme/theme1.xml" ContentType="application/vnd.openxmlformats-officedocument.theme+xml"/>
  <Override PartName="/ppt/presProps.xml" ContentType="application/vnd.openxmlformats-officedocument.presentationml.presProps+xml"/>
  <Override PartName="/ppt/notesSlides/notesSlide7.xml" ContentType="application/vnd.openxmlformats-officedocument.presentationml.notesSlide+xml"/>
  <Override PartName="/ppt/slideLayouts/slideLayout3.xml" ContentType="application/vnd.openxmlformats-officedocument.presentationml.slideLayout+xml"/>
  <Override PartName="/ppt/slides/slide2.xml" ContentType="application/vnd.openxmlformats-officedocument.presentationml.slide+xml"/>
  <Override PartName="/ppt/slides/slide13.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notesMasterIdLst>
    <p:notesMasterId r:id="rId15"/>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storedLeft sz="15620"/>
    <p:restoredTop sz="94660"/>
  </p:normalViewPr>
  <p:slideViewPr>
    <p:cSldViewPr snapToGrid="0" snapToObjects="1">
      <p:cViewPr varScale="1">
        <p:scale>
          <a:sx n="90" d="100"/>
          <a:sy n="90" d="100"/>
        </p:scale>
        <p:origin x="-872" y="-112"/>
      </p:cViewPr>
      <p:guideLst>
        <p:guide orient="horz" pos="2160"/>
        <p:guide pos="2880"/>
      </p:guideLst>
    </p:cSldViewPr>
  </p:slideViewPr>
  <p:notesTextViewPr>
    <p:cViewPr>
      <p:scale>
        <a:sx n="100" d="100"/>
        <a:sy n="100" d="100"/>
      </p:scale>
      <p:origin x="0" y="816"/>
    </p:cViewPr>
  </p:notesTextViewPr>
  <p:gridSpacing cx="78028800" cy="780288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interSettings" Target="printerSettings/printerSettings1.bin"/><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E34145B-1D8F-5448-836E-991278B3126F}" type="datetimeFigureOut">
              <a:rPr lang="en-US" smtClean="0"/>
              <a:pPr/>
              <a:t>8/16/11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5948163-CD79-E945-9FDF-8D860272D969}"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Picture taken</a:t>
            </a:r>
            <a:r>
              <a:rPr lang="en-US" baseline="0" dirty="0" smtClean="0"/>
              <a:t> from http://</a:t>
            </a:r>
            <a:r>
              <a:rPr lang="en-US" baseline="0" dirty="0" err="1" smtClean="0"/>
              <a:t>volcanoes.usgs.gov/images/pglossary/caldera.php</a:t>
            </a:r>
            <a:r>
              <a:rPr lang="en-US" baseline="0" dirty="0" smtClean="0"/>
              <a:t>. </a:t>
            </a:r>
            <a:r>
              <a:rPr lang="en-US" sz="1200" kern="1200" dirty="0" smtClean="0">
                <a:solidFill>
                  <a:schemeClr val="tx1"/>
                </a:solidFill>
                <a:latin typeface="+mn-lt"/>
                <a:ea typeface="+mn-ea"/>
                <a:cs typeface="+mn-cs"/>
              </a:rPr>
              <a:t>Photograph by M. Williams, National Park Service, 1977.  “A caldera is a large, usually circular depression at the summit of a volcano formed when magma is withdrawn or erupted from a shallow underground magma reservoir. The removal of large volumes of magma may result in loss of structural support for the overlying rock, thereby leading to collapse of the ground and formation of a large depression. Calderas are different from craters, which are smaller, circular depressions created primarily by explosive excavation of rock during eruptions.  </a:t>
            </a:r>
            <a:r>
              <a:rPr lang="en-US" sz="1200" kern="1200" dirty="0" err="1" smtClean="0">
                <a:solidFill>
                  <a:schemeClr val="tx1"/>
                </a:solidFill>
                <a:latin typeface="+mn-lt"/>
                <a:ea typeface="+mn-ea"/>
                <a:cs typeface="+mn-cs"/>
              </a:rPr>
              <a:t>Aniakchak</a:t>
            </a:r>
            <a:r>
              <a:rPr lang="en-US" sz="1200" kern="1200" dirty="0" smtClean="0">
                <a:solidFill>
                  <a:schemeClr val="tx1"/>
                </a:solidFill>
                <a:latin typeface="+mn-lt"/>
                <a:ea typeface="+mn-ea"/>
                <a:cs typeface="+mn-cs"/>
              </a:rPr>
              <a:t> Caldera, pictured here, formed during an enormous explosive eruption that expelled more than 50 km</a:t>
            </a:r>
            <a:r>
              <a:rPr lang="en-US" sz="1200" kern="1200" baseline="30000" dirty="0" smtClean="0">
                <a:solidFill>
                  <a:schemeClr val="tx1"/>
                </a:solidFill>
                <a:latin typeface="+mn-lt"/>
                <a:ea typeface="+mn-ea"/>
                <a:cs typeface="+mn-cs"/>
              </a:rPr>
              <a:t>3</a:t>
            </a:r>
            <a:r>
              <a:rPr lang="en-US" sz="1200" kern="1200" baseline="0" dirty="0" smtClean="0">
                <a:solidFill>
                  <a:schemeClr val="tx1"/>
                </a:solidFill>
                <a:latin typeface="+mn-lt"/>
                <a:ea typeface="+mn-ea"/>
                <a:cs typeface="+mn-cs"/>
              </a:rPr>
              <a:t> of magma about 3,450 years ago. The caldera is 10 km in diameter and 500-1,000 </a:t>
            </a:r>
            <a:r>
              <a:rPr lang="en-US" sz="1200" kern="1200" baseline="0" dirty="0" err="1" smtClean="0">
                <a:solidFill>
                  <a:schemeClr val="tx1"/>
                </a:solidFill>
                <a:latin typeface="+mn-lt"/>
                <a:ea typeface="+mn-ea"/>
                <a:cs typeface="+mn-cs"/>
              </a:rPr>
              <a:t>m</a:t>
            </a:r>
            <a:r>
              <a:rPr lang="en-US" sz="1200" kern="1200" baseline="0" dirty="0" smtClean="0">
                <a:solidFill>
                  <a:schemeClr val="tx1"/>
                </a:solidFill>
                <a:latin typeface="+mn-lt"/>
                <a:ea typeface="+mn-ea"/>
                <a:cs typeface="+mn-cs"/>
              </a:rPr>
              <a:t> deep. Subsequent eruptions formed domes, cinder cones, and explosion pits on the caldera floor.”</a:t>
            </a:r>
          </a:p>
          <a:p>
            <a:endParaRPr lang="en-US" sz="1200" kern="1200" baseline="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Introduce the topics of discussion in this lecture, calderas and predicting eruptions.  Calderas are introduced in this lecture because we need to know basic principles of the plumbing system of volcanoes, and this is best done by looking at calderas/craters and how they form.</a:t>
            </a:r>
          </a:p>
          <a:p>
            <a:endParaRPr lang="en-US" dirty="0"/>
          </a:p>
        </p:txBody>
      </p:sp>
      <p:sp>
        <p:nvSpPr>
          <p:cNvPr id="4" name="Slide Number Placeholder 3"/>
          <p:cNvSpPr>
            <a:spLocks noGrp="1"/>
          </p:cNvSpPr>
          <p:nvPr>
            <p:ph type="sldNum" sz="quarter" idx="10"/>
          </p:nvPr>
        </p:nvSpPr>
        <p:spPr/>
        <p:txBody>
          <a:bodyPr/>
          <a:lstStyle/>
          <a:p>
            <a:fld id="{75948163-CD79-E945-9FDF-8D860272D969}"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Diagram modified from http://higheredbcs.wiley.com/legacy/college/levin/0471697435/chap_tut/chaps/chapter15-04.html.</a:t>
            </a:r>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The top figure shows magma rising beneath a volcano, inflating it.  The middle figure shows the volcano erupting.  Notice that the magma chamber is somewhat smaller.  The bottom figure shows the end of the eruption when the chamber has emptied, leaving a void that the center collapses into forming a caldera.</a:t>
            </a:r>
          </a:p>
          <a:p>
            <a:endParaRPr lang="en-US" dirty="0"/>
          </a:p>
        </p:txBody>
      </p:sp>
      <p:sp>
        <p:nvSpPr>
          <p:cNvPr id="4" name="Slide Number Placeholder 3"/>
          <p:cNvSpPr>
            <a:spLocks noGrp="1"/>
          </p:cNvSpPr>
          <p:nvPr>
            <p:ph type="sldNum" sz="quarter" idx="10"/>
          </p:nvPr>
        </p:nvSpPr>
        <p:spPr/>
        <p:txBody>
          <a:bodyPr/>
          <a:lstStyle/>
          <a:p>
            <a:fld id="{75948163-CD79-E945-9FDF-8D860272D969}"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Image taken from http://pacificislandparks.com/page/15/.  It shows the</a:t>
            </a:r>
            <a:r>
              <a:rPr lang="en-US" baseline="0" dirty="0" smtClean="0"/>
              <a:t> Kilauea caldera in Hawaii.</a:t>
            </a:r>
          </a:p>
          <a:p>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This is a photograph of a caldera.</a:t>
            </a:r>
          </a:p>
          <a:p>
            <a:endParaRPr lang="en-US" dirty="0"/>
          </a:p>
        </p:txBody>
      </p:sp>
      <p:sp>
        <p:nvSpPr>
          <p:cNvPr id="4" name="Slide Number Placeholder 3"/>
          <p:cNvSpPr>
            <a:spLocks noGrp="1"/>
          </p:cNvSpPr>
          <p:nvPr>
            <p:ph type="sldNum" sz="quarter" idx="10"/>
          </p:nvPr>
        </p:nvSpPr>
        <p:spPr/>
        <p:txBody>
          <a:bodyPr/>
          <a:lstStyle/>
          <a:p>
            <a:fld id="{75948163-CD79-E945-9FDF-8D860272D969}"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Photograph</a:t>
            </a:r>
            <a:r>
              <a:rPr lang="en-US" baseline="0" dirty="0" smtClean="0"/>
              <a:t> taken from http://www.boston.com/bigpicture/2009/03/undersea_eruptions_near_tonga.html.  “</a:t>
            </a:r>
            <a:r>
              <a:rPr lang="en-US" sz="1200" kern="1200" dirty="0" smtClean="0">
                <a:solidFill>
                  <a:schemeClr val="tx1"/>
                </a:solidFill>
                <a:latin typeface="+mn-lt"/>
                <a:ea typeface="+mn-ea"/>
                <a:cs typeface="+mn-cs"/>
              </a:rPr>
              <a:t>An undersea volcano erupts off the coast of Tonga, sending plumes of steam, ash and smoke up to 100 meters into the air, on March 18, 2009, off the coast of </a:t>
            </a:r>
            <a:r>
              <a:rPr lang="en-US" sz="1200" kern="1200" dirty="0" err="1" smtClean="0">
                <a:solidFill>
                  <a:schemeClr val="tx1"/>
                </a:solidFill>
                <a:latin typeface="+mn-lt"/>
                <a:ea typeface="+mn-ea"/>
                <a:cs typeface="+mn-cs"/>
              </a:rPr>
              <a:t>Nuku'Alofa</a:t>
            </a:r>
            <a:r>
              <a:rPr lang="en-US" sz="1200" kern="1200" dirty="0" smtClean="0">
                <a:solidFill>
                  <a:schemeClr val="tx1"/>
                </a:solidFill>
                <a:latin typeface="+mn-lt"/>
                <a:ea typeface="+mn-ea"/>
                <a:cs typeface="+mn-cs"/>
              </a:rPr>
              <a:t>, Tonga. (Dana Stephenson/Getty Images)”</a:t>
            </a:r>
          </a:p>
          <a:p>
            <a:endParaRPr lang="en-US" sz="1200"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There are several indications of an impending volcanic eruption.  One sign is an increase in earthquakes on the volcano.  The number of earthquakes increases and the location of the earthquakes moves from deep within the volcano towards the surface as magma rises within the chambers scraping against rocks along the way.  Another indication is inflation in parts of the volcano.  When magma rises, it pushes the rock on top of it outwards.  A bulge might form in the top or side of a volcano signaling that an eruption could occur from that side.  A third and lesser indicator is an increase in emissions of gases.  Volcanoes may constantly be emitting gases, but a large increase in gas emissions might mean that the plug that has been holding the magma in is breaking down and letting the gas escape</a:t>
            </a:r>
            <a:r>
              <a:rPr lang="en-US" sz="1200" kern="1200" dirty="0" smtClean="0">
                <a:solidFill>
                  <a:schemeClr val="tx1"/>
                </a:solidFill>
                <a:latin typeface="+mn-lt"/>
                <a:ea typeface="+mn-ea"/>
                <a:cs typeface="+mn-cs"/>
              </a:rPr>
              <a:t>.  The key to prediction is the acceleration of earthquakes, and the shoaling of hypocenters.  When it reaches an unsustainable frequency and the </a:t>
            </a:r>
            <a:r>
              <a:rPr lang="en-US" sz="1200" kern="1200" smtClean="0">
                <a:solidFill>
                  <a:schemeClr val="tx1"/>
                </a:solidFill>
                <a:latin typeface="+mn-lt"/>
                <a:ea typeface="+mn-ea"/>
                <a:cs typeface="+mn-cs"/>
              </a:rPr>
              <a:t>quakes are too </a:t>
            </a:r>
            <a:r>
              <a:rPr lang="en-US" sz="1200" kern="1200" dirty="0" smtClean="0">
                <a:solidFill>
                  <a:schemeClr val="tx1"/>
                </a:solidFill>
                <a:latin typeface="+mn-lt"/>
                <a:ea typeface="+mn-ea"/>
                <a:cs typeface="+mn-cs"/>
              </a:rPr>
              <a:t>shallow, an eruption is imminent.</a:t>
            </a:r>
            <a:endParaRPr lang="en-US" sz="120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75948163-CD79-E945-9FDF-8D860272D969}"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Photograph taken from http://</a:t>
            </a:r>
            <a:r>
              <a:rPr lang="en-US" dirty="0" err="1" smtClean="0"/>
              <a:t>www.volcano.si.edu/education/tpgallery.cfm?category</a:t>
            </a:r>
            <a:r>
              <a:rPr lang="en-US" dirty="0" smtClean="0"/>
              <a:t>=Volcano%20Monitoring.  “</a:t>
            </a:r>
            <a:r>
              <a:rPr lang="en-US" sz="1200" kern="1200" dirty="0" smtClean="0">
                <a:solidFill>
                  <a:schemeClr val="tx1"/>
                </a:solidFill>
                <a:latin typeface="+mn-lt"/>
                <a:ea typeface="+mn-ea"/>
                <a:cs typeface="+mn-cs"/>
              </a:rPr>
              <a:t>Scientists from the U.S. Geological Survey take gas samples at Devils Kitchen near the Crater Rock lava dome on the upper SW flank of Mount Hood. The Crater Rock area is the largest </a:t>
            </a:r>
            <a:r>
              <a:rPr lang="en-US" sz="1200" kern="1200" dirty="0" err="1" smtClean="0">
                <a:solidFill>
                  <a:schemeClr val="tx1"/>
                </a:solidFill>
                <a:latin typeface="+mn-lt"/>
                <a:ea typeface="+mn-ea"/>
                <a:cs typeface="+mn-cs"/>
              </a:rPr>
              <a:t>fumarole</a:t>
            </a:r>
            <a:r>
              <a:rPr lang="en-US" sz="1200" kern="1200" dirty="0" smtClean="0">
                <a:solidFill>
                  <a:schemeClr val="tx1"/>
                </a:solidFill>
                <a:latin typeface="+mn-lt"/>
                <a:ea typeface="+mn-ea"/>
                <a:cs typeface="+mn-cs"/>
              </a:rPr>
              <a:t> field in the Oregon Cascades, producing vigorous gas emission and extensive hydrothermal alteration of rock masses over broad </a:t>
            </a:r>
            <a:r>
              <a:rPr lang="en-US" sz="1200" kern="1200" dirty="0" err="1" smtClean="0">
                <a:solidFill>
                  <a:schemeClr val="tx1"/>
                </a:solidFill>
                <a:latin typeface="+mn-lt"/>
                <a:ea typeface="+mn-ea"/>
                <a:cs typeface="+mn-cs"/>
              </a:rPr>
              <a:t>areas.</a:t>
            </a:r>
            <a:r>
              <a:rPr lang="en-US" sz="1200" i="1" kern="1200" dirty="0" err="1" smtClean="0">
                <a:solidFill>
                  <a:schemeClr val="tx1"/>
                </a:solidFill>
                <a:latin typeface="+mn-lt"/>
                <a:ea typeface="+mn-ea"/>
                <a:cs typeface="+mn-cs"/>
              </a:rPr>
              <a:t>Photo</a:t>
            </a:r>
            <a:r>
              <a:rPr lang="en-US" sz="1200" i="1" kern="1200" dirty="0" smtClean="0">
                <a:solidFill>
                  <a:schemeClr val="tx1"/>
                </a:solidFill>
                <a:latin typeface="+mn-lt"/>
                <a:ea typeface="+mn-ea"/>
                <a:cs typeface="+mn-cs"/>
              </a:rPr>
              <a:t> by Bill Chadwick, 1982 (U.S. Geological Survey).”</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i="1"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Most monitoring of volcanoes in the United States now comes from permanent stations that constantly measure and transmit data to observatories.  However, at one time this was how scientists gathered data about the gases coming from volcanoes.</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i="1"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75948163-CD79-E945-9FDF-8D860272D969}"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Photograph taken from http://www.flickr.com/photos/15042591@N06/1844760471/.  “</a:t>
            </a:r>
            <a:r>
              <a:rPr lang="en-US" sz="1200" kern="1200" dirty="0" smtClean="0">
                <a:solidFill>
                  <a:schemeClr val="tx1"/>
                </a:solidFill>
                <a:latin typeface="+mn-lt"/>
                <a:ea typeface="+mn-ea"/>
                <a:cs typeface="+mn-cs"/>
              </a:rPr>
              <a:t>2002, </a:t>
            </a:r>
            <a:r>
              <a:rPr lang="en-US" sz="1200" kern="1200" dirty="0" err="1" smtClean="0">
                <a:solidFill>
                  <a:schemeClr val="tx1"/>
                </a:solidFill>
                <a:latin typeface="+mn-lt"/>
                <a:ea typeface="+mn-ea"/>
                <a:cs typeface="+mn-cs"/>
              </a:rPr>
              <a:t>Legazpi</a:t>
            </a:r>
            <a:r>
              <a:rPr lang="en-US" sz="1200" kern="1200" dirty="0" smtClean="0">
                <a:solidFill>
                  <a:schemeClr val="tx1"/>
                </a:solidFill>
                <a:latin typeface="+mn-lt"/>
                <a:ea typeface="+mn-ea"/>
                <a:cs typeface="+mn-cs"/>
              </a:rPr>
              <a:t>, Luzon Island, Philippines --- Mount </a:t>
            </a:r>
            <a:r>
              <a:rPr lang="en-US" sz="1200" kern="1200" dirty="0" err="1" smtClean="0">
                <a:solidFill>
                  <a:schemeClr val="tx1"/>
                </a:solidFill>
                <a:latin typeface="+mn-lt"/>
                <a:ea typeface="+mn-ea"/>
                <a:cs typeface="+mn-cs"/>
              </a:rPr>
              <a:t>Mayon</a:t>
            </a:r>
            <a:r>
              <a:rPr lang="en-US" sz="1200" kern="1200" dirty="0" smtClean="0">
                <a:solidFill>
                  <a:schemeClr val="tx1"/>
                </a:solidFill>
                <a:latin typeface="+mn-lt"/>
                <a:ea typeface="+mn-ea"/>
                <a:cs typeface="+mn-cs"/>
              </a:rPr>
              <a:t> volcano, on Luzon in the Philippines, rises 8,125 ft in elevation and has the most perfectly symmetrical cone of any volcano in the world. --- Image by © Rob Howard/CORBIS”</a:t>
            </a:r>
          </a:p>
          <a:p>
            <a:endParaRPr lang="en-US" sz="1200"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err="1" smtClean="0">
                <a:solidFill>
                  <a:schemeClr val="tx1"/>
                </a:solidFill>
                <a:latin typeface="+mn-lt"/>
                <a:ea typeface="+mn-ea"/>
                <a:cs typeface="+mn-cs"/>
              </a:rPr>
              <a:t>Tiltmeters</a:t>
            </a:r>
            <a:r>
              <a:rPr lang="en-US" sz="1200" kern="1200" dirty="0" smtClean="0">
                <a:solidFill>
                  <a:schemeClr val="tx1"/>
                </a:solidFill>
                <a:latin typeface="+mn-lt"/>
                <a:ea typeface="+mn-ea"/>
                <a:cs typeface="+mn-cs"/>
              </a:rPr>
              <a:t> are now installed in many locations constantly measuring inflation and deflation of volcanoes, tracking the movement of magma within them.  They can measure a change in height of just the thickness of a dime over a distance of 1 kilometer.  We are going to look at how tilt can be measured.</a:t>
            </a:r>
          </a:p>
          <a:p>
            <a:endParaRPr lang="en-US" dirty="0"/>
          </a:p>
        </p:txBody>
      </p:sp>
      <p:sp>
        <p:nvSpPr>
          <p:cNvPr id="4" name="Slide Number Placeholder 3"/>
          <p:cNvSpPr>
            <a:spLocks noGrp="1"/>
          </p:cNvSpPr>
          <p:nvPr>
            <p:ph type="sldNum" sz="quarter" idx="10"/>
          </p:nvPr>
        </p:nvSpPr>
        <p:spPr/>
        <p:txBody>
          <a:bodyPr/>
          <a:lstStyle/>
          <a:p>
            <a:fld id="{75948163-CD79-E945-9FDF-8D860272D969}"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Picture taken from http://pacificislandparks.com/2010/08/30/inflation-and-deflation-of-hawaiian-volcanoes/</a:t>
            </a:r>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This diagram shows a </a:t>
            </a:r>
            <a:r>
              <a:rPr lang="en-US" sz="1200" kern="1200" dirty="0" err="1" smtClean="0">
                <a:solidFill>
                  <a:schemeClr val="tx1"/>
                </a:solidFill>
                <a:latin typeface="+mn-lt"/>
                <a:ea typeface="+mn-ea"/>
                <a:cs typeface="+mn-cs"/>
              </a:rPr>
              <a:t>tiltmeter</a:t>
            </a:r>
            <a:r>
              <a:rPr lang="en-US" sz="1200" kern="1200" dirty="0" smtClean="0">
                <a:solidFill>
                  <a:schemeClr val="tx1"/>
                </a:solidFill>
                <a:latin typeface="+mn-lt"/>
                <a:ea typeface="+mn-ea"/>
                <a:cs typeface="+mn-cs"/>
              </a:rPr>
              <a:t> on the left side of the volcano.  GPS stations are located on the right side.  Note that before the volcano inflates, the </a:t>
            </a:r>
            <a:r>
              <a:rPr lang="en-US" sz="1200" kern="1200" dirty="0" err="1" smtClean="0">
                <a:solidFill>
                  <a:schemeClr val="tx1"/>
                </a:solidFill>
                <a:latin typeface="+mn-lt"/>
                <a:ea typeface="+mn-ea"/>
                <a:cs typeface="+mn-cs"/>
              </a:rPr>
              <a:t>tiltmeter</a:t>
            </a:r>
            <a:r>
              <a:rPr lang="en-US" sz="1200" kern="1200" dirty="0" smtClean="0">
                <a:solidFill>
                  <a:schemeClr val="tx1"/>
                </a:solidFill>
                <a:latin typeface="+mn-lt"/>
                <a:ea typeface="+mn-ea"/>
                <a:cs typeface="+mn-cs"/>
              </a:rPr>
              <a:t> is flat.  Notice the amount of magma inside of the volcano.</a:t>
            </a:r>
          </a:p>
          <a:p>
            <a:endParaRPr lang="en-US" dirty="0"/>
          </a:p>
        </p:txBody>
      </p:sp>
      <p:sp>
        <p:nvSpPr>
          <p:cNvPr id="4" name="Slide Number Placeholder 3"/>
          <p:cNvSpPr>
            <a:spLocks noGrp="1"/>
          </p:cNvSpPr>
          <p:nvPr>
            <p:ph type="sldNum" sz="quarter" idx="10"/>
          </p:nvPr>
        </p:nvSpPr>
        <p:spPr/>
        <p:txBody>
          <a:bodyPr/>
          <a:lstStyle/>
          <a:p>
            <a:fld id="{75948163-CD79-E945-9FDF-8D860272D969}"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Picture taken from http://pacificislandparks.com/2010/08/30/inflation-and-deflation-of-hawaiian-volcanoes/</a:t>
            </a:r>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The magma chamber expanded significantly as it was filled with magma.  The mountain has visibly increased in height and the </a:t>
            </a:r>
            <a:r>
              <a:rPr lang="en-US" sz="1200" kern="1200" dirty="0" err="1" smtClean="0">
                <a:solidFill>
                  <a:schemeClr val="tx1"/>
                </a:solidFill>
                <a:latin typeface="+mn-lt"/>
                <a:ea typeface="+mn-ea"/>
                <a:cs typeface="+mn-cs"/>
              </a:rPr>
              <a:t>tiltmeter</a:t>
            </a:r>
            <a:r>
              <a:rPr lang="en-US" sz="1200" kern="1200" dirty="0" smtClean="0">
                <a:solidFill>
                  <a:schemeClr val="tx1"/>
                </a:solidFill>
                <a:latin typeface="+mn-lt"/>
                <a:ea typeface="+mn-ea"/>
                <a:cs typeface="+mn-cs"/>
              </a:rPr>
              <a:t> is now higher on the right side than on the left.  The GPS stations have increased in both height and separation from one another, very much like the behavior of a balloon that is being inflated.  Dots on a balloon separate as you inflate it.</a:t>
            </a:r>
          </a:p>
          <a:p>
            <a:endParaRPr lang="en-US" dirty="0"/>
          </a:p>
        </p:txBody>
      </p:sp>
      <p:sp>
        <p:nvSpPr>
          <p:cNvPr id="4" name="Slide Number Placeholder 3"/>
          <p:cNvSpPr>
            <a:spLocks noGrp="1"/>
          </p:cNvSpPr>
          <p:nvPr>
            <p:ph type="sldNum" sz="quarter" idx="10"/>
          </p:nvPr>
        </p:nvSpPr>
        <p:spPr/>
        <p:txBody>
          <a:bodyPr/>
          <a:lstStyle/>
          <a:p>
            <a:fld id="{75948163-CD79-E945-9FDF-8D860272D969}"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Picture taken from http://pacificislandparks.com/2010/08/30/inflation-and-deflation-of-hawaiian-volcanoes/</a:t>
            </a:r>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When the volcano erupts, it returns to its previous shape and the </a:t>
            </a:r>
            <a:r>
              <a:rPr lang="en-US" sz="1200" kern="1200" dirty="0" err="1" smtClean="0">
                <a:solidFill>
                  <a:schemeClr val="tx1"/>
                </a:solidFill>
                <a:latin typeface="+mn-lt"/>
                <a:ea typeface="+mn-ea"/>
                <a:cs typeface="+mn-cs"/>
              </a:rPr>
              <a:t>tiltmeter</a:t>
            </a:r>
            <a:r>
              <a:rPr lang="en-US" sz="1200" kern="1200" dirty="0" smtClean="0">
                <a:solidFill>
                  <a:schemeClr val="tx1"/>
                </a:solidFill>
                <a:latin typeface="+mn-lt"/>
                <a:ea typeface="+mn-ea"/>
                <a:cs typeface="+mn-cs"/>
              </a:rPr>
              <a:t> is level again.</a:t>
            </a:r>
          </a:p>
          <a:p>
            <a:endParaRPr lang="en-US" dirty="0"/>
          </a:p>
        </p:txBody>
      </p:sp>
      <p:sp>
        <p:nvSpPr>
          <p:cNvPr id="4" name="Slide Number Placeholder 3"/>
          <p:cNvSpPr>
            <a:spLocks noGrp="1"/>
          </p:cNvSpPr>
          <p:nvPr>
            <p:ph type="sldNum" sz="quarter" idx="10"/>
          </p:nvPr>
        </p:nvSpPr>
        <p:spPr/>
        <p:txBody>
          <a:bodyPr/>
          <a:lstStyle/>
          <a:p>
            <a:fld id="{75948163-CD79-E945-9FDF-8D860272D969}"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Photograph taken from http://</a:t>
            </a:r>
            <a:r>
              <a:rPr lang="en-US" dirty="0" err="1" smtClean="0"/>
              <a:t>www.volcano.si.edu/education/tpgallery.cfm?category</a:t>
            </a:r>
            <a:r>
              <a:rPr lang="en-US" dirty="0" smtClean="0"/>
              <a:t>=Volcano%20Monitoring.  “</a:t>
            </a:r>
            <a:r>
              <a:rPr lang="en-US" sz="1200" kern="1200" dirty="0" smtClean="0">
                <a:solidFill>
                  <a:schemeClr val="tx1"/>
                </a:solidFill>
                <a:latin typeface="+mn-lt"/>
                <a:ea typeface="+mn-ea"/>
                <a:cs typeface="+mn-cs"/>
              </a:rPr>
              <a:t>Among the many monitoring techniques used by Hawaiian Volcano Observatory staff at Kilauea volcano is precision leveling. Millimeter-scale variations in the elevation of two fixed points can be detected with an optical-level instrument by measuring the precise difference in elevation on leveling rods placed above them. Slight inflation of a volcanic edifice commonly occurs prior to eruptions. Measurements such as these in 1968, with the </a:t>
            </a:r>
            <a:r>
              <a:rPr lang="en-US" sz="1200" kern="1200" dirty="0" err="1" smtClean="0">
                <a:solidFill>
                  <a:schemeClr val="tx1"/>
                </a:solidFill>
                <a:latin typeface="+mn-lt"/>
                <a:ea typeface="+mn-ea"/>
                <a:cs typeface="+mn-cs"/>
              </a:rPr>
              <a:t>Puu</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O'o</a:t>
            </a:r>
            <a:r>
              <a:rPr lang="en-US" sz="1200" kern="1200" dirty="0" smtClean="0">
                <a:solidFill>
                  <a:schemeClr val="tx1"/>
                </a:solidFill>
                <a:latin typeface="+mn-lt"/>
                <a:ea typeface="+mn-ea"/>
                <a:cs typeface="+mn-cs"/>
              </a:rPr>
              <a:t> cinder cone in the background, are one of several techniques used to help forecast eruptive </a:t>
            </a:r>
            <a:r>
              <a:rPr lang="en-US" sz="1200" kern="1200" dirty="0" err="1" smtClean="0">
                <a:solidFill>
                  <a:schemeClr val="tx1"/>
                </a:solidFill>
                <a:latin typeface="+mn-lt"/>
                <a:ea typeface="+mn-ea"/>
                <a:cs typeface="+mn-cs"/>
              </a:rPr>
              <a:t>events.</a:t>
            </a:r>
            <a:r>
              <a:rPr lang="en-US" sz="1200" i="1" kern="1200" dirty="0" err="1" smtClean="0">
                <a:solidFill>
                  <a:schemeClr val="tx1"/>
                </a:solidFill>
                <a:latin typeface="+mn-lt"/>
                <a:ea typeface="+mn-ea"/>
                <a:cs typeface="+mn-cs"/>
              </a:rPr>
              <a:t>Photo</a:t>
            </a:r>
            <a:r>
              <a:rPr lang="en-US" sz="1200" i="1" kern="1200" dirty="0" smtClean="0">
                <a:solidFill>
                  <a:schemeClr val="tx1"/>
                </a:solidFill>
                <a:latin typeface="+mn-lt"/>
                <a:ea typeface="+mn-ea"/>
                <a:cs typeface="+mn-cs"/>
              </a:rPr>
              <a:t> by Richard Fiske, 1986 (Smithsonian Institution).”</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i="1"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These scientists are measuring the distance between two points so that if the volcano inflates, the distance between the points increases and an eruption might occur.</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i="1"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75948163-CD79-E945-9FDF-8D860272D969}"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Graph taken from http://</a:t>
            </a:r>
            <a:r>
              <a:rPr lang="en-US" dirty="0" err="1" smtClean="0"/>
              <a:t>www.absoluteastronomy.com/topics/Tiltmeter</a:t>
            </a:r>
            <a:endParaRPr lang="en-US" dirty="0" smtClean="0"/>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This chart </a:t>
            </a:r>
            <a:r>
              <a:rPr lang="en-US" sz="1200" kern="1200" dirty="0" smtClean="0">
                <a:solidFill>
                  <a:schemeClr val="tx1"/>
                </a:solidFill>
                <a:latin typeface="+mn-lt"/>
                <a:ea typeface="+mn-ea"/>
                <a:cs typeface="+mn-cs"/>
              </a:rPr>
              <a:t>shows a steady</a:t>
            </a:r>
            <a:r>
              <a:rPr lang="en-US" sz="1200" kern="1200" baseline="0" dirty="0" smtClean="0">
                <a:solidFill>
                  <a:schemeClr val="tx1"/>
                </a:solidFill>
                <a:latin typeface="+mn-lt"/>
                <a:ea typeface="+mn-ea"/>
                <a:cs typeface="+mn-cs"/>
              </a:rPr>
              <a:t> and </a:t>
            </a:r>
            <a:r>
              <a:rPr lang="en-US" sz="1200" kern="1200" dirty="0" smtClean="0">
                <a:solidFill>
                  <a:schemeClr val="tx1"/>
                </a:solidFill>
                <a:latin typeface="+mn-lt"/>
                <a:ea typeface="+mn-ea"/>
                <a:cs typeface="+mn-cs"/>
              </a:rPr>
              <a:t>slow increase in tilt, and then a sudden drop associated with an</a:t>
            </a:r>
            <a:r>
              <a:rPr lang="en-US" sz="1200" kern="1200" baseline="0" dirty="0" smtClean="0">
                <a:solidFill>
                  <a:schemeClr val="tx1"/>
                </a:solidFill>
                <a:latin typeface="+mn-lt"/>
                <a:ea typeface="+mn-ea"/>
                <a:cs typeface="+mn-cs"/>
              </a:rPr>
              <a:t> eruption</a:t>
            </a:r>
            <a:r>
              <a:rPr lang="en-US" sz="1200" kern="1200" dirty="0" smtClean="0">
                <a:solidFill>
                  <a:schemeClr val="tx1"/>
                </a:solidFill>
                <a:latin typeface="+mn-lt"/>
                <a:ea typeface="+mn-ea"/>
                <a:cs typeface="+mn-cs"/>
              </a:rPr>
              <a:t>.  </a:t>
            </a:r>
            <a:r>
              <a:rPr lang="en-US" sz="1200" kern="1200" dirty="0" smtClean="0">
                <a:solidFill>
                  <a:schemeClr val="tx1"/>
                </a:solidFill>
                <a:latin typeface="+mn-lt"/>
                <a:ea typeface="+mn-ea"/>
                <a:cs typeface="+mn-cs"/>
              </a:rPr>
              <a:t>Many such cycles are recorded over this one-year period.</a:t>
            </a:r>
          </a:p>
          <a:p>
            <a:endParaRPr lang="en-US" dirty="0"/>
          </a:p>
        </p:txBody>
      </p:sp>
      <p:sp>
        <p:nvSpPr>
          <p:cNvPr id="4" name="Slide Number Placeholder 3"/>
          <p:cNvSpPr>
            <a:spLocks noGrp="1"/>
          </p:cNvSpPr>
          <p:nvPr>
            <p:ph type="sldNum" sz="quarter" idx="10"/>
          </p:nvPr>
        </p:nvSpPr>
        <p:spPr/>
        <p:txBody>
          <a:bodyPr/>
          <a:lstStyle/>
          <a:p>
            <a:fld id="{75948163-CD79-E945-9FDF-8D860272D969}"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Photograph taken from http://</a:t>
            </a:r>
            <a:r>
              <a:rPr lang="en-US" dirty="0" err="1" smtClean="0"/>
              <a:t>www.volcano.si.edu/education/tpgallery.cfm?category</a:t>
            </a:r>
            <a:r>
              <a:rPr lang="en-US" dirty="0" smtClean="0"/>
              <a:t>=Volcano%20Monitoring.  “</a:t>
            </a:r>
            <a:r>
              <a:rPr lang="en-US" sz="1200" kern="1200" dirty="0" smtClean="0">
                <a:solidFill>
                  <a:schemeClr val="tx1"/>
                </a:solidFill>
                <a:latin typeface="+mn-lt"/>
                <a:ea typeface="+mn-ea"/>
                <a:cs typeface="+mn-cs"/>
              </a:rPr>
              <a:t>Seismometers such as this one installed near Mount Spurr volcano (on skyline in background) provide the Alaska Volcano Observatory with a continuous, radio-</a:t>
            </a:r>
            <a:r>
              <a:rPr lang="en-US" sz="1200" kern="1200" dirty="0" err="1" smtClean="0">
                <a:solidFill>
                  <a:schemeClr val="tx1"/>
                </a:solidFill>
                <a:latin typeface="+mn-lt"/>
                <a:ea typeface="+mn-ea"/>
                <a:cs typeface="+mn-cs"/>
              </a:rPr>
              <a:t>telemetered</a:t>
            </a:r>
            <a:r>
              <a:rPr lang="en-US" sz="1200" kern="1200" dirty="0" smtClean="0">
                <a:solidFill>
                  <a:schemeClr val="tx1"/>
                </a:solidFill>
                <a:latin typeface="+mn-lt"/>
                <a:ea typeface="+mn-ea"/>
                <a:cs typeface="+mn-cs"/>
              </a:rPr>
              <a:t> record of volcanic earthquakes. These data are used to monitor the state of activity at the volcano and are essential for issuing timely warnings of eruptions. Ash from its 1992 eruption darkens the slopes of Crater Peak, in the center below the sharp-peaked summit of Mount Spurr, in this 1993 photo from the </a:t>
            </a:r>
            <a:r>
              <a:rPr lang="en-US" sz="1200" kern="1200" dirty="0" err="1" smtClean="0">
                <a:solidFill>
                  <a:schemeClr val="tx1"/>
                </a:solidFill>
                <a:latin typeface="+mn-lt"/>
                <a:ea typeface="+mn-ea"/>
                <a:cs typeface="+mn-cs"/>
              </a:rPr>
              <a:t>south.</a:t>
            </a:r>
            <a:r>
              <a:rPr lang="en-US" sz="1200" i="1" kern="1200" dirty="0" err="1" smtClean="0">
                <a:solidFill>
                  <a:schemeClr val="tx1"/>
                </a:solidFill>
                <a:latin typeface="+mn-lt"/>
                <a:ea typeface="+mn-ea"/>
                <a:cs typeface="+mn-cs"/>
              </a:rPr>
              <a:t>Photo</a:t>
            </a:r>
            <a:r>
              <a:rPr lang="en-US" sz="1200" i="1" kern="1200" dirty="0" smtClean="0">
                <a:solidFill>
                  <a:schemeClr val="tx1"/>
                </a:solidFill>
                <a:latin typeface="+mn-lt"/>
                <a:ea typeface="+mn-ea"/>
                <a:cs typeface="+mn-cs"/>
              </a:rPr>
              <a:t> by Christina Neal, 1993 (Alaska Volcano Observatory, U.S. Geological Survey).”</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i="1"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These scientists are installing a seismic station that will constantly record any seismic activity on the volcano.  If seismic activity increases, an eruption might occur.  This is a seismic station that was placed on Mt. Spurr in Alaska on a location that could only be reached by helicopter.</a:t>
            </a:r>
            <a:endParaRPr lang="en-US" sz="1200" kern="120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i="1"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75948163-CD79-E945-9FDF-8D860272D969}"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slide can be used to summarize the topics</a:t>
            </a:r>
            <a:r>
              <a:rPr lang="en-US" baseline="0" dirty="0" smtClean="0"/>
              <a:t> of this lesson.</a:t>
            </a:r>
            <a:endParaRPr lang="en-US" dirty="0"/>
          </a:p>
        </p:txBody>
      </p:sp>
      <p:sp>
        <p:nvSpPr>
          <p:cNvPr id="4" name="Slide Number Placeholder 3"/>
          <p:cNvSpPr>
            <a:spLocks noGrp="1"/>
          </p:cNvSpPr>
          <p:nvPr>
            <p:ph type="sldNum" sz="quarter" idx="10"/>
          </p:nvPr>
        </p:nvSpPr>
        <p:spPr/>
        <p:txBody>
          <a:bodyPr/>
          <a:lstStyle/>
          <a:p>
            <a:fld id="{75948163-CD79-E945-9FDF-8D860272D969}" type="slidenum">
              <a:rPr lang="en-US" smtClean="0"/>
              <a:pPr/>
              <a:t>13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E8A0812-BF7B-5049-81DA-FC5629653C8A}" type="datetimeFigureOut">
              <a:rPr lang="en-US" smtClean="0"/>
              <a:pPr/>
              <a:t>8/16/11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86948A-A0DA-F641-8ADE-BF76FD682BE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E8A0812-BF7B-5049-81DA-FC5629653C8A}" type="datetimeFigureOut">
              <a:rPr lang="en-US" smtClean="0"/>
              <a:pPr/>
              <a:t>8/16/11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86948A-A0DA-F641-8ADE-BF76FD682BE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E8A0812-BF7B-5049-81DA-FC5629653C8A}" type="datetimeFigureOut">
              <a:rPr lang="en-US" smtClean="0"/>
              <a:pPr/>
              <a:t>8/16/11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86948A-A0DA-F641-8ADE-BF76FD682BE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E8A0812-BF7B-5049-81DA-FC5629653C8A}" type="datetimeFigureOut">
              <a:rPr lang="en-US" smtClean="0"/>
              <a:pPr/>
              <a:t>8/16/11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486948A-A0DA-F641-8ADE-BF76FD682BE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E8A0812-BF7B-5049-81DA-FC5629653C8A}" type="datetimeFigureOut">
              <a:rPr lang="en-US" smtClean="0"/>
              <a:pPr/>
              <a:t>8/16/11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486948A-A0DA-F641-8ADE-BF76FD682BE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E8A0812-BF7B-5049-81DA-FC5629653C8A}" type="datetimeFigureOut">
              <a:rPr lang="en-US" smtClean="0"/>
              <a:pPr/>
              <a:t>8/16/11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486948A-A0DA-F641-8ADE-BF76FD682BE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E8A0812-BF7B-5049-81DA-FC5629653C8A}" type="datetimeFigureOut">
              <a:rPr lang="en-US" smtClean="0"/>
              <a:pPr/>
              <a:t>8/16/11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486948A-A0DA-F641-8ADE-BF76FD682BE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E8A0812-BF7B-5049-81DA-FC5629653C8A}" type="datetimeFigureOut">
              <a:rPr lang="en-US" smtClean="0"/>
              <a:pPr/>
              <a:t>8/16/11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486948A-A0DA-F641-8ADE-BF76FD682BE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E8A0812-BF7B-5049-81DA-FC5629653C8A}" type="datetimeFigureOut">
              <a:rPr lang="en-US" smtClean="0"/>
              <a:pPr/>
              <a:t>8/16/11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486948A-A0DA-F641-8ADE-BF76FD682BE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E8A0812-BF7B-5049-81DA-FC5629653C8A}" type="datetimeFigureOut">
              <a:rPr lang="en-US" smtClean="0"/>
              <a:pPr/>
              <a:t>8/16/11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86948A-A0DA-F641-8ADE-BF76FD682BE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E8A0812-BF7B-5049-81DA-FC5629653C8A}" type="datetimeFigureOut">
              <a:rPr lang="en-US" smtClean="0"/>
              <a:pPr/>
              <a:t>8/16/11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86948A-A0DA-F641-8ADE-BF76FD682BE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E8A0812-BF7B-5049-81DA-FC5629653C8A}" type="datetimeFigureOut">
              <a:rPr lang="en-US" smtClean="0"/>
              <a:pPr/>
              <a:t>8/16/11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486948A-A0DA-F641-8ADE-BF76FD682BE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hyperlink" Target="http://volcanoes.usgs.gov/about/edu/predict.php/" TargetMode="External"/><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alphaModFix amt="44000"/>
          </a:blip>
          <a:stretch>
            <a:fillRect/>
          </a:stretch>
        </p:blipFill>
        <p:spPr>
          <a:xfrm>
            <a:off x="-11290" y="564444"/>
            <a:ext cx="9189157" cy="5743223"/>
          </a:xfrm>
          <a:prstGeom prst="rect">
            <a:avLst/>
          </a:prstGeom>
        </p:spPr>
      </p:pic>
      <p:sp>
        <p:nvSpPr>
          <p:cNvPr id="2" name="Title 1"/>
          <p:cNvSpPr>
            <a:spLocks noGrp="1"/>
          </p:cNvSpPr>
          <p:nvPr>
            <p:ph type="title"/>
          </p:nvPr>
        </p:nvSpPr>
        <p:spPr>
          <a:xfrm>
            <a:off x="457200" y="2525889"/>
            <a:ext cx="8229600" cy="1143000"/>
          </a:xfrm>
        </p:spPr>
        <p:txBody>
          <a:bodyPr/>
          <a:lstStyle/>
          <a:p>
            <a:r>
              <a:rPr lang="en-US" dirty="0" smtClean="0"/>
              <a:t>Formation of a Caldera</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rcRect l="30612" b="24310"/>
          <a:stretch>
            <a:fillRect/>
          </a:stretch>
        </p:blipFill>
        <p:spPr>
          <a:xfrm>
            <a:off x="2773179" y="0"/>
            <a:ext cx="6370821" cy="6858000"/>
          </a:xfrm>
          <a:prstGeom prst="rect">
            <a:avLst/>
          </a:prstGeom>
        </p:spPr>
      </p:pic>
      <p:sp>
        <p:nvSpPr>
          <p:cNvPr id="3" name="TextBox 2"/>
          <p:cNvSpPr txBox="1"/>
          <p:nvPr/>
        </p:nvSpPr>
        <p:spPr>
          <a:xfrm>
            <a:off x="0" y="220008"/>
            <a:ext cx="2773179" cy="1938992"/>
          </a:xfrm>
          <a:prstGeom prst="rect">
            <a:avLst/>
          </a:prstGeom>
          <a:noFill/>
        </p:spPr>
        <p:txBody>
          <a:bodyPr wrap="square" rtlCol="0">
            <a:spAutoFit/>
          </a:bodyPr>
          <a:lstStyle/>
          <a:p>
            <a:r>
              <a:rPr lang="en-US" sz="2400" dirty="0" smtClean="0"/>
              <a:t>Inflation: magma rises beneath the volcano, lifting the sides of the volcano</a:t>
            </a:r>
            <a:endParaRPr lang="en-US" sz="2400" dirty="0"/>
          </a:p>
        </p:txBody>
      </p:sp>
      <p:sp>
        <p:nvSpPr>
          <p:cNvPr id="5" name="TextBox 4"/>
          <p:cNvSpPr txBox="1"/>
          <p:nvPr/>
        </p:nvSpPr>
        <p:spPr>
          <a:xfrm>
            <a:off x="0" y="2776562"/>
            <a:ext cx="2773179" cy="1569660"/>
          </a:xfrm>
          <a:prstGeom prst="rect">
            <a:avLst/>
          </a:prstGeom>
          <a:noFill/>
        </p:spPr>
        <p:txBody>
          <a:bodyPr wrap="square" rtlCol="0">
            <a:spAutoFit/>
          </a:bodyPr>
          <a:lstStyle/>
          <a:p>
            <a:r>
              <a:rPr lang="en-US" sz="2400" dirty="0" smtClean="0"/>
              <a:t>The volcano erupts and the magma chamber is emptied.</a:t>
            </a:r>
            <a:endParaRPr lang="en-US" sz="2400" dirty="0"/>
          </a:p>
        </p:txBody>
      </p:sp>
      <p:sp>
        <p:nvSpPr>
          <p:cNvPr id="6" name="TextBox 5"/>
          <p:cNvSpPr txBox="1"/>
          <p:nvPr/>
        </p:nvSpPr>
        <p:spPr>
          <a:xfrm>
            <a:off x="0" y="4919008"/>
            <a:ext cx="2773179" cy="1938992"/>
          </a:xfrm>
          <a:prstGeom prst="rect">
            <a:avLst/>
          </a:prstGeom>
          <a:noFill/>
        </p:spPr>
        <p:txBody>
          <a:bodyPr wrap="square" rtlCol="0">
            <a:spAutoFit/>
          </a:bodyPr>
          <a:lstStyle/>
          <a:p>
            <a:r>
              <a:rPr lang="en-US" sz="2400" dirty="0" smtClean="0"/>
              <a:t>Deflation: without support, the volcano collapses, forming a depression</a:t>
            </a:r>
            <a:endParaRPr lang="en-US" sz="24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33867" y="592667"/>
            <a:ext cx="9110134" cy="5693834"/>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alphaModFix amt="43000"/>
          </a:blip>
          <a:stretch>
            <a:fillRect/>
          </a:stretch>
        </p:blipFill>
        <p:spPr>
          <a:xfrm>
            <a:off x="0" y="1"/>
            <a:ext cx="9151802" cy="6858000"/>
          </a:xfrm>
          <a:prstGeom prst="rect">
            <a:avLst/>
          </a:prstGeom>
        </p:spPr>
      </p:pic>
      <p:sp>
        <p:nvSpPr>
          <p:cNvPr id="2" name="Title 1"/>
          <p:cNvSpPr>
            <a:spLocks noGrp="1"/>
          </p:cNvSpPr>
          <p:nvPr>
            <p:ph type="title"/>
          </p:nvPr>
        </p:nvSpPr>
        <p:spPr/>
        <p:txBody>
          <a:bodyPr/>
          <a:lstStyle/>
          <a:p>
            <a:r>
              <a:rPr lang="en-US" dirty="0" smtClean="0"/>
              <a:t>Predicting Eruptions</a:t>
            </a:r>
            <a:endParaRPr lang="en-US" dirty="0"/>
          </a:p>
        </p:txBody>
      </p:sp>
      <p:sp>
        <p:nvSpPr>
          <p:cNvPr id="3" name="Content Placeholder 2"/>
          <p:cNvSpPr>
            <a:spLocks noGrp="1"/>
          </p:cNvSpPr>
          <p:nvPr>
            <p:ph idx="1"/>
          </p:nvPr>
        </p:nvSpPr>
        <p:spPr/>
        <p:txBody>
          <a:bodyPr/>
          <a:lstStyle/>
          <a:p>
            <a:r>
              <a:rPr lang="en-US" dirty="0" smtClean="0"/>
              <a:t>Increase in </a:t>
            </a:r>
            <a:r>
              <a:rPr lang="en-US" dirty="0" smtClean="0"/>
              <a:t>number of earthquakes, and earthquakes occur shallower within the volcano</a:t>
            </a:r>
            <a:endParaRPr lang="en-US" dirty="0" smtClean="0"/>
          </a:p>
          <a:p>
            <a:pPr>
              <a:buNone/>
            </a:pPr>
            <a:endParaRPr lang="en-US" dirty="0" smtClean="0"/>
          </a:p>
          <a:p>
            <a:r>
              <a:rPr lang="en-US" dirty="0" smtClean="0"/>
              <a:t>Tilt changes</a:t>
            </a:r>
          </a:p>
          <a:p>
            <a:endParaRPr lang="en-US" dirty="0" smtClean="0"/>
          </a:p>
          <a:p>
            <a:r>
              <a:rPr lang="en-US" dirty="0" smtClean="0"/>
              <a:t>Gas emissions increase</a:t>
            </a:r>
          </a:p>
          <a:p>
            <a:pPr>
              <a:buNone/>
            </a:pPr>
            <a:endParaRPr lang="en-US" dirty="0"/>
          </a:p>
        </p:txBody>
      </p:sp>
      <p:sp>
        <p:nvSpPr>
          <p:cNvPr id="4" name="Rectangle 3">
            <a:hlinkClick r:id="rId4"/>
          </p:cNvPr>
          <p:cNvSpPr/>
          <p:nvPr/>
        </p:nvSpPr>
        <p:spPr>
          <a:xfrm>
            <a:off x="705555" y="5802997"/>
            <a:ext cx="7055555" cy="369332"/>
          </a:xfrm>
          <a:prstGeom prst="rect">
            <a:avLst/>
          </a:prstGeom>
        </p:spPr>
        <p:txBody>
          <a:bodyPr wrap="square">
            <a:spAutoFit/>
          </a:bodyPr>
          <a:lstStyle/>
          <a:p>
            <a:r>
              <a:rPr lang="en-US" dirty="0" smtClean="0"/>
              <a:t>http://</a:t>
            </a:r>
            <a:r>
              <a:rPr lang="en-US" dirty="0" err="1" smtClean="0"/>
              <a:t>volcanoes.usgs.gov/about/edu/predict.php</a:t>
            </a:r>
            <a:r>
              <a:rPr lang="en-US" dirty="0" smtClean="0"/>
              <a:t>/</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558800" y="135994"/>
            <a:ext cx="8128000" cy="5321300"/>
          </a:xfrm>
          <a:prstGeom prst="rect">
            <a:avLst/>
          </a:prstGeom>
        </p:spPr>
      </p:pic>
      <p:sp>
        <p:nvSpPr>
          <p:cNvPr id="3" name="Content Placeholder 2"/>
          <p:cNvSpPr>
            <a:spLocks noGrp="1"/>
          </p:cNvSpPr>
          <p:nvPr>
            <p:ph idx="1"/>
          </p:nvPr>
        </p:nvSpPr>
        <p:spPr>
          <a:xfrm>
            <a:off x="558800" y="5457294"/>
            <a:ext cx="7688593" cy="1255701"/>
          </a:xfrm>
        </p:spPr>
        <p:txBody>
          <a:bodyPr>
            <a:normAutofit/>
          </a:bodyPr>
          <a:lstStyle/>
          <a:p>
            <a:pPr indent="0" algn="ctr">
              <a:buNone/>
            </a:pPr>
            <a:r>
              <a:rPr lang="en-US" sz="2400" dirty="0" smtClean="0"/>
              <a:t>Scientists from the U.S. Geological Survey take gas samples at Devils Kitchen near the Crater Rock lava dome on the upper SW flank of Mount Hood.</a:t>
            </a:r>
            <a:endParaRPr lang="en-US" sz="2400" dirty="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alphaModFix amt="63000"/>
          </a:blip>
          <a:stretch>
            <a:fillRect/>
          </a:stretch>
        </p:blipFill>
        <p:spPr>
          <a:xfrm>
            <a:off x="254000" y="0"/>
            <a:ext cx="8622529" cy="6846288"/>
          </a:xfrm>
          <a:prstGeom prst="rect">
            <a:avLst/>
          </a:prstGeom>
        </p:spPr>
      </p:pic>
      <p:sp>
        <p:nvSpPr>
          <p:cNvPr id="2" name="Title 1"/>
          <p:cNvSpPr>
            <a:spLocks noGrp="1"/>
          </p:cNvSpPr>
          <p:nvPr>
            <p:ph type="title"/>
          </p:nvPr>
        </p:nvSpPr>
        <p:spPr>
          <a:xfrm>
            <a:off x="457200" y="2730500"/>
            <a:ext cx="8229600" cy="1143000"/>
          </a:xfrm>
        </p:spPr>
        <p:txBody>
          <a:bodyPr/>
          <a:lstStyle/>
          <a:p>
            <a:r>
              <a:rPr lang="en-US" dirty="0" smtClean="0"/>
              <a:t>Deformation</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0" y="8594"/>
            <a:ext cx="9144000" cy="6840812"/>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0" y="8594"/>
            <a:ext cx="9144000" cy="6840812"/>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0" y="8594"/>
            <a:ext cx="9144000" cy="6840812"/>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508000" y="179587"/>
            <a:ext cx="8128000" cy="5410200"/>
          </a:xfrm>
          <a:prstGeom prst="rect">
            <a:avLst/>
          </a:prstGeom>
        </p:spPr>
      </p:pic>
      <p:sp>
        <p:nvSpPr>
          <p:cNvPr id="3" name="Content Placeholder 2"/>
          <p:cNvSpPr>
            <a:spLocks noGrp="1"/>
          </p:cNvSpPr>
          <p:nvPr>
            <p:ph idx="1"/>
          </p:nvPr>
        </p:nvSpPr>
        <p:spPr>
          <a:xfrm>
            <a:off x="247876" y="5589787"/>
            <a:ext cx="8229600" cy="1268213"/>
          </a:xfrm>
        </p:spPr>
        <p:txBody>
          <a:bodyPr>
            <a:normAutofit fontScale="70000" lnSpcReduction="20000"/>
          </a:bodyPr>
          <a:lstStyle/>
          <a:p>
            <a:pPr indent="0">
              <a:buNone/>
            </a:pPr>
            <a:r>
              <a:rPr lang="en-US" dirty="0" smtClean="0"/>
              <a:t>Hawaiian Volcano Observatory staff at Kilauea volcano use precision leveling. Millimeter-scale variations in the elevation of two fixed points can be detected with an optical-level instrument. </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1" y="667301"/>
            <a:ext cx="9144000" cy="552340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5819966"/>
            <a:ext cx="9144000" cy="1038034"/>
          </a:xfrm>
        </p:spPr>
        <p:txBody>
          <a:bodyPr>
            <a:normAutofit fontScale="70000" lnSpcReduction="20000"/>
          </a:bodyPr>
          <a:lstStyle/>
          <a:p>
            <a:pPr indent="0">
              <a:buNone/>
            </a:pPr>
            <a:r>
              <a:rPr lang="en-US" dirty="0" smtClean="0"/>
              <a:t>Seismometers such as this one installed near Mount </a:t>
            </a:r>
            <a:r>
              <a:rPr lang="en-US" dirty="0" err="1" smtClean="0"/>
              <a:t>Spurr</a:t>
            </a:r>
            <a:r>
              <a:rPr lang="en-US" dirty="0" smtClean="0"/>
              <a:t> volcano (on skyline in background) provide the Alaska Volcano Observatory with a continuous, radio-</a:t>
            </a:r>
            <a:r>
              <a:rPr lang="en-US" dirty="0" err="1" smtClean="0"/>
              <a:t>telemetered</a:t>
            </a:r>
            <a:r>
              <a:rPr lang="en-US" dirty="0" smtClean="0"/>
              <a:t> record of volcanic earthquakes.</a:t>
            </a:r>
            <a:endParaRPr lang="en-US" dirty="0"/>
          </a:p>
        </p:txBody>
      </p:sp>
      <p:pic>
        <p:nvPicPr>
          <p:cNvPr id="4" name="Picture 3"/>
          <p:cNvPicPr>
            <a:picLocks noChangeAspect="1"/>
          </p:cNvPicPr>
          <p:nvPr/>
        </p:nvPicPr>
        <p:blipFill>
          <a:blip r:embed="rId3"/>
          <a:stretch>
            <a:fillRect/>
          </a:stretch>
        </p:blipFill>
        <p:spPr>
          <a:xfrm>
            <a:off x="558800" y="201150"/>
            <a:ext cx="8128000" cy="542290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Points</a:t>
            </a:r>
            <a:endParaRPr lang="en-US" dirty="0"/>
          </a:p>
        </p:txBody>
      </p:sp>
      <p:sp>
        <p:nvSpPr>
          <p:cNvPr id="3" name="Content Placeholder 2"/>
          <p:cNvSpPr>
            <a:spLocks noGrp="1"/>
          </p:cNvSpPr>
          <p:nvPr>
            <p:ph idx="1"/>
          </p:nvPr>
        </p:nvSpPr>
        <p:spPr/>
        <p:txBody>
          <a:bodyPr/>
          <a:lstStyle/>
          <a:p>
            <a:r>
              <a:rPr lang="en-US" dirty="0" smtClean="0"/>
              <a:t>Formation of calderas</a:t>
            </a:r>
          </a:p>
          <a:p>
            <a:endParaRPr lang="en-US" dirty="0" smtClean="0"/>
          </a:p>
          <a:p>
            <a:r>
              <a:rPr lang="en-US" dirty="0" smtClean="0"/>
              <a:t>Predicting eruptions</a:t>
            </a:r>
          </a:p>
          <a:p>
            <a:pPr lvl="1"/>
            <a:r>
              <a:rPr lang="en-US" dirty="0" smtClean="0"/>
              <a:t>Earthquakes increase</a:t>
            </a:r>
          </a:p>
          <a:p>
            <a:pPr lvl="1"/>
            <a:r>
              <a:rPr lang="en-US" dirty="0" smtClean="0"/>
              <a:t>Tilt changes</a:t>
            </a:r>
          </a:p>
          <a:p>
            <a:pPr lvl="1"/>
            <a:r>
              <a:rPr lang="en-US" dirty="0" smtClean="0"/>
              <a:t>Gas emissions increase</a:t>
            </a: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1306</TotalTime>
  <Words>1630</Words>
  <Application>Microsoft Macintosh PowerPoint</Application>
  <PresentationFormat>On-screen Show (4:3)</PresentationFormat>
  <Paragraphs>72</Paragraphs>
  <Slides>13</Slides>
  <Notes>13</Notes>
  <HiddenSlides>0</HiddenSlides>
  <MMClips>0</MMClips>
  <ScaleCrop>false</ScaleCrop>
  <HeadingPairs>
    <vt:vector size="4" baseType="variant">
      <vt:variant>
        <vt:lpstr>Design Template</vt:lpstr>
      </vt:variant>
      <vt:variant>
        <vt:i4>1</vt:i4>
      </vt:variant>
      <vt:variant>
        <vt:lpstr>Slide Titles</vt:lpstr>
      </vt:variant>
      <vt:variant>
        <vt:i4>13</vt:i4>
      </vt:variant>
    </vt:vector>
  </HeadingPairs>
  <TitlesOfParts>
    <vt:vector size="14" baseType="lpstr">
      <vt:lpstr>Office Theme</vt:lpstr>
      <vt:lpstr>Formation of a Caldera</vt:lpstr>
      <vt:lpstr>Slide 2</vt:lpstr>
      <vt:lpstr>Slide 3</vt:lpstr>
      <vt:lpstr>Predicting Eruptions</vt:lpstr>
      <vt:lpstr>Slide 5</vt:lpstr>
      <vt:lpstr>Deformation</vt:lpstr>
      <vt:lpstr>Slide 7</vt:lpstr>
      <vt:lpstr>Slide 8</vt:lpstr>
      <vt:lpstr>Slide 9</vt:lpstr>
      <vt:lpstr>Slide 10</vt:lpstr>
      <vt:lpstr>Slide 11</vt:lpstr>
      <vt:lpstr>Slide 12</vt:lpstr>
      <vt:lpstr>Key Points</vt:lpstr>
    </vt:vector>
  </TitlesOfParts>
  <Company>SIO</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Formation of a Caldera</dc:title>
  <dc:creator>IGPP SIO</dc:creator>
  <cp:lastModifiedBy>IGPP SIO</cp:lastModifiedBy>
  <cp:revision>7</cp:revision>
  <dcterms:created xsi:type="dcterms:W3CDTF">2011-08-16T22:11:40Z</dcterms:created>
  <dcterms:modified xsi:type="dcterms:W3CDTF">2011-08-17T00:15:55Z</dcterms:modified>
</cp:coreProperties>
</file>