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varScale="1">
        <p:scale>
          <a:sx n="90" d="100"/>
          <a:sy n="90" d="100"/>
        </p:scale>
        <p:origin x="-872" y="-112"/>
      </p:cViewPr>
      <p:guideLst>
        <p:guide orient="horz" pos="2160"/>
        <p:guide pos="2880"/>
      </p:guideLst>
    </p:cSldViewPr>
  </p:slideViewPr>
  <p:notesTextViewPr>
    <p:cViewPr>
      <p:scale>
        <a:sx n="100" d="100"/>
        <a:sy n="100" d="100"/>
      </p:scale>
      <p:origin x="0" y="472"/>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FD84B4-F4CF-814B-8860-9C539CBDA727}" type="datetimeFigureOut">
              <a:rPr lang="en-US" smtClean="0"/>
              <a:pPr/>
              <a:t>8/16/11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7F0B4D-0D0B-2047-9E2F-AD2AA38A9E8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Introduce the topic that will be discussed in this lecture: the different styles of eruptions including Hawaiian, Strombolian, Vulcanian, and Plinian.</a:t>
            </a:r>
          </a:p>
          <a:p>
            <a:endParaRPr lang="en-US" dirty="0"/>
          </a:p>
        </p:txBody>
      </p:sp>
      <p:sp>
        <p:nvSpPr>
          <p:cNvPr id="4" name="Slide Number Placeholder 3"/>
          <p:cNvSpPr>
            <a:spLocks noGrp="1"/>
          </p:cNvSpPr>
          <p:nvPr>
            <p:ph type="sldNum" sz="quarter" idx="10"/>
          </p:nvPr>
        </p:nvSpPr>
        <p:spPr/>
        <p:txBody>
          <a:bodyPr/>
          <a:lstStyle/>
          <a:p>
            <a:fld id="{017F0B4D-0D0B-2047-9E2F-AD2AA38A9E8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a:t>
            </a:r>
            <a:r>
              <a:rPr lang="en-US" baseline="0" dirty="0" smtClean="0"/>
              <a:t> taken from http://</a:t>
            </a:r>
            <a:r>
              <a:rPr lang="en-US" baseline="0" dirty="0" err="1" smtClean="0"/>
              <a:t>www.avo.alaska.edu/images/image.php?id</a:t>
            </a:r>
            <a:r>
              <a:rPr lang="en-US" baseline="0" dirty="0" smtClean="0"/>
              <a:t>=18562.  “</a:t>
            </a:r>
            <a:r>
              <a:rPr lang="en-US" sz="1200" kern="1200" dirty="0" smtClean="0">
                <a:solidFill>
                  <a:schemeClr val="tx1"/>
                </a:solidFill>
                <a:latin typeface="+mn-lt"/>
                <a:ea typeface="+mn-ea"/>
                <a:cs typeface="+mn-cs"/>
              </a:rPr>
              <a:t>Summit crater, active lava dome, and steam plume of Redoubt volcano, May 8, 2009. View is toward the southeast.” Photographer/Creator: </a:t>
            </a:r>
            <a:r>
              <a:rPr lang="en-US" sz="1200" kern="1200" dirty="0" err="1" smtClean="0">
                <a:solidFill>
                  <a:schemeClr val="tx1"/>
                </a:solidFill>
                <a:latin typeface="+mn-lt"/>
                <a:ea typeface="+mn-ea"/>
                <a:cs typeface="+mn-cs"/>
              </a:rPr>
              <a:t>Waythomas</a:t>
            </a:r>
            <a:r>
              <a:rPr lang="en-US" sz="1200" kern="1200" dirty="0" smtClean="0">
                <a:solidFill>
                  <a:schemeClr val="tx1"/>
                </a:solidFill>
                <a:latin typeface="+mn-lt"/>
                <a:ea typeface="+mn-ea"/>
                <a:cs typeface="+mn-cs"/>
              </a:rPr>
              <a:t>, Chris  Image courtesy of AVO/USGS.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Eruptions can be classified based on their explosivity, the cause of the eruption, as well as other characteristics.   Four different types of eruptions will be explained here, and we will go into depth on each in the following slides.  Hawaiian style eruptions create shield volcanoes and are the least explosive.  Strombolian eruptions can make either cinder cones or stratovolcanoes and are slightly more explosive.  Vulcanian eruptions are even more explosive and create stratovolcanoes.  Plinian eruptions are the most explosive and most of the time they just blow the mountain apart.</a:t>
            </a:r>
          </a:p>
          <a:p>
            <a:endParaRPr lang="en-US" dirty="0"/>
          </a:p>
        </p:txBody>
      </p:sp>
      <p:sp>
        <p:nvSpPr>
          <p:cNvPr id="4" name="Slide Number Placeholder 3"/>
          <p:cNvSpPr>
            <a:spLocks noGrp="1"/>
          </p:cNvSpPr>
          <p:nvPr>
            <p:ph type="sldNum" sz="quarter" idx="10"/>
          </p:nvPr>
        </p:nvSpPr>
        <p:spPr/>
        <p:txBody>
          <a:bodyPr/>
          <a:lstStyle/>
          <a:p>
            <a:fld id="{017F0B4D-0D0B-2047-9E2F-AD2AA38A9E8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t>
            </a:r>
            <a:r>
              <a:rPr lang="en-US" dirty="0" err="1" smtClean="0"/>
              <a:t>geology.com</a:t>
            </a:r>
            <a:r>
              <a:rPr lang="en-US" dirty="0" smtClean="0"/>
              <a:t>/volcanoes/types-of-volcanic-eruptions/.  “</a:t>
            </a:r>
            <a:r>
              <a:rPr lang="en-US" sz="1200" kern="1200" dirty="0" smtClean="0">
                <a:solidFill>
                  <a:schemeClr val="tx1"/>
                </a:solidFill>
                <a:latin typeface="+mn-lt"/>
                <a:ea typeface="+mn-ea"/>
                <a:cs typeface="+mn-cs"/>
              </a:rPr>
              <a:t>Hawaiian eruption. In a Hawaiian eruption, fluid lava is ejected from a vent as fire fountains or lava flows. The 1969 eruption at Mauna </a:t>
            </a:r>
            <a:r>
              <a:rPr lang="en-US" sz="1200" kern="1200" dirty="0" err="1" smtClean="0">
                <a:solidFill>
                  <a:schemeClr val="tx1"/>
                </a:solidFill>
                <a:latin typeface="+mn-lt"/>
                <a:ea typeface="+mn-ea"/>
                <a:cs typeface="+mn-cs"/>
              </a:rPr>
              <a:t>Ulu</a:t>
            </a:r>
            <a:r>
              <a:rPr lang="en-US" sz="1200" kern="1200" dirty="0" smtClean="0">
                <a:solidFill>
                  <a:schemeClr val="tx1"/>
                </a:solidFill>
                <a:latin typeface="+mn-lt"/>
                <a:ea typeface="+mn-ea"/>
                <a:cs typeface="+mn-cs"/>
              </a:rPr>
              <a:t>, a vent of Kilauea Volcano in Hawaii, was a spectacular example of fire fountaining. Photo by D.A. Swanson, USGS, August 22, 1969.”</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a Hawaiian style eruption occurs, fluid basalt flows out of the volcano.  Lava fountaining can occur when there is enough pressure to spew the fluid basalt into the air.  This is a non-explosive type of eruption.  The fluid basalt can flow for miles before it entirely cools and hardens.  The link in the bottom right hand corner (http://current.com/1i4bm4c) is a video of a lava fountain eruption.</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17F0B4D-0D0B-2047-9E2F-AD2AA38A9E8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t>
            </a:r>
            <a:r>
              <a:rPr lang="en-US" dirty="0" err="1" smtClean="0"/>
              <a:t>geology.com</a:t>
            </a:r>
            <a:r>
              <a:rPr lang="en-US" dirty="0" smtClean="0"/>
              <a:t>/volcanoes/types-of-volcanic-eruptions/.  “</a:t>
            </a:r>
            <a:r>
              <a:rPr lang="en-US" sz="1200" kern="1200" dirty="0" smtClean="0">
                <a:solidFill>
                  <a:schemeClr val="tx1"/>
                </a:solidFill>
                <a:latin typeface="+mn-lt"/>
                <a:ea typeface="+mn-ea"/>
                <a:cs typeface="+mn-cs"/>
              </a:rPr>
              <a:t>Strombolian eruption. Short bursts of glowing lava, created from the bursting of large gas bubbles at the summit vent of a volcano typify a Strombolian eruption. This photo, taken from the summit of Stromboli, a volcano in the Aeolian Islands, Italy, shows a classic example of this activity. Photo by Andrew Hague, </a:t>
            </a:r>
            <a:r>
              <a:rPr lang="en-US" sz="1200" kern="1200" dirty="0" err="1" smtClean="0">
                <a:solidFill>
                  <a:schemeClr val="tx1"/>
                </a:solidFill>
                <a:latin typeface="+mn-lt"/>
                <a:ea typeface="+mn-ea"/>
                <a:cs typeface="+mn-cs"/>
              </a:rPr>
              <a:t>Istockphoto.com</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Either fluid basalt or andesite can cause a Strombolian eruption.  This type of eruption occurs when gas bubbles accumulate into a large bubble that rises to the top and bursts.  It is akin to boiling pasta sauce that splatters when the gas bubbles form in the pot and burst.  The pasta sauce splattering outside the pot is like lava that comes out of a volcano during a Strombolian eruption.  Short distinct explosions characterize Strombolian eruptions.  They are slightly explosive.  </a:t>
            </a:r>
            <a:r>
              <a:rPr lang="en-US" sz="1200" kern="1200" smtClean="0">
                <a:solidFill>
                  <a:schemeClr val="tx1"/>
                </a:solidFill>
                <a:latin typeface="+mn-lt"/>
                <a:ea typeface="+mn-ea"/>
                <a:cs typeface="+mn-cs"/>
              </a:rPr>
              <a:t>The link shows a video clip of a Strombolian eruption.</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17F0B4D-0D0B-2047-9E2F-AD2AA38A9E8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t>
            </a:r>
            <a:r>
              <a:rPr lang="en-US" dirty="0" err="1" smtClean="0"/>
              <a:t>geology.com</a:t>
            </a:r>
            <a:r>
              <a:rPr lang="en-US" dirty="0" smtClean="0"/>
              <a:t>/volcanoes/types-of-volcanic-eruptions/.  “</a:t>
            </a:r>
            <a:r>
              <a:rPr lang="en-US" sz="1200" kern="1200" dirty="0" smtClean="0">
                <a:solidFill>
                  <a:schemeClr val="tx1"/>
                </a:solidFill>
                <a:latin typeface="+mn-lt"/>
                <a:ea typeface="+mn-ea"/>
                <a:cs typeface="+mn-cs"/>
              </a:rPr>
              <a:t>Vulcanian eruption. Relatively small but violent explosions of viscous lava create columns of ash and gas and occasional pyroclastic flows, as seen at this eruption of the </a:t>
            </a:r>
            <a:r>
              <a:rPr lang="en-US" sz="1200" kern="1200" dirty="0" err="1" smtClean="0">
                <a:solidFill>
                  <a:schemeClr val="tx1"/>
                </a:solidFill>
                <a:latin typeface="+mn-lt"/>
                <a:ea typeface="+mn-ea"/>
                <a:cs typeface="+mn-cs"/>
              </a:rPr>
              <a:t>Santiaguito</a:t>
            </a:r>
            <a:r>
              <a:rPr lang="en-US" sz="1200" kern="1200" dirty="0" smtClean="0">
                <a:solidFill>
                  <a:schemeClr val="tx1"/>
                </a:solidFill>
                <a:latin typeface="+mn-lt"/>
                <a:ea typeface="+mn-ea"/>
                <a:cs typeface="+mn-cs"/>
              </a:rPr>
              <a:t> volcanic dome complex in Guatemala. Photo by Jessica Ball, March 15, 2009.”</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Viscous andesite or rhyolite can cause a Vulcanian style of eruption.  It is a short but violent eruption because the high viscosity of the magma does not allow the gas bubbles to escape; so much more pressure builds up before an eruption occurs.  Often a plug of lava blocks the magma from escaping until enough pressure builds up and the plug is blown to pieces.</a:t>
            </a:r>
          </a:p>
          <a:p>
            <a:endParaRPr lang="en-US" dirty="0"/>
          </a:p>
        </p:txBody>
      </p:sp>
      <p:sp>
        <p:nvSpPr>
          <p:cNvPr id="4" name="Slide Number Placeholder 3"/>
          <p:cNvSpPr>
            <a:spLocks noGrp="1"/>
          </p:cNvSpPr>
          <p:nvPr>
            <p:ph type="sldNum" sz="quarter" idx="10"/>
          </p:nvPr>
        </p:nvSpPr>
        <p:spPr/>
        <p:txBody>
          <a:bodyPr/>
          <a:lstStyle/>
          <a:p>
            <a:fld id="{017F0B4D-0D0B-2047-9E2F-AD2AA38A9E8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t>
            </a:r>
            <a:r>
              <a:rPr lang="en-US" dirty="0" err="1" smtClean="0"/>
              <a:t>geology.com</a:t>
            </a:r>
            <a:r>
              <a:rPr lang="en-US" dirty="0" smtClean="0"/>
              <a:t>/volcanoes/types-of-volcanic-eruptions/.  “</a:t>
            </a:r>
            <a:r>
              <a:rPr lang="en-US" sz="1200" kern="1200" dirty="0" err="1" smtClean="0">
                <a:solidFill>
                  <a:schemeClr val="tx1"/>
                </a:solidFill>
                <a:latin typeface="+mn-lt"/>
                <a:ea typeface="+mn-ea"/>
                <a:cs typeface="+mn-cs"/>
              </a:rPr>
              <a:t>Plinain</a:t>
            </a:r>
            <a:r>
              <a:rPr lang="en-US" sz="1200" kern="1200" dirty="0" smtClean="0">
                <a:solidFill>
                  <a:schemeClr val="tx1"/>
                </a:solidFill>
                <a:latin typeface="+mn-lt"/>
                <a:ea typeface="+mn-ea"/>
                <a:cs typeface="+mn-cs"/>
              </a:rPr>
              <a:t> eruption. The largest and most violent of all explosive eruptions, Plinian eruptions send columns of pulverized rock, ash, and gases that rise miles into the atmosphere in a matter of minutes. Mount St. Helens in Washington State experienced a Plinian eruption following a major flank collapse in 1980. Photo by Austin Post, USGS, May 18, 1980.”</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Plinian eruptions are caused by very viscous rhyolite.  It involves the fragmentation of gassy magma.  It is the largest and most violent style of eruption.  Instead of building a volcano, it blows the volcano apart.  It is destructive and it can obliterate the entire top of a mountain.</a:t>
            </a:r>
          </a:p>
          <a:p>
            <a:endParaRPr lang="en-US" dirty="0"/>
          </a:p>
        </p:txBody>
      </p:sp>
      <p:sp>
        <p:nvSpPr>
          <p:cNvPr id="4" name="Slide Number Placeholder 3"/>
          <p:cNvSpPr>
            <a:spLocks noGrp="1"/>
          </p:cNvSpPr>
          <p:nvPr>
            <p:ph type="sldNum" sz="quarter" idx="10"/>
          </p:nvPr>
        </p:nvSpPr>
        <p:spPr/>
        <p:txBody>
          <a:bodyPr/>
          <a:lstStyle/>
          <a:p>
            <a:fld id="{017F0B4D-0D0B-2047-9E2F-AD2AA38A9E8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can be used to summarize the four types of eruptions discussed in this lesson.</a:t>
            </a:r>
          </a:p>
          <a:p>
            <a:endParaRPr lang="en-US" dirty="0"/>
          </a:p>
        </p:txBody>
      </p:sp>
      <p:sp>
        <p:nvSpPr>
          <p:cNvPr id="4" name="Slide Number Placeholder 3"/>
          <p:cNvSpPr>
            <a:spLocks noGrp="1"/>
          </p:cNvSpPr>
          <p:nvPr>
            <p:ph type="sldNum" sz="quarter" idx="10"/>
          </p:nvPr>
        </p:nvSpPr>
        <p:spPr/>
        <p:txBody>
          <a:bodyPr/>
          <a:lstStyle/>
          <a:p>
            <a:fld id="{017F0B4D-0D0B-2047-9E2F-AD2AA38A9E84}"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85D70C-DBDC-44AD-8438-C30F26844BCE}"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85D70C-DBDC-44AD-8438-C30F26844BCE}"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85D70C-DBDC-44AD-8438-C30F26844BCE}"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85D70C-DBDC-44AD-8438-C30F26844BCE}"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85D70C-DBDC-44AD-8438-C30F26844BCE}" type="datetimeFigureOut">
              <a:rPr lang="en-US" smtClean="0"/>
              <a:pPr/>
              <a:t>8/16/11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85D70C-DBDC-44AD-8438-C30F26844BCE}" type="datetimeFigureOut">
              <a:rPr lang="en-US" smtClean="0"/>
              <a:pPr/>
              <a:t>8/16/11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85D70C-DBDC-44AD-8438-C30F26844BCE}" type="datetimeFigureOut">
              <a:rPr lang="en-US" smtClean="0"/>
              <a:pPr/>
              <a:t>8/16/11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85D70C-DBDC-44AD-8438-C30F26844BCE}"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85D70C-DBDC-44AD-8438-C30F26844BCE}"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85D70C-DBDC-44AD-8438-C30F26844BCE}"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85D70C-DBDC-44AD-8438-C30F26844BCE}"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1B6D2-4B76-453F-AAF7-E3A1A2322C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85D70C-DBDC-44AD-8438-C30F26844BCE}" type="datetimeFigureOut">
              <a:rPr lang="en-US" smtClean="0"/>
              <a:pPr/>
              <a:t>8/16/11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91B6D2-4B76-453F-AAF7-E3A1A2322C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current.com/1i4bm4c"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ww.flickr.com/photos/roel/2596553511/"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1470025"/>
          </a:xfrm>
        </p:spPr>
        <p:txBody>
          <a:bodyPr>
            <a:normAutofit/>
          </a:bodyPr>
          <a:lstStyle/>
          <a:p>
            <a:r>
              <a:rPr lang="en-US" sz="4800" dirty="0" smtClean="0"/>
              <a:t>Volcanic Eruptions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1241890192_ak231.jpg"/>
          <p:cNvPicPr>
            <a:picLocks noChangeAspect="1"/>
          </p:cNvPicPr>
          <p:nvPr/>
        </p:nvPicPr>
        <p:blipFill>
          <a:blip r:embed="rId3">
            <a:alphaModFix amt="75000"/>
          </a:blip>
          <a:stretch>
            <a:fillRect/>
          </a:stretch>
        </p:blipFill>
        <p:spPr>
          <a:xfrm>
            <a:off x="0" y="394335"/>
            <a:ext cx="9144000" cy="6069330"/>
          </a:xfrm>
          <a:prstGeom prst="rect">
            <a:avLst/>
          </a:prstGeom>
        </p:spPr>
      </p:pic>
      <p:sp>
        <p:nvSpPr>
          <p:cNvPr id="2" name="Title 1"/>
          <p:cNvSpPr>
            <a:spLocks noGrp="1"/>
          </p:cNvSpPr>
          <p:nvPr>
            <p:ph type="title"/>
          </p:nvPr>
        </p:nvSpPr>
        <p:spPr>
          <a:xfrm>
            <a:off x="457200" y="152400"/>
            <a:ext cx="8229600" cy="1143000"/>
          </a:xfrm>
        </p:spPr>
        <p:txBody>
          <a:bodyPr/>
          <a:lstStyle/>
          <a:p>
            <a:r>
              <a:rPr lang="en-US" dirty="0" smtClean="0"/>
              <a:t>Types of volcanic eruptions</a:t>
            </a:r>
            <a:endParaRPr lang="en-US" dirty="0"/>
          </a:p>
        </p:txBody>
      </p:sp>
      <p:sp>
        <p:nvSpPr>
          <p:cNvPr id="3" name="Content Placeholder 2"/>
          <p:cNvSpPr>
            <a:spLocks noGrp="1"/>
          </p:cNvSpPr>
          <p:nvPr>
            <p:ph idx="1"/>
          </p:nvPr>
        </p:nvSpPr>
        <p:spPr>
          <a:xfrm>
            <a:off x="228600" y="1371600"/>
            <a:ext cx="8686800" cy="5181600"/>
          </a:xfrm>
        </p:spPr>
        <p:txBody>
          <a:bodyPr>
            <a:normAutofit fontScale="62500" lnSpcReduction="20000"/>
          </a:bodyPr>
          <a:lstStyle/>
          <a:p>
            <a:r>
              <a:rPr lang="en-US" sz="4400" dirty="0" smtClean="0"/>
              <a:t>Hawaiian</a:t>
            </a:r>
          </a:p>
          <a:p>
            <a:pPr lvl="1"/>
            <a:r>
              <a:rPr lang="en-US" sz="4000" dirty="0" smtClean="0"/>
              <a:t>Creates shield volcanoes</a:t>
            </a:r>
          </a:p>
          <a:p>
            <a:pPr lvl="1"/>
            <a:r>
              <a:rPr lang="en-US" sz="4000" dirty="0" smtClean="0"/>
              <a:t>Least explosive</a:t>
            </a:r>
          </a:p>
          <a:p>
            <a:endParaRPr lang="en-US" sz="4400" dirty="0" smtClean="0"/>
          </a:p>
          <a:p>
            <a:r>
              <a:rPr lang="en-US" sz="4400" dirty="0" smtClean="0"/>
              <a:t>Strombolian</a:t>
            </a:r>
          </a:p>
          <a:p>
            <a:pPr lvl="1"/>
            <a:r>
              <a:rPr lang="en-US" sz="4000" dirty="0" smtClean="0"/>
              <a:t>Creates cinder cones and sometimes </a:t>
            </a:r>
            <a:r>
              <a:rPr lang="en-US" sz="4000" dirty="0" err="1" smtClean="0"/>
              <a:t>stratovolcanoes</a:t>
            </a:r>
            <a:endParaRPr lang="en-US" sz="4000" dirty="0" smtClean="0"/>
          </a:p>
          <a:p>
            <a:endParaRPr lang="en-US" sz="4400" dirty="0" smtClean="0"/>
          </a:p>
          <a:p>
            <a:r>
              <a:rPr lang="en-US" sz="4400" dirty="0" smtClean="0"/>
              <a:t>Vulcanian</a:t>
            </a:r>
          </a:p>
          <a:p>
            <a:pPr lvl="1"/>
            <a:r>
              <a:rPr lang="en-US" sz="4000" dirty="0" smtClean="0"/>
              <a:t>Creates </a:t>
            </a:r>
            <a:r>
              <a:rPr lang="en-US" sz="4000" dirty="0" err="1" smtClean="0"/>
              <a:t>stratovolcanoes</a:t>
            </a:r>
            <a:endParaRPr lang="en-US" sz="4000" dirty="0" smtClean="0"/>
          </a:p>
          <a:p>
            <a:endParaRPr lang="en-US" sz="4400" dirty="0" smtClean="0"/>
          </a:p>
          <a:p>
            <a:r>
              <a:rPr lang="en-US" sz="4400" dirty="0" smtClean="0"/>
              <a:t>Plinian</a:t>
            </a:r>
            <a:endParaRPr lang="en-US" sz="3600" dirty="0" smtClean="0"/>
          </a:p>
          <a:p>
            <a:pPr lvl="1"/>
            <a:r>
              <a:rPr lang="en-US" sz="4000" dirty="0" smtClean="0"/>
              <a:t>Most explosive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Hawaiian Eruptions</a:t>
            </a:r>
            <a:endParaRPr lang="en-US" dirty="0"/>
          </a:p>
        </p:txBody>
      </p:sp>
      <p:sp>
        <p:nvSpPr>
          <p:cNvPr id="3" name="Content Placeholder 2"/>
          <p:cNvSpPr>
            <a:spLocks noGrp="1"/>
          </p:cNvSpPr>
          <p:nvPr>
            <p:ph idx="1"/>
          </p:nvPr>
        </p:nvSpPr>
        <p:spPr>
          <a:xfrm>
            <a:off x="457200" y="1295400"/>
            <a:ext cx="3886200" cy="4525963"/>
          </a:xfrm>
        </p:spPr>
        <p:txBody>
          <a:bodyPr/>
          <a:lstStyle/>
          <a:p>
            <a:r>
              <a:rPr lang="en-US" dirty="0" smtClean="0"/>
              <a:t>Fluid basalt</a:t>
            </a:r>
          </a:p>
          <a:p>
            <a:r>
              <a:rPr lang="en-US" dirty="0" smtClean="0"/>
              <a:t>Can travel miles before cooling and hardening</a:t>
            </a:r>
          </a:p>
          <a:p>
            <a:r>
              <a:rPr lang="en-US" dirty="0" smtClean="0"/>
              <a:t>Lava fountaining</a:t>
            </a:r>
          </a:p>
          <a:p>
            <a:r>
              <a:rPr lang="en-US" dirty="0" smtClean="0"/>
              <a:t>Non-explosive</a:t>
            </a:r>
          </a:p>
        </p:txBody>
      </p:sp>
      <p:pic>
        <p:nvPicPr>
          <p:cNvPr id="1026" name="Picture 2"/>
          <p:cNvPicPr>
            <a:picLocks noChangeAspect="1" noChangeArrowheads="1"/>
          </p:cNvPicPr>
          <p:nvPr/>
        </p:nvPicPr>
        <p:blipFill>
          <a:blip r:embed="rId3" cstate="print"/>
          <a:srcRect/>
          <a:stretch>
            <a:fillRect/>
          </a:stretch>
        </p:blipFill>
        <p:spPr bwMode="auto">
          <a:xfrm>
            <a:off x="4572000" y="1981200"/>
            <a:ext cx="3619500" cy="4352925"/>
          </a:xfrm>
          <a:prstGeom prst="rect">
            <a:avLst/>
          </a:prstGeom>
          <a:noFill/>
          <a:ln w="9525">
            <a:noFill/>
            <a:miter lim="800000"/>
            <a:headEnd/>
            <a:tailEnd/>
          </a:ln>
        </p:spPr>
      </p:pic>
      <p:sp>
        <p:nvSpPr>
          <p:cNvPr id="5" name="Rectangle 4">
            <a:hlinkClick r:id="rId4"/>
          </p:cNvPr>
          <p:cNvSpPr/>
          <p:nvPr/>
        </p:nvSpPr>
        <p:spPr>
          <a:xfrm>
            <a:off x="7289362" y="6596390"/>
            <a:ext cx="1854638" cy="261610"/>
          </a:xfrm>
          <a:prstGeom prst="rect">
            <a:avLst/>
          </a:prstGeom>
        </p:spPr>
        <p:txBody>
          <a:bodyPr wrap="none">
            <a:spAutoFit/>
          </a:bodyPr>
          <a:lstStyle/>
          <a:p>
            <a:r>
              <a:rPr lang="en-US" sz="1100" dirty="0" smtClean="0"/>
              <a:t>http://current.com/1i4bm4c</a:t>
            </a:r>
            <a:endParaRPr lang="en-US" sz="11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Strombolian</a:t>
            </a:r>
            <a:r>
              <a:rPr lang="en-US" dirty="0" smtClean="0"/>
              <a:t> Eruptions</a:t>
            </a:r>
            <a:endParaRPr lang="en-US" dirty="0"/>
          </a:p>
        </p:txBody>
      </p:sp>
      <p:sp>
        <p:nvSpPr>
          <p:cNvPr id="6" name="Rectangle 5">
            <a:hlinkClick r:id="rId3"/>
          </p:cNvPr>
          <p:cNvSpPr/>
          <p:nvPr/>
        </p:nvSpPr>
        <p:spPr>
          <a:xfrm>
            <a:off x="381000" y="6581001"/>
            <a:ext cx="3352800" cy="276999"/>
          </a:xfrm>
          <a:prstGeom prst="rect">
            <a:avLst/>
          </a:prstGeom>
        </p:spPr>
        <p:txBody>
          <a:bodyPr wrap="square">
            <a:spAutoFit/>
          </a:bodyPr>
          <a:lstStyle/>
          <a:p>
            <a:r>
              <a:rPr lang="en-US" sz="1200" dirty="0" smtClean="0"/>
              <a:t>http://www.flickr.com/photos/roel/2596553511/</a:t>
            </a:r>
            <a:endParaRPr lang="en-US" sz="1200" dirty="0"/>
          </a:p>
        </p:txBody>
      </p:sp>
      <p:pic>
        <p:nvPicPr>
          <p:cNvPr id="7" name="Picture 2"/>
          <p:cNvPicPr>
            <a:picLocks noChangeAspect="1" noChangeArrowheads="1"/>
          </p:cNvPicPr>
          <p:nvPr/>
        </p:nvPicPr>
        <p:blipFill>
          <a:blip r:embed="rId4" cstate="print"/>
          <a:srcRect/>
          <a:stretch>
            <a:fillRect/>
          </a:stretch>
        </p:blipFill>
        <p:spPr bwMode="auto">
          <a:xfrm>
            <a:off x="4114800" y="3429000"/>
            <a:ext cx="4686300" cy="3107757"/>
          </a:xfrm>
          <a:prstGeom prst="rect">
            <a:avLst/>
          </a:prstGeom>
          <a:noFill/>
          <a:ln w="9525">
            <a:noFill/>
            <a:miter lim="800000"/>
            <a:headEnd/>
            <a:tailEnd/>
          </a:ln>
        </p:spPr>
      </p:pic>
      <p:sp>
        <p:nvSpPr>
          <p:cNvPr id="3" name="Content Placeholder 2"/>
          <p:cNvSpPr>
            <a:spLocks noGrp="1"/>
          </p:cNvSpPr>
          <p:nvPr>
            <p:ph idx="1"/>
          </p:nvPr>
        </p:nvSpPr>
        <p:spPr>
          <a:xfrm>
            <a:off x="457200" y="1219201"/>
            <a:ext cx="8229600" cy="2286000"/>
          </a:xfrm>
        </p:spPr>
        <p:txBody>
          <a:bodyPr wrap="square"/>
          <a:lstStyle/>
          <a:p>
            <a:r>
              <a:rPr lang="en-US" dirty="0" smtClean="0"/>
              <a:t>Fluid basalt or </a:t>
            </a:r>
            <a:r>
              <a:rPr lang="en-US" dirty="0" err="1" smtClean="0"/>
              <a:t>andesite</a:t>
            </a:r>
            <a:endParaRPr lang="en-US" dirty="0" smtClean="0"/>
          </a:p>
          <a:p>
            <a:r>
              <a:rPr lang="en-US" dirty="0" smtClean="0"/>
              <a:t>Bubbles accumulate and rise to the top </a:t>
            </a:r>
          </a:p>
          <a:p>
            <a:r>
              <a:rPr lang="en-US" dirty="0" smtClean="0"/>
              <a:t>Short distinct explosions caused by bursting gas bubbles</a:t>
            </a:r>
          </a:p>
        </p:txBody>
      </p:sp>
      <p:sp>
        <p:nvSpPr>
          <p:cNvPr id="11" name="TextBox 10"/>
          <p:cNvSpPr txBox="1"/>
          <p:nvPr/>
        </p:nvSpPr>
        <p:spPr>
          <a:xfrm>
            <a:off x="457200" y="3429000"/>
            <a:ext cx="3581400" cy="1077218"/>
          </a:xfrm>
          <a:prstGeom prst="rect">
            <a:avLst/>
          </a:prstGeom>
          <a:noFill/>
        </p:spPr>
        <p:txBody>
          <a:bodyPr wrap="square" rtlCol="0">
            <a:spAutoFit/>
          </a:bodyPr>
          <a:lstStyle/>
          <a:p>
            <a:pPr marL="457200" indent="-457200">
              <a:buFont typeface="Arial"/>
              <a:buChar char="•"/>
            </a:pPr>
            <a:r>
              <a:rPr lang="en-US" sz="3200" dirty="0" smtClean="0"/>
              <a:t>Slightly explosive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Vulcanian Eruptions</a:t>
            </a:r>
            <a:endParaRPr lang="en-US" dirty="0"/>
          </a:p>
        </p:txBody>
      </p:sp>
      <p:sp>
        <p:nvSpPr>
          <p:cNvPr id="3" name="Content Placeholder 2"/>
          <p:cNvSpPr>
            <a:spLocks noGrp="1"/>
          </p:cNvSpPr>
          <p:nvPr>
            <p:ph idx="1"/>
          </p:nvPr>
        </p:nvSpPr>
        <p:spPr>
          <a:xfrm>
            <a:off x="457200" y="1447801"/>
            <a:ext cx="8229600" cy="2438399"/>
          </a:xfrm>
        </p:spPr>
        <p:txBody>
          <a:bodyPr/>
          <a:lstStyle/>
          <a:p>
            <a:r>
              <a:rPr lang="en-US" dirty="0" smtClean="0"/>
              <a:t>Viscous </a:t>
            </a:r>
            <a:r>
              <a:rPr lang="en-US" dirty="0" err="1" smtClean="0"/>
              <a:t>andesite</a:t>
            </a:r>
            <a:r>
              <a:rPr lang="en-US" dirty="0" smtClean="0"/>
              <a:t> or rhyolite</a:t>
            </a:r>
          </a:p>
          <a:p>
            <a:r>
              <a:rPr lang="en-US" dirty="0" smtClean="0"/>
              <a:t>Viscosity does not allow gas to escape</a:t>
            </a:r>
          </a:p>
          <a:p>
            <a:r>
              <a:rPr lang="en-US" dirty="0" smtClean="0"/>
              <a:t>Fragmentation and explosion of a plug of lava</a:t>
            </a:r>
          </a:p>
        </p:txBody>
      </p:sp>
      <p:pic>
        <p:nvPicPr>
          <p:cNvPr id="3074" name="Picture 2"/>
          <p:cNvPicPr>
            <a:picLocks noChangeAspect="1" noChangeArrowheads="1"/>
          </p:cNvPicPr>
          <p:nvPr/>
        </p:nvPicPr>
        <p:blipFill>
          <a:blip r:embed="rId3" cstate="print"/>
          <a:srcRect/>
          <a:stretch>
            <a:fillRect/>
          </a:stretch>
        </p:blipFill>
        <p:spPr bwMode="auto">
          <a:xfrm>
            <a:off x="4114800" y="3200400"/>
            <a:ext cx="4429458" cy="3333750"/>
          </a:xfrm>
          <a:prstGeom prst="rect">
            <a:avLst/>
          </a:prstGeom>
          <a:noFill/>
          <a:ln w="9525">
            <a:noFill/>
            <a:miter lim="800000"/>
            <a:headEnd/>
            <a:tailEnd/>
          </a:ln>
        </p:spPr>
      </p:pic>
      <p:sp>
        <p:nvSpPr>
          <p:cNvPr id="7" name="Content Placeholder 2"/>
          <p:cNvSpPr txBox="1">
            <a:spLocks/>
          </p:cNvSpPr>
          <p:nvPr/>
        </p:nvSpPr>
        <p:spPr>
          <a:xfrm>
            <a:off x="457200" y="3733800"/>
            <a:ext cx="3810000" cy="1676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Short but violent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Plinian Eruptions</a:t>
            </a:r>
            <a:endParaRPr lang="en-US" dirty="0"/>
          </a:p>
        </p:txBody>
      </p:sp>
      <p:sp>
        <p:nvSpPr>
          <p:cNvPr id="3" name="Content Placeholder 2"/>
          <p:cNvSpPr>
            <a:spLocks noGrp="1"/>
          </p:cNvSpPr>
          <p:nvPr>
            <p:ph idx="1"/>
          </p:nvPr>
        </p:nvSpPr>
        <p:spPr>
          <a:xfrm>
            <a:off x="457200" y="1295400"/>
            <a:ext cx="8229600" cy="4525963"/>
          </a:xfrm>
        </p:spPr>
        <p:txBody>
          <a:bodyPr/>
          <a:lstStyle/>
          <a:p>
            <a:r>
              <a:rPr lang="en-US" dirty="0" smtClean="0"/>
              <a:t>Very viscous rhyolite</a:t>
            </a:r>
          </a:p>
          <a:p>
            <a:r>
              <a:rPr lang="en-US" dirty="0" smtClean="0"/>
              <a:t>Fragmentation of gassy magma</a:t>
            </a:r>
          </a:p>
          <a:p>
            <a:r>
              <a:rPr lang="en-US" dirty="0" smtClean="0"/>
              <a:t>Largest and most violent</a:t>
            </a:r>
          </a:p>
          <a:p>
            <a:r>
              <a:rPr lang="en-US" dirty="0" smtClean="0"/>
              <a:t>Can obliterate the entire top of a mountain</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2895600" y="3790950"/>
            <a:ext cx="3619500" cy="3067050"/>
          </a:xfrm>
          <a:prstGeom prst="rect">
            <a:avLst/>
          </a:prstGeom>
          <a:noFill/>
          <a:ln w="9525">
            <a:noFill/>
            <a:miter lim="800000"/>
            <a:headEnd/>
            <a:tailEnd/>
          </a:ln>
        </p:spPr>
      </p:pic>
      <p:sp>
        <p:nvSpPr>
          <p:cNvPr id="5" name="Content Placeholder 2"/>
          <p:cNvSpPr txBox="1">
            <a:spLocks/>
          </p:cNvSpPr>
          <p:nvPr/>
        </p:nvSpPr>
        <p:spPr>
          <a:xfrm>
            <a:off x="152400" y="5029200"/>
            <a:ext cx="2743200" cy="685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Destructive!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smtClean="0"/>
              <a:t>Types of volcanic eruptions</a:t>
            </a:r>
          </a:p>
          <a:p>
            <a:pPr lvl="1"/>
            <a:r>
              <a:rPr lang="en-US" dirty="0" smtClean="0"/>
              <a:t>Hawaiian</a:t>
            </a:r>
          </a:p>
          <a:p>
            <a:pPr lvl="1"/>
            <a:r>
              <a:rPr lang="en-US" dirty="0" smtClean="0"/>
              <a:t>Strombolian</a:t>
            </a:r>
          </a:p>
          <a:p>
            <a:pPr lvl="1"/>
            <a:r>
              <a:rPr lang="en-US" dirty="0" smtClean="0"/>
              <a:t>Vulcanian</a:t>
            </a:r>
          </a:p>
          <a:p>
            <a:pPr lvl="1"/>
            <a:r>
              <a:rPr lang="en-US" dirty="0" smtClean="0"/>
              <a:t>Plinian</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4769</TotalTime>
  <Words>972</Words>
  <Application>Microsoft Macintosh PowerPoint</Application>
  <PresentationFormat>On-screen Show (4:3)</PresentationFormat>
  <Paragraphs>67</Paragraphs>
  <Slides>7</Slides>
  <Notes>7</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Office Theme</vt:lpstr>
      <vt:lpstr>Volcanic Eruptions </vt:lpstr>
      <vt:lpstr>Types of volcanic eruptions</vt:lpstr>
      <vt:lpstr>Hawaiian Eruptions</vt:lpstr>
      <vt:lpstr>Strombolian Eruptions</vt:lpstr>
      <vt:lpstr>Vulcanian Eruptions</vt:lpstr>
      <vt:lpstr>Plinian Eruptions</vt:lpstr>
      <vt:lpstr>Key Points</vt:lpstr>
    </vt:vector>
  </TitlesOfParts>
  <Company>San Diego City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Volcanic Eruptions  The how and the why</dc:title>
  <dc:creator>Student</dc:creator>
  <cp:lastModifiedBy>IGPP SIO</cp:lastModifiedBy>
  <cp:revision>53</cp:revision>
  <dcterms:created xsi:type="dcterms:W3CDTF">2011-08-17T00:48:15Z</dcterms:created>
  <dcterms:modified xsi:type="dcterms:W3CDTF">2011-08-17T00:57:43Z</dcterms:modified>
</cp:coreProperties>
</file>