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58" r:id="rId3"/>
    <p:sldId id="259" r:id="rId4"/>
    <p:sldId id="260" r:id="rId5"/>
    <p:sldId id="261" r:id="rId6"/>
    <p:sldId id="262" r:id="rId7"/>
    <p:sldId id="263" r:id="rId8"/>
    <p:sldId id="264" r:id="rId9"/>
    <p:sldId id="265" r:id="rId10"/>
    <p:sldId id="266" r:id="rId11"/>
    <p:sldId id="268" r:id="rId12"/>
    <p:sldId id="272" r:id="rId13"/>
    <p:sldId id="269" r:id="rId14"/>
    <p:sldId id="270" r:id="rId15"/>
    <p:sldId id="274"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9900CC"/>
    <a:srgbClr val="00FF00"/>
    <a:srgbClr val="FF00FF"/>
    <a:srgbClr val="996633"/>
    <a:srgbClr val="666699"/>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snapVertSplitter="1" vertBarState="minimized" horzBarState="maximized">
    <p:restoredLeft sz="15620"/>
    <p:restoredTop sz="72824" autoAdjust="0"/>
  </p:normalViewPr>
  <p:slideViewPr>
    <p:cSldViewPr>
      <p:cViewPr>
        <p:scale>
          <a:sx n="58" d="100"/>
          <a:sy n="58" d="100"/>
        </p:scale>
        <p:origin x="-2352" y="-426"/>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p:cViewPr>
        <p:scale>
          <a:sx n="125" d="100"/>
          <a:sy n="125" d="100"/>
        </p:scale>
        <p:origin x="-1350" y="11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6BB876-AB56-4F6F-9BFA-D8A783E8CC24}" type="datetimeFigureOut">
              <a:rPr lang="en-US" smtClean="0"/>
              <a:t>7/18/2011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2B4880-8665-4659-9221-7F503ED846B7}" type="slidenum">
              <a:rPr lang="en-US" smtClean="0"/>
              <a:t>‹#›</a:t>
            </a:fld>
            <a:endParaRPr lang="en-US"/>
          </a:p>
        </p:txBody>
      </p:sp>
    </p:spTree>
    <p:extLst>
      <p:ext uri="{BB962C8B-B14F-4D97-AF65-F5344CB8AC3E}">
        <p14:creationId xmlns:p14="http://schemas.microsoft.com/office/powerpoint/2010/main" val="241727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47800" y="1066800"/>
            <a:ext cx="4572000" cy="3429000"/>
          </a:xfrm>
        </p:spPr>
      </p:sp>
      <p:sp>
        <p:nvSpPr>
          <p:cNvPr id="3" name="Notes Placeholder 2"/>
          <p:cNvSpPr>
            <a:spLocks noGrp="1"/>
          </p:cNvSpPr>
          <p:nvPr>
            <p:ph type="body" idx="1"/>
          </p:nvPr>
        </p:nvSpPr>
        <p:spPr>
          <a:xfrm>
            <a:off x="685800" y="4572000"/>
            <a:ext cx="5486400" cy="4114800"/>
          </a:xfrm>
        </p:spPr>
        <p:txBody>
          <a:bodyPr>
            <a:normAutofit fontScale="85000" lnSpcReduction="10000"/>
          </a:bodyPr>
          <a:lstStyle/>
          <a:p>
            <a:pPr eaLnBrk="1" hangingPunct="1"/>
            <a:r>
              <a:rPr lang="en-US" dirty="0" smtClean="0"/>
              <a:t>In this lecture you will learn about the various forms of biodiversity</a:t>
            </a:r>
          </a:p>
          <a:p>
            <a:pPr eaLnBrk="1" hangingPunct="1"/>
            <a:endParaRPr lang="en-US" dirty="0" smtClean="0"/>
          </a:p>
          <a:p>
            <a:pPr eaLnBrk="1" hangingPunct="1"/>
            <a:r>
              <a:rPr lang="en-US" dirty="0" smtClean="0"/>
              <a:t>Biodiversity is the degree of variation within can be characterized by </a:t>
            </a:r>
            <a:r>
              <a:rPr lang="en-US" dirty="0" smtClean="0"/>
              <a:t>biomes </a:t>
            </a:r>
            <a:r>
              <a:rPr lang="en-US" dirty="0" smtClean="0"/>
              <a:t>are simply large geographic areas containing similar plants and animals. Most scientists agree that the Earth is composed of 8 major biomes, however, this is still highly debated. Depending on the scale you are considering biomes may consist of tropical rainforest filled with hundreds of micro and macro organisms or hydrothermal vents on the ocean</a:t>
            </a:r>
            <a:r>
              <a:rPr lang="en-US" baseline="0" dirty="0" smtClean="0"/>
              <a:t> floor </a:t>
            </a:r>
            <a:r>
              <a:rPr lang="en-US" dirty="0" smtClean="0"/>
              <a:t>composed mainly of microscopic organisms. For the purpose of this lecture we will focus on the larger 8 major biomes.</a:t>
            </a:r>
          </a:p>
          <a:p>
            <a:pPr eaLnBrk="1" hangingPunct="1"/>
            <a:endParaRPr lang="en-US" dirty="0" smtClean="0"/>
          </a:p>
          <a:p>
            <a:pPr eaLnBrk="1" hangingPunct="1"/>
            <a:r>
              <a:rPr lang="en-US" dirty="0" smtClean="0"/>
              <a:t>As you flip through the slides you will notice the 8 major biomes with key points bulleted. This is of course not an exhaustive list and additional information can easily be found on the internet. Before continuing on feel free to follow the activity below.</a:t>
            </a:r>
          </a:p>
          <a:p>
            <a:endParaRPr lang="en-US" dirty="0" smtClean="0"/>
          </a:p>
          <a:p>
            <a:r>
              <a:rPr lang="en-US" dirty="0" smtClean="0"/>
              <a:t>Activity:</a:t>
            </a:r>
          </a:p>
          <a:p>
            <a:endParaRPr lang="en-US" dirty="0" smtClean="0"/>
          </a:p>
          <a:p>
            <a:r>
              <a:rPr lang="en-US" dirty="0" smtClean="0"/>
              <a:t>	Let the students look at the pictures for a few seconds and then ask</a:t>
            </a:r>
            <a:r>
              <a:rPr lang="en-US" baseline="0" dirty="0" smtClean="0"/>
              <a:t> </a:t>
            </a:r>
            <a:r>
              <a:rPr lang="en-US" dirty="0" smtClean="0"/>
              <a:t>them what is biodiversity?</a:t>
            </a:r>
          </a:p>
          <a:p>
            <a:endParaRPr lang="en-US" dirty="0" smtClean="0"/>
          </a:p>
          <a:p>
            <a:r>
              <a:rPr lang="en-US" dirty="0" smtClean="0"/>
              <a:t>Notes:</a:t>
            </a:r>
          </a:p>
          <a:p>
            <a:r>
              <a:rPr lang="en-US" dirty="0" smtClean="0"/>
              <a:t>	Emphasize that biodiversity comes in all shapes</a:t>
            </a:r>
            <a:r>
              <a:rPr lang="en-US" baseline="0" dirty="0" smtClean="0"/>
              <a:t> and sizes…humans 	included. </a:t>
            </a:r>
          </a:p>
          <a:p>
            <a:endParaRPr lang="en-US" baseline="0" dirty="0" smtClean="0"/>
          </a:p>
          <a:p>
            <a:r>
              <a:rPr lang="en-US" baseline="0" dirty="0" smtClean="0"/>
              <a:t>Activity:</a:t>
            </a:r>
          </a:p>
          <a:p>
            <a:endParaRPr lang="en-US" baseline="0" dirty="0" smtClean="0"/>
          </a:p>
          <a:p>
            <a:r>
              <a:rPr lang="en-US" baseline="0" dirty="0" smtClean="0"/>
              <a:t>	Ask the class if they can name a few additional diverse species…smallest…largest.</a:t>
            </a:r>
          </a:p>
          <a:p>
            <a:endParaRPr lang="en-US" baseline="0" dirty="0" smtClean="0"/>
          </a:p>
          <a:p>
            <a:r>
              <a:rPr lang="en-US" baseline="0" dirty="0" smtClean="0"/>
              <a:t>Notes:</a:t>
            </a:r>
          </a:p>
          <a:p>
            <a:r>
              <a:rPr lang="en-US" baseline="0" dirty="0" smtClean="0"/>
              <a:t>	Try and get them to realize that diversity can begin at the microscopic level and end with the largest living organism the giant sequoia tree.</a:t>
            </a:r>
          </a:p>
          <a:p>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have two rectangular images one of which has a unique pattern of colored circles and the other all white circles.</a:t>
            </a:r>
            <a:endParaRPr lang="en-US" baseline="0" dirty="0" smtClean="0"/>
          </a:p>
          <a:p>
            <a:endParaRPr lang="en-US" dirty="0"/>
          </a:p>
          <a:p>
            <a:r>
              <a:rPr lang="en-US" baseline="0" dirty="0" smtClean="0"/>
              <a:t>Activity</a:t>
            </a:r>
            <a:r>
              <a:rPr lang="en-US" baseline="0" dirty="0" smtClean="0"/>
              <a:t>:</a:t>
            </a:r>
          </a:p>
          <a:p>
            <a:r>
              <a:rPr lang="en-US" baseline="0" dirty="0" smtClean="0"/>
              <a:t>	Ask the class which one they would prefer by a raise of hands. </a:t>
            </a:r>
          </a:p>
          <a:p>
            <a:endParaRPr lang="en-US" baseline="0" dirty="0" smtClean="0"/>
          </a:p>
          <a:p>
            <a:r>
              <a:rPr lang="en-US" baseline="0" dirty="0" smtClean="0"/>
              <a:t>Notes:</a:t>
            </a:r>
          </a:p>
          <a:p>
            <a:r>
              <a:rPr lang="en-US" baseline="0" dirty="0" smtClean="0"/>
              <a:t>	This allows the class to see the preferences of their classmates. Of 	course, you will get a coupe of students who will choose the box with 	all white circles; however, this will actually strengthen the argument 	showing that the majority prefer diversity.</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2</a:t>
            </a:fld>
            <a:endParaRPr lang="en-US"/>
          </a:p>
        </p:txBody>
      </p:sp>
    </p:spTree>
    <p:extLst>
      <p:ext uri="{BB962C8B-B14F-4D97-AF65-F5344CB8AC3E}">
        <p14:creationId xmlns:p14="http://schemas.microsoft.com/office/powerpoint/2010/main" val="120777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we have two </a:t>
            </a:r>
            <a:r>
              <a:rPr lang="en-US" dirty="0" smtClean="0"/>
              <a:t>images of different ecosystems, one showing crops growing in rows on a farm and the other a  temperate forest with a river flowing through it. </a:t>
            </a:r>
            <a:endParaRPr lang="en-US" dirty="0"/>
          </a:p>
          <a:p>
            <a:endParaRPr lang="en-US" baseline="0" dirty="0" smtClean="0"/>
          </a:p>
          <a:p>
            <a:endParaRPr lang="en-US" dirty="0"/>
          </a:p>
          <a:p>
            <a:r>
              <a:rPr lang="en-US" baseline="0" dirty="0" smtClean="0"/>
              <a:t>Activity</a:t>
            </a:r>
            <a:r>
              <a:rPr lang="en-US" baseline="0" dirty="0" smtClean="0"/>
              <a:t>:</a:t>
            </a:r>
          </a:p>
          <a:p>
            <a:r>
              <a:rPr lang="en-US" baseline="0" dirty="0" smtClean="0"/>
              <a:t>	Ask the class which one they would prefer by a raise of hands. </a:t>
            </a:r>
          </a:p>
          <a:p>
            <a:endParaRPr lang="en-US" baseline="0" dirty="0" smtClean="0"/>
          </a:p>
          <a:p>
            <a:r>
              <a:rPr lang="en-US" baseline="0" dirty="0" smtClean="0"/>
              <a:t>Notes:</a:t>
            </a:r>
          </a:p>
          <a:p>
            <a:r>
              <a:rPr lang="en-US" baseline="0" dirty="0" smtClean="0"/>
              <a:t>	This allows the class to see the preferences of their classmates. Of 	course, you will get a coupe of students who will choose the corn 	rows; however, this will actually strengthen the argument showing that 	the majority prefer diversity.</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Activity:	How many species have</a:t>
            </a:r>
            <a:r>
              <a:rPr lang="en-US" baseline="0" dirty="0" smtClean="0"/>
              <a:t> been discovered and classified?</a:t>
            </a:r>
          </a:p>
          <a:p>
            <a:endParaRPr lang="en-US" baseline="0" dirty="0" smtClean="0"/>
          </a:p>
          <a:p>
            <a:r>
              <a:rPr lang="en-US" baseline="0" dirty="0" smtClean="0"/>
              <a:t>Notes:	Recent records show that we have discovered approximately 2 million 	species.</a:t>
            </a:r>
          </a:p>
          <a:p>
            <a:endParaRPr lang="en-US" baseline="0" dirty="0" smtClean="0"/>
          </a:p>
          <a:p>
            <a:r>
              <a:rPr lang="en-US" baseline="0" dirty="0" smtClean="0"/>
              <a:t>Activity:	How many species do you think are undiscovered?</a:t>
            </a:r>
          </a:p>
          <a:p>
            <a:endParaRPr lang="en-US" baseline="0" dirty="0" smtClean="0"/>
          </a:p>
          <a:p>
            <a:r>
              <a:rPr lang="en-US" baseline="0" dirty="0" smtClean="0"/>
              <a:t>Notes:	Sc</a:t>
            </a:r>
            <a:r>
              <a:rPr lang="en-US" dirty="0" smtClean="0"/>
              <a:t>ientists</a:t>
            </a:r>
            <a:r>
              <a:rPr lang="en-US" baseline="0" dirty="0" smtClean="0"/>
              <a:t> believe it is over 100 million but no one knows for sure. </a:t>
            </a:r>
          </a:p>
          <a:p>
            <a:endParaRPr lang="en-US" baseline="0" dirty="0" smtClean="0"/>
          </a:p>
          <a:p>
            <a:r>
              <a:rPr lang="en-US" baseline="0" dirty="0" smtClean="0"/>
              <a:t>Activity: 	Show money images to show the students the enormous difference 	between 1 million (small stack on ground) and 1 billion </a:t>
            </a:r>
            <a:r>
              <a:rPr lang="en-US" baseline="0" dirty="0" smtClean="0"/>
              <a:t>(10 </a:t>
            </a:r>
            <a:r>
              <a:rPr lang="en-US" baseline="0" dirty="0" smtClean="0"/>
              <a:t>pallets). 	Image </a:t>
            </a:r>
            <a:r>
              <a:rPr lang="en-US" baseline="0" dirty="0" smtClean="0"/>
              <a:t>order:</a:t>
            </a:r>
          </a:p>
          <a:p>
            <a:endParaRPr lang="en-US" dirty="0"/>
          </a:p>
          <a:p>
            <a:r>
              <a:rPr lang="en-US" baseline="0" dirty="0" smtClean="0"/>
              <a:t>	 </a:t>
            </a:r>
            <a:r>
              <a:rPr lang="en-US" baseline="0" dirty="0" smtClean="0"/>
              <a:t>$</a:t>
            </a:r>
            <a:r>
              <a:rPr lang="en-US" baseline="0" dirty="0" smtClean="0"/>
              <a:t>100; </a:t>
            </a:r>
            <a:r>
              <a:rPr lang="en-US" baseline="0" dirty="0" smtClean="0"/>
              <a:t>$</a:t>
            </a:r>
            <a:r>
              <a:rPr lang="en-US" baseline="0" dirty="0" smtClean="0"/>
              <a:t>10,000 (stack of</a:t>
            </a:r>
            <a:r>
              <a:rPr lang="en-US" dirty="0" smtClean="0"/>
              <a:t> one hundred $100’s)</a:t>
            </a:r>
            <a:r>
              <a:rPr lang="en-US" baseline="0" dirty="0" smtClean="0"/>
              <a:t>; </a:t>
            </a:r>
            <a:r>
              <a:rPr lang="en-US" baseline="0" dirty="0" smtClean="0"/>
              <a:t>$</a:t>
            </a:r>
            <a:r>
              <a:rPr lang="en-US" baseline="0" dirty="0" smtClean="0"/>
              <a:t>1,000,000 (stack of 	one hundred $10,000 bundles); </a:t>
            </a:r>
            <a:r>
              <a:rPr lang="en-US" baseline="0" dirty="0" smtClean="0"/>
              <a:t>$</a:t>
            </a:r>
            <a:r>
              <a:rPr lang="en-US" baseline="0" dirty="0" smtClean="0"/>
              <a:t>100,000,000 (stack of one hundred 	$1,000,000 stacks); </a:t>
            </a:r>
            <a:r>
              <a:rPr lang="en-US" baseline="0" dirty="0" smtClean="0"/>
              <a:t>$</a:t>
            </a:r>
            <a:r>
              <a:rPr lang="en-US" baseline="0" dirty="0" smtClean="0"/>
              <a:t>1,000,000,000 (ten</a:t>
            </a:r>
            <a:r>
              <a:rPr lang="en-US" dirty="0" smtClean="0"/>
              <a:t> pallets of $100,000,000)</a:t>
            </a:r>
            <a:endParaRPr lang="en-US" baseline="0" dirty="0" smtClean="0"/>
          </a:p>
          <a:p>
            <a:endParaRPr lang="en-US" baseline="0" dirty="0" smtClean="0"/>
          </a:p>
          <a:p>
            <a:r>
              <a:rPr lang="en-US" baseline="0" dirty="0" smtClean="0"/>
              <a:t>Notes:	Many students will be amazed on the differences. Use this time to 	emphasize once again the amount of species 	unknown.</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simplified way of explaining 3 basic components of biodiversity will be discussed in the following 3 slides. </a:t>
            </a:r>
          </a:p>
          <a:p>
            <a:endParaRPr lang="en-US" baseline="0" dirty="0"/>
          </a:p>
          <a:p>
            <a:r>
              <a:rPr lang="en-US" dirty="0" smtClean="0"/>
              <a:t>Here we see 3 different types of canines (left to right), a Chihuahua, Rottweiler, and wolf. Each one has their own unique set of physical traits, such as body shape and size and hair/fur color. These traits are determined by sets of genes that are different for each canine giving them their physical uniqueness. Remember that although they all possess genes that make them different, they also possess genes that make them very similar. </a:t>
            </a:r>
          </a:p>
          <a:p>
            <a:endParaRPr lang="en-US" baseline="0" dirty="0" smtClean="0"/>
          </a:p>
          <a:p>
            <a:r>
              <a:rPr lang="en-US" baseline="0" dirty="0" smtClean="0"/>
              <a:t>Notes:	Emphasize to the students that although they are genetically similar 	they come in various sizes, shapes, colors, etc.</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Activity: 	Can anyone give me another example of genetic diversity?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Notes:	Humans: All similar genetically regardless of skin tone, ethic 	background, language, etc.</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5</a:t>
            </a:fld>
            <a:endParaRPr lang="en-US"/>
          </a:p>
        </p:txBody>
      </p:sp>
    </p:spTree>
    <p:extLst>
      <p:ext uri="{BB962C8B-B14F-4D97-AF65-F5344CB8AC3E}">
        <p14:creationId xmlns:p14="http://schemas.microsoft.com/office/powerpoint/2010/main" val="3379233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a:t>
            </a:r>
            <a:r>
              <a:rPr lang="en-US" dirty="0" smtClean="0"/>
              <a:t>3 completely </a:t>
            </a:r>
            <a:r>
              <a:rPr lang="en-US" dirty="0"/>
              <a:t>different types of </a:t>
            </a:r>
            <a:r>
              <a:rPr lang="en-US" dirty="0" smtClean="0"/>
              <a:t>organisms </a:t>
            </a:r>
            <a:r>
              <a:rPr lang="en-US" dirty="0"/>
              <a:t>(left to right), a </a:t>
            </a:r>
            <a:r>
              <a:rPr lang="en-US" dirty="0" smtClean="0"/>
              <a:t>football player, elephant, </a:t>
            </a:r>
            <a:r>
              <a:rPr lang="en-US" dirty="0"/>
              <a:t>and </a:t>
            </a:r>
            <a:r>
              <a:rPr lang="en-US" dirty="0" smtClean="0"/>
              <a:t>flowers. Just like genetic biodiversity, these organisms also have </a:t>
            </a:r>
            <a:r>
              <a:rPr lang="en-US" dirty="0"/>
              <a:t>their own unique set of physical traits, such as </a:t>
            </a:r>
            <a:r>
              <a:rPr lang="en-US" dirty="0" smtClean="0"/>
              <a:t>shape, size, and cellular structure (the type of cells the organism is composed of). However, unlike genetic diversity these organisms are not classified by genes but into small biological units called “species”. Many scientist disagree on what a species actually is, however, to simplify things we will use this basic definition. </a:t>
            </a:r>
          </a:p>
          <a:p>
            <a:endParaRPr lang="en-US" dirty="0" smtClean="0"/>
          </a:p>
          <a:p>
            <a:r>
              <a:rPr lang="en-US" dirty="0" smtClean="0"/>
              <a:t>“A </a:t>
            </a:r>
            <a:r>
              <a:rPr lang="en-US" dirty="0"/>
              <a:t>species is often defined as a group of organisms capable of interbreeding and producing fertile </a:t>
            </a:r>
            <a:r>
              <a:rPr lang="en-US" dirty="0" smtClean="0"/>
              <a:t>offspring.”</a:t>
            </a:r>
          </a:p>
          <a:p>
            <a:endParaRPr lang="en-US" dirty="0"/>
          </a:p>
          <a:p>
            <a:r>
              <a:rPr lang="en-US" dirty="0" smtClean="0"/>
              <a:t>For example, a bird would also fall under species diversity, but a rock would not. </a:t>
            </a:r>
          </a:p>
          <a:p>
            <a:endParaRPr lang="en-US" dirty="0"/>
          </a:p>
          <a:p>
            <a:r>
              <a:rPr lang="en-US" dirty="0" smtClean="0"/>
              <a:t>Activity</a:t>
            </a:r>
            <a:r>
              <a:rPr lang="en-US" dirty="0" smtClean="0"/>
              <a:t>:</a:t>
            </a:r>
            <a:r>
              <a:rPr lang="en-US" baseline="0" dirty="0" smtClean="0"/>
              <a:t>	Biodiversity can be easily broken up into 3 parts, the second of which 	is species biodiversity. Species is a basic unit of 	biological  	classification to describe a group of organisms. Most have genetic 	similarities, however, not to the level of 	genetic diversity.</a:t>
            </a:r>
          </a:p>
          <a:p>
            <a:endParaRPr lang="en-US" baseline="0" dirty="0" smtClean="0"/>
          </a:p>
          <a:p>
            <a:r>
              <a:rPr lang="en-US" baseline="0" dirty="0" smtClean="0"/>
              <a:t>Notes:	This is usually the one that students understand quickly.</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A2B4880-8665-4659-9221-7F503ED846B7}" type="slidenum">
              <a:rPr lang="en-US" smtClean="0"/>
              <a:t>6</a:t>
            </a:fld>
            <a:endParaRPr lang="en-US"/>
          </a:p>
        </p:txBody>
      </p:sp>
    </p:spTree>
    <p:extLst>
      <p:ext uri="{BB962C8B-B14F-4D97-AF65-F5344CB8AC3E}">
        <p14:creationId xmlns:p14="http://schemas.microsoft.com/office/powerpoint/2010/main" val="766434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3 completely different types of </a:t>
            </a:r>
            <a:r>
              <a:rPr lang="en-US" dirty="0" smtClean="0"/>
              <a:t>ecosystems </a:t>
            </a:r>
            <a:r>
              <a:rPr lang="en-US" dirty="0"/>
              <a:t>(left to right), a </a:t>
            </a:r>
            <a:r>
              <a:rPr lang="en-US" dirty="0" smtClean="0"/>
              <a:t>desert, forest, and coral reef. This type of biodiversity takes into account both living organisms and non-living objects. Each ecosystem is physically different (e.g. sand vs. trees vs. underwater) and is composed a diverse assemblage of living organisms and non-living objects. These differences are what distinguishes ecosystems from one another. </a:t>
            </a:r>
            <a:endParaRPr lang="en-US" dirty="0" smtClean="0"/>
          </a:p>
          <a:p>
            <a:endParaRPr lang="en-US" dirty="0"/>
          </a:p>
          <a:p>
            <a:r>
              <a:rPr lang="en-US" dirty="0" smtClean="0"/>
              <a:t>Activity</a:t>
            </a:r>
            <a:r>
              <a:rPr lang="en-US" dirty="0" smtClean="0"/>
              <a:t>:</a:t>
            </a:r>
            <a:r>
              <a:rPr lang="en-US" baseline="0" dirty="0" smtClean="0"/>
              <a:t>	Biodiversity can be easily broken up into 3 parts, the third of which is 	ecosystem biodiversity. Variations in global 	environments with many 	organisms that are uniquely adapted to surviving in that specific 	location.</a:t>
            </a:r>
          </a:p>
          <a:p>
            <a:endParaRPr lang="en-US" baseline="0" dirty="0" smtClean="0"/>
          </a:p>
          <a:p>
            <a:r>
              <a:rPr lang="en-US" baseline="0" dirty="0" smtClean="0"/>
              <a:t>Notes:	Emphasize to the students that ecosystems are not scale dependent. 	Multiple ecosystems can be found in a simple front yard. (e.g. shaded 	area, soil, tree canopy, constantly moist areas.)</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7</a:t>
            </a:fld>
            <a:endParaRPr lang="en-US"/>
          </a:p>
        </p:txBody>
      </p:sp>
    </p:spTree>
    <p:extLst>
      <p:ext uri="{BB962C8B-B14F-4D97-AF65-F5344CB8AC3E}">
        <p14:creationId xmlns:p14="http://schemas.microsoft.com/office/powerpoint/2010/main" val="3465396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see a variety of images showing the benefits of biodiversity.</a:t>
            </a:r>
            <a:endParaRPr lang="en-US" dirty="0" smtClean="0"/>
          </a:p>
          <a:p>
            <a:endParaRPr lang="en-US" dirty="0"/>
          </a:p>
          <a:p>
            <a:r>
              <a:rPr lang="en-US" dirty="0" smtClean="0"/>
              <a:t>Activity</a:t>
            </a:r>
            <a:r>
              <a:rPr lang="en-US" dirty="0" smtClean="0"/>
              <a:t>: 	Explain</a:t>
            </a:r>
            <a:r>
              <a:rPr lang="en-US" baseline="0" dirty="0" smtClean="0"/>
              <a:t> to students what we get from biodiversity.</a:t>
            </a:r>
          </a:p>
          <a:p>
            <a:endParaRPr lang="en-US" baseline="0" dirty="0" smtClean="0"/>
          </a:p>
          <a:p>
            <a:r>
              <a:rPr lang="en-US" baseline="0" dirty="0" smtClean="0"/>
              <a:t>Notes:	Corn – crops can grow due to diversity in pollinators, soil, etc.</a:t>
            </a:r>
          </a:p>
          <a:p>
            <a:r>
              <a:rPr lang="en-US" baseline="0" dirty="0" smtClean="0"/>
              <a:t>	Hamburger – all the meat and vegetables can be linked back to a 	variety of  plants used for animal feed and crops.</a:t>
            </a:r>
          </a:p>
          <a:p>
            <a:r>
              <a:rPr lang="en-US" baseline="0" dirty="0" smtClean="0"/>
              <a:t>	Soda – sodas flavor comes from various sugar sources (corn, cane, 	beet).</a:t>
            </a:r>
          </a:p>
          <a:p>
            <a:r>
              <a:rPr lang="en-US" baseline="0" dirty="0" smtClean="0"/>
              <a:t>	Fuel/Natural Gas – comes from the decomposition of various organic 	material</a:t>
            </a:r>
          </a:p>
          <a:p>
            <a:r>
              <a:rPr lang="en-US" baseline="0" dirty="0" smtClean="0"/>
              <a:t>	Medicines – many come directly and indirectly from wild plants and 	animals.</a:t>
            </a:r>
          </a:p>
          <a:p>
            <a:r>
              <a:rPr lang="en-US" baseline="0" dirty="0" smtClean="0"/>
              <a:t>	Terrestrial/Ocean – diversity in the environment provides natural 	wonders and a stable system.</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8</a:t>
            </a:fld>
            <a:endParaRPr lang="en-US"/>
          </a:p>
        </p:txBody>
      </p:sp>
    </p:spTree>
    <p:extLst>
      <p:ext uri="{BB962C8B-B14F-4D97-AF65-F5344CB8AC3E}">
        <p14:creationId xmlns:p14="http://schemas.microsoft.com/office/powerpoint/2010/main" val="3243998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facts gathered from various agencies and academic institutions showing the importance of biodiversity.</a:t>
            </a:r>
          </a:p>
          <a:p>
            <a:endParaRPr lang="en-US" dirty="0"/>
          </a:p>
          <a:p>
            <a:r>
              <a:rPr lang="en-US" dirty="0" smtClean="0"/>
              <a:t>Activity</a:t>
            </a:r>
            <a:r>
              <a:rPr lang="en-US" dirty="0" smtClean="0"/>
              <a:t>:</a:t>
            </a:r>
            <a:r>
              <a:rPr lang="en-US" baseline="0" dirty="0" smtClean="0"/>
              <a:t>	Discuss with students some facts about what biodiversity can provide. </a:t>
            </a:r>
          </a:p>
        </p:txBody>
      </p:sp>
      <p:sp>
        <p:nvSpPr>
          <p:cNvPr id="4" name="Slide Number Placeholder 3"/>
          <p:cNvSpPr>
            <a:spLocks noGrp="1"/>
          </p:cNvSpPr>
          <p:nvPr>
            <p:ph type="sldNum" sz="quarter" idx="10"/>
          </p:nvPr>
        </p:nvSpPr>
        <p:spPr/>
        <p:txBody>
          <a:bodyPr/>
          <a:lstStyle/>
          <a:p>
            <a:fld id="{3A2B4880-8665-4659-9221-7F503ED846B7}" type="slidenum">
              <a:rPr lang="en-US" smtClean="0"/>
              <a:t>9</a:t>
            </a:fld>
            <a:endParaRPr lang="en-US"/>
          </a:p>
        </p:txBody>
      </p:sp>
    </p:spTree>
    <p:extLst>
      <p:ext uri="{BB962C8B-B14F-4D97-AF65-F5344CB8AC3E}">
        <p14:creationId xmlns:p14="http://schemas.microsoft.com/office/powerpoint/2010/main" val="4068910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343400"/>
            <a:ext cx="5486400" cy="4343400"/>
          </a:xfrm>
        </p:spPr>
        <p:txBody>
          <a:bodyPr>
            <a:normAutofit fontScale="92500" lnSpcReduction="20000"/>
          </a:bodyPr>
          <a:lstStyle/>
          <a:p>
            <a:r>
              <a:rPr lang="en-US" dirty="0" smtClean="0"/>
              <a:t>Here are 6 images showing the potential threats to biodiversity.</a:t>
            </a:r>
          </a:p>
          <a:p>
            <a:endParaRPr lang="en-US" dirty="0"/>
          </a:p>
          <a:p>
            <a:r>
              <a:rPr lang="en-US" dirty="0" smtClean="0"/>
              <a:t>Activity</a:t>
            </a:r>
            <a:r>
              <a:rPr lang="en-US" dirty="0" smtClean="0"/>
              <a:t>:</a:t>
            </a:r>
            <a:r>
              <a:rPr lang="en-US" baseline="0" dirty="0" smtClean="0"/>
              <a:t>	Ask students if they can explain what these are. Clarify if needed.</a:t>
            </a:r>
          </a:p>
          <a:p>
            <a:endParaRPr lang="en-US" baseline="0" dirty="0" smtClean="0"/>
          </a:p>
          <a:p>
            <a:r>
              <a:rPr lang="en-US" baseline="0" dirty="0" smtClean="0"/>
              <a:t>Notes:	Bleaching – occurs when ocean pH levels change to changes in 	acidification, which is believed to be caused </a:t>
            </a:r>
            <a:r>
              <a:rPr lang="en-US" baseline="0" dirty="0" smtClean="0"/>
              <a:t>by warming </a:t>
            </a:r>
            <a:r>
              <a:rPr lang="en-US" baseline="0" dirty="0" smtClean="0"/>
              <a:t>of 	the </a:t>
            </a:r>
            <a:r>
              <a:rPr lang="en-US" baseline="0" dirty="0" smtClean="0"/>
              <a:t>	atmosphere. This can damage entire coral ecosystems,</a:t>
            </a:r>
            <a:r>
              <a:rPr lang="en-US" dirty="0" smtClean="0"/>
              <a:t> which in turn 	can affect adjacent ecosystems and organisms that rely on them.</a:t>
            </a:r>
          </a:p>
          <a:p>
            <a:endParaRPr lang="en-US" baseline="0" dirty="0" smtClean="0"/>
          </a:p>
          <a:p>
            <a:r>
              <a:rPr lang="en-US" baseline="0" dirty="0" smtClean="0"/>
              <a:t>	Fragmentation – dividing of land into parcels for housing, farming, etc. 	This may limit native animal and plant </a:t>
            </a:r>
            <a:r>
              <a:rPr lang="en-US" baseline="0" dirty="0" smtClean="0"/>
              <a:t>habitats</a:t>
            </a:r>
            <a:r>
              <a:rPr lang="en-US" dirty="0" smtClean="0"/>
              <a:t> by breaking apart their 	natural borders causing them to 1) limit their range which may effect 	their ability to obtain food and reproduce, and/or 2) venture out over 	the fragmented areas increasing the possibility of danger.</a:t>
            </a:r>
          </a:p>
          <a:p>
            <a:endParaRPr lang="en-US" baseline="0" dirty="0" smtClean="0"/>
          </a:p>
          <a:p>
            <a:r>
              <a:rPr lang="en-US" baseline="0" dirty="0" smtClean="0"/>
              <a:t>	Deforestation – removal of trees primarily for timber. </a:t>
            </a:r>
            <a:r>
              <a:rPr lang="en-US" baseline="0" dirty="0" smtClean="0"/>
              <a:t>This can lead to the 	issues</a:t>
            </a:r>
            <a:r>
              <a:rPr lang="en-US" dirty="0" smtClean="0"/>
              <a:t> surrounding fragmentation but at a much larger scale. In some cases 	causing entire species to be threatened or go extinct.</a:t>
            </a:r>
          </a:p>
          <a:p>
            <a:endParaRPr lang="en-US" baseline="0" dirty="0" smtClean="0"/>
          </a:p>
          <a:p>
            <a:r>
              <a:rPr lang="en-US" baseline="0" dirty="0" smtClean="0"/>
              <a:t>	Overfishing – removal of fishery species above and beyond their 	reproductive capacity. Reduces overall fish </a:t>
            </a:r>
            <a:r>
              <a:rPr lang="en-US" baseline="0" dirty="0" smtClean="0"/>
              <a:t>populations </a:t>
            </a:r>
            <a:r>
              <a:rPr lang="en-US" baseline="0" dirty="0" smtClean="0"/>
              <a:t>beyond 	sustainability</a:t>
            </a:r>
            <a:r>
              <a:rPr lang="en-US" baseline="0" dirty="0" smtClean="0"/>
              <a:t>.</a:t>
            </a:r>
          </a:p>
          <a:p>
            <a:endParaRPr lang="en-US" baseline="0" dirty="0" smtClean="0"/>
          </a:p>
          <a:p>
            <a:r>
              <a:rPr lang="en-US" baseline="0" dirty="0" smtClean="0"/>
              <a:t>	Air Pollution – can effect global air quality changing atmospheric 	conditions</a:t>
            </a:r>
            <a:r>
              <a:rPr lang="en-US" baseline="0" dirty="0" smtClean="0"/>
              <a:t>. This can effect all</a:t>
            </a:r>
            <a:r>
              <a:rPr lang="en-US" dirty="0" smtClean="0"/>
              <a:t> living organisms on the planet from humans to 	microscopic bacteria.</a:t>
            </a:r>
          </a:p>
          <a:p>
            <a:endParaRPr lang="en-US" baseline="0" dirty="0" smtClean="0"/>
          </a:p>
          <a:p>
            <a:r>
              <a:rPr lang="en-US" baseline="0" dirty="0" smtClean="0"/>
              <a:t>	Water Pollution – can effect global water quality and effect fisheries, 	coastal environments, etc.</a:t>
            </a:r>
          </a:p>
        </p:txBody>
      </p:sp>
      <p:sp>
        <p:nvSpPr>
          <p:cNvPr id="4" name="Slide Number Placeholder 3"/>
          <p:cNvSpPr>
            <a:spLocks noGrp="1"/>
          </p:cNvSpPr>
          <p:nvPr>
            <p:ph type="sldNum" sz="quarter" idx="10"/>
          </p:nvPr>
        </p:nvSpPr>
        <p:spPr/>
        <p:txBody>
          <a:bodyPr/>
          <a:lstStyle/>
          <a:p>
            <a:fld id="{3A2B4880-8665-4659-9221-7F503ED846B7}"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graph depicted above shows the changes in biodiversity over time. The right 2 images of North America shows the reduction in biodiversity as you go from green (high biodiversity) to red (low biodiversity) on the color key. The image of North America on the right shows the loss in species as you go from white (very little species lost) to dark brown (lots of species lost). </a:t>
            </a:r>
            <a:endParaRPr lang="en-US" b="1" dirty="0" smtClean="0"/>
          </a:p>
          <a:p>
            <a:endParaRPr lang="en-US" dirty="0"/>
          </a:p>
          <a:p>
            <a:r>
              <a:rPr lang="en-US" dirty="0" smtClean="0"/>
              <a:t>Activity</a:t>
            </a:r>
            <a:r>
              <a:rPr lang="en-US" dirty="0" smtClean="0"/>
              <a:t>:</a:t>
            </a:r>
            <a:r>
              <a:rPr lang="en-US" baseline="0" dirty="0" smtClean="0"/>
              <a:t>	</a:t>
            </a:r>
            <a:r>
              <a:rPr lang="en-US" baseline="0" dirty="0" smtClean="0"/>
              <a:t>Ask students </a:t>
            </a:r>
            <a:r>
              <a:rPr lang="en-US" baseline="0" dirty="0" smtClean="0"/>
              <a:t>why they think this happened…natural </a:t>
            </a:r>
            <a:r>
              <a:rPr lang="en-US" baseline="0" dirty="0" smtClean="0"/>
              <a:t>effects</a:t>
            </a:r>
            <a:r>
              <a:rPr lang="en-US" baseline="0" dirty="0" smtClean="0"/>
              <a:t>? 	human effects? mixed effects? </a:t>
            </a:r>
          </a:p>
          <a:p>
            <a:endParaRPr lang="en-US" baseline="0" dirty="0" smtClean="0"/>
          </a:p>
          <a:p>
            <a:r>
              <a:rPr lang="en-US" baseline="0" dirty="0" smtClean="0"/>
              <a:t>Notes:	</a:t>
            </a:r>
            <a:r>
              <a:rPr lang="en-US" baseline="0" dirty="0" smtClean="0"/>
              <a:t>You can easily</a:t>
            </a:r>
            <a:r>
              <a:rPr lang="en-US" dirty="0" smtClean="0"/>
              <a:t> see that much of the changes in biodiversity occur 	</a:t>
            </a:r>
            <a:r>
              <a:rPr lang="en-US" dirty="0" smtClean="0"/>
              <a:t>throughout North America, with very little changes occurring in northern Canada and Alaska. </a:t>
            </a:r>
          </a:p>
          <a:p>
            <a:endParaRPr lang="en-US" baseline="0" dirty="0"/>
          </a:p>
          <a:p>
            <a:r>
              <a:rPr lang="en-US" dirty="0" smtClean="0"/>
              <a:t>Activity: 	Ask the students why they think this is th</a:t>
            </a:r>
            <a:r>
              <a:rPr lang="en-US" dirty="0" smtClean="0"/>
              <a:t>e case?</a:t>
            </a:r>
          </a:p>
          <a:p>
            <a:endParaRPr lang="en-US" baseline="0" dirty="0"/>
          </a:p>
          <a:p>
            <a:r>
              <a:rPr lang="en-US" dirty="0" smtClean="0"/>
              <a:t>Notes:	Less people live and work in the northern regions of North America, possibly due to the weather, and are in less need of things such as  cities and farmlands. This reduces the potential threats of deforestation, air and water pollution, overfishing, and fragmentation which can all reduce overall biodiversity. Unfortunately, this is not the case for the United States which is home to nearly 500,000,000 people, all in need of natural resources. This again puts strain on our environment reducing biodiversity. </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11</a:t>
            </a:fld>
            <a:endParaRPr lang="en-US"/>
          </a:p>
        </p:txBody>
      </p:sp>
    </p:spTree>
    <p:extLst>
      <p:ext uri="{BB962C8B-B14F-4D97-AF65-F5344CB8AC3E}">
        <p14:creationId xmlns:p14="http://schemas.microsoft.com/office/powerpoint/2010/main" val="2482799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A2B4880-8665-4659-9221-7F503ED846B7}" type="slidenum">
              <a:rPr lang="en-US" smtClean="0"/>
              <a:t>12</a:t>
            </a:fld>
            <a:endParaRPr lang="en-US"/>
          </a:p>
        </p:txBody>
      </p:sp>
    </p:spTree>
    <p:extLst>
      <p:ext uri="{BB962C8B-B14F-4D97-AF65-F5344CB8AC3E}">
        <p14:creationId xmlns:p14="http://schemas.microsoft.com/office/powerpoint/2010/main" val="2660477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image above shows how diverse organisms can truly be. Can anyone locate the bugs?</a:t>
            </a:r>
          </a:p>
          <a:p>
            <a:endParaRPr lang="en-US" dirty="0"/>
          </a:p>
          <a:p>
            <a:r>
              <a:rPr lang="en-US" dirty="0" smtClean="0"/>
              <a:t>Activity</a:t>
            </a:r>
            <a:r>
              <a:rPr lang="en-US" dirty="0" smtClean="0"/>
              <a:t>:	Have</a:t>
            </a:r>
            <a:r>
              <a:rPr lang="en-US" baseline="0" dirty="0" smtClean="0"/>
              <a:t> the students try and locate the bug(s).</a:t>
            </a:r>
          </a:p>
          <a:p>
            <a:endParaRPr lang="en-US" baseline="0" dirty="0" smtClean="0"/>
          </a:p>
          <a:p>
            <a:r>
              <a:rPr lang="en-US" baseline="0" dirty="0" smtClean="0"/>
              <a:t>Notes:	All of the thorns are thorn bugs.</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13</a:t>
            </a:fld>
            <a:endParaRPr lang="en-US"/>
          </a:p>
        </p:txBody>
      </p:sp>
    </p:spTree>
    <p:extLst>
      <p:ext uri="{BB962C8B-B14F-4D97-AF65-F5344CB8AC3E}">
        <p14:creationId xmlns:p14="http://schemas.microsoft.com/office/powerpoint/2010/main" val="1159150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to the previous slide, this image also shows how diverse organisms can be. Can you once again locate the bug?</a:t>
            </a:r>
          </a:p>
          <a:p>
            <a:endParaRPr lang="en-US" dirty="0"/>
          </a:p>
          <a:p>
            <a:r>
              <a:rPr lang="en-US" dirty="0" smtClean="0"/>
              <a:t>Activity</a:t>
            </a:r>
            <a:r>
              <a:rPr lang="en-US" dirty="0" smtClean="0"/>
              <a:t>:	Have</a:t>
            </a:r>
            <a:r>
              <a:rPr lang="en-US" baseline="0" dirty="0" smtClean="0"/>
              <a:t> the students try and locate the bug.</a:t>
            </a:r>
          </a:p>
          <a:p>
            <a:endParaRPr lang="en-US" baseline="0" dirty="0" smtClean="0"/>
          </a:p>
          <a:p>
            <a:r>
              <a:rPr lang="en-US" baseline="0" dirty="0" smtClean="0"/>
              <a:t>Notes:	Stick bug.</a:t>
            </a:r>
            <a:endParaRPr lang="en-US" dirty="0" smtClean="0"/>
          </a:p>
          <a:p>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14</a:t>
            </a:fld>
            <a:endParaRPr lang="en-US"/>
          </a:p>
        </p:txBody>
      </p:sp>
    </p:spTree>
    <p:extLst>
      <p:ext uri="{BB962C8B-B14F-4D97-AF65-F5344CB8AC3E}">
        <p14:creationId xmlns:p14="http://schemas.microsoft.com/office/powerpoint/2010/main" val="469287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The above images show 3 different living organisms all of which have unique physical traits. Can anyone guess which of these organisms is the largest?</a:t>
            </a:r>
          </a:p>
          <a:p>
            <a:endParaRPr lang="en-US" dirty="0"/>
          </a:p>
          <a:p>
            <a:r>
              <a:rPr lang="en-US" dirty="0" smtClean="0"/>
              <a:t>Blue </a:t>
            </a:r>
            <a:r>
              <a:rPr lang="en-US" dirty="0" smtClean="0"/>
              <a:t>Whale - The largest known animal whose official record length is 33.58 m 	(110 </a:t>
            </a:r>
            <a:r>
              <a:rPr lang="en-US" dirty="0" err="1" smtClean="0"/>
              <a:t>ft</a:t>
            </a:r>
            <a:r>
              <a:rPr lang="en-US" dirty="0" smtClean="0"/>
              <a:t> 2 in), and weight 190 short tons (172 metric tons)</a:t>
            </a:r>
          </a:p>
          <a:p>
            <a:endParaRPr lang="en-US" dirty="0" smtClean="0"/>
          </a:p>
          <a:p>
            <a:r>
              <a:rPr lang="en-US" dirty="0" smtClean="0"/>
              <a:t>Aspen Tree - large stands of genetically identical trees (technically, stems) connected 	by a single underground root</a:t>
            </a:r>
            <a:r>
              <a:rPr lang="en-US" baseline="0" dirty="0" smtClean="0"/>
              <a:t> system. </a:t>
            </a:r>
            <a:r>
              <a:rPr lang="en-US" dirty="0" smtClean="0"/>
              <a:t>Aspen grove in Utah nicknamed 	Pando, and some experts call it the largest organism in the world, by 	mass or volume. It covers 0.43 km</a:t>
            </a:r>
            <a:r>
              <a:rPr lang="en-US" baseline="30000" dirty="0" smtClean="0"/>
              <a:t>2</a:t>
            </a:r>
            <a:r>
              <a:rPr lang="en-US" dirty="0" smtClean="0"/>
              <a:t> (106 acres) and is estimated to 	weigh 6,600 short tons (6,000 t)</a:t>
            </a:r>
          </a:p>
          <a:p>
            <a:endParaRPr lang="en-US" dirty="0" smtClean="0"/>
          </a:p>
          <a:p>
            <a:r>
              <a:rPr lang="en-US" dirty="0" smtClean="0"/>
              <a:t>Honey</a:t>
            </a:r>
            <a:r>
              <a:rPr lang="en-US" baseline="0" dirty="0" smtClean="0"/>
              <a:t> Mushroom - </a:t>
            </a:r>
            <a:r>
              <a:rPr lang="en-US" dirty="0" smtClean="0"/>
              <a:t>in the Malheur National Forest in Oregon was found to span 	8.9 km</a:t>
            </a:r>
            <a:r>
              <a:rPr lang="en-US" baseline="30000" dirty="0" smtClean="0"/>
              <a:t>2</a:t>
            </a:r>
            <a:r>
              <a:rPr lang="en-US" dirty="0" smtClean="0"/>
              <a:t> (2,200 acres),</a:t>
            </a:r>
            <a:r>
              <a:rPr lang="en-US" baseline="30000" dirty="0" smtClean="0"/>
              <a:t> </a:t>
            </a:r>
            <a:r>
              <a:rPr lang="en-US" dirty="0" smtClean="0"/>
              <a:t>which would make it the largest organism by 	area</a:t>
            </a:r>
            <a:r>
              <a:rPr lang="en-US" dirty="0" smtClean="0"/>
              <a:t>.</a:t>
            </a:r>
          </a:p>
          <a:p>
            <a:endParaRPr lang="en-US" dirty="0"/>
          </a:p>
          <a:p>
            <a:r>
              <a:rPr lang="en-US" dirty="0" smtClean="0"/>
              <a:t>As you can see biodiversity can be defined in various ways from genetic similarities, to specific classifications, to global habitats. It can include organisms from the largest baleen whales to the smallest microbes. We have learned that biodiversity can bring a wealth of things from medicines to foods to things we use everyday from fuels to recyclables. We have also come to realize that biodiversity can be easily affected by the things we do. Simple activities such as driving our vehicles emit large amounts of air pollution, building our homes removes precious timber from forest, and fertilizing our lawns contaminates ground water which runs into the oceans. </a:t>
            </a:r>
            <a:r>
              <a:rPr lang="en-US" dirty="0" smtClean="0"/>
              <a:t>In our next lesson we will take a look into the different global habitats, known as biomes, and see what unique characteristics sets them apart from one another.</a:t>
            </a:r>
            <a:endParaRPr lang="en-US" dirty="0"/>
          </a:p>
        </p:txBody>
      </p:sp>
      <p:sp>
        <p:nvSpPr>
          <p:cNvPr id="4" name="Slide Number Placeholder 3"/>
          <p:cNvSpPr>
            <a:spLocks noGrp="1"/>
          </p:cNvSpPr>
          <p:nvPr>
            <p:ph type="sldNum" sz="quarter" idx="10"/>
          </p:nvPr>
        </p:nvSpPr>
        <p:spPr/>
        <p:txBody>
          <a:bodyPr/>
          <a:lstStyle/>
          <a:p>
            <a:fld id="{3A2B4880-8665-4659-9221-7F503ED846B7}" type="slidenum">
              <a:rPr lang="en-US" smtClean="0"/>
              <a:t>15</a:t>
            </a:fld>
            <a:endParaRPr lang="en-US"/>
          </a:p>
        </p:txBody>
      </p:sp>
    </p:spTree>
    <p:extLst>
      <p:ext uri="{BB962C8B-B14F-4D97-AF65-F5344CB8AC3E}">
        <p14:creationId xmlns:p14="http://schemas.microsoft.com/office/powerpoint/2010/main" val="1999613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1F91706-5ED7-4F82-9E0D-550899DA2C2C}" type="datetimeFigureOut">
              <a:rPr lang="en-US" smtClean="0"/>
              <a:t>7/18/2011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8212A20-5B1B-4D60-96E0-967775F3B9D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F91706-5ED7-4F82-9E0D-550899DA2C2C}" type="datetimeFigureOut">
              <a:rPr lang="en-US" smtClean="0"/>
              <a:t>7/18/2011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1F91706-5ED7-4F82-9E0D-550899DA2C2C}" type="datetimeFigureOut">
              <a:rPr lang="en-US" smtClean="0"/>
              <a:t>7/18/2011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12A20-5B1B-4D60-96E0-967775F3B9D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1F91706-5ED7-4F82-9E0D-550899DA2C2C}" type="datetimeFigureOut">
              <a:rPr lang="en-US" smtClean="0"/>
              <a:t>7/18/2011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1F91706-5ED7-4F82-9E0D-550899DA2C2C}" type="datetimeFigureOut">
              <a:rPr lang="en-US" smtClean="0"/>
              <a:t>7/18/2011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1F91706-5ED7-4F82-9E0D-550899DA2C2C}" type="datetimeFigureOut">
              <a:rPr lang="en-US" smtClean="0"/>
              <a:t>7/18/2011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F91706-5ED7-4F82-9E0D-550899DA2C2C}" type="datetimeFigureOut">
              <a:rPr lang="en-US" smtClean="0"/>
              <a:t>7/18/2011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1F91706-5ED7-4F82-9E0D-550899DA2C2C}" type="datetimeFigureOut">
              <a:rPr lang="en-US" smtClean="0"/>
              <a:t>7/18/2011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1F91706-5ED7-4F82-9E0D-550899DA2C2C}" type="datetimeFigureOut">
              <a:rPr lang="en-US" smtClean="0"/>
              <a:t>7/18/2011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8212A20-5B1B-4D60-96E0-967775F3B9DB}"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F91706-5ED7-4F82-9E0D-550899DA2C2C}" type="datetimeFigureOut">
              <a:rPr lang="en-US" smtClean="0"/>
              <a:t>7/18/2011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1F91706-5ED7-4F82-9E0D-550899DA2C2C}" type="datetimeFigureOut">
              <a:rPr lang="en-US" smtClean="0"/>
              <a:t>7/18/2011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212A20-5B1B-4D60-96E0-967775F3B9D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1F91706-5ED7-4F82-9E0D-550899DA2C2C}" type="datetimeFigureOut">
              <a:rPr lang="en-US" smtClean="0"/>
              <a:t>7/18/2011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8212A20-5B1B-4D60-96E0-967775F3B9DB}"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earthref.org/SCC/whoswho.htm" TargetMode="External"/><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9.jpeg"/><Relationship Id="rId4" Type="http://schemas.openxmlformats.org/officeDocument/2006/relationships/image" Target="../media/image4.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hyperlink" Target="http://www.google.com/imgres?imgurl=http://www.bucks.edu/online/images/question_mark.jpg&amp;imgrefurl=http://www.bucks.edu/online/bb4d.php&amp;usg=__bIFpO0aHEYQiIKBUBItieQxB_1g=&amp;h=441&amp;w=300&amp;sz=23&amp;hl=en&amp;start=52&amp;zoom=1&amp;itbs=1&amp;tbnid=wP7gmsFSTAysOM:&amp;tbnh=127&amp;tbnw=86&amp;prev=/images?q=question+mark+for+powerpoint&amp;start=36&amp;hl=en&amp;sa=N&amp;rlz=1T4TSNA_enUS391US401&amp;ndsp=18&amp;tbs=isch:1&amp;ei=j55kTdKzJIScsQPQpaDABA" TargetMode="External"/><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hyperlink" Target="http://www.google.com/imgres?imgurl=http://dogbreedswiki.com/images/dogst/Chihuahua4.jpg&amp;imgrefurl=http://dogbreedswiki.com/breedsaz.htm&amp;usg=__DH0ubeQFx4lhgI1asqmI1KncBlQ=&amp;h=414&amp;w=400&amp;sz=48&amp;hl=en&amp;start=7&amp;zoom=1&amp;um=1&amp;itbs=1&amp;tbnid=BcnVA5rsOtFx9M:&amp;tbnh=125&amp;tbnw=121&amp;prev=/images?q=chihuahua&amp;um=1&amp;hl=en&amp;rls=com.microsoft:en-us:IE-SearchBox&amp;tbs=isch:1" TargetMode="External"/><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hyperlink" Target="http://www.google.com/imgres?imgurl=http://www.americanrottweiler.org/wp-content/uploads/2009/05/american-rottweiler-puppy.jpg&amp;imgrefurl=http://www.americanrottweiler.org/&amp;usg=__vrD7nwcwNvhadGkZllSkYzT5o3M=&amp;h=302&amp;w=400&amp;sz=25&amp;hl=en&amp;start=15&amp;zoom=1&amp;um=1&amp;itbs=1&amp;tbnid=zqUsqMWzVJhyJM:&amp;tbnh=94&amp;tbnw=124&amp;prev=/images?q=rottweiler&amp;um=1&amp;hl=en&amp;rls=com.microsoft:en-us:IE-SearchBox&amp;tbs=isch:1" TargetMode="Externa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0.jpeg"/><Relationship Id="rId11" Type="http://schemas.openxmlformats.org/officeDocument/2006/relationships/hyperlink" Target="http://www.google.com/imgres?imgurl=http://2.bp.blogspot.com/_zIc23hLZZdU/TDmWvX5d2yI/AAAAAAAAAyc/0Nt1SVOVqOE/s1600/gasStove.jpg&amp;imgrefurl=http://privateproperty-kelly.blogspot.com/2010_07_01_archive.html&amp;usg=__vG2rwFw0PTUNMmlztS0gXUIXvwg=&amp;h=480&amp;w=640&amp;sz=24&amp;hl=en&amp;start=6&amp;zoom=1&amp;um=1&amp;itbs=1&amp;tbnid=wF033qNE8KWlYM:&amp;tbnh=103&amp;tbnw=137&amp;prev=/images?q=gas+stove&amp;um=1&amp;hl=en&amp;rls=com.microsoft:en-us:IE-SearchBox&amp;tbs=isch:1" TargetMode="External"/><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gi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hyperlink" Target="http://upload.wikimedia.org/wikipedia/commons/2/27/Armillaria.jpg" TargetMode="Externa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The Majestic Elephants of Southern Africa Face Mass Cull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6340" y="1295399"/>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quantumbiologist.files.wordpress.com/2010/12/praying-mantis.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00" y="1143000"/>
            <a:ext cx="2365744"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tropical-rainforest-animals.com/image-files/strawberry-poison-dart-frog.jpg"/>
          <p:cNvPicPr>
            <a:picLocks noChangeAspect="1" noChangeArrowheads="1"/>
          </p:cNvPicPr>
          <p:nvPr/>
        </p:nvPicPr>
        <p:blipFill rotWithShape="1">
          <a:blip r:embed="rId5">
            <a:extLst>
              <a:ext uri="{28A0092B-C50C-407E-A947-70E740481C1C}">
                <a14:useLocalDpi xmlns:a14="http://schemas.microsoft.com/office/drawing/2010/main" val="0"/>
              </a:ext>
            </a:extLst>
          </a:blip>
          <a:srcRect t="15199"/>
          <a:stretch/>
        </p:blipFill>
        <p:spPr bwMode="auto">
          <a:xfrm>
            <a:off x="2628900" y="2670131"/>
            <a:ext cx="2771775" cy="33496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81200" y="152400"/>
            <a:ext cx="5257800" cy="936486"/>
          </a:xfrm>
          <a:prstGeom prst="rect">
            <a:avLst/>
          </a:prstGeom>
          <a:noFill/>
        </p:spPr>
        <p:txBody>
          <a:bodyPr wrap="square" rtlCol="0">
            <a:prstTxWarp prst="textDeflateBottom">
              <a:avLst/>
            </a:prstTxWarp>
            <a:spAutoFit/>
          </a:bodyPr>
          <a:lstStyle/>
          <a:p>
            <a:r>
              <a:rPr lang="en-US" sz="4000" b="1" dirty="0" smtClean="0">
                <a:solidFill>
                  <a:srgbClr val="FF0000"/>
                </a:solidFill>
              </a:rPr>
              <a:t>B</a:t>
            </a:r>
            <a:r>
              <a:rPr lang="en-US" sz="4000" b="1" dirty="0" smtClean="0">
                <a:solidFill>
                  <a:srgbClr val="00B050"/>
                </a:solidFill>
              </a:rPr>
              <a:t>I</a:t>
            </a:r>
            <a:r>
              <a:rPr lang="en-US" sz="4000" b="1" dirty="0" smtClean="0">
                <a:solidFill>
                  <a:srgbClr val="FFC000"/>
                </a:solidFill>
              </a:rPr>
              <a:t>O</a:t>
            </a:r>
            <a:r>
              <a:rPr lang="en-US" sz="4000" b="1" dirty="0" smtClean="0">
                <a:solidFill>
                  <a:srgbClr val="7030A0"/>
                </a:solidFill>
              </a:rPr>
              <a:t>D</a:t>
            </a:r>
            <a:r>
              <a:rPr lang="en-US" sz="4000" b="1" dirty="0" smtClean="0">
                <a:solidFill>
                  <a:srgbClr val="002060"/>
                </a:solidFill>
              </a:rPr>
              <a:t>I</a:t>
            </a:r>
            <a:r>
              <a:rPr lang="en-US" sz="4000" b="1" dirty="0" smtClean="0">
                <a:solidFill>
                  <a:srgbClr val="FF00FF"/>
                </a:solidFill>
              </a:rPr>
              <a:t>V</a:t>
            </a:r>
            <a:r>
              <a:rPr lang="en-US" sz="4000" b="1" dirty="0" smtClean="0">
                <a:solidFill>
                  <a:srgbClr val="00FF00"/>
                </a:solidFill>
              </a:rPr>
              <a:t>E</a:t>
            </a:r>
            <a:r>
              <a:rPr lang="en-US" sz="4000" b="1" dirty="0" smtClean="0">
                <a:solidFill>
                  <a:srgbClr val="FF0000"/>
                </a:solidFill>
              </a:rPr>
              <a:t>R</a:t>
            </a:r>
            <a:r>
              <a:rPr lang="en-US" sz="4000" b="1" dirty="0" smtClean="0">
                <a:solidFill>
                  <a:srgbClr val="FFFF00"/>
                </a:solidFill>
              </a:rPr>
              <a:t>S</a:t>
            </a:r>
            <a:r>
              <a:rPr lang="en-US" sz="4000" b="1" dirty="0" smtClean="0">
                <a:solidFill>
                  <a:srgbClr val="7030A0"/>
                </a:solidFill>
              </a:rPr>
              <a:t>I</a:t>
            </a:r>
            <a:r>
              <a:rPr lang="en-US" sz="4000" b="1" dirty="0" smtClean="0">
                <a:solidFill>
                  <a:schemeClr val="bg1"/>
                </a:solidFill>
              </a:rPr>
              <a:t>T</a:t>
            </a:r>
            <a:r>
              <a:rPr lang="en-US" sz="4000" b="1" dirty="0" smtClean="0"/>
              <a:t>Y</a:t>
            </a:r>
            <a:endParaRPr lang="en-US" sz="4000" b="1" dirty="0"/>
          </a:p>
        </p:txBody>
      </p:sp>
      <p:pic>
        <p:nvPicPr>
          <p:cNvPr id="1026" name="Picture 2" descr="http://curiousanimals.net/wp-content/uploads/2007/08/barn-owl-in-flight-smal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497967"/>
            <a:ext cx="2819400" cy="22442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19300" y="3581399"/>
            <a:ext cx="2057400" cy="246221"/>
          </a:xfrm>
          <a:prstGeom prst="rect">
            <a:avLst/>
          </a:prstGeom>
          <a:noFill/>
        </p:spPr>
        <p:txBody>
          <a:bodyPr wrap="square" rtlCol="0">
            <a:spAutoFit/>
          </a:bodyPr>
          <a:lstStyle/>
          <a:p>
            <a:r>
              <a:rPr lang="en-US" sz="1000" dirty="0">
                <a:solidFill>
                  <a:schemeClr val="bg1"/>
                </a:solidFill>
              </a:rPr>
              <a:t>c</a:t>
            </a:r>
            <a:r>
              <a:rPr lang="en-US" sz="1000" dirty="0" smtClean="0">
                <a:solidFill>
                  <a:schemeClr val="bg1"/>
                </a:solidFill>
              </a:rPr>
              <a:t>uriosanimals.net</a:t>
            </a:r>
            <a:endParaRPr lang="en-US" sz="1000" dirty="0">
              <a:solidFill>
                <a:schemeClr val="bg1"/>
              </a:solidFill>
            </a:endParaRPr>
          </a:p>
        </p:txBody>
      </p:sp>
      <p:sp>
        <p:nvSpPr>
          <p:cNvPr id="8" name="TextBox 7"/>
          <p:cNvSpPr txBox="1"/>
          <p:nvPr/>
        </p:nvSpPr>
        <p:spPr>
          <a:xfrm>
            <a:off x="4000500" y="5849778"/>
            <a:ext cx="2057400" cy="246221"/>
          </a:xfrm>
          <a:prstGeom prst="rect">
            <a:avLst/>
          </a:prstGeom>
          <a:noFill/>
        </p:spPr>
        <p:txBody>
          <a:bodyPr wrap="square" rtlCol="0">
            <a:spAutoFit/>
          </a:bodyPr>
          <a:lstStyle/>
          <a:p>
            <a:r>
              <a:rPr lang="en-US" sz="1000" dirty="0">
                <a:solidFill>
                  <a:schemeClr val="bg1"/>
                </a:solidFill>
              </a:rPr>
              <a:t>t</a:t>
            </a:r>
            <a:r>
              <a:rPr lang="en-US" sz="1000" dirty="0" smtClean="0">
                <a:solidFill>
                  <a:schemeClr val="bg1"/>
                </a:solidFill>
              </a:rPr>
              <a:t>ropicalrainforest.com</a:t>
            </a:r>
            <a:endParaRPr lang="en-US" sz="1000" dirty="0">
              <a:solidFill>
                <a:schemeClr val="bg1"/>
              </a:solidFill>
            </a:endParaRPr>
          </a:p>
        </p:txBody>
      </p:sp>
      <p:sp>
        <p:nvSpPr>
          <p:cNvPr id="10" name="TextBox 9"/>
          <p:cNvSpPr txBox="1"/>
          <p:nvPr/>
        </p:nvSpPr>
        <p:spPr>
          <a:xfrm>
            <a:off x="7810500" y="4020978"/>
            <a:ext cx="2057400" cy="246221"/>
          </a:xfrm>
          <a:prstGeom prst="rect">
            <a:avLst/>
          </a:prstGeom>
          <a:noFill/>
        </p:spPr>
        <p:txBody>
          <a:bodyPr wrap="square" rtlCol="0">
            <a:spAutoFit/>
          </a:bodyPr>
          <a:lstStyle/>
          <a:p>
            <a:r>
              <a:rPr lang="en-US" sz="1000" dirty="0" smtClean="0">
                <a:solidFill>
                  <a:schemeClr val="bg1"/>
                </a:solidFill>
              </a:rPr>
              <a:t>Biology-blog.com</a:t>
            </a:r>
            <a:endParaRPr lang="en-US" sz="1000" dirty="0">
              <a:solidFill>
                <a:schemeClr val="bg1"/>
              </a:solidFill>
            </a:endParaRPr>
          </a:p>
        </p:txBody>
      </p:sp>
      <p:pic>
        <p:nvPicPr>
          <p:cNvPr id="5" name="Picture 8" descr="http://flowers-show.com/images/2009/09/tb_mecsek_yellow_flower.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8329" r="24454"/>
          <a:stretch/>
        </p:blipFill>
        <p:spPr bwMode="auto">
          <a:xfrm>
            <a:off x="4572000" y="3657599"/>
            <a:ext cx="2247900" cy="204697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410200" y="5486399"/>
            <a:ext cx="2057400" cy="246221"/>
          </a:xfrm>
          <a:prstGeom prst="rect">
            <a:avLst/>
          </a:prstGeom>
          <a:noFill/>
        </p:spPr>
        <p:txBody>
          <a:bodyPr wrap="square" rtlCol="0">
            <a:spAutoFit/>
          </a:bodyPr>
          <a:lstStyle/>
          <a:p>
            <a:r>
              <a:rPr lang="en-US" sz="1000" dirty="0" smtClean="0">
                <a:solidFill>
                  <a:schemeClr val="bg1"/>
                </a:solidFill>
              </a:rPr>
              <a:t>flower-show.com</a:t>
            </a:r>
            <a:endParaRPr lang="en-US" sz="1000" dirty="0">
              <a:solidFill>
                <a:schemeClr val="bg1"/>
              </a:solidFill>
            </a:endParaRPr>
          </a:p>
        </p:txBody>
      </p:sp>
      <p:sp>
        <p:nvSpPr>
          <p:cNvPr id="14" name="TextBox 13"/>
          <p:cNvSpPr txBox="1"/>
          <p:nvPr/>
        </p:nvSpPr>
        <p:spPr>
          <a:xfrm>
            <a:off x="3924300" y="2496978"/>
            <a:ext cx="2057400" cy="246221"/>
          </a:xfrm>
          <a:prstGeom prst="rect">
            <a:avLst/>
          </a:prstGeom>
          <a:noFill/>
        </p:spPr>
        <p:txBody>
          <a:bodyPr wrap="square" rtlCol="0">
            <a:spAutoFit/>
          </a:bodyPr>
          <a:lstStyle/>
          <a:p>
            <a:r>
              <a:rPr lang="en-US" sz="1000" dirty="0">
                <a:solidFill>
                  <a:schemeClr val="bg1"/>
                </a:solidFill>
              </a:rPr>
              <a:t>q</a:t>
            </a:r>
            <a:r>
              <a:rPr lang="en-US" sz="1000" dirty="0" smtClean="0">
                <a:solidFill>
                  <a:schemeClr val="bg1"/>
                </a:solidFill>
              </a:rPr>
              <a:t>uantumbiologist.com</a:t>
            </a:r>
            <a:endParaRPr lang="en-US" sz="1000" dirty="0">
              <a:solidFill>
                <a:schemeClr val="bg1"/>
              </a:solidFill>
            </a:endParaRPr>
          </a:p>
        </p:txBody>
      </p:sp>
      <p:pic>
        <p:nvPicPr>
          <p:cNvPr id="1036" name="Picture 12" descr="http://earthref.org/images/SCC/slideshow/2010/groupphoto.jp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9644" y="3742208"/>
            <a:ext cx="3145226" cy="215448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857500" y="5697378"/>
            <a:ext cx="2057400" cy="246221"/>
          </a:xfrm>
          <a:prstGeom prst="rect">
            <a:avLst/>
          </a:prstGeom>
          <a:noFill/>
        </p:spPr>
        <p:txBody>
          <a:bodyPr wrap="square" rtlCol="0">
            <a:spAutoFit/>
          </a:bodyPr>
          <a:lstStyle/>
          <a:p>
            <a:r>
              <a:rPr lang="en-US" sz="1000" dirty="0">
                <a:solidFill>
                  <a:schemeClr val="bg1"/>
                </a:solidFill>
              </a:rPr>
              <a:t>e</a:t>
            </a:r>
            <a:r>
              <a:rPr lang="en-US" sz="1000" dirty="0" smtClean="0">
                <a:solidFill>
                  <a:schemeClr val="bg1"/>
                </a:solidFill>
              </a:rPr>
              <a:t>arthref.org</a:t>
            </a:r>
            <a:endParaRPr lang="en-US" sz="1000" dirty="0">
              <a:solidFill>
                <a:schemeClr val="bg1"/>
              </a:solidFill>
            </a:endParaRPr>
          </a:p>
        </p:txBody>
      </p:sp>
      <p:pic>
        <p:nvPicPr>
          <p:cNvPr id="1038" name="Picture 14" descr="http://www.dolphinsc.com/images/Dolphin.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464300" y="4208538"/>
            <a:ext cx="2402040" cy="1802268"/>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7924800" y="5773579"/>
            <a:ext cx="2057400" cy="246221"/>
          </a:xfrm>
          <a:prstGeom prst="rect">
            <a:avLst/>
          </a:prstGeom>
          <a:noFill/>
        </p:spPr>
        <p:txBody>
          <a:bodyPr wrap="square" rtlCol="0">
            <a:spAutoFit/>
          </a:bodyPr>
          <a:lstStyle/>
          <a:p>
            <a:r>
              <a:rPr lang="en-US" sz="1000" dirty="0">
                <a:solidFill>
                  <a:schemeClr val="bg1"/>
                </a:solidFill>
              </a:rPr>
              <a:t>d</a:t>
            </a:r>
            <a:r>
              <a:rPr lang="en-US" sz="1000" dirty="0" smtClean="0">
                <a:solidFill>
                  <a:schemeClr val="bg1"/>
                </a:solidFill>
              </a:rPr>
              <a:t>olphinsc.com</a:t>
            </a:r>
            <a:endParaRPr lang="en-US" sz="1000" dirty="0">
              <a:solidFill>
                <a:schemeClr val="bg1"/>
              </a:solidFill>
            </a:endParaRPr>
          </a:p>
        </p:txBody>
      </p:sp>
      <p:sp>
        <p:nvSpPr>
          <p:cNvPr id="6" name="TextBox 5"/>
          <p:cNvSpPr txBox="1"/>
          <p:nvPr/>
        </p:nvSpPr>
        <p:spPr>
          <a:xfrm>
            <a:off x="2933700" y="6019800"/>
            <a:ext cx="3886200" cy="830997"/>
          </a:xfrm>
          <a:prstGeom prst="rect">
            <a:avLst/>
          </a:prstGeom>
          <a:noFill/>
        </p:spPr>
        <p:txBody>
          <a:bodyPr wrap="square" rtlCol="0">
            <a:spAutoFit/>
          </a:bodyPr>
          <a:lstStyle/>
          <a:p>
            <a:pPr algn="ctr"/>
            <a:r>
              <a:rPr lang="en-US" sz="2400" dirty="0" smtClean="0"/>
              <a:t>Damien </a:t>
            </a:r>
            <a:r>
              <a:rPr lang="en-US" sz="2400" dirty="0" err="1" smtClean="0"/>
              <a:t>Cie</a:t>
            </a:r>
            <a:r>
              <a:rPr lang="en-US" sz="2400" dirty="0" smtClean="0"/>
              <a:t> – UCSD/SIO</a:t>
            </a:r>
          </a:p>
          <a:p>
            <a:pPr algn="ctr"/>
            <a:r>
              <a:rPr lang="en-US" sz="2400" dirty="0" smtClean="0"/>
              <a:t>Jennifer </a:t>
            </a:r>
            <a:r>
              <a:rPr lang="en-US" sz="2400" dirty="0" err="1" smtClean="0"/>
              <a:t>Ogo</a:t>
            </a:r>
            <a:r>
              <a:rPr lang="en-US" sz="2400" dirty="0" smtClean="0"/>
              <a:t> – Lincoln HS</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533400" y="228600"/>
            <a:ext cx="8077200" cy="769441"/>
          </a:xfrm>
          <a:prstGeom prst="rect">
            <a:avLst/>
          </a:prstGeom>
          <a:noFill/>
        </p:spPr>
        <p:txBody>
          <a:bodyPr wrap="square" rtlCol="0">
            <a:spAutoFit/>
          </a:bodyPr>
          <a:lstStyle/>
          <a:p>
            <a:pPr algn="ctr"/>
            <a:r>
              <a:rPr lang="en-US" sz="4400" b="1" dirty="0" smtClean="0">
                <a:solidFill>
                  <a:srgbClr val="FF0000"/>
                </a:solidFill>
                <a:latin typeface="Britannic Bold" pitchFamily="34" charset="0"/>
                <a:cs typeface="Arial" pitchFamily="34" charset="0"/>
              </a:rPr>
              <a:t>WHICH ONE DO YOU LIKE?</a:t>
            </a:r>
            <a:endParaRPr lang="en-US" sz="4400" b="1" dirty="0">
              <a:solidFill>
                <a:srgbClr val="FF0000"/>
              </a:solidFill>
              <a:latin typeface="Britannic Bold" pitchFamily="34" charset="0"/>
              <a:cs typeface="Arial" pitchFamily="34" charset="0"/>
            </a:endParaRPr>
          </a:p>
        </p:txBody>
      </p:sp>
      <p:sp>
        <p:nvSpPr>
          <p:cNvPr id="2" name="Rectangle 1"/>
          <p:cNvSpPr/>
          <p:nvPr/>
        </p:nvSpPr>
        <p:spPr>
          <a:xfrm>
            <a:off x="533400" y="1905000"/>
            <a:ext cx="38481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914400" y="25908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2133600" y="25908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276600" y="25908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914400" y="37338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2133600" y="37338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3276600" y="37338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276600" y="49530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133600" y="49530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914400" y="49530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4762500" y="1905000"/>
            <a:ext cx="3848100" cy="426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5143500" y="2590800"/>
            <a:ext cx="762000" cy="609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6362700" y="2590800"/>
            <a:ext cx="762000" cy="609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505700" y="2590800"/>
            <a:ext cx="762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5143500" y="3733800"/>
            <a:ext cx="762000" cy="6096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6362700" y="3733800"/>
            <a:ext cx="762000" cy="6096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7505700" y="3733800"/>
            <a:ext cx="762000" cy="609600"/>
          </a:xfrm>
          <a:prstGeom prst="ellipse">
            <a:avLst/>
          </a:prstGeom>
          <a:solidFill>
            <a:srgbClr val="FF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7505700" y="4953000"/>
            <a:ext cx="762000" cy="6096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6362700" y="4953000"/>
            <a:ext cx="762000" cy="6096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5143500" y="4953000"/>
            <a:ext cx="762000" cy="609600"/>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3400" y="228600"/>
            <a:ext cx="8077200" cy="769441"/>
          </a:xfrm>
          <a:prstGeom prst="rect">
            <a:avLst/>
          </a:prstGeom>
          <a:noFill/>
        </p:spPr>
        <p:txBody>
          <a:bodyPr wrap="square" rtlCol="0">
            <a:spAutoFit/>
          </a:bodyPr>
          <a:lstStyle/>
          <a:p>
            <a:pPr algn="ctr"/>
            <a:r>
              <a:rPr lang="en-US" sz="4400" b="1" dirty="0" smtClean="0">
                <a:solidFill>
                  <a:srgbClr val="FF00FF"/>
                </a:solidFill>
                <a:latin typeface="Britannic Bold" pitchFamily="34" charset="0"/>
                <a:cs typeface="Arial" pitchFamily="34" charset="0"/>
              </a:rPr>
              <a:t>WHICH ONE DO YOU LIKE?</a:t>
            </a:r>
            <a:endParaRPr lang="en-US" sz="4400" b="1" dirty="0">
              <a:solidFill>
                <a:srgbClr val="FF00FF"/>
              </a:solidFill>
              <a:latin typeface="Britannic Bold" pitchFamily="34" charset="0"/>
              <a:cs typeface="Arial" pitchFamily="34" charset="0"/>
            </a:endParaRPr>
          </a:p>
        </p:txBody>
      </p:sp>
      <p:pic>
        <p:nvPicPr>
          <p:cNvPr id="2050" name="Picture 2" descr="http://agriculture.sc.gov/UserFiles/Image/soybeans7.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143000"/>
            <a:ext cx="4495800" cy="2743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505200" y="3657600"/>
            <a:ext cx="2057400" cy="246221"/>
          </a:xfrm>
          <a:prstGeom prst="rect">
            <a:avLst/>
          </a:prstGeom>
          <a:noFill/>
        </p:spPr>
        <p:txBody>
          <a:bodyPr wrap="square" rtlCol="0">
            <a:spAutoFit/>
          </a:bodyPr>
          <a:lstStyle/>
          <a:p>
            <a:r>
              <a:rPr lang="en-US" sz="1000" dirty="0">
                <a:solidFill>
                  <a:schemeClr val="bg1"/>
                </a:solidFill>
              </a:rPr>
              <a:t>a</a:t>
            </a:r>
            <a:r>
              <a:rPr lang="en-US" sz="1000" dirty="0" smtClean="0">
                <a:solidFill>
                  <a:schemeClr val="bg1"/>
                </a:solidFill>
              </a:rPr>
              <a:t>griculturesc.gov</a:t>
            </a:r>
            <a:endParaRPr lang="en-US" sz="1000" dirty="0">
              <a:solidFill>
                <a:schemeClr val="bg1"/>
              </a:solidFill>
            </a:endParaRPr>
          </a:p>
        </p:txBody>
      </p:sp>
      <p:pic>
        <p:nvPicPr>
          <p:cNvPr id="2052" name="Picture 4" descr="http://www.city-data.com/forum/members/shanabrown-168996-albums-beautiful-scenes-pic1559-fall-creek-when-through-woods-forest.jpg"/>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4019550"/>
            <a:ext cx="4495800" cy="27432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153400" y="6565020"/>
            <a:ext cx="2057400" cy="246221"/>
          </a:xfrm>
          <a:prstGeom prst="rect">
            <a:avLst/>
          </a:prstGeom>
          <a:noFill/>
        </p:spPr>
        <p:txBody>
          <a:bodyPr wrap="square" rtlCol="0">
            <a:spAutoFit/>
          </a:bodyPr>
          <a:lstStyle/>
          <a:p>
            <a:r>
              <a:rPr lang="en-US" sz="1000" dirty="0">
                <a:solidFill>
                  <a:schemeClr val="bg1"/>
                </a:solidFill>
              </a:rPr>
              <a:t>c</a:t>
            </a:r>
            <a:r>
              <a:rPr lang="en-US" sz="1000" dirty="0" smtClean="0">
                <a:solidFill>
                  <a:schemeClr val="bg1"/>
                </a:solidFill>
              </a:rPr>
              <a:t>ity-data.com</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0" y="228600"/>
            <a:ext cx="6553200" cy="769441"/>
          </a:xfrm>
          <a:prstGeom prst="rect">
            <a:avLst/>
          </a:prstGeom>
          <a:noFill/>
        </p:spPr>
        <p:txBody>
          <a:bodyPr wrap="square" rtlCol="0">
            <a:spAutoFit/>
          </a:bodyPr>
          <a:lstStyle/>
          <a:p>
            <a:r>
              <a:rPr lang="en-US" sz="4400" b="1" dirty="0" smtClean="0">
                <a:solidFill>
                  <a:srgbClr val="00B050"/>
                </a:solidFill>
                <a:latin typeface="Britannic Bold" pitchFamily="34" charset="0"/>
                <a:cs typeface="Arial" pitchFamily="34" charset="0"/>
              </a:rPr>
              <a:t>HOW MANY SPECIES?</a:t>
            </a:r>
            <a:endParaRPr lang="en-US" sz="4400" b="1" dirty="0">
              <a:solidFill>
                <a:srgbClr val="00B050"/>
              </a:solidFill>
              <a:latin typeface="Britannic Bold" pitchFamily="34" charset="0"/>
              <a:cs typeface="Arial" pitchFamily="34" charset="0"/>
            </a:endParaRPr>
          </a:p>
        </p:txBody>
      </p:sp>
      <p:sp>
        <p:nvSpPr>
          <p:cNvPr id="3" name="TextBox 2"/>
          <p:cNvSpPr txBox="1"/>
          <p:nvPr/>
        </p:nvSpPr>
        <p:spPr>
          <a:xfrm>
            <a:off x="914400" y="1688842"/>
            <a:ext cx="2743200" cy="4524315"/>
          </a:xfrm>
          <a:prstGeom prst="rect">
            <a:avLst/>
          </a:prstGeom>
          <a:noFill/>
        </p:spPr>
        <p:txBody>
          <a:bodyPr wrap="square" rtlCol="0">
            <a:spAutoFit/>
          </a:bodyPr>
          <a:lstStyle/>
          <a:p>
            <a:pPr marL="342900" indent="-342900">
              <a:buFont typeface="+mj-lt"/>
              <a:buAutoNum type="alphaUcPeriod"/>
            </a:pPr>
            <a:r>
              <a:rPr lang="en-US" sz="3200" dirty="0" smtClean="0">
                <a:latin typeface="Britannic Bold" pitchFamily="34" charset="0"/>
              </a:rPr>
              <a:t>2 million</a:t>
            </a:r>
          </a:p>
          <a:p>
            <a:pPr marL="342900" indent="-342900">
              <a:buFont typeface="+mj-lt"/>
              <a:buAutoNum type="alphaUcPeriod"/>
            </a:pPr>
            <a:endParaRPr lang="en-US" sz="3200" dirty="0">
              <a:latin typeface="Britannic Bold" pitchFamily="34" charset="0"/>
            </a:endParaRPr>
          </a:p>
          <a:p>
            <a:pPr marL="342900" indent="-342900">
              <a:buFont typeface="+mj-lt"/>
              <a:buAutoNum type="alphaUcPeriod"/>
            </a:pPr>
            <a:r>
              <a:rPr lang="en-US" sz="3200" dirty="0" smtClean="0">
                <a:latin typeface="Britannic Bold" pitchFamily="34" charset="0"/>
              </a:rPr>
              <a:t>10 million</a:t>
            </a:r>
          </a:p>
          <a:p>
            <a:pPr marL="342900" indent="-342900">
              <a:buFont typeface="+mj-lt"/>
              <a:buAutoNum type="alphaUcPeriod"/>
            </a:pPr>
            <a:endParaRPr lang="en-US" sz="3200" dirty="0">
              <a:latin typeface="Britannic Bold" pitchFamily="34" charset="0"/>
            </a:endParaRPr>
          </a:p>
          <a:p>
            <a:pPr marL="342900" indent="-342900">
              <a:buFont typeface="+mj-lt"/>
              <a:buAutoNum type="alphaUcPeriod"/>
            </a:pPr>
            <a:r>
              <a:rPr lang="en-US" sz="3200" dirty="0" smtClean="0">
                <a:latin typeface="Britannic Bold" pitchFamily="34" charset="0"/>
              </a:rPr>
              <a:t>20 million</a:t>
            </a:r>
          </a:p>
          <a:p>
            <a:pPr marL="342900" indent="-342900">
              <a:buFont typeface="+mj-lt"/>
              <a:buAutoNum type="alphaUcPeriod"/>
            </a:pPr>
            <a:endParaRPr lang="en-US" sz="3200" dirty="0">
              <a:latin typeface="Britannic Bold" pitchFamily="34" charset="0"/>
            </a:endParaRPr>
          </a:p>
          <a:p>
            <a:pPr marL="342900" indent="-342900">
              <a:buFont typeface="+mj-lt"/>
              <a:buAutoNum type="alphaUcPeriod"/>
            </a:pPr>
            <a:r>
              <a:rPr lang="en-US" sz="3200" dirty="0" smtClean="0">
                <a:latin typeface="Britannic Bold" pitchFamily="34" charset="0"/>
              </a:rPr>
              <a:t>100 million</a:t>
            </a:r>
          </a:p>
          <a:p>
            <a:pPr marL="342900" indent="-342900">
              <a:buFont typeface="+mj-lt"/>
              <a:buAutoNum type="alphaUcPeriod"/>
            </a:pPr>
            <a:endParaRPr lang="en-US" sz="3200" dirty="0">
              <a:latin typeface="Britannic Bold" pitchFamily="34" charset="0"/>
            </a:endParaRPr>
          </a:p>
          <a:p>
            <a:pPr marL="342900" indent="-342900">
              <a:buFont typeface="+mj-lt"/>
              <a:buAutoNum type="alphaUcPeriod"/>
            </a:pPr>
            <a:r>
              <a:rPr lang="en-US" sz="3200" dirty="0" smtClean="0">
                <a:latin typeface="Britannic Bold" pitchFamily="34" charset="0"/>
              </a:rPr>
              <a:t>1 billion</a:t>
            </a:r>
          </a:p>
        </p:txBody>
      </p:sp>
      <p:sp>
        <p:nvSpPr>
          <p:cNvPr id="4" name="Oval 3"/>
          <p:cNvSpPr/>
          <p:nvPr/>
        </p:nvSpPr>
        <p:spPr>
          <a:xfrm>
            <a:off x="762000" y="1524000"/>
            <a:ext cx="2438400" cy="8382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descr="$100"/>
          <p:cNvPicPr>
            <a:picLocks noChangeAspect="1" noChangeArrowheads="1"/>
          </p:cNvPicPr>
          <p:nvPr/>
        </p:nvPicPr>
        <p:blipFill>
          <a:blip r:embed="rId3" cstate="print"/>
          <a:srcRect/>
          <a:stretch>
            <a:fillRect/>
          </a:stretch>
        </p:blipFill>
        <p:spPr bwMode="auto">
          <a:xfrm>
            <a:off x="3581400" y="1371600"/>
            <a:ext cx="2414890" cy="1008888"/>
          </a:xfrm>
          <a:prstGeom prst="rect">
            <a:avLst/>
          </a:prstGeom>
          <a:noFill/>
        </p:spPr>
      </p:pic>
      <p:pic>
        <p:nvPicPr>
          <p:cNvPr id="32772" name="Picture 4" descr="$10,000"/>
          <p:cNvPicPr>
            <a:picLocks noChangeAspect="1" noChangeArrowheads="1"/>
          </p:cNvPicPr>
          <p:nvPr/>
        </p:nvPicPr>
        <p:blipFill>
          <a:blip r:embed="rId4" cstate="print"/>
          <a:srcRect/>
          <a:stretch>
            <a:fillRect/>
          </a:stretch>
        </p:blipFill>
        <p:spPr bwMode="auto">
          <a:xfrm>
            <a:off x="6248400" y="1372333"/>
            <a:ext cx="2667000" cy="989867"/>
          </a:xfrm>
          <a:prstGeom prst="rect">
            <a:avLst/>
          </a:prstGeom>
          <a:noFill/>
        </p:spPr>
      </p:pic>
      <p:pic>
        <p:nvPicPr>
          <p:cNvPr id="32774" name="Picture 6" descr="$1,000,000 (one million dollars)"/>
          <p:cNvPicPr>
            <a:picLocks noChangeAspect="1" noChangeArrowheads="1"/>
          </p:cNvPicPr>
          <p:nvPr/>
        </p:nvPicPr>
        <p:blipFill>
          <a:blip r:embed="rId5" cstate="print"/>
          <a:srcRect/>
          <a:stretch>
            <a:fillRect/>
          </a:stretch>
        </p:blipFill>
        <p:spPr bwMode="auto">
          <a:xfrm>
            <a:off x="3581400" y="2514600"/>
            <a:ext cx="2057400" cy="1752600"/>
          </a:xfrm>
          <a:prstGeom prst="rect">
            <a:avLst/>
          </a:prstGeom>
          <a:noFill/>
        </p:spPr>
      </p:pic>
      <p:pic>
        <p:nvPicPr>
          <p:cNvPr id="32776" name="Picture 8" descr="$100,000,000 (one hundred million dollars)"/>
          <p:cNvPicPr>
            <a:picLocks noChangeAspect="1" noChangeArrowheads="1"/>
          </p:cNvPicPr>
          <p:nvPr/>
        </p:nvPicPr>
        <p:blipFill>
          <a:blip r:embed="rId6" cstate="print"/>
          <a:srcRect/>
          <a:stretch>
            <a:fillRect/>
          </a:stretch>
        </p:blipFill>
        <p:spPr bwMode="auto">
          <a:xfrm>
            <a:off x="5943600" y="2514600"/>
            <a:ext cx="2971800" cy="1752600"/>
          </a:xfrm>
          <a:prstGeom prst="rect">
            <a:avLst/>
          </a:prstGeom>
          <a:noFill/>
        </p:spPr>
      </p:pic>
      <p:pic>
        <p:nvPicPr>
          <p:cNvPr id="32778" name="Picture 10" descr="$1,000,000,000 (one billion dollars)"/>
          <p:cNvPicPr>
            <a:picLocks noChangeAspect="1" noChangeArrowheads="1"/>
          </p:cNvPicPr>
          <p:nvPr/>
        </p:nvPicPr>
        <p:blipFill>
          <a:blip r:embed="rId7" cstate="print"/>
          <a:srcRect r="3019"/>
          <a:stretch>
            <a:fillRect/>
          </a:stretch>
        </p:blipFill>
        <p:spPr bwMode="auto">
          <a:xfrm>
            <a:off x="3581400" y="4419600"/>
            <a:ext cx="5334000" cy="2286000"/>
          </a:xfrm>
          <a:prstGeom prst="rect">
            <a:avLst/>
          </a:prstGeom>
          <a:noFill/>
        </p:spPr>
      </p:pic>
      <p:sp>
        <p:nvSpPr>
          <p:cNvPr id="10" name="TextBox 9"/>
          <p:cNvSpPr txBox="1"/>
          <p:nvPr/>
        </p:nvSpPr>
        <p:spPr>
          <a:xfrm>
            <a:off x="7772400" y="6535579"/>
            <a:ext cx="2057400" cy="246221"/>
          </a:xfrm>
          <a:prstGeom prst="rect">
            <a:avLst/>
          </a:prstGeom>
          <a:noFill/>
        </p:spPr>
        <p:txBody>
          <a:bodyPr wrap="square" rtlCol="0">
            <a:spAutoFit/>
          </a:bodyPr>
          <a:lstStyle/>
          <a:p>
            <a:r>
              <a:rPr lang="en-US" sz="1000" dirty="0"/>
              <a:t>s</a:t>
            </a:r>
            <a:r>
              <a:rPr lang="en-US" sz="1000" dirty="0" smtClean="0"/>
              <a:t>enseofevents.com</a:t>
            </a:r>
            <a:endParaRPr lang="en-US" sz="1000" dirty="0"/>
          </a:p>
        </p:txBody>
      </p:sp>
      <p:sp>
        <p:nvSpPr>
          <p:cNvPr id="5" name="Left Brace 4"/>
          <p:cNvSpPr/>
          <p:nvPr/>
        </p:nvSpPr>
        <p:spPr>
          <a:xfrm>
            <a:off x="762000" y="4724400"/>
            <a:ext cx="228600" cy="1371600"/>
          </a:xfrm>
          <a:prstGeom prst="lef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076" name="Picture 4" descr="http://t0.gstatic.com/images?q=tbn:ANd9GcT8-M2ql2uX4EPRDQQvzuG5JPhMtw0obObPB8RNI9ql3eKrHrNS5SR78Og">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200" y="4960088"/>
            <a:ext cx="609600" cy="9002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dissolve">
                                      <p:cBhvr>
                                        <p:cTn id="12" dur="500"/>
                                        <p:tgtEl>
                                          <p:spTgt spid="307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2770"/>
                                        </p:tgtEl>
                                        <p:attrNameLst>
                                          <p:attrName>style.visibility</p:attrName>
                                        </p:attrNameLst>
                                      </p:cBhvr>
                                      <p:to>
                                        <p:strVal val="visible"/>
                                      </p:to>
                                    </p:set>
                                    <p:animEffect transition="in" filter="dissolve">
                                      <p:cBhvr>
                                        <p:cTn id="20" dur="500"/>
                                        <p:tgtEl>
                                          <p:spTgt spid="3277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2772"/>
                                        </p:tgtEl>
                                        <p:attrNameLst>
                                          <p:attrName>style.visibility</p:attrName>
                                        </p:attrNameLst>
                                      </p:cBhvr>
                                      <p:to>
                                        <p:strVal val="visible"/>
                                      </p:to>
                                    </p:set>
                                    <p:animEffect transition="in" filter="dissolve">
                                      <p:cBhvr>
                                        <p:cTn id="25" dur="500"/>
                                        <p:tgtEl>
                                          <p:spTgt spid="3277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32774"/>
                                        </p:tgtEl>
                                        <p:attrNameLst>
                                          <p:attrName>style.visibility</p:attrName>
                                        </p:attrNameLst>
                                      </p:cBhvr>
                                      <p:to>
                                        <p:strVal val="visible"/>
                                      </p:to>
                                    </p:set>
                                    <p:animEffect transition="in" filter="dissolve">
                                      <p:cBhvr>
                                        <p:cTn id="30" dur="500"/>
                                        <p:tgtEl>
                                          <p:spTgt spid="3277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32776"/>
                                        </p:tgtEl>
                                        <p:attrNameLst>
                                          <p:attrName>style.visibility</p:attrName>
                                        </p:attrNameLst>
                                      </p:cBhvr>
                                      <p:to>
                                        <p:strVal val="visible"/>
                                      </p:to>
                                    </p:set>
                                    <p:animEffect transition="in" filter="dissolve">
                                      <p:cBhvr>
                                        <p:cTn id="35" dur="500"/>
                                        <p:tgtEl>
                                          <p:spTgt spid="32776"/>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2778"/>
                                        </p:tgtEl>
                                        <p:attrNameLst>
                                          <p:attrName>style.visibility</p:attrName>
                                        </p:attrNameLst>
                                      </p:cBhvr>
                                      <p:to>
                                        <p:strVal val="visible"/>
                                      </p:to>
                                    </p:set>
                                    <p:animEffect transition="in" filter="dissolve">
                                      <p:cBhvr>
                                        <p:cTn id="40" dur="500"/>
                                        <p:tgtEl>
                                          <p:spTgt spid="32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28600"/>
            <a:ext cx="91440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996633"/>
                </a:solidFill>
                <a:effectLst/>
                <a:uLnTx/>
                <a:uFillTx/>
                <a:latin typeface="Britannic Bold" pitchFamily="34" charset="0"/>
                <a:ea typeface="+mj-ea"/>
                <a:cs typeface="Arial" pitchFamily="34" charset="0"/>
              </a:rPr>
              <a:t>COMPONENTS OF BIODIVERSITY</a:t>
            </a:r>
            <a:endParaRPr kumimoji="0" lang="en-US" sz="4400" b="1" i="0" u="none" strike="noStrike" kern="1200" cap="none" spc="0" normalizeH="0" baseline="0" noProof="0" dirty="0">
              <a:ln>
                <a:noFill/>
              </a:ln>
              <a:solidFill>
                <a:srgbClr val="996633"/>
              </a:solidFill>
              <a:effectLst/>
              <a:uLnTx/>
              <a:uFillTx/>
              <a:latin typeface="Britannic Bold" pitchFamily="34" charset="0"/>
              <a:ea typeface="+mj-ea"/>
              <a:cs typeface="Arial" pitchFamily="34" charset="0"/>
            </a:endParaRPr>
          </a:p>
        </p:txBody>
      </p:sp>
      <p:sp>
        <p:nvSpPr>
          <p:cNvPr id="34818" name="AutoShape 2" descr="data:image/jpg;base64,/9j/4AAQSkZJRgABAQAAAQABAAD/2wCEAAkGBhQSERMUEhMWFRQWGRoaGRgXGRcfHBoXHBsWHBseGhoiHCcfHRkjHRwYHy8lIycpLC0sFyAyNTAqNSYsLCkBCQoKDgwOGg8PGi8kHyQsLCwpLCwtLCwqLCwsLCwsKSksLCwpLCwsLCwsKSksLCkpLCwsLCksLCwsLCwsLCwsKf/AABEIAH0AeQMBIgACEQEDEQH/xAAbAAACAwEBAQAAAAAAAAAAAAAEBQIDBgEHAP/EADwQAAECAwUFBQYEBQUAAAAAAAECEQADIQQFEjFBBlFhcZETIoGh0TJSscHh8BQVQlMjYpKi8RZjgpPS/8QAGQEAAwEBAQAAAAAAAAAAAAAAAQIDBAAF/8QAJREAAgICAgICAgMBAAAAAAAAAAECEQMhEjEEQSJREzIUYYEF/9oADAMBAAIRAxEAPwDt7T6MMtN2EaNpFtmdcgPUk5bxv4QktK1KVhDVy3N9Ic2u8EykoCAQQwATUnm8Y2zLlbS4+2FTrYE2dchRCVuFKBSSVkKSRX9JA6gnxDtlqKlISKfwcBZ8gp3z1pC9VsmLWo4SAoZFh91AhldEoKJmLJyCUh+JcjnSKL+wK+Byyz1JUFH9QABUKM9c6tUw6/HkOhLKZ3ZIY103wHeHZrPdooDUuzHy+sBXdaylSlK/iKq6WNBvJ0hZUxHG9hsnaVTqAlJUlDFSmokGgfxpR4jfd7yVSiMJKnFAyWodSk/CEmzql9orCl1FwAznkABUw12ru9UgIxoKSQVAuS7hG8AuHbLSA4atF8OOMsi+g67L4dKezlpKAPZCauN/F4LlWqZNmEIQlIaqy4ANaagfWMTdl5rlzApNOA1GojcTVzZlnRMsweUR/EKfaC8iFVdxwzeEp9ew+R46h8o9HLJdKVOpcwrUqqsOmoAYdYT22aorKVKIGjBg7UDMGyiSb1mIUQXSoZ4k97dkRxEAXlayqaQpfe1NWJpn4CAlXZkQJOUAolKllJbFiCaFyQBvHhE7nQslTJ9ogJar59c4CXZFkgKLp0b7zjQXJKXLQVzKJB/hgUfJzvagD6ud0aFLjs2YYcpUDKl4pqQdZRHQk+saj/Rtj/cX1+kZyzSFG0SiEkjAoPWntdMxDPtT7s3+k+kdmUm9E8jaejLSpbVALvl90i6faiCgkFv1DIip+kSUihcFRGu4ZfPNojMsMxeBMse2QEg7zk5yzo9Ii427It8nYZdd3rtCldml/Hf5wdddmDJSSE5huWg3QvlWWdIKcUs40rKlEYnDBmcNk0PLns81S5YlIClOcRUzJSQXJd2q0USWkPHaaBbfs/MKRMkqKksO07lRpTUp9YpF2zhJNEqBFSdPm4h1Mum0qQ0uRMRq6eb5Oxc6QBeKpkqSpJdKizj3gWZhlmIF8ltUTW1sF2OkzbPOSZRRNACvaJOEF66cdfjDzbrHPs0qcVSyKpaW5YKDh31dIpRnjM7LzVjFMWokOwTkGrkNKxdbrRjM5AUoO5wgMS4phVUAmjEjOG6jTNOGThJGPsUwmYlNPaG/SPSNiJ7TpslJISsEkaAsCPSMls3s/MVPSFkAgOopIIB9Dwj0C6lCzBaqY1GpfMMAKfZg8fZ6b6p+wi8dkUzJ3aqLEkO7l6c8+MUK2DkFRV2k0E7ihtWoU1hlKvsLHtB4+nWxJDAs0TcqFh40PoWSNjWJecZqSxwFKUuRk6t3AM+sC2y4Z02YpKU1CcTHmwG4UyEOLBbmUxPWHdltae1Ao6w3Rz0zjoyU2m/RScPxxaijGSdlrWFySlDJT7TqFK6B6xoPyed7p/rHpGoj6Ners85wTEFtwkkASiS4Zpb5jPjrXdC25L4AmzpSlJTgVhSwcZBmISzUBZ6OYhZ9qZakhScjXICBReaO0UvJ2pSrVJ5mme6Mz8l/RDE/y5FGIUbOVLUpc9RxKcJS4AFaVOr+UTsdglofBR8y5qNxrANrvJLkgAPWhHmxeB5NucjvU8usZZ5JNnvY/HxxWkaHC3smgAGenyhDfOzPbrxmYQRoQCOWYYRZLtrn/MXS7Yd0J+QMvFxy7SFNm2YmJZKVS0pDaqfzEGq2XWamfQOwCRQEAN1DwwQMVSaQSicA2gFWiiyuWjHP/nwTtSZiNoZM2yzUdkqpAxMGduD66wCm8VlPfcqVUt5DkMvCHO080GdLUdSxhXbkpUDQg6aQ8Y1bL3pINum6rRMAUCEp3qNVcg3pF9unYQQF94UO5xpn91jF3vtja7MoJQoFByU1eKSd4r8YQ2O+p02aVL1LkZB6V+90UeNuNgWVKVG7Rf4xAPGtuy86S5w7/ZkkoBqU4VAM9HcvyEePyrJMOI1A1NYKuO/LX+KRJk690hLkBOqyNyQ5rE8cGnaGyzSWz2+z7aFZpIIG8qH/AJi//Uyv2f7x6QgFjm0ZKlcWYc4v/LJvuHy9Yo8kjxnll6RhZdsShBSl2S+Gu77MGy5mJImJNHZuX1pHnyb2qzkHf45xp7ktpXZWHvKHwPzico+w+FBrLb+hneF4E5Kpmz/WO2C8nG/hCGdNLHhE7sXqcjCcT2+dGysdo4cYM7fdrCaVPATn1iVltzKcnXr4wkoFFMf2i14UMCPnHZFtSAyqMB97zCedanSxNSdICvC3YFJXuzD/ACgw1sEnaBNrLSorS3shmrrnWA5ijMQCksRpHL2ndohRGZr4wvs1rI7wof1Jhk9kmtDOz3f2skhTFQd6fEHOJXNcCBNHdDcfSKpN4Op0lnzG/wAYO/PES+8WBJao1bLJmOe/dF4xU9JknPhtjG1SJSJwocCgQqh7pcCo4xoLokyrGgyxhqcRWB7YNUlxVmZuUeO2naGcmeoycRSs6urwHjG5uVc3sECeo4qlvdBUSE+b81EaReWCD0jLklLKqbo2lp2hQTXEr5QP+fS/cPVMICsbn++MSxfyjyjv4uP2ReCD7PJJdlWVd1BU5bEkKLF86aRudlbKZclaZqSFFZIcEUZIpwoY1qLsbNQA8fm0Lr7kiWlKgoliyuRy8/jHZMTUbNGGMYyQktdmwpUVJBAqBvOgiifdc4Ix40hgFFLU4iGVitHazkOApKHUQcn0fxr4RbtVfIlyClKUpMzujCBrnVt1PGJ4oLi5M0ZJW6QtM4lIY6U4/WIWa0kHc0U3BYJk5Sw7S06n3tG+J4RdaLMqWrDMDHQ6K5GFljfZ0Zeg6damSDxfziqdOSoMWgFUxwRA34uINUWTsJx0pmMxFIlBRpQxCQMddYvFngUcycuzsX3QSiWDm3Eeu+KlSKFlHhWJfi0y0jLEaD73RRUkRdth1yXPJBVMEpAUCwISKUq3XTjDWYtIzYRTKsqsIBWWGiQE+peJdghNWrvNT1MejBVGjO+yv8Yn9IKuXrlHe3V+2eqfWOrmx920MAZmWdVjwr55QBtAgJs6mxKJIGQ369IOCwPrAF+sqSaEh01D7xr5dYGT9GGP7IF2Tk4ELUQMSlNXQJ/yY5tiMcgHVCnFKVBB+XSI3feaEIwKV3nJKQlS1eIAYeJEU3zeqVSljAoAg1WpCeNEgqc8yIRK8f8AgW/mXbKIKbKlgO8VKJPNvgIazEYgQpinUMGhFdN+WVMmWgzlIUBXCEEl6j9CiBuID1qIIShCqqBXxmEq+NOgEdB2qC+ym02CQT3FsrdLdfVIB+IhTarvYqcEE13UyyctlGolrw0oBCa/1ZqGqW6H6xLNBcbKY38qESphTV2Gpjsm1uKkQRs6oKmnFUBJz309Y0CpMn2ihHMpSPlEceJzVjzlTM/Mmq7MqYlIzPizdYDuWzqn2hidXO4JFSBuGkaW9lPZ5gCDhwu7MAxf5Qq2NsZmKmEEjCNM6n6QzxU1H7F5WmzVz7UEiqh99IEVan9lJ5mkGyrtANEuRqanqaiIzJbRtIaAOxUc1NyHzPpFn4Ub1f1RaTH33nHBKZ0+Yo1mgH/bSlP9xck+MCWSzY7QgKxKJOZKlHwJJbwg6YXycvoAfnFCrMQoLHdWkuksCx5GnWOkrVATp2R2ouebKZaS6MiRpuPI5Pv5iMraFb68Y01stE9YCVTu6xBASkYnqrEXJqasGD1hNa5CRQVPCvwiUYyiqYZJN2gOw20J08oZC+h/iElosKxkwfe79IDVYjqSfIeUFOhWmatF8ijnCN6i3QZxC0W4TQUh8iXyyHEv5RmEyWy+/nBEidhIPlAm7VAi6Ybdi2nZtnUco0cqekVDPv165wmVdymfWrQNJt7ZmJYJaaL5nTs1ipgmIUk/qBHWANhbOUrWGJKtG1GcLU3udBBNzbSKlLmBQWyiaywCzsxz0LkhqiHyJ6lHtC45J2mbT8UdA3lWAp6n5xUNpE2gAGUtExFCpSWCxUOKnhmTnCy333LRmochF1K1bE40w6YqI4xx6GMpa9plH2Az5HdH358v3vKF5I66Nkoo3vyc+fs+cDrS+Q618sh1MFGQHiaQ0VOFqrG4qCfIdGHwgadIVQJSPE/ADPyhyuVnFEyXpCtDITzLIIDtFhBh2qRq8DT5TQjQxnZtibSA5ssxo5kp3gC02cQlCOI0w9oJQSfaQ+WoAfqX6QjvmRhUDli8zqeBBofA6wEpBB7qlJc5gkaEfM9YptCzRyVEankPiwfrqYlHHTtDzlcaYVKmUp9+MX2e3Il/zE7susI1LJzMSQ4NIrZJaG1qvyYSwOEPkPWFsxRJJ4xZ2DEkl2rzgSwA2hSgVYEjROZ/5aeAgNgbLJloAwpDqV7qan6eMX45n7B/7BF09KZEolCQOA15nMwt/Ol7k9D6wBOTP//Z">
            <a:hlinkClick r:id="rId3"/>
          </p:cNvPr>
          <p:cNvSpPr>
            <a:spLocks noChangeAspect="1" noChangeArrowheads="1"/>
          </p:cNvSpPr>
          <p:nvPr/>
        </p:nvSpPr>
        <p:spPr bwMode="auto">
          <a:xfrm>
            <a:off x="155575" y="-571500"/>
            <a:ext cx="1152525" cy="11906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4820" name="AutoShape 4" descr="data:image/jpg;base64,/9j/4AAQSkZJRgABAQAAAQABAAD/2wCEAAkGBhQSERMUEhMWFRQWGRoaGRgXGRcfHBoXHBsWHBseGhoiHCcfHRkjHRwYHy8lIycpLC0sFyAyNTAqNSYsLCkBCQoKDgwOGg8PGi8kHyQsLCwpLCwtLCwqLCwsLCwsKSksLCwpLCwsLCwsKSksLCkpLCwsLCksLCwsLCwsLCwsKf/AABEIAH0AeQMBIgACEQEDEQH/xAAbAAACAwEBAQAAAAAAAAAAAAAEBQIDBgEHAP/EADwQAAECAwUFBQYEBQUAAAAAAAECEQADIQQFEjFBBlFhcZETIoGh0TJSscHh8BQVQlMjYpKi8RZjgpPS/8QAGQEAAwEBAQAAAAAAAAAAAAAAAQIDBAAF/8QAJREAAgICAgICAgMBAAAAAAAAAAECEQMhEjEEQSJREzIUYYEF/9oADAMBAAIRAxEAPwDt7T6MMtN2EaNpFtmdcgPUk5bxv4QktK1KVhDVy3N9Ic2u8EykoCAQQwATUnm8Y2zLlbS4+2FTrYE2dchRCVuFKBSSVkKSRX9JA6gnxDtlqKlISKfwcBZ8gp3z1pC9VsmLWo4SAoZFh91AhldEoKJmLJyCUh+JcjnSKL+wK+Byyz1JUFH9QABUKM9c6tUw6/HkOhLKZ3ZIY103wHeHZrPdooDUuzHy+sBXdaylSlK/iKq6WNBvJ0hZUxHG9hsnaVTqAlJUlDFSmokGgfxpR4jfd7yVSiMJKnFAyWodSk/CEmzql9orCl1FwAznkABUw12ru9UgIxoKSQVAuS7hG8AuHbLSA4atF8OOMsi+g67L4dKezlpKAPZCauN/F4LlWqZNmEIQlIaqy4ANaagfWMTdl5rlzApNOA1GojcTVzZlnRMsweUR/EKfaC8iFVdxwzeEp9ew+R46h8o9HLJdKVOpcwrUqqsOmoAYdYT22aorKVKIGjBg7UDMGyiSb1mIUQXSoZ4k97dkRxEAXlayqaQpfe1NWJpn4CAlXZkQJOUAolKllJbFiCaFyQBvHhE7nQslTJ9ogJar59c4CXZFkgKLp0b7zjQXJKXLQVzKJB/hgUfJzvagD6ud0aFLjs2YYcpUDKl4pqQdZRHQk+saj/Rtj/cX1+kZyzSFG0SiEkjAoPWntdMxDPtT7s3+k+kdmUm9E8jaejLSpbVALvl90i6faiCgkFv1DIip+kSUihcFRGu4ZfPNojMsMxeBMse2QEg7zk5yzo9Ii427It8nYZdd3rtCldml/Hf5wdddmDJSSE5huWg3QvlWWdIKcUs40rKlEYnDBmcNk0PLns81S5YlIClOcRUzJSQXJd2q0USWkPHaaBbfs/MKRMkqKksO07lRpTUp9YpF2zhJNEqBFSdPm4h1Mum0qQ0uRMRq6eb5Oxc6QBeKpkqSpJdKizj3gWZhlmIF8ltUTW1sF2OkzbPOSZRRNACvaJOEF66cdfjDzbrHPs0qcVSyKpaW5YKDh31dIpRnjM7LzVjFMWokOwTkGrkNKxdbrRjM5AUoO5wgMS4phVUAmjEjOG6jTNOGThJGPsUwmYlNPaG/SPSNiJ7TpslJISsEkaAsCPSMls3s/MVPSFkAgOopIIB9Dwj0C6lCzBaqY1GpfMMAKfZg8fZ6b6p+wi8dkUzJ3aqLEkO7l6c8+MUK2DkFRV2k0E7ihtWoU1hlKvsLHtB4+nWxJDAs0TcqFh40PoWSNjWJecZqSxwFKUuRk6t3AM+sC2y4Z02YpKU1CcTHmwG4UyEOLBbmUxPWHdltae1Ao6w3Rz0zjoyU2m/RScPxxaijGSdlrWFySlDJT7TqFK6B6xoPyed7p/rHpGoj6Ners85wTEFtwkkASiS4Zpb5jPjrXdC25L4AmzpSlJTgVhSwcZBmISzUBZ6OYhZ9qZakhScjXICBReaO0UvJ2pSrVJ5mme6Mz8l/RDE/y5FGIUbOVLUpc9RxKcJS4AFaVOr+UTsdglofBR8y5qNxrANrvJLkgAPWhHmxeB5NucjvU8usZZ5JNnvY/HxxWkaHC3smgAGenyhDfOzPbrxmYQRoQCOWYYRZLtrn/MXS7Yd0J+QMvFxy7SFNm2YmJZKVS0pDaqfzEGq2XWamfQOwCRQEAN1DwwQMVSaQSicA2gFWiiyuWjHP/nwTtSZiNoZM2yzUdkqpAxMGduD66wCm8VlPfcqVUt5DkMvCHO080GdLUdSxhXbkpUDQg6aQ8Y1bL3pINum6rRMAUCEp3qNVcg3pF9unYQQF94UO5xpn91jF3vtja7MoJQoFByU1eKSd4r8YQ2O+p02aVL1LkZB6V+90UeNuNgWVKVG7Rf4xAPGtuy86S5w7/ZkkoBqU4VAM9HcvyEePyrJMOI1A1NYKuO/LX+KRJk690hLkBOqyNyQ5rE8cGnaGyzSWz2+z7aFZpIIG8qH/AJi//Uyv2f7x6QgFjm0ZKlcWYc4v/LJvuHy9Yo8kjxnll6RhZdsShBSl2S+Gu77MGy5mJImJNHZuX1pHnyb2qzkHf45xp7ktpXZWHvKHwPzico+w+FBrLb+hneF4E5Kpmz/WO2C8nG/hCGdNLHhE7sXqcjCcT2+dGysdo4cYM7fdrCaVPATn1iVltzKcnXr4wkoFFMf2i14UMCPnHZFtSAyqMB97zCedanSxNSdICvC3YFJXuzD/ACgw1sEnaBNrLSorS3shmrrnWA5ijMQCksRpHL2ndohRGZr4wvs1rI7wof1Jhk9kmtDOz3f2skhTFQd6fEHOJXNcCBNHdDcfSKpN4Op0lnzG/wAYO/PES+8WBJao1bLJmOe/dF4xU9JknPhtjG1SJSJwocCgQqh7pcCo4xoLokyrGgyxhqcRWB7YNUlxVmZuUeO2naGcmeoycRSs6urwHjG5uVc3sECeo4qlvdBUSE+b81EaReWCD0jLklLKqbo2lp2hQTXEr5QP+fS/cPVMICsbn++MSxfyjyjv4uP2ReCD7PJJdlWVd1BU5bEkKLF86aRudlbKZclaZqSFFZIcEUZIpwoY1qLsbNQA8fm0Lr7kiWlKgoliyuRy8/jHZMTUbNGGMYyQktdmwpUVJBAqBvOgiifdc4Ix40hgFFLU4iGVitHazkOApKHUQcn0fxr4RbtVfIlyClKUpMzujCBrnVt1PGJ4oLi5M0ZJW6QtM4lIY6U4/WIWa0kHc0U3BYJk5Sw7S06n3tG+J4RdaLMqWrDMDHQ6K5GFljfZ0Zeg6damSDxfziqdOSoMWgFUxwRA34uINUWTsJx0pmMxFIlBRpQxCQMddYvFngUcycuzsX3QSiWDm3Eeu+KlSKFlHhWJfi0y0jLEaD73RRUkRdth1yXPJBVMEpAUCwISKUq3XTjDWYtIzYRTKsqsIBWWGiQE+peJdghNWrvNT1MejBVGjO+yv8Yn9IKuXrlHe3V+2eqfWOrmx920MAZmWdVjwr55QBtAgJs6mxKJIGQ369IOCwPrAF+sqSaEh01D7xr5dYGT9GGP7IF2Tk4ELUQMSlNXQJ/yY5tiMcgHVCnFKVBB+XSI3feaEIwKV3nJKQlS1eIAYeJEU3zeqVSljAoAg1WpCeNEgqc8yIRK8f8AgW/mXbKIKbKlgO8VKJPNvgIazEYgQpinUMGhFdN+WVMmWgzlIUBXCEEl6j9CiBuID1qIIShCqqBXxmEq+NOgEdB2qC+ym02CQT3FsrdLdfVIB+IhTarvYqcEE13UyyctlGolrw0oBCa/1ZqGqW6H6xLNBcbKY38qESphTV2Gpjsm1uKkQRs6oKmnFUBJz309Y0CpMn2ihHMpSPlEceJzVjzlTM/Mmq7MqYlIzPizdYDuWzqn2hidXO4JFSBuGkaW9lPZ5gCDhwu7MAxf5Qq2NsZmKmEEjCNM6n6QzxU1H7F5WmzVz7UEiqh99IEVan9lJ5mkGyrtANEuRqanqaiIzJbRtIaAOxUc1NyHzPpFn4Ub1f1RaTH33nHBKZ0+Yo1mgH/bSlP9xck+MCWSzY7QgKxKJOZKlHwJJbwg6YXycvoAfnFCrMQoLHdWkuksCx5GnWOkrVATp2R2ouebKZaS6MiRpuPI5Pv5iMraFb68Y01stE9YCVTu6xBASkYnqrEXJqasGD1hNa5CRQVPCvwiUYyiqYZJN2gOw20J08oZC+h/iElosKxkwfe79IDVYjqSfIeUFOhWmatF8ijnCN6i3QZxC0W4TQUh8iXyyHEv5RmEyWy+/nBEidhIPlAm7VAi6Ybdi2nZtnUco0cqekVDPv165wmVdymfWrQNJt7ZmJYJaaL5nTs1ipgmIUk/qBHWANhbOUrWGJKtG1GcLU3udBBNzbSKlLmBQWyiaywCzsxz0LkhqiHyJ6lHtC45J2mbT8UdA3lWAp6n5xUNpE2gAGUtExFCpSWCxUOKnhmTnCy333LRmochF1K1bE40w6YqI4xx6GMpa9plH2Az5HdH358v3vKF5I66Nkoo3vyc+fs+cDrS+Q618sh1MFGQHiaQ0VOFqrG4qCfIdGHwgadIVQJSPE/ADPyhyuVnFEyXpCtDITzLIIDtFhBh2qRq8DT5TQjQxnZtibSA5ssxo5kp3gC02cQlCOI0w9oJQSfaQ+WoAfqX6QjvmRhUDli8zqeBBofA6wEpBB7qlJc5gkaEfM9YptCzRyVEankPiwfrqYlHHTtDzlcaYVKmUp9+MX2e3Il/zE7susI1LJzMSQ4NIrZJaG1qvyYSwOEPkPWFsxRJJ4xZ2DEkl2rzgSwA2hSgVYEjROZ/5aeAgNgbLJloAwpDqV7qan6eMX45n7B/7BF09KZEolCQOA15nMwt/Ol7k9D6wBOTP//Z">
            <a:hlinkClick r:id="rId3"/>
          </p:cNvPr>
          <p:cNvSpPr>
            <a:spLocks noChangeAspect="1" noChangeArrowheads="1"/>
          </p:cNvSpPr>
          <p:nvPr/>
        </p:nvSpPr>
        <p:spPr bwMode="auto">
          <a:xfrm>
            <a:off x="155575" y="-571500"/>
            <a:ext cx="1152525" cy="11906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4822" name="Picture 6" descr="http://dogbreedswiki.com/images/dogst/Chihuahua4.jpg"/>
          <p:cNvPicPr>
            <a:picLocks noChangeAspect="1" noChangeArrowheads="1"/>
          </p:cNvPicPr>
          <p:nvPr/>
        </p:nvPicPr>
        <p:blipFill>
          <a:blip r:embed="rId4" cstate="print"/>
          <a:srcRect/>
          <a:stretch>
            <a:fillRect/>
          </a:stretch>
        </p:blipFill>
        <p:spPr bwMode="auto">
          <a:xfrm>
            <a:off x="457200" y="2971800"/>
            <a:ext cx="2282319" cy="2362200"/>
          </a:xfrm>
          <a:prstGeom prst="rect">
            <a:avLst/>
          </a:prstGeom>
          <a:noFill/>
        </p:spPr>
      </p:pic>
      <p:sp>
        <p:nvSpPr>
          <p:cNvPr id="34824" name="AutoShape 8" descr="data:image/jpg;base64,/9j/4AAQSkZJRgABAQAAAQABAAD/2wCEAAkGBhMSEBITExMWFRUWFxcXGBgXGR8aHhofGR4aIB8cGxgeHCYeFxokGh4YIS8gIyoqLC8sFyAxNTAqNSYrLCoBCQoKDgwOGg8PGi4cHCQsLC8tKSkpKSopKSksLCwpKSwsLCksLCwpLCwsLCksLCwsKSwsKSwpKSksLCksLCwsLP/AABEIAF4AfAMBIgACEQEDEQH/xAAcAAACAwEBAQEAAAAAAAAAAAAFBgMEBwIBAAj/xAA2EAABAgQEAwYEBgIDAAAAAAABAhEAAyExBAUSQQZRYSJxgZGh8BMysdEHFEJyweEj8VJisv/EABoBAAMBAQEBAAAAAAAAAAAAAAIDBAEFAAb/xAAlEQACAgMAAgEEAwEAAAAAAAABAgARAxIhBDFBEyJRcSNh8BT/2gAMAwEAAhEDEQA/ANGRj0rFQke/rHOuVpU6kuwbax73/wBR8mQkEUc3PTqelD5wPx+HdLhNSCQ1tyWjgKR6gEtX5l+Rj5YdKlVZ+7+4q4/HJ1gIDJYV7oFDCq7LmjGpqf8AcQTZygGKnIt1hoTsWchqFTOF9XKI5uPlId1WEZzxVxYtEwSJfzUKi9327gIHyM+SpehalLXcj9I5PW8WJ4NjYmNQA+5rGDzySoG/190rE4zRAdgo9W5+NYT8hkhSnvR2NOlObWg3iZWkUuSfEcvfKNPjYwZSMYlmbiyTQpLCp3Hpzivh8QoElRcej9By+sAc6zbQgzE10MFBnobGFzLON1GeqWWKFFwouXHR9/pGf8Vj7ZM+Ig8M0+WUntMCLAHnHUxOpNB73ilhcamdKBQeyxPjR/EXaL5nEENVga7E+6RA6lTRg9lXGzihLXdwej9YGS8yXqUlmKSAaNfd94PqSUuNIU9S5ueg6RVxkvUAUkdpjXa3i8GAKmMP7nMucSyXAueb9X92iM5krZJ8h6xUnYdR0kUFqcgfpeIwZpskqHMiNXEp9wC7Rtx2PQgONILX69WoYhkYvXLIcMdxSn3v4RUxOXkzKqDf8TfpekeTZBCU6CHIqVHry3HdzhWo+DHljc9mYBepklwPWPMPlBUSSNQHK3ibxXGFm6ldo1Dsaj30juVNnAdptH6iD318h6wVtAGt+pk/HUgycwnqZyAgJ6lYDFrUFYB5IgkhiAVFy9y/1MNn4m5QsT5axUzVJA/cmgPdVBhSwAKJxT+tJZJciqaGoqH5iO5hfZB+owCaplOJlyMPrCiVE6asLXDOSPS0VJ3EWpBDuQN9n5CFnJ+F506YqY4Es10u4Kjy6WNY74jyCdJTqSdg4gde9lG3ORlwDTkrQQCdPaHQwh8S5D+XxUpSUkJWQOTHbzf0hmE6bLny501RE5EtKFCUAzAONYZyGLFbsDswgZx/N1FLG60lP8eUEhPuY4EWcZmE7D410LUnSQrpUbix5RueQZn+ZkS1osoA0o1Kt3G0ZDxLlerEW+bsvyYn+GjYeGsAjCYWVJpqCQVd6qn7eEB5GFXomLVdoSOD7I1EuAd3b7nrA5C5aVqGovTYUp3wRl48EsaRDjspQsPY1t7pEwwIPiN+ksHY7EpSNQKrWtzgSri6WmhlEn90S5lhilJBtsYUcVI7RtDseDGfiLZAJquJwylOSK2NaVAbu6RS/KqT2iWAJvsAdu+gglrLskU9bC48oklZSVoYkFyzDkPU1jhjID6EWUuB5uZquZZLF3BdosE1Sr5QaEWe/hWl+fmTOTgVOliAK+sdTcqS6UvYhTX+u3dHt+zRjJma/iVplzMMtUxP+KY5RVy5FeQAZ/GM+mZXNOJVQvqu3OsTfiJmnxcdOq4SsoHcmn8Q85JPSuVJmC+lD2ukCOwl4VWu/wCuUYkD2plrhaR+Xll3URQhKbHvJYwVmYhGIUxBAsyrmlQ0IPEeeT8JitYIUhXaSguBV3sefvm58H4qfiyJs6XLSkEFGggg0q9T94Y7Uu5hKtnUSyrOQtpaDpSQx1luyn9I5Dvt3wp8T5VLOJy5ItNXMmFI/wCKSGPcWVDhmPCcmUgzbIlpWsk1O/hvGNZrxNNmYpM0q+RPw0AfoSxAA5mpPeYHG+5tfU9kGg7NF4JysYnEqxMxI+HLWSn/ALK2pdhfy6w4Z7MCFgv81jtW45nzhK/DfHFKJiDVkgqaGDM8WJiGqGNCYa5JbsEAVKuOxRSpwb9fbVi7leaqAYl4A5rmLUPzD28R4bG9hjV+X3ja5PXGLHTQoEj34QkY1is09+cMaMQSlufvnAnGyjrNAe+CXkxuzY9aEh6B22t05xwjHDWUBnel73iPDILMRY99CL920eoAFgwBqw5Ofq8fMA1+5nZJIxTKYl/1DxG+/sxFnGJQiXNmKsEqN+QNvCK2LziUkElQ1Jal/ClPOAWc8QyjKXKKdK5gKATUMqljSrm/SHY8TsRY5PBhdT87Y2a6id3g3whnk5K0yUrSxNlWD+vlHXFXBU/CkrA1yzuNu8QtSZ5QoKSWIq8d7jjkDqN2afmcxayPjaQoGgFUjq5d/sYP8O8Zy5YTK+GskMBoSCPMFhGQz+JcQu6yQPdTvDtw5+LP5eX25CVqqyhQA0qR1rbn4QjIjFaq5SmVQb9Ri/FHjNcuUnDgFJWHI6Cz9Xr4CMcTNdWo1eLfEGezMXiFzppBUo7ctgOjRQkTQCDfvh2FNFAk+V9muanwMSjC6lM6y/gIPZjiwEEMCzHlv6EGM9wvEf8AiZJGpIDU9OsMOBzL40tSn7Xnty3hzJ8zVbk+zKZqmJAIYD23SPFzGYC0UsAtay6gxBPP0i2tPS0emwrhp3Z9iJ0F9h5wNws1+TQRExBtXn73gZtxmVxLOAIBSVFVKm3k4VaIpufTe0NRIcBweV/IvC78cu4Dtvyc35WiU410uogt7DVY1v1Mc3QfiQDKxltZD9tRD6hdgDdyfAecZtxnxIpSwiXRCVOCNyDfuhlzCfMxLykuhJ+ZRv3Afz0i3juEULw+gIqBcBzD9lx1t7lWHx2YbShk34iSJ0sS8R2Fszq+U+O3jCrxZkUqs2QXBqUiw6htoD4vIZyVLHwlsks+k+nOL2E4dnlIUkkIKSQe/Ypdwf4HUQYRVOwNRzZSRq4gfByVTFCWhJUpVABcmGfC/h7PZ19noAT5mgjVeE+FMPhpCdKB8Q1mKuSWsDcJB2hmw+XAJoInyebTUBHp4oq2M/OeP4WWgklQvyMCsbhQk9kUtUufQRuPFvBamK0VG4+39xkOPwCgtQagJBIi3E4yixJsqaQTJcWhm4ezAoWEqPZN/vFLC4IAVEfKmVoLWioLQiLjpLlAKLb19iOhIUo0dqBwHAcXJ5M5hh4eyFEzDS5qgSWJUGLkVCWrUXNKwySsqSJoSustAGglILBqg0s9/wBzVjnZfKAJAhkmKeJ4UWUjQsMWBo41A1qNmZv3QXw/AMkpBWqa/NJYHuAozv8A3DAiQA4cjfSHbka71fdqCIJ2LBNFlmG5G1TQNd4jOdz8zwNe4ijQEg6HBJDEkA2FWvR6GDGA4eBQGITZwNmDW2MfSMA3aSosKB7jxty2glg1kHSa7g98MfLQ+2V+P4eht5LgOFZSQaqPpDVgsvly09kAUrFAKZKWufdYWc0z+afiS1FjYhPygdigN6uQehiFQ+R+mPzMAKEm4qz6QAuXLAWQCFEDn+kHyhGk4da5iQjsEFKd6V2ZrClg3hDTg8topCjWtQX23eB+Gw+hpjB+dXL0c9Y6CY9FMlOMu4JMLZVjSqbMGwO0NsjF6UK6Bz75wh8JTv8ALMJsVEUjQpeGSqWQRRV2JG/MVESZ0/k5Lth9OJWKznETEkEpYhRDhiRs4a7wiZlhFoKGSllE8jU7A73L8ofs14fCcQQJs0II+XU9DdibF/SKeW4ATFOr5U6wWuSkciCBQgPc7xZhfQcnKzZiTRFTPvyylKSnQQCWO1yB5l6Cpp0i5lPDhC0CbpUFGgsr+mNfrcQ84YBU0BgHKimgppcMzWo3Ni/SJ5mBHw9YA1AkD1PhcW8+bm8ljQkpYn1IcrxXw0ISPlSAWr3l93ZoN4PNCRr7Lf8AlgSo2ND4O8AsJhgFaWDlBBPIFQHZ8x6x4qUyQHukrG1HZjzIeJSmxuAHI7D6sYFgzUioZw7AMDUDfbq17RCualR1JKEvU9oh+rBYveAonuzp2NQS4YPTaoo9+TRBiHJcEB+aX3O+qNGCof1LHZ//2Q==">
            <a:hlinkClick r:id="rId5"/>
          </p:cNvPr>
          <p:cNvSpPr>
            <a:spLocks noChangeAspect="1" noChangeArrowheads="1"/>
          </p:cNvSpPr>
          <p:nvPr/>
        </p:nvSpPr>
        <p:spPr bwMode="auto">
          <a:xfrm>
            <a:off x="155575" y="-427038"/>
            <a:ext cx="1181100" cy="8953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4826" name="Picture 10" descr="http://www.americanrottweiler.org/wp-content/uploads/2009/05/american-rottweiler-puppy.jpg"/>
          <p:cNvPicPr>
            <a:picLocks noChangeAspect="1" noChangeArrowheads="1"/>
          </p:cNvPicPr>
          <p:nvPr/>
        </p:nvPicPr>
        <p:blipFill>
          <a:blip r:embed="rId6" cstate="print"/>
          <a:srcRect/>
          <a:stretch>
            <a:fillRect/>
          </a:stretch>
        </p:blipFill>
        <p:spPr bwMode="auto">
          <a:xfrm>
            <a:off x="2971800" y="2990850"/>
            <a:ext cx="3103510" cy="2343150"/>
          </a:xfrm>
          <a:prstGeom prst="rect">
            <a:avLst/>
          </a:prstGeom>
          <a:noFill/>
        </p:spPr>
      </p:pic>
      <p:pic>
        <p:nvPicPr>
          <p:cNvPr id="34828" name="Picture 12" descr="http://www.yellowstonewolf.com/Wolf1.jpg"/>
          <p:cNvPicPr>
            <a:picLocks noChangeAspect="1" noChangeArrowheads="1"/>
          </p:cNvPicPr>
          <p:nvPr/>
        </p:nvPicPr>
        <p:blipFill>
          <a:blip r:embed="rId7" cstate="print"/>
          <a:srcRect/>
          <a:stretch>
            <a:fillRect/>
          </a:stretch>
        </p:blipFill>
        <p:spPr bwMode="auto">
          <a:xfrm>
            <a:off x="6324600" y="2971800"/>
            <a:ext cx="2362200" cy="2362200"/>
          </a:xfrm>
          <a:prstGeom prst="rect">
            <a:avLst/>
          </a:prstGeom>
          <a:noFill/>
        </p:spPr>
      </p:pic>
      <p:sp>
        <p:nvSpPr>
          <p:cNvPr id="9" name="TextBox 8"/>
          <p:cNvSpPr txBox="1"/>
          <p:nvPr/>
        </p:nvSpPr>
        <p:spPr>
          <a:xfrm>
            <a:off x="533400" y="5715000"/>
            <a:ext cx="7543800" cy="584775"/>
          </a:xfrm>
          <a:prstGeom prst="rect">
            <a:avLst/>
          </a:prstGeom>
          <a:noFill/>
        </p:spPr>
        <p:txBody>
          <a:bodyPr wrap="square" rtlCol="0">
            <a:spAutoFit/>
          </a:bodyPr>
          <a:lstStyle/>
          <a:p>
            <a:r>
              <a:rPr lang="en-US" sz="3200" dirty="0" smtClean="0">
                <a:latin typeface="Britannic Bold" pitchFamily="34" charset="0"/>
              </a:rPr>
              <a:t>Genetic – types of dogs  (canine family)</a:t>
            </a:r>
            <a:endParaRPr lang="en-US" sz="3200" dirty="0">
              <a:latin typeface="Britannic Bold" pitchFamily="34" charset="0"/>
            </a:endParaRPr>
          </a:p>
        </p:txBody>
      </p:sp>
      <p:sp>
        <p:nvSpPr>
          <p:cNvPr id="10" name="TextBox 9"/>
          <p:cNvSpPr txBox="1"/>
          <p:nvPr/>
        </p:nvSpPr>
        <p:spPr>
          <a:xfrm>
            <a:off x="3733800" y="2209800"/>
            <a:ext cx="1676400" cy="646331"/>
          </a:xfrm>
          <a:prstGeom prst="rect">
            <a:avLst/>
          </a:prstGeom>
          <a:noFill/>
        </p:spPr>
        <p:txBody>
          <a:bodyPr wrap="square" rtlCol="0">
            <a:spAutoFit/>
          </a:bodyPr>
          <a:lstStyle/>
          <a:p>
            <a:r>
              <a:rPr lang="en-US" sz="3600" dirty="0" smtClean="0">
                <a:solidFill>
                  <a:srgbClr val="FFFF00"/>
                </a:solidFill>
                <a:latin typeface="Arial Black" pitchFamily="34" charset="0"/>
              </a:rPr>
              <a:t>1 of 3</a:t>
            </a:r>
            <a:endParaRPr lang="en-US" sz="3600" dirty="0">
              <a:solidFill>
                <a:srgbClr val="FFFF00"/>
              </a:solidFill>
              <a:latin typeface="Arial Black" pitchFamily="34" charset="0"/>
            </a:endParaRPr>
          </a:p>
        </p:txBody>
      </p:sp>
      <p:sp>
        <p:nvSpPr>
          <p:cNvPr id="11" name="TextBox 10"/>
          <p:cNvSpPr txBox="1"/>
          <p:nvPr/>
        </p:nvSpPr>
        <p:spPr>
          <a:xfrm>
            <a:off x="1676400" y="5105400"/>
            <a:ext cx="2057400" cy="246221"/>
          </a:xfrm>
          <a:prstGeom prst="rect">
            <a:avLst/>
          </a:prstGeom>
          <a:noFill/>
        </p:spPr>
        <p:txBody>
          <a:bodyPr wrap="square" rtlCol="0">
            <a:spAutoFit/>
          </a:bodyPr>
          <a:lstStyle/>
          <a:p>
            <a:r>
              <a:rPr lang="en-US" sz="1000" dirty="0">
                <a:solidFill>
                  <a:schemeClr val="bg1"/>
                </a:solidFill>
              </a:rPr>
              <a:t>d</a:t>
            </a:r>
            <a:r>
              <a:rPr lang="en-US" sz="1000" dirty="0" smtClean="0">
                <a:solidFill>
                  <a:schemeClr val="bg1"/>
                </a:solidFill>
              </a:rPr>
              <a:t>ogsindepth.com</a:t>
            </a:r>
            <a:endParaRPr lang="en-US" sz="1000" dirty="0">
              <a:solidFill>
                <a:schemeClr val="bg1"/>
              </a:solidFill>
            </a:endParaRPr>
          </a:p>
        </p:txBody>
      </p:sp>
      <p:sp>
        <p:nvSpPr>
          <p:cNvPr id="12" name="TextBox 11"/>
          <p:cNvSpPr txBox="1"/>
          <p:nvPr/>
        </p:nvSpPr>
        <p:spPr>
          <a:xfrm>
            <a:off x="4648200" y="5105400"/>
            <a:ext cx="2057400" cy="246221"/>
          </a:xfrm>
          <a:prstGeom prst="rect">
            <a:avLst/>
          </a:prstGeom>
          <a:noFill/>
        </p:spPr>
        <p:txBody>
          <a:bodyPr wrap="square" rtlCol="0">
            <a:spAutoFit/>
          </a:bodyPr>
          <a:lstStyle/>
          <a:p>
            <a:r>
              <a:rPr lang="en-US" sz="1000" dirty="0" smtClean="0">
                <a:solidFill>
                  <a:schemeClr val="bg1"/>
                </a:solidFill>
              </a:rPr>
              <a:t>americanrottweiler.org</a:t>
            </a:r>
            <a:endParaRPr lang="en-US" sz="1000" dirty="0">
              <a:solidFill>
                <a:schemeClr val="bg1"/>
              </a:solidFill>
            </a:endParaRPr>
          </a:p>
        </p:txBody>
      </p:sp>
      <p:sp>
        <p:nvSpPr>
          <p:cNvPr id="13" name="TextBox 12"/>
          <p:cNvSpPr txBox="1"/>
          <p:nvPr/>
        </p:nvSpPr>
        <p:spPr>
          <a:xfrm>
            <a:off x="6781800" y="5163979"/>
            <a:ext cx="2057400" cy="246221"/>
          </a:xfrm>
          <a:prstGeom prst="rect">
            <a:avLst/>
          </a:prstGeom>
          <a:noFill/>
        </p:spPr>
        <p:txBody>
          <a:bodyPr wrap="square" rtlCol="0">
            <a:spAutoFit/>
          </a:bodyPr>
          <a:lstStyle/>
          <a:p>
            <a:r>
              <a:rPr lang="en-US" sz="1000" dirty="0" smtClean="0">
                <a:solidFill>
                  <a:schemeClr val="bg1"/>
                </a:solidFill>
              </a:rPr>
              <a:t>animals-nationalgeographic.com</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33800" y="2209800"/>
            <a:ext cx="1676400" cy="646331"/>
          </a:xfrm>
          <a:prstGeom prst="rect">
            <a:avLst/>
          </a:prstGeom>
          <a:noFill/>
        </p:spPr>
        <p:txBody>
          <a:bodyPr wrap="square" rtlCol="0">
            <a:spAutoFit/>
          </a:bodyPr>
          <a:lstStyle/>
          <a:p>
            <a:r>
              <a:rPr lang="en-US" sz="3600" dirty="0" smtClean="0">
                <a:solidFill>
                  <a:srgbClr val="FFFF00"/>
                </a:solidFill>
                <a:latin typeface="Arial Black" pitchFamily="34" charset="0"/>
              </a:rPr>
              <a:t>2 of 3</a:t>
            </a:r>
            <a:endParaRPr lang="en-US" sz="3600" dirty="0">
              <a:solidFill>
                <a:srgbClr val="FFFF00"/>
              </a:solidFill>
              <a:latin typeface="Arial Black" pitchFamily="34" charset="0"/>
            </a:endParaRPr>
          </a:p>
        </p:txBody>
      </p:sp>
      <p:pic>
        <p:nvPicPr>
          <p:cNvPr id="35844" name="Picture 4" descr="http://www.rotoinfo.com/blog/wp-content/uploads/2010/09/p-rivers.jpg"/>
          <p:cNvPicPr>
            <a:picLocks noChangeAspect="1" noChangeArrowheads="1"/>
          </p:cNvPicPr>
          <p:nvPr/>
        </p:nvPicPr>
        <p:blipFill>
          <a:blip r:embed="rId3" cstate="print"/>
          <a:srcRect/>
          <a:stretch>
            <a:fillRect/>
          </a:stretch>
        </p:blipFill>
        <p:spPr bwMode="auto">
          <a:xfrm>
            <a:off x="609600" y="2895600"/>
            <a:ext cx="2146300" cy="2932731"/>
          </a:xfrm>
          <a:prstGeom prst="rect">
            <a:avLst/>
          </a:prstGeom>
          <a:noFill/>
        </p:spPr>
      </p:pic>
      <p:pic>
        <p:nvPicPr>
          <p:cNvPr id="35846" name="Picture 6" descr="http://www.pollsb.com/photos/o/48725-elephant.jpg"/>
          <p:cNvPicPr>
            <a:picLocks noChangeAspect="1" noChangeArrowheads="1"/>
          </p:cNvPicPr>
          <p:nvPr/>
        </p:nvPicPr>
        <p:blipFill>
          <a:blip r:embed="rId4" cstate="print"/>
          <a:srcRect/>
          <a:stretch>
            <a:fillRect/>
          </a:stretch>
        </p:blipFill>
        <p:spPr bwMode="auto">
          <a:xfrm>
            <a:off x="2895600" y="2895600"/>
            <a:ext cx="2819400" cy="2934477"/>
          </a:xfrm>
          <a:prstGeom prst="rect">
            <a:avLst/>
          </a:prstGeom>
          <a:noFill/>
        </p:spPr>
      </p:pic>
      <p:sp>
        <p:nvSpPr>
          <p:cNvPr id="9" name="TextBox 8"/>
          <p:cNvSpPr txBox="1"/>
          <p:nvPr/>
        </p:nvSpPr>
        <p:spPr>
          <a:xfrm>
            <a:off x="533400" y="5968425"/>
            <a:ext cx="7543800" cy="584775"/>
          </a:xfrm>
          <a:prstGeom prst="rect">
            <a:avLst/>
          </a:prstGeom>
          <a:noFill/>
        </p:spPr>
        <p:txBody>
          <a:bodyPr wrap="square" rtlCol="0">
            <a:spAutoFit/>
          </a:bodyPr>
          <a:lstStyle/>
          <a:p>
            <a:r>
              <a:rPr lang="en-US" sz="3200" dirty="0" smtClean="0">
                <a:latin typeface="Britannic Bold" pitchFamily="34" charset="0"/>
              </a:rPr>
              <a:t>Species – types of living organisms</a:t>
            </a:r>
            <a:endParaRPr lang="en-US" sz="3200" dirty="0">
              <a:latin typeface="Britannic Bold" pitchFamily="34" charset="0"/>
            </a:endParaRPr>
          </a:p>
        </p:txBody>
      </p:sp>
      <p:sp>
        <p:nvSpPr>
          <p:cNvPr id="8" name="Rectangle 2"/>
          <p:cNvSpPr txBox="1">
            <a:spLocks noChangeArrowheads="1"/>
          </p:cNvSpPr>
          <p:nvPr/>
        </p:nvSpPr>
        <p:spPr>
          <a:xfrm>
            <a:off x="0" y="228600"/>
            <a:ext cx="91440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2060"/>
                </a:solidFill>
                <a:effectLst/>
                <a:uLnTx/>
                <a:uFillTx/>
                <a:latin typeface="Britannic Bold" pitchFamily="34" charset="0"/>
                <a:ea typeface="+mj-ea"/>
                <a:cs typeface="Arial" pitchFamily="34" charset="0"/>
              </a:rPr>
              <a:t>COMPONENTS OF BIODIVERSITY</a:t>
            </a:r>
            <a:endParaRPr kumimoji="0" lang="en-US" sz="4400" b="1" i="0" u="none" strike="noStrike" kern="1200" cap="none" spc="0" normalizeH="0" baseline="0" noProof="0" dirty="0">
              <a:ln>
                <a:noFill/>
              </a:ln>
              <a:solidFill>
                <a:srgbClr val="002060"/>
              </a:solidFill>
              <a:effectLst/>
              <a:uLnTx/>
              <a:uFillTx/>
              <a:latin typeface="Britannic Bold" pitchFamily="34" charset="0"/>
              <a:ea typeface="+mj-ea"/>
              <a:cs typeface="Arial" pitchFamily="34" charset="0"/>
            </a:endParaRPr>
          </a:p>
        </p:txBody>
      </p:sp>
      <p:sp>
        <p:nvSpPr>
          <p:cNvPr id="10" name="TextBox 9"/>
          <p:cNvSpPr txBox="1"/>
          <p:nvPr/>
        </p:nvSpPr>
        <p:spPr>
          <a:xfrm>
            <a:off x="1905000" y="5621179"/>
            <a:ext cx="2057400" cy="246221"/>
          </a:xfrm>
          <a:prstGeom prst="rect">
            <a:avLst/>
          </a:prstGeom>
          <a:noFill/>
        </p:spPr>
        <p:txBody>
          <a:bodyPr wrap="square" rtlCol="0">
            <a:spAutoFit/>
          </a:bodyPr>
          <a:lstStyle/>
          <a:p>
            <a:r>
              <a:rPr lang="en-US" sz="1000" dirty="0" smtClean="0">
                <a:solidFill>
                  <a:schemeClr val="bg1"/>
                </a:solidFill>
              </a:rPr>
              <a:t>rollinsd.com</a:t>
            </a:r>
            <a:endParaRPr lang="en-US" sz="1000" dirty="0">
              <a:solidFill>
                <a:schemeClr val="bg1"/>
              </a:solidFill>
            </a:endParaRPr>
          </a:p>
        </p:txBody>
      </p:sp>
      <p:sp>
        <p:nvSpPr>
          <p:cNvPr id="11" name="TextBox 10"/>
          <p:cNvSpPr txBox="1"/>
          <p:nvPr/>
        </p:nvSpPr>
        <p:spPr>
          <a:xfrm>
            <a:off x="3810000" y="5621179"/>
            <a:ext cx="2057400" cy="246221"/>
          </a:xfrm>
          <a:prstGeom prst="rect">
            <a:avLst/>
          </a:prstGeom>
          <a:noFill/>
        </p:spPr>
        <p:txBody>
          <a:bodyPr wrap="square" rtlCol="0">
            <a:spAutoFit/>
          </a:bodyPr>
          <a:lstStyle/>
          <a:p>
            <a:r>
              <a:rPr lang="en-US" sz="1000" dirty="0">
                <a:solidFill>
                  <a:schemeClr val="bg1"/>
                </a:solidFill>
              </a:rPr>
              <a:t>a</a:t>
            </a:r>
            <a:r>
              <a:rPr lang="en-US" sz="1000" dirty="0" smtClean="0">
                <a:solidFill>
                  <a:schemeClr val="bg1"/>
                </a:solidFill>
              </a:rPr>
              <a:t>fricanelephantlearningzone.com</a:t>
            </a:r>
            <a:endParaRPr lang="en-US" sz="1000" dirty="0">
              <a:solidFill>
                <a:schemeClr val="bg1"/>
              </a:solidFill>
            </a:endParaRPr>
          </a:p>
        </p:txBody>
      </p:sp>
      <p:pic>
        <p:nvPicPr>
          <p:cNvPr id="3074" name="Picture 2" descr="http://allthingscool.files.wordpress.com/2007/04/flower01ne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895600"/>
            <a:ext cx="2261616" cy="293447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010400" y="5621179"/>
            <a:ext cx="2057400" cy="246221"/>
          </a:xfrm>
          <a:prstGeom prst="rect">
            <a:avLst/>
          </a:prstGeom>
          <a:noFill/>
        </p:spPr>
        <p:txBody>
          <a:bodyPr wrap="square" rtlCol="0">
            <a:spAutoFit/>
          </a:bodyPr>
          <a:lstStyle/>
          <a:p>
            <a:r>
              <a:rPr lang="en-US" sz="1000" dirty="0" smtClean="0">
                <a:solidFill>
                  <a:schemeClr val="bg1"/>
                </a:solidFill>
              </a:rPr>
              <a:t>allthingscool.com</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33800" y="2209800"/>
            <a:ext cx="1676400" cy="646331"/>
          </a:xfrm>
          <a:prstGeom prst="rect">
            <a:avLst/>
          </a:prstGeom>
          <a:noFill/>
        </p:spPr>
        <p:txBody>
          <a:bodyPr wrap="square" rtlCol="0">
            <a:spAutoFit/>
          </a:bodyPr>
          <a:lstStyle/>
          <a:p>
            <a:r>
              <a:rPr lang="en-US" sz="3600" dirty="0" smtClean="0">
                <a:solidFill>
                  <a:srgbClr val="FFFF00"/>
                </a:solidFill>
                <a:latin typeface="Arial Black" pitchFamily="34" charset="0"/>
              </a:rPr>
              <a:t>3 of 3</a:t>
            </a:r>
            <a:endParaRPr lang="en-US" sz="3600" dirty="0">
              <a:solidFill>
                <a:srgbClr val="FFFF00"/>
              </a:solidFill>
              <a:latin typeface="Arial Black" pitchFamily="34" charset="0"/>
            </a:endParaRPr>
          </a:p>
        </p:txBody>
      </p:sp>
      <p:sp>
        <p:nvSpPr>
          <p:cNvPr id="4" name="TextBox 3"/>
          <p:cNvSpPr txBox="1"/>
          <p:nvPr/>
        </p:nvSpPr>
        <p:spPr>
          <a:xfrm>
            <a:off x="533399" y="5715000"/>
            <a:ext cx="8391525" cy="584775"/>
          </a:xfrm>
          <a:prstGeom prst="rect">
            <a:avLst/>
          </a:prstGeom>
          <a:noFill/>
        </p:spPr>
        <p:txBody>
          <a:bodyPr wrap="square" rtlCol="0">
            <a:spAutoFit/>
          </a:bodyPr>
          <a:lstStyle/>
          <a:p>
            <a:r>
              <a:rPr lang="en-US" sz="3200" dirty="0" smtClean="0">
                <a:latin typeface="Britannic Bold" pitchFamily="34" charset="0"/>
              </a:rPr>
              <a:t>Ecosystems – various global environments</a:t>
            </a:r>
            <a:endParaRPr lang="en-US" sz="3200" dirty="0">
              <a:latin typeface="Britannic Bold" pitchFamily="34" charset="0"/>
            </a:endParaRPr>
          </a:p>
        </p:txBody>
      </p:sp>
      <p:pic>
        <p:nvPicPr>
          <p:cNvPr id="36866" name="Picture 2" descr="http://www.phototravels.net/namibia/ndp2/namib-desert-air-p-50.2.jpg"/>
          <p:cNvPicPr>
            <a:picLocks noChangeAspect="1" noChangeArrowheads="1"/>
          </p:cNvPicPr>
          <p:nvPr/>
        </p:nvPicPr>
        <p:blipFill>
          <a:blip r:embed="rId3" cstate="print"/>
          <a:srcRect/>
          <a:stretch>
            <a:fillRect/>
          </a:stretch>
        </p:blipFill>
        <p:spPr bwMode="auto">
          <a:xfrm>
            <a:off x="152400" y="3048000"/>
            <a:ext cx="2819400" cy="2133600"/>
          </a:xfrm>
          <a:prstGeom prst="rect">
            <a:avLst/>
          </a:prstGeom>
          <a:noFill/>
        </p:spPr>
      </p:pic>
      <p:pic>
        <p:nvPicPr>
          <p:cNvPr id="36870" name="Picture 6" descr="http://www.coralreefinfo.com/images/coral_reef.jpg"/>
          <p:cNvPicPr>
            <a:picLocks noChangeAspect="1" noChangeArrowheads="1"/>
          </p:cNvPicPr>
          <p:nvPr/>
        </p:nvPicPr>
        <p:blipFill>
          <a:blip r:embed="rId4" cstate="print"/>
          <a:srcRect/>
          <a:stretch>
            <a:fillRect/>
          </a:stretch>
        </p:blipFill>
        <p:spPr bwMode="auto">
          <a:xfrm>
            <a:off x="6019800" y="3048000"/>
            <a:ext cx="2905125" cy="2076450"/>
          </a:xfrm>
          <a:prstGeom prst="rect">
            <a:avLst/>
          </a:prstGeom>
          <a:noFill/>
        </p:spPr>
      </p:pic>
      <p:pic>
        <p:nvPicPr>
          <p:cNvPr id="36868" name="Picture 4" descr="http://us-africa.tripod.com/rainforest.jpg"/>
          <p:cNvPicPr>
            <a:picLocks noChangeAspect="1" noChangeArrowheads="1"/>
          </p:cNvPicPr>
          <p:nvPr/>
        </p:nvPicPr>
        <p:blipFill>
          <a:blip r:embed="rId5" cstate="print"/>
          <a:srcRect/>
          <a:stretch>
            <a:fillRect/>
          </a:stretch>
        </p:blipFill>
        <p:spPr bwMode="auto">
          <a:xfrm>
            <a:off x="3048001" y="3048000"/>
            <a:ext cx="2895599" cy="2095500"/>
          </a:xfrm>
          <a:prstGeom prst="rect">
            <a:avLst/>
          </a:prstGeom>
          <a:noFill/>
        </p:spPr>
      </p:pic>
      <p:sp>
        <p:nvSpPr>
          <p:cNvPr id="8" name="Rectangle 2"/>
          <p:cNvSpPr txBox="1">
            <a:spLocks noChangeArrowheads="1"/>
          </p:cNvSpPr>
          <p:nvPr/>
        </p:nvSpPr>
        <p:spPr>
          <a:xfrm>
            <a:off x="0" y="228600"/>
            <a:ext cx="91440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effectLst/>
                <a:uLnTx/>
                <a:uFillTx/>
                <a:latin typeface="Britannic Bold" pitchFamily="34" charset="0"/>
                <a:ea typeface="+mj-ea"/>
                <a:cs typeface="Arial" pitchFamily="34" charset="0"/>
              </a:rPr>
              <a:t>COMPONENTS OF BIODIVERSITY</a:t>
            </a:r>
            <a:endParaRPr kumimoji="0" lang="en-US" sz="4400" b="1" i="0" u="none" strike="noStrike" kern="1200" cap="none" spc="0" normalizeH="0" baseline="0" noProof="0" dirty="0">
              <a:ln>
                <a:noFill/>
              </a:ln>
              <a:effectLst/>
              <a:uLnTx/>
              <a:uFillTx/>
              <a:latin typeface="Britannic Bold" pitchFamily="34" charset="0"/>
              <a:ea typeface="+mj-ea"/>
              <a:cs typeface="Arial" pitchFamily="34" charset="0"/>
            </a:endParaRPr>
          </a:p>
        </p:txBody>
      </p:sp>
      <p:sp>
        <p:nvSpPr>
          <p:cNvPr id="10" name="TextBox 9"/>
          <p:cNvSpPr txBox="1"/>
          <p:nvPr/>
        </p:nvSpPr>
        <p:spPr>
          <a:xfrm>
            <a:off x="1905000" y="4935379"/>
            <a:ext cx="2057400" cy="246221"/>
          </a:xfrm>
          <a:prstGeom prst="rect">
            <a:avLst/>
          </a:prstGeom>
          <a:noFill/>
        </p:spPr>
        <p:txBody>
          <a:bodyPr wrap="square" rtlCol="0">
            <a:spAutoFit/>
          </a:bodyPr>
          <a:lstStyle/>
          <a:p>
            <a:r>
              <a:rPr lang="en-US" sz="1000" dirty="0" smtClean="0">
                <a:solidFill>
                  <a:schemeClr val="bg1"/>
                </a:solidFill>
              </a:rPr>
              <a:t>phototravels.net</a:t>
            </a:r>
            <a:endParaRPr lang="en-US" sz="1000" dirty="0">
              <a:solidFill>
                <a:schemeClr val="bg1"/>
              </a:solidFill>
            </a:endParaRPr>
          </a:p>
        </p:txBody>
      </p:sp>
      <p:sp>
        <p:nvSpPr>
          <p:cNvPr id="11" name="TextBox 10"/>
          <p:cNvSpPr txBox="1"/>
          <p:nvPr/>
        </p:nvSpPr>
        <p:spPr>
          <a:xfrm>
            <a:off x="7848600" y="4935379"/>
            <a:ext cx="2057400" cy="246221"/>
          </a:xfrm>
          <a:prstGeom prst="rect">
            <a:avLst/>
          </a:prstGeom>
          <a:noFill/>
        </p:spPr>
        <p:txBody>
          <a:bodyPr wrap="square" rtlCol="0">
            <a:spAutoFit/>
          </a:bodyPr>
          <a:lstStyle/>
          <a:p>
            <a:r>
              <a:rPr lang="en-US" sz="1000" dirty="0">
                <a:solidFill>
                  <a:schemeClr val="bg1"/>
                </a:solidFill>
              </a:rPr>
              <a:t>coralreefinfo.com</a:t>
            </a:r>
          </a:p>
        </p:txBody>
      </p:sp>
      <p:sp>
        <p:nvSpPr>
          <p:cNvPr id="12" name="TextBox 11"/>
          <p:cNvSpPr txBox="1"/>
          <p:nvPr/>
        </p:nvSpPr>
        <p:spPr>
          <a:xfrm>
            <a:off x="4724400" y="4935379"/>
            <a:ext cx="2057400" cy="246221"/>
          </a:xfrm>
          <a:prstGeom prst="rect">
            <a:avLst/>
          </a:prstGeom>
          <a:noFill/>
        </p:spPr>
        <p:txBody>
          <a:bodyPr wrap="square" rtlCol="0">
            <a:spAutoFit/>
          </a:bodyPr>
          <a:lstStyle/>
          <a:p>
            <a:r>
              <a:rPr lang="en-US" sz="1000" dirty="0" smtClean="0">
                <a:solidFill>
                  <a:schemeClr val="bg1"/>
                </a:solidFill>
              </a:rPr>
              <a:t>us-africa.tripod.com</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62000" y="1676400"/>
            <a:ext cx="2819400" cy="1905000"/>
            <a:chOff x="762000" y="1676400"/>
            <a:chExt cx="2819400" cy="1905000"/>
          </a:xfrm>
        </p:grpSpPr>
        <p:pic>
          <p:nvPicPr>
            <p:cNvPr id="37892" name="Picture 4" descr="http://blogs.seattleweekly.com/voracious/corn.jpg"/>
            <p:cNvPicPr>
              <a:picLocks noChangeAspect="1" noChangeArrowheads="1"/>
            </p:cNvPicPr>
            <p:nvPr/>
          </p:nvPicPr>
          <p:blipFill>
            <a:blip r:embed="rId3" cstate="print"/>
            <a:srcRect/>
            <a:stretch>
              <a:fillRect/>
            </a:stretch>
          </p:blipFill>
          <p:spPr bwMode="auto">
            <a:xfrm>
              <a:off x="762000" y="1676400"/>
              <a:ext cx="2286000" cy="1905000"/>
            </a:xfrm>
            <a:prstGeom prst="rect">
              <a:avLst/>
            </a:prstGeom>
            <a:noFill/>
          </p:spPr>
        </p:pic>
        <p:sp>
          <p:nvSpPr>
            <p:cNvPr id="14" name="TextBox 13"/>
            <p:cNvSpPr txBox="1"/>
            <p:nvPr/>
          </p:nvSpPr>
          <p:spPr>
            <a:xfrm>
              <a:off x="1524000" y="3335179"/>
              <a:ext cx="2057400" cy="246221"/>
            </a:xfrm>
            <a:prstGeom prst="rect">
              <a:avLst/>
            </a:prstGeom>
            <a:noFill/>
          </p:spPr>
          <p:txBody>
            <a:bodyPr wrap="square" rtlCol="0">
              <a:spAutoFit/>
            </a:bodyPr>
            <a:lstStyle/>
            <a:p>
              <a:r>
                <a:rPr lang="en-US" sz="1000" dirty="0" smtClean="0">
                  <a:solidFill>
                    <a:schemeClr val="bg1"/>
                  </a:solidFill>
                </a:rPr>
                <a:t>blogs.seattleweekly.com</a:t>
              </a:r>
              <a:endParaRPr lang="en-US" sz="1000" dirty="0">
                <a:solidFill>
                  <a:schemeClr val="bg1"/>
                </a:solidFill>
              </a:endParaRPr>
            </a:p>
          </p:txBody>
        </p:sp>
      </p:grpSp>
      <p:pic>
        <p:nvPicPr>
          <p:cNvPr id="37894" name="Picture 6" descr="http://img.dailymail.co.uk/i/pix/2008/01_04/Hamburgers2101_468x708.jpg"/>
          <p:cNvPicPr>
            <a:picLocks noChangeAspect="1" noChangeArrowheads="1"/>
          </p:cNvPicPr>
          <p:nvPr/>
        </p:nvPicPr>
        <p:blipFill>
          <a:blip r:embed="rId4" cstate="print"/>
          <a:srcRect/>
          <a:stretch>
            <a:fillRect/>
          </a:stretch>
        </p:blipFill>
        <p:spPr bwMode="auto">
          <a:xfrm>
            <a:off x="6400800" y="3048000"/>
            <a:ext cx="2166095" cy="3276600"/>
          </a:xfrm>
          <a:prstGeom prst="rect">
            <a:avLst/>
          </a:prstGeom>
          <a:noFill/>
        </p:spPr>
      </p:pic>
      <p:pic>
        <p:nvPicPr>
          <p:cNvPr id="37898" name="Picture 10" descr="http://nateliston.files.wordpress.com/2008/05/soda.jpg"/>
          <p:cNvPicPr>
            <a:picLocks noChangeAspect="1" noChangeArrowheads="1"/>
          </p:cNvPicPr>
          <p:nvPr/>
        </p:nvPicPr>
        <p:blipFill>
          <a:blip r:embed="rId5" cstate="print"/>
          <a:srcRect/>
          <a:stretch>
            <a:fillRect/>
          </a:stretch>
        </p:blipFill>
        <p:spPr bwMode="auto">
          <a:xfrm>
            <a:off x="1936750" y="3810000"/>
            <a:ext cx="2222500" cy="2834875"/>
          </a:xfrm>
          <a:prstGeom prst="rect">
            <a:avLst/>
          </a:prstGeom>
          <a:noFill/>
        </p:spPr>
      </p:pic>
      <p:grpSp>
        <p:nvGrpSpPr>
          <p:cNvPr id="4" name="Group 3"/>
          <p:cNvGrpSpPr/>
          <p:nvPr/>
        </p:nvGrpSpPr>
        <p:grpSpPr>
          <a:xfrm>
            <a:off x="4686300" y="1312718"/>
            <a:ext cx="3619500" cy="2649682"/>
            <a:chOff x="4686300" y="1312718"/>
            <a:chExt cx="3619500" cy="2649682"/>
          </a:xfrm>
        </p:grpSpPr>
        <p:pic>
          <p:nvPicPr>
            <p:cNvPr id="1026" name="Picture 2" descr="http://2.bp.blogspot.com/_Mwu-gJ6nd00/TObKIWa9TuI/AAAAAAAAAQk/K5EUspq8wQM/s1600/gas-pump.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6300" y="1312718"/>
              <a:ext cx="2632364" cy="263236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6248400" y="3716179"/>
              <a:ext cx="2057400" cy="246221"/>
            </a:xfrm>
            <a:prstGeom prst="rect">
              <a:avLst/>
            </a:prstGeom>
            <a:noFill/>
          </p:spPr>
          <p:txBody>
            <a:bodyPr wrap="square" rtlCol="0">
              <a:spAutoFit/>
            </a:bodyPr>
            <a:lstStyle/>
            <a:p>
              <a:r>
                <a:rPr lang="en-US" sz="1000" dirty="0" smtClean="0"/>
                <a:t>bp.blogspot.com</a:t>
              </a:r>
              <a:endParaRPr lang="en-US" sz="1000" dirty="0"/>
            </a:p>
          </p:txBody>
        </p:sp>
      </p:grpSp>
      <p:grpSp>
        <p:nvGrpSpPr>
          <p:cNvPr id="5" name="Group 4"/>
          <p:cNvGrpSpPr/>
          <p:nvPr/>
        </p:nvGrpSpPr>
        <p:grpSpPr>
          <a:xfrm>
            <a:off x="2887032" y="2743200"/>
            <a:ext cx="4123368" cy="2379821"/>
            <a:chOff x="2887032" y="2743200"/>
            <a:chExt cx="4123368" cy="2379821"/>
          </a:xfrm>
        </p:grpSpPr>
        <p:pic>
          <p:nvPicPr>
            <p:cNvPr id="37904" name="Picture 16" descr="http://2.bp.blogspot.com/_zIc23hLZZdU/TDmWvX5d2yI/AAAAAAAAAyc/0Nt1SVOVqOE/s1600/gasStove.jpg"/>
            <p:cNvPicPr>
              <a:picLocks noChangeAspect="1" noChangeArrowheads="1"/>
            </p:cNvPicPr>
            <p:nvPr/>
          </p:nvPicPr>
          <p:blipFill>
            <a:blip r:embed="rId7" cstate="print"/>
            <a:srcRect/>
            <a:stretch>
              <a:fillRect/>
            </a:stretch>
          </p:blipFill>
          <p:spPr bwMode="auto">
            <a:xfrm>
              <a:off x="2887032" y="2743200"/>
              <a:ext cx="3170767" cy="2378075"/>
            </a:xfrm>
            <a:prstGeom prst="rect">
              <a:avLst/>
            </a:prstGeom>
            <a:noFill/>
          </p:spPr>
        </p:pic>
        <p:sp>
          <p:nvSpPr>
            <p:cNvPr id="21" name="TextBox 20"/>
            <p:cNvSpPr txBox="1"/>
            <p:nvPr/>
          </p:nvSpPr>
          <p:spPr>
            <a:xfrm>
              <a:off x="4953000" y="4876800"/>
              <a:ext cx="2057400" cy="246221"/>
            </a:xfrm>
            <a:prstGeom prst="rect">
              <a:avLst/>
            </a:prstGeom>
            <a:noFill/>
          </p:spPr>
          <p:txBody>
            <a:bodyPr wrap="square" rtlCol="0">
              <a:spAutoFit/>
            </a:bodyPr>
            <a:lstStyle/>
            <a:p>
              <a:r>
                <a:rPr lang="en-US" sz="1000" dirty="0">
                  <a:solidFill>
                    <a:schemeClr val="bg1"/>
                  </a:solidFill>
                </a:rPr>
                <a:t>.bp.blogspot.com</a:t>
              </a:r>
            </a:p>
          </p:txBody>
        </p:sp>
      </p:grpSp>
      <p:pic>
        <p:nvPicPr>
          <p:cNvPr id="1030" name="Picture 6" descr="http://www.genital-warts-help.org/images/genital_warts_medicin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3745811"/>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3.bp.blogspot.com/_6Pk9GiDe9Io/S_frdy5u_tI/AAAAAAAAByk/Gx1t49fAr_s/s1600/mountain_stream.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7765" y="3048000"/>
            <a:ext cx="3598535" cy="26257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greenlivingearth.net/wordpress/wp-content/uploads/2010/11/coralreef.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05400" y="1468581"/>
            <a:ext cx="3810000" cy="2476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66800" y="228600"/>
            <a:ext cx="7239000" cy="769441"/>
          </a:xfrm>
          <a:prstGeom prst="rect">
            <a:avLst/>
          </a:prstGeom>
          <a:noFill/>
        </p:spPr>
        <p:txBody>
          <a:bodyPr wrap="square" rtlCol="0">
            <a:spAutoFit/>
          </a:bodyPr>
          <a:lstStyle/>
          <a:p>
            <a:pPr algn="ctr"/>
            <a:r>
              <a:rPr lang="en-US" sz="4400" b="1" dirty="0" smtClean="0">
                <a:solidFill>
                  <a:srgbClr val="0070C0"/>
                </a:solidFill>
                <a:latin typeface="Britannic Bold" pitchFamily="34" charset="0"/>
                <a:cs typeface="Arial" pitchFamily="34" charset="0"/>
              </a:rPr>
              <a:t>WHO CARES?</a:t>
            </a:r>
            <a:endParaRPr lang="en-US" sz="4400" b="1" dirty="0">
              <a:solidFill>
                <a:srgbClr val="0070C0"/>
              </a:solidFill>
              <a:latin typeface="Britannic Bold" pitchFamily="34" charset="0"/>
              <a:cs typeface="Arial" pitchFamily="34" charset="0"/>
            </a:endParaRPr>
          </a:p>
        </p:txBody>
      </p:sp>
      <p:sp>
        <p:nvSpPr>
          <p:cNvPr id="37902" name="AutoShape 14" descr="data:image/jpg;base64,/9j/4AAQSkZJRgABAQAAAQABAAD/2wCEAAkGBhISEBQUEhQVExQWFBYUFBQVFxkYFRUUFRQVFBcYFBQXHCYeFxkkGRUUHzAgJCcpLCwsFR4xNTAqNSYrLTUBCQoKDgwNFw8PGjAkHBwsKSk1LCwsKiw1NTUpLSwpKiw1LCwpLCkpLCwpKSwpKSw1LCopLCwsKSkwKSwpKSwsKf/AABEIAGcAiQMBIgACEQEDEQH/xAAcAAAABwEBAAAAAAAAAAAAAAAAAgMEBQYHAQj/xABDEAACAQIDBAUIBwcCBwAAAAABAgMAEQQSIQUHMUEGE1FxkRQiMkJSYYGSF3KhscHC0SMzU2KCotJj8RZDVJOy4fD/xAAaAQEAAwEBAQAAAAAAAAAAAAAAAQIDBAUG/8QAKBEAAgICAQIEBwEAAAAAAAAAAAECEQMSIRMxQXGBkQQiMlHR8PEF/9oADAMBAAIRAxEAPwDRb129J5qGauU2D3oXpPNQzUApehmpPNQzUAe9cJomauFqANmrhNELVwtQk6TRS1FLVwtQBWeiF6MWpMtQHC1ELUYmiFqATJotdc0W9SCZvQvWYfStL7I+Q0PpZk9kfKanVkGn3oVmI3uP7K/KaMN7j+yvyt+lNWLNMoVmv0vH2U8G/Survf8A5V8G/SmrFmkVys8Te6Oap4N+lOo96SHlGO8n9KUxZeDXDVdwPT7DsAXeLXiA2o771OR9IsEw0ni+cVFAUIopFHG18J/Gi+cUtPjoFRnurZQTYMNdL2FWSAzYUQiofZu9LAM1poZIz/MLjxFWvCbc2fP+7yMezNY+BNHGu5FkURRCKmJsMl9Ft8aY4uSGP03VPrMB99QSMWFFtSOI6SYFeOIi+YH7qaf8ZbP/AOoSgG0+75yNSaZPu2b2mqFi3xbTXj5O3fGPykU4j32Y8cYcK39LD81X0kV2Hbbtmv6TeFEO7dvbbwoqb8sXzwuGPdnH56dx79pPXwMZ7cspH3g01kNhl9Gx/iN4V1t3H+ofCpSPfrF6+AYfVlU/etOk32YA+lhZx8h/EU1kNkVDbfRPyWBpM5NrADLxJNVbDYcubagcSct/srVsfvP2RPGUeKax5NGCPsaovbvS3Z0sCJhyI2Da5kZfNCkcgeZHhVlaIfJQpNmONVtIBxKakd6+kPCo+fEa2AGnu4mrgsIcBhrzDLx7wRTfGYON79YmawJzDzZNBf0hoT9YGuiMX4lSsYWZywGmvuFOVxcnAH7KSwsP7XzL2v5t+NvfbS9XTZXQMSIjNiI1ZhfJqWF+Rtzr0MOOKjcjKUn4FRwyzSOEW7OxsBoL/E1fOje7GSRC+KxAgcOMi3ViVFiSSDoeVVzbnR9cI9pGZy1ymTzQQCAcxOo48qjn84HJGTpfV3Y2HPQ1z5MDlepdSruejWxcVgA66C3EcqwjeZFifLZHe7wlv2R0ZQthoLcNb1VpJ5gdFI7lJ+03pOSbEsLEykdnnW8K4FCmXs6sj6eZp8QK75S3Z/f/AO6a+RyN6rE9xNc8gk9hvA1eiLJDN3d9Hl6tSQZVNuaqxHwNherlvY6OYLAdVFh1mWWS7uJGUhYxcC1tblr8/VNZqTTuCW62DnIx7k/VqIcZD/qn5R+JqLroWlCx+2Pj5I3xYfgtFO0RyjHxLfgRTPJUpsnovi8SLwQSyrexZI2Zb9mYC16kWNhjz7CeDfi1H8va3op8g/GrRs/dHtKRgDh5EB9Z8oA+BYGrZNuP6qLNJJduwska+JuT41vjxb1TS82UlPUzEbexAFlcqBwCgADwFbZhcNsjEYaJ5XRZDFH1jJnU5zGMwIC5b3vyqrR7ulVFARQ5JuWYnuy8QfhU/gegbCMI0gGpYkKT+Ir08fweOHOXJ7fwweWT+hD7BYPYSL1YaFst9WVy+pJ1bL76r/TLE4CFIzgRA7lznsHuFAuNCRa551O7P3WrmZjiTr2R8P76Q2lulVuGJa9tLx6fHz6xn0VB9PI79fwaR22+ZGd43pJh5MvXwOCPWikPP3SZh91MttDBzJGMNK4N2zrPZezLlZdD63G3KlOk/R2fBsVmSxv5rj0HHap593EVWWseVcu+Rpxb7/c0pIWm2PIBcKWHatmHit6aGI8CKMJSp80kdxp2NrSEEMQ4t6wB+3jXM7RPAwaKiZPdTqFyDmH26jwNG64+7wFQSS/TXpC2Ox005Pms2WMdka6IPAX7yagGFTuyujjT4tcPmEZzESM5CiNVPnli1rW107bVOdMOimGw7kYWWOdOAAlEko+sq6eFRaXAoohoAmpLaeznUBupeMWHqsATbU3NMTHZQbjW+gOunaOVSQOdi7MfE4iKCP05XWNb8AWNrn3Aa/CvTuyej2PhhjhSfDwRxqFVY4S1gPe51J4k8yTWCbvOkGEwOKGImjkkdQeqtbKjMCpYrxY2JA1HE+6tLxG/qMIwRA75fMZgYhmvwZSWsLa3DHu51VkpFww3RraCzBn2g0iAm6dUqf8AiDUrtLZ7HzjJoLXDcNOzTQ157210+2pinv14QckhkVQB81zV13fdI5DhGjxMrPPnYoZyXUKQLZWU37eJ58q2wNqk2kZ5Y3yuWXbGNIwuovZtesGlr29U0pHtWNCRKuY39UDT3CzUzxEEkkCemGFyzCNmBzLlYqy6A6XzXNrnSq7tOfrHbMhja2U5wVt/Mp4G45Htr1sWKGThv2OWWScEnRbU6TQAebE45ai356jsX0su1lRhppcgD7zVGgxyGR1K5bE2voCOHG3GiYbaaGRhwAtZm0DW0N++uyP+fgj43++Zm/icnPBZdsYsT4crOiOpNrZyRf3WsQffWZba6DPGryxefEts3tJe9u8aHWrdPt5CvV2yhTnDngXvwtf0bXphtHpeTB1cYBb2Vu5kJBQXyi2gJqcuDEo3Kl6lYZcraSRm8sA5GkjHYU4fiVYecDbTXX3WpBq+bk7dnpIvXRmKTF7OXDrEjdXM13CXkObzgpa2i6mnP0eT/wAA+FRO7/pmmBE6yZyr5WVVAN2Fxrci2lWr6YsP/Dm/s/WuduSfCNVVGmjo/hQxbyeG5NyerUkn3m1O0w0a+hGifVUD7hXDi0J0YeNDOO0eNUsrQaRQeOtRON6K4Ob95h4W95Rb+IF6lLGuEGgoqWI3V7NY3EOT6jsPsvao6fc5gz6LzJ/UrfeKvuU9lGEBNWtgzCbcrH6uIb+qNT9xFIDc0VNxLG/uZHH2q9a0uFHM0quHUVKmwZMm7HEqf2c4jFjpHJOPzGiSbqto8fKM3fPLf43Fa/YUCabsGIvue2idTKhPvlb9KbzbnsevF4/+43+NbmWoj606jFGENujxfN4vnb9KN9EeJt++iB5avp9lbJisJzXwqOc1PUZNGXQbpZs12miHcrG3v5UntPdNiVXNG6zgakLow7geNagzUXrCKruxSMb2F0USSQpiesj4BbLxPO+htVs+ivC+1N4j/Gr7glBJ0HhT2ocmTSPPsfS7FL/zDTuLp/i19e9ChWlAfQ70MUOdPod7s44iu0KUhY+h3yPzWn8G+Qc0oUKaoWSEG9+M8UP/AN8KlMJvXwpPnRt8BQoVWgTEG8bZzcc696N+Umn8XSvZ78JP7ZP8aFCrLkUKTbWwuW6yH3aN+K1Gvt6K+hPgaFCqzVBIB2ynafA03nxqN/tQoVQkbkr20QqO2u0KgCuHcLelfKRQoUB//9k=">
            <a:hlinkClick r:id="rId11"/>
          </p:cNvPr>
          <p:cNvSpPr>
            <a:spLocks noChangeAspect="1" noChangeArrowheads="1"/>
          </p:cNvSpPr>
          <p:nvPr/>
        </p:nvSpPr>
        <p:spPr bwMode="auto">
          <a:xfrm>
            <a:off x="155575" y="-465138"/>
            <a:ext cx="1304925" cy="9810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 name="TextBox 14"/>
          <p:cNvSpPr txBox="1"/>
          <p:nvPr/>
        </p:nvSpPr>
        <p:spPr>
          <a:xfrm>
            <a:off x="3581400" y="5468779"/>
            <a:ext cx="2057400" cy="246221"/>
          </a:xfrm>
          <a:prstGeom prst="rect">
            <a:avLst/>
          </a:prstGeom>
          <a:noFill/>
        </p:spPr>
        <p:txBody>
          <a:bodyPr wrap="square" rtlCol="0">
            <a:spAutoFit/>
          </a:bodyPr>
          <a:lstStyle/>
          <a:p>
            <a:r>
              <a:rPr lang="en-US" sz="1000" dirty="0">
                <a:solidFill>
                  <a:schemeClr val="bg1"/>
                </a:solidFill>
              </a:rPr>
              <a:t>bp.blogspot.com</a:t>
            </a:r>
          </a:p>
        </p:txBody>
      </p:sp>
      <p:sp>
        <p:nvSpPr>
          <p:cNvPr id="16" name="TextBox 15"/>
          <p:cNvSpPr txBox="1"/>
          <p:nvPr/>
        </p:nvSpPr>
        <p:spPr>
          <a:xfrm>
            <a:off x="2362200" y="6459379"/>
            <a:ext cx="2057400" cy="246221"/>
          </a:xfrm>
          <a:prstGeom prst="rect">
            <a:avLst/>
          </a:prstGeom>
          <a:noFill/>
        </p:spPr>
        <p:txBody>
          <a:bodyPr wrap="square" rtlCol="0">
            <a:spAutoFit/>
          </a:bodyPr>
          <a:lstStyle/>
          <a:p>
            <a:r>
              <a:rPr lang="en-US" sz="1000" dirty="0">
                <a:solidFill>
                  <a:schemeClr val="bg1"/>
                </a:solidFill>
              </a:rPr>
              <a:t>nateliston.files.wordpress.com</a:t>
            </a:r>
          </a:p>
        </p:txBody>
      </p:sp>
      <p:sp>
        <p:nvSpPr>
          <p:cNvPr id="18" name="TextBox 17"/>
          <p:cNvSpPr txBox="1"/>
          <p:nvPr/>
        </p:nvSpPr>
        <p:spPr>
          <a:xfrm>
            <a:off x="7318664" y="6078379"/>
            <a:ext cx="2057400" cy="246221"/>
          </a:xfrm>
          <a:prstGeom prst="rect">
            <a:avLst/>
          </a:prstGeom>
          <a:noFill/>
        </p:spPr>
        <p:txBody>
          <a:bodyPr wrap="square" rtlCol="0">
            <a:spAutoFit/>
          </a:bodyPr>
          <a:lstStyle/>
          <a:p>
            <a:r>
              <a:rPr lang="en-US" sz="1000" dirty="0" smtClean="0">
                <a:solidFill>
                  <a:schemeClr val="bg1"/>
                </a:solidFill>
              </a:rPr>
              <a:t>img.dailymail.co.uk</a:t>
            </a:r>
            <a:endParaRPr lang="en-US" sz="1000" dirty="0">
              <a:solidFill>
                <a:schemeClr val="bg1"/>
              </a:solidFill>
            </a:endParaRPr>
          </a:p>
        </p:txBody>
      </p:sp>
      <p:sp>
        <p:nvSpPr>
          <p:cNvPr id="19" name="TextBox 18"/>
          <p:cNvSpPr txBox="1"/>
          <p:nvPr/>
        </p:nvSpPr>
        <p:spPr>
          <a:xfrm>
            <a:off x="7696200" y="3716179"/>
            <a:ext cx="2057400" cy="246221"/>
          </a:xfrm>
          <a:prstGeom prst="rect">
            <a:avLst/>
          </a:prstGeom>
          <a:noFill/>
        </p:spPr>
        <p:txBody>
          <a:bodyPr wrap="square" rtlCol="0">
            <a:spAutoFit/>
          </a:bodyPr>
          <a:lstStyle/>
          <a:p>
            <a:r>
              <a:rPr lang="en-US" sz="1000" dirty="0">
                <a:solidFill>
                  <a:schemeClr val="bg1"/>
                </a:solidFill>
              </a:rPr>
              <a:t>greenlivingearth.net</a:t>
            </a:r>
          </a:p>
        </p:txBody>
      </p:sp>
      <p:sp>
        <p:nvSpPr>
          <p:cNvPr id="17" name="TextBox 16"/>
          <p:cNvSpPr txBox="1"/>
          <p:nvPr/>
        </p:nvSpPr>
        <p:spPr>
          <a:xfrm>
            <a:off x="6781800" y="6400800"/>
            <a:ext cx="2057400" cy="246221"/>
          </a:xfrm>
          <a:prstGeom prst="rect">
            <a:avLst/>
          </a:prstGeom>
          <a:noFill/>
        </p:spPr>
        <p:txBody>
          <a:bodyPr wrap="square" rtlCol="0">
            <a:spAutoFit/>
          </a:bodyPr>
          <a:lstStyle/>
          <a:p>
            <a:r>
              <a:rPr lang="en-US" sz="1000" dirty="0">
                <a:solidFill>
                  <a:schemeClr val="bg1"/>
                </a:solidFill>
              </a:rPr>
              <a:t>m</a:t>
            </a:r>
            <a:r>
              <a:rPr lang="en-US" sz="1000" dirty="0" smtClean="0">
                <a:solidFill>
                  <a:schemeClr val="bg1"/>
                </a:solidFill>
              </a:rPr>
              <a:t>edicine.com</a:t>
            </a:r>
            <a:endParaRPr lang="en-US" sz="1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7894"/>
                                        </p:tgtEl>
                                        <p:attrNameLst>
                                          <p:attrName>style.visibility</p:attrName>
                                        </p:attrNameLst>
                                      </p:cBhvr>
                                      <p:to>
                                        <p:strVal val="visible"/>
                                      </p:to>
                                    </p:set>
                                    <p:animEffect transition="in" filter="dissolve">
                                      <p:cBhvr>
                                        <p:cTn id="12" dur="500"/>
                                        <p:tgtEl>
                                          <p:spTgt spid="37894"/>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7898"/>
                                        </p:tgtEl>
                                        <p:attrNameLst>
                                          <p:attrName>style.visibility</p:attrName>
                                        </p:attrNameLst>
                                      </p:cBhvr>
                                      <p:to>
                                        <p:strVal val="visible"/>
                                      </p:to>
                                    </p:set>
                                    <p:animEffect transition="in" filter="dissolve">
                                      <p:cBhvr>
                                        <p:cTn id="20" dur="500"/>
                                        <p:tgtEl>
                                          <p:spTgt spid="37898"/>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dissolv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dissolv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030"/>
                                        </p:tgtEl>
                                        <p:attrNameLst>
                                          <p:attrName>style.visibility</p:attrName>
                                        </p:attrNameLst>
                                      </p:cBhvr>
                                      <p:to>
                                        <p:strVal val="visible"/>
                                      </p:to>
                                    </p:set>
                                    <p:animEffect transition="in" filter="dissolve">
                                      <p:cBhvr>
                                        <p:cTn id="38" dur="500"/>
                                        <p:tgtEl>
                                          <p:spTgt spid="1030"/>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dissolv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1028"/>
                                        </p:tgtEl>
                                        <p:attrNameLst>
                                          <p:attrName>style.visibility</p:attrName>
                                        </p:attrNameLst>
                                      </p:cBhvr>
                                      <p:to>
                                        <p:strVal val="visible"/>
                                      </p:to>
                                    </p:set>
                                    <p:animEffect transition="in" filter="dissolve">
                                      <p:cBhvr>
                                        <p:cTn id="46" dur="500"/>
                                        <p:tgtEl>
                                          <p:spTgt spid="1028"/>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dissolve">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1032"/>
                                        </p:tgtEl>
                                        <p:attrNameLst>
                                          <p:attrName>style.visibility</p:attrName>
                                        </p:attrNameLst>
                                      </p:cBhvr>
                                      <p:to>
                                        <p:strVal val="visible"/>
                                      </p:to>
                                    </p:set>
                                    <p:animEffect transition="in" filter="dissolve">
                                      <p:cBhvr>
                                        <p:cTn id="54" dur="500"/>
                                        <p:tgtEl>
                                          <p:spTgt spid="1032"/>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dissolve">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8" grpId="0"/>
      <p:bldP spid="19"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04800"/>
            <a:ext cx="7239000" cy="769441"/>
          </a:xfrm>
          <a:prstGeom prst="rect">
            <a:avLst/>
          </a:prstGeom>
          <a:noFill/>
        </p:spPr>
        <p:txBody>
          <a:bodyPr wrap="square" rtlCol="0">
            <a:spAutoFit/>
          </a:bodyPr>
          <a:lstStyle/>
          <a:p>
            <a:pPr algn="ctr"/>
            <a:r>
              <a:rPr lang="en-US" sz="4400" b="1" dirty="0" smtClean="0">
                <a:solidFill>
                  <a:srgbClr val="9900CC"/>
                </a:solidFill>
                <a:latin typeface="Britannic Bold" pitchFamily="34" charset="0"/>
                <a:cs typeface="Arial" pitchFamily="34" charset="0"/>
              </a:rPr>
              <a:t>SOME FACTS…</a:t>
            </a:r>
            <a:endParaRPr lang="en-US" sz="4400" b="1" dirty="0">
              <a:solidFill>
                <a:srgbClr val="9900CC"/>
              </a:solidFill>
              <a:latin typeface="Britannic Bold" pitchFamily="34" charset="0"/>
              <a:cs typeface="Arial" pitchFamily="34" charset="0"/>
            </a:endParaRPr>
          </a:p>
        </p:txBody>
      </p:sp>
      <p:sp>
        <p:nvSpPr>
          <p:cNvPr id="3" name="TextBox 2"/>
          <p:cNvSpPr txBox="1"/>
          <p:nvPr/>
        </p:nvSpPr>
        <p:spPr>
          <a:xfrm>
            <a:off x="381000" y="1143000"/>
            <a:ext cx="8458200" cy="1200329"/>
          </a:xfrm>
          <a:prstGeom prst="rect">
            <a:avLst/>
          </a:prstGeom>
          <a:noFill/>
        </p:spPr>
        <p:txBody>
          <a:bodyPr wrap="square" rtlCol="0">
            <a:spAutoFit/>
          </a:bodyPr>
          <a:lstStyle/>
          <a:p>
            <a:r>
              <a:rPr lang="en-US" sz="2400" dirty="0" smtClean="0">
                <a:latin typeface="Britannic Bold" pitchFamily="34" charset="0"/>
              </a:rPr>
              <a:t>“There </a:t>
            </a:r>
            <a:r>
              <a:rPr lang="en-US" sz="2400" dirty="0">
                <a:latin typeface="Britannic Bold" pitchFamily="34" charset="0"/>
              </a:rPr>
              <a:t>are over 20,000 species of edible plants in the world yet fewer than 20 species now provide 90% of our food</a:t>
            </a:r>
            <a:r>
              <a:rPr lang="en-US" sz="2400" dirty="0" smtClean="0">
                <a:latin typeface="Britannic Bold" pitchFamily="34" charset="0"/>
              </a:rPr>
              <a:t>.”</a:t>
            </a:r>
          </a:p>
          <a:p>
            <a:r>
              <a:rPr lang="en-US" sz="2400" dirty="0">
                <a:solidFill>
                  <a:srgbClr val="002060"/>
                </a:solidFill>
                <a:latin typeface="Britannic Bold" pitchFamily="34" charset="0"/>
              </a:rPr>
              <a:t>	</a:t>
            </a:r>
            <a:r>
              <a:rPr lang="en-US" sz="2400" dirty="0" smtClean="0">
                <a:solidFill>
                  <a:srgbClr val="002060"/>
                </a:solidFill>
                <a:latin typeface="Britannic Bold" pitchFamily="34" charset="0"/>
              </a:rPr>
              <a:t>			- US Department of Agriculture</a:t>
            </a:r>
            <a:endParaRPr lang="en-US" sz="2400" dirty="0">
              <a:solidFill>
                <a:srgbClr val="002060"/>
              </a:solidFill>
              <a:latin typeface="Britannic Bold" pitchFamily="34" charset="0"/>
            </a:endParaRPr>
          </a:p>
        </p:txBody>
      </p:sp>
      <p:sp>
        <p:nvSpPr>
          <p:cNvPr id="4" name="TextBox 3"/>
          <p:cNvSpPr txBox="1"/>
          <p:nvPr/>
        </p:nvSpPr>
        <p:spPr>
          <a:xfrm>
            <a:off x="381000" y="2362200"/>
            <a:ext cx="8382000" cy="1938992"/>
          </a:xfrm>
          <a:prstGeom prst="rect">
            <a:avLst/>
          </a:prstGeom>
          <a:noFill/>
        </p:spPr>
        <p:txBody>
          <a:bodyPr wrap="square" rtlCol="0">
            <a:spAutoFit/>
          </a:bodyPr>
          <a:lstStyle/>
          <a:p>
            <a:r>
              <a:rPr lang="en-US" sz="2400" dirty="0" smtClean="0">
                <a:latin typeface="Britannic Bold" pitchFamily="34" charset="0"/>
              </a:rPr>
              <a:t>“Of </a:t>
            </a:r>
            <a:r>
              <a:rPr lang="en-US" sz="2400" dirty="0">
                <a:latin typeface="Britannic Bold" pitchFamily="34" charset="0"/>
              </a:rPr>
              <a:t>the more than 250,000 known plant species, less than 1 percent have been thoroughly tested for medical applications. Surprisingly, 25 percent of our prescription medicines come from this tiny portion of tested plants</a:t>
            </a:r>
            <a:r>
              <a:rPr lang="en-US" sz="2400" dirty="0" smtClean="0">
                <a:latin typeface="Britannic Bold" pitchFamily="34" charset="0"/>
              </a:rPr>
              <a:t>.”</a:t>
            </a:r>
          </a:p>
          <a:p>
            <a:r>
              <a:rPr lang="en-US" sz="2400" dirty="0">
                <a:solidFill>
                  <a:srgbClr val="002060"/>
                </a:solidFill>
                <a:latin typeface="Britannic Bold" pitchFamily="34" charset="0"/>
              </a:rPr>
              <a:t>	</a:t>
            </a:r>
            <a:r>
              <a:rPr lang="en-US" sz="2400" dirty="0" smtClean="0">
                <a:solidFill>
                  <a:srgbClr val="002060"/>
                </a:solidFill>
                <a:latin typeface="Britannic Bold" pitchFamily="34" charset="0"/>
              </a:rPr>
              <a:t>			- National Parks Service</a:t>
            </a:r>
            <a:endParaRPr lang="en-US" sz="2400" dirty="0">
              <a:solidFill>
                <a:srgbClr val="002060"/>
              </a:solidFill>
              <a:latin typeface="Britannic Bold" pitchFamily="34" charset="0"/>
            </a:endParaRPr>
          </a:p>
        </p:txBody>
      </p:sp>
      <p:sp>
        <p:nvSpPr>
          <p:cNvPr id="6" name="Rectangle 5"/>
          <p:cNvSpPr/>
          <p:nvPr/>
        </p:nvSpPr>
        <p:spPr>
          <a:xfrm>
            <a:off x="381000" y="4343400"/>
            <a:ext cx="8458200" cy="1200329"/>
          </a:xfrm>
          <a:prstGeom prst="rect">
            <a:avLst/>
          </a:prstGeom>
        </p:spPr>
        <p:txBody>
          <a:bodyPr wrap="square">
            <a:spAutoFit/>
          </a:bodyPr>
          <a:lstStyle/>
          <a:p>
            <a:r>
              <a:rPr lang="en-US" sz="2400" dirty="0" smtClean="0">
                <a:latin typeface="Britannic Bold" pitchFamily="34" charset="0"/>
              </a:rPr>
              <a:t>There </a:t>
            </a:r>
            <a:r>
              <a:rPr lang="en-US" sz="2400" dirty="0">
                <a:latin typeface="Britannic Bold" pitchFamily="34" charset="0"/>
              </a:rPr>
              <a:t>can be as many as 10,000 species of plant per </a:t>
            </a:r>
            <a:r>
              <a:rPr lang="en-US" sz="2400" dirty="0" smtClean="0">
                <a:latin typeface="Britannic Bold" pitchFamily="34" charset="0"/>
              </a:rPr>
              <a:t>hectare, making rainforest the </a:t>
            </a:r>
            <a:r>
              <a:rPr lang="en-US" sz="2400" dirty="0">
                <a:latin typeface="Britannic Bold" pitchFamily="34" charset="0"/>
              </a:rPr>
              <a:t>most diverse and productive </a:t>
            </a:r>
            <a:r>
              <a:rPr lang="en-US" sz="2400" dirty="0" smtClean="0">
                <a:latin typeface="Britannic Bold" pitchFamily="34" charset="0"/>
              </a:rPr>
              <a:t>global biome</a:t>
            </a:r>
            <a:r>
              <a:rPr lang="en-US" sz="2400" dirty="0">
                <a:latin typeface="Britannic Bold" pitchFamily="34" charset="0"/>
              </a:rPr>
              <a:t>. </a:t>
            </a:r>
            <a:r>
              <a:rPr lang="en-US" sz="2400" dirty="0" smtClean="0">
                <a:latin typeface="Britannic Bold" pitchFamily="34" charset="0"/>
              </a:rPr>
              <a:t>		</a:t>
            </a:r>
            <a:r>
              <a:rPr lang="en-US" sz="2400" dirty="0" smtClean="0">
                <a:solidFill>
                  <a:srgbClr val="002060"/>
                </a:solidFill>
                <a:latin typeface="Britannic Bold" pitchFamily="34" charset="0"/>
              </a:rPr>
              <a:t>- Ohio State University</a:t>
            </a:r>
            <a:endParaRPr lang="en-US" sz="2400" dirty="0">
              <a:solidFill>
                <a:srgbClr val="002060"/>
              </a:solidFill>
              <a:latin typeface="Britannic Bold" pitchFamily="34" charset="0"/>
            </a:endParaRPr>
          </a:p>
        </p:txBody>
      </p:sp>
      <p:sp>
        <p:nvSpPr>
          <p:cNvPr id="7" name="Rectangle 6"/>
          <p:cNvSpPr/>
          <p:nvPr/>
        </p:nvSpPr>
        <p:spPr>
          <a:xfrm>
            <a:off x="381000" y="5638800"/>
            <a:ext cx="8458200" cy="830997"/>
          </a:xfrm>
          <a:prstGeom prst="rect">
            <a:avLst/>
          </a:prstGeom>
        </p:spPr>
        <p:txBody>
          <a:bodyPr wrap="square">
            <a:spAutoFit/>
          </a:bodyPr>
          <a:lstStyle/>
          <a:p>
            <a:r>
              <a:rPr lang="en-US" sz="2400" dirty="0">
                <a:latin typeface="Britannic Bold" pitchFamily="34" charset="0"/>
              </a:rPr>
              <a:t>Over 85% of our energy demands are met by the combustion of fossil fuels</a:t>
            </a:r>
            <a:r>
              <a:rPr lang="en-US" sz="2400" dirty="0" smtClean="0">
                <a:latin typeface="Britannic Bold" pitchFamily="34" charset="0"/>
              </a:rPr>
              <a:t>.		- </a:t>
            </a:r>
            <a:r>
              <a:rPr lang="en-US" sz="2400" dirty="0" smtClean="0">
                <a:solidFill>
                  <a:srgbClr val="002060"/>
                </a:solidFill>
                <a:latin typeface="Britannic Bold" pitchFamily="34" charset="0"/>
              </a:rPr>
              <a:t>University of Michigan</a:t>
            </a:r>
            <a:endParaRPr lang="en-US" sz="2400" dirty="0">
              <a:solidFill>
                <a:srgbClr val="002060"/>
              </a:solidFill>
              <a:latin typeface="Britannic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228600"/>
            <a:ext cx="7620000" cy="769441"/>
          </a:xfrm>
          <a:prstGeom prst="rect">
            <a:avLst/>
          </a:prstGeom>
          <a:noFill/>
        </p:spPr>
        <p:txBody>
          <a:bodyPr wrap="square" rtlCol="0">
            <a:spAutoFit/>
          </a:bodyPr>
          <a:lstStyle/>
          <a:p>
            <a:pPr algn="ctr"/>
            <a:r>
              <a:rPr lang="en-US" sz="4400" b="1" dirty="0" smtClean="0">
                <a:solidFill>
                  <a:srgbClr val="FF0000"/>
                </a:solidFill>
                <a:latin typeface="Britannic Bold" pitchFamily="34" charset="0"/>
                <a:cs typeface="Arial" pitchFamily="34" charset="0"/>
              </a:rPr>
              <a:t>THREATS TO BIODIVERSITY</a:t>
            </a:r>
            <a:endParaRPr lang="en-US" sz="4400" b="1" dirty="0">
              <a:solidFill>
                <a:srgbClr val="FF0000"/>
              </a:solidFill>
              <a:latin typeface="Britannic Bold" pitchFamily="34" charset="0"/>
              <a:cs typeface="Arial" pitchFamily="34" charset="0"/>
            </a:endParaRPr>
          </a:p>
        </p:txBody>
      </p:sp>
      <p:pic>
        <p:nvPicPr>
          <p:cNvPr id="10246" name="Picture 6" descr="http://www.globalwarmingart.com/images/4/48/Partially_Bleached_Coral.jpg"/>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295400"/>
            <a:ext cx="2743200" cy="1828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90600" y="3124200"/>
            <a:ext cx="3733800" cy="461665"/>
          </a:xfrm>
          <a:prstGeom prst="rect">
            <a:avLst/>
          </a:prstGeom>
          <a:noFill/>
        </p:spPr>
        <p:txBody>
          <a:bodyPr wrap="square" rtlCol="0">
            <a:spAutoFit/>
          </a:bodyPr>
          <a:lstStyle/>
          <a:p>
            <a:r>
              <a:rPr lang="en-US" sz="2400" dirty="0" smtClean="0">
                <a:latin typeface="Britannic Bold" pitchFamily="34" charset="0"/>
              </a:rPr>
              <a:t>Bleaching</a:t>
            </a:r>
            <a:endParaRPr lang="en-US" sz="2400" dirty="0">
              <a:latin typeface="Britannic Bold" pitchFamily="34" charset="0"/>
            </a:endParaRPr>
          </a:p>
        </p:txBody>
      </p:sp>
      <p:pic>
        <p:nvPicPr>
          <p:cNvPr id="10248" name="Picture 8" descr="http://www.fs.fed.us/wildflowers/rareplants/whyare/images/farmland_lg.jpg"/>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0400" y="1340123"/>
            <a:ext cx="27432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581400" y="3124200"/>
            <a:ext cx="3733800" cy="461665"/>
          </a:xfrm>
          <a:prstGeom prst="rect">
            <a:avLst/>
          </a:prstGeom>
          <a:noFill/>
        </p:spPr>
        <p:txBody>
          <a:bodyPr wrap="square" rtlCol="0">
            <a:spAutoFit/>
          </a:bodyPr>
          <a:lstStyle/>
          <a:p>
            <a:r>
              <a:rPr lang="en-US" sz="2400" dirty="0" smtClean="0">
                <a:latin typeface="Britannic Bold" pitchFamily="34" charset="0"/>
              </a:rPr>
              <a:t>Fragmentation</a:t>
            </a:r>
            <a:endParaRPr lang="en-US" sz="2400" dirty="0">
              <a:latin typeface="Britannic Bold" pitchFamily="34" charset="0"/>
            </a:endParaRPr>
          </a:p>
        </p:txBody>
      </p:sp>
      <p:pic>
        <p:nvPicPr>
          <p:cNvPr id="10250" name="Picture 10" descr="http://www.elrst.com/wp-content/uploads/2009/08/deforestation-amazon-rainforest.jpg"/>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3709" y="1371600"/>
            <a:ext cx="27432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477000" y="3124200"/>
            <a:ext cx="3733800" cy="461665"/>
          </a:xfrm>
          <a:prstGeom prst="rect">
            <a:avLst/>
          </a:prstGeom>
          <a:noFill/>
        </p:spPr>
        <p:txBody>
          <a:bodyPr wrap="square" rtlCol="0">
            <a:spAutoFit/>
          </a:bodyPr>
          <a:lstStyle/>
          <a:p>
            <a:r>
              <a:rPr lang="en-US" sz="2400" dirty="0" smtClean="0">
                <a:latin typeface="Britannic Bold" pitchFamily="34" charset="0"/>
              </a:rPr>
              <a:t>Deforestation</a:t>
            </a:r>
            <a:endParaRPr lang="en-US" sz="2400" dirty="0">
              <a:latin typeface="Britannic Bold" pitchFamily="34" charset="0"/>
            </a:endParaRPr>
          </a:p>
        </p:txBody>
      </p:sp>
      <p:pic>
        <p:nvPicPr>
          <p:cNvPr id="10252" name="Picture 12" descr="http://3.bp.blogspot.com/_cFR1XLAbOGE/TAXHRm4JhYI/AAAAAAAAAHw/0UguNu5Kf-k/s1600/Overfishing-Thousands-of-Pounds-of-Jack-Mackerel-NOAA-Images.jpg"/>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1727" y="3733800"/>
            <a:ext cx="27432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914400" y="5558135"/>
            <a:ext cx="3733800" cy="461665"/>
          </a:xfrm>
          <a:prstGeom prst="rect">
            <a:avLst/>
          </a:prstGeom>
          <a:noFill/>
        </p:spPr>
        <p:txBody>
          <a:bodyPr wrap="square" rtlCol="0">
            <a:spAutoFit/>
          </a:bodyPr>
          <a:lstStyle/>
          <a:p>
            <a:r>
              <a:rPr lang="en-US" sz="2400" dirty="0" smtClean="0">
                <a:latin typeface="Britannic Bold" pitchFamily="34" charset="0"/>
              </a:rPr>
              <a:t>Overfishing</a:t>
            </a:r>
            <a:endParaRPr lang="en-US" sz="2400" dirty="0">
              <a:latin typeface="Britannic Bold" pitchFamily="34" charset="0"/>
            </a:endParaRPr>
          </a:p>
        </p:txBody>
      </p:sp>
      <p:pic>
        <p:nvPicPr>
          <p:cNvPr id="10254" name="Picture 14" descr="http://4.bp.blogspot.com/_kIAzAl2X2NM/TSyf4I_75LI/AAAAAAAAD6Q/T9YMWkpzqj4/s1600/pollution2.gif"/>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4255" y="3733800"/>
            <a:ext cx="27432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886200" y="5562600"/>
            <a:ext cx="3733800" cy="461665"/>
          </a:xfrm>
          <a:prstGeom prst="rect">
            <a:avLst/>
          </a:prstGeom>
          <a:noFill/>
        </p:spPr>
        <p:txBody>
          <a:bodyPr wrap="square" rtlCol="0">
            <a:spAutoFit/>
          </a:bodyPr>
          <a:lstStyle/>
          <a:p>
            <a:r>
              <a:rPr lang="en-US" sz="2400" dirty="0" smtClean="0">
                <a:latin typeface="Britannic Bold" pitchFamily="34" charset="0"/>
              </a:rPr>
              <a:t>Air Pollution</a:t>
            </a:r>
            <a:endParaRPr lang="en-US" sz="2400" dirty="0">
              <a:latin typeface="Britannic Bold" pitchFamily="34" charset="0"/>
            </a:endParaRPr>
          </a:p>
        </p:txBody>
      </p:sp>
      <p:pic>
        <p:nvPicPr>
          <p:cNvPr id="10256" name="Picture 16" descr="http://www.sea-turtles.net/images/oil%20spill.jpg"/>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3709" y="3733800"/>
            <a:ext cx="2743200" cy="18288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6553200" y="5562600"/>
            <a:ext cx="3733800" cy="461665"/>
          </a:xfrm>
          <a:prstGeom prst="rect">
            <a:avLst/>
          </a:prstGeom>
          <a:noFill/>
        </p:spPr>
        <p:txBody>
          <a:bodyPr wrap="square" rtlCol="0">
            <a:spAutoFit/>
          </a:bodyPr>
          <a:lstStyle/>
          <a:p>
            <a:r>
              <a:rPr lang="en-US" sz="2400" dirty="0" smtClean="0">
                <a:latin typeface="Britannic Bold" pitchFamily="34" charset="0"/>
              </a:rPr>
              <a:t>Water Pollution</a:t>
            </a:r>
            <a:endParaRPr lang="en-US" sz="2400" dirty="0">
              <a:latin typeface="Britannic Bold" pitchFamily="34" charset="0"/>
            </a:endParaRPr>
          </a:p>
        </p:txBody>
      </p:sp>
      <p:sp>
        <p:nvSpPr>
          <p:cNvPr id="22" name="TextBox 21"/>
          <p:cNvSpPr txBox="1"/>
          <p:nvPr/>
        </p:nvSpPr>
        <p:spPr>
          <a:xfrm>
            <a:off x="2514600" y="6096000"/>
            <a:ext cx="4114800" cy="646331"/>
          </a:xfrm>
          <a:prstGeom prst="rect">
            <a:avLst/>
          </a:prstGeom>
          <a:noFill/>
        </p:spPr>
        <p:txBody>
          <a:bodyPr wrap="square" rtlCol="0">
            <a:spAutoFit/>
          </a:bodyPr>
          <a:lstStyle/>
          <a:p>
            <a:r>
              <a:rPr lang="en-US" sz="3600" dirty="0" smtClean="0">
                <a:solidFill>
                  <a:srgbClr val="FF0000"/>
                </a:solidFill>
                <a:latin typeface="Britannic Bold" pitchFamily="34" charset="0"/>
              </a:rPr>
              <a:t>…and many more!</a:t>
            </a:r>
            <a:endParaRPr lang="en-US" sz="3600" dirty="0">
              <a:solidFill>
                <a:srgbClr val="FF0000"/>
              </a:solidFill>
              <a:latin typeface="Britannic Bold" pitchFamily="34" charset="0"/>
            </a:endParaRPr>
          </a:p>
        </p:txBody>
      </p:sp>
      <p:sp>
        <p:nvSpPr>
          <p:cNvPr id="23" name="TextBox 22"/>
          <p:cNvSpPr txBox="1"/>
          <p:nvPr/>
        </p:nvSpPr>
        <p:spPr>
          <a:xfrm>
            <a:off x="8001000" y="5334000"/>
            <a:ext cx="2057400" cy="246221"/>
          </a:xfrm>
          <a:prstGeom prst="rect">
            <a:avLst/>
          </a:prstGeom>
          <a:noFill/>
        </p:spPr>
        <p:txBody>
          <a:bodyPr wrap="square" rtlCol="0">
            <a:spAutoFit/>
          </a:bodyPr>
          <a:lstStyle/>
          <a:p>
            <a:r>
              <a:rPr lang="en-US" sz="1000" dirty="0">
                <a:solidFill>
                  <a:schemeClr val="bg1"/>
                </a:solidFill>
              </a:rPr>
              <a:t>sea-turtles.net</a:t>
            </a:r>
          </a:p>
        </p:txBody>
      </p:sp>
      <p:sp>
        <p:nvSpPr>
          <p:cNvPr id="24" name="TextBox 23"/>
          <p:cNvSpPr txBox="1"/>
          <p:nvPr/>
        </p:nvSpPr>
        <p:spPr>
          <a:xfrm>
            <a:off x="8153400" y="2971800"/>
            <a:ext cx="2057400" cy="246221"/>
          </a:xfrm>
          <a:prstGeom prst="rect">
            <a:avLst/>
          </a:prstGeom>
          <a:noFill/>
        </p:spPr>
        <p:txBody>
          <a:bodyPr wrap="square" rtlCol="0">
            <a:spAutoFit/>
          </a:bodyPr>
          <a:lstStyle/>
          <a:p>
            <a:r>
              <a:rPr lang="en-US" sz="1000" dirty="0">
                <a:solidFill>
                  <a:schemeClr val="bg1"/>
                </a:solidFill>
              </a:rPr>
              <a:t>.elrst.com</a:t>
            </a:r>
          </a:p>
        </p:txBody>
      </p:sp>
      <p:sp>
        <p:nvSpPr>
          <p:cNvPr id="25" name="TextBox 24"/>
          <p:cNvSpPr txBox="1"/>
          <p:nvPr/>
        </p:nvSpPr>
        <p:spPr>
          <a:xfrm>
            <a:off x="5334000" y="2954179"/>
            <a:ext cx="2057400" cy="246221"/>
          </a:xfrm>
          <a:prstGeom prst="rect">
            <a:avLst/>
          </a:prstGeom>
          <a:noFill/>
        </p:spPr>
        <p:txBody>
          <a:bodyPr wrap="square" rtlCol="0">
            <a:spAutoFit/>
          </a:bodyPr>
          <a:lstStyle/>
          <a:p>
            <a:r>
              <a:rPr lang="en-US" sz="1000" dirty="0">
                <a:solidFill>
                  <a:schemeClr val="bg1"/>
                </a:solidFill>
              </a:rPr>
              <a:t>fs.fed.us</a:t>
            </a:r>
          </a:p>
        </p:txBody>
      </p:sp>
      <p:sp>
        <p:nvSpPr>
          <p:cNvPr id="26" name="TextBox 25"/>
          <p:cNvSpPr txBox="1"/>
          <p:nvPr/>
        </p:nvSpPr>
        <p:spPr>
          <a:xfrm>
            <a:off x="4876800" y="5316379"/>
            <a:ext cx="2057400" cy="246221"/>
          </a:xfrm>
          <a:prstGeom prst="rect">
            <a:avLst/>
          </a:prstGeom>
          <a:noFill/>
        </p:spPr>
        <p:txBody>
          <a:bodyPr wrap="square" rtlCol="0">
            <a:spAutoFit/>
          </a:bodyPr>
          <a:lstStyle/>
          <a:p>
            <a:r>
              <a:rPr lang="en-US" sz="1000" dirty="0" smtClean="0">
                <a:solidFill>
                  <a:schemeClr val="bg1"/>
                </a:solidFill>
              </a:rPr>
              <a:t>bp.blogspot.com</a:t>
            </a:r>
            <a:endParaRPr lang="en-US" sz="1000" dirty="0">
              <a:solidFill>
                <a:schemeClr val="bg1"/>
              </a:solidFill>
            </a:endParaRPr>
          </a:p>
        </p:txBody>
      </p:sp>
      <p:sp>
        <p:nvSpPr>
          <p:cNvPr id="27" name="TextBox 26"/>
          <p:cNvSpPr txBox="1"/>
          <p:nvPr/>
        </p:nvSpPr>
        <p:spPr>
          <a:xfrm>
            <a:off x="1981200" y="5334000"/>
            <a:ext cx="2057400" cy="246221"/>
          </a:xfrm>
          <a:prstGeom prst="rect">
            <a:avLst/>
          </a:prstGeom>
          <a:noFill/>
        </p:spPr>
        <p:txBody>
          <a:bodyPr wrap="square" rtlCol="0">
            <a:spAutoFit/>
          </a:bodyPr>
          <a:lstStyle/>
          <a:p>
            <a:r>
              <a:rPr lang="en-US" sz="1000" dirty="0" smtClean="0">
                <a:solidFill>
                  <a:schemeClr val="bg1"/>
                </a:solidFill>
              </a:rPr>
              <a:t>bp.blogspot.com</a:t>
            </a:r>
            <a:endParaRPr lang="en-US" sz="1000" dirty="0">
              <a:solidFill>
                <a:schemeClr val="bg1"/>
              </a:solidFill>
            </a:endParaRPr>
          </a:p>
        </p:txBody>
      </p:sp>
      <p:sp>
        <p:nvSpPr>
          <p:cNvPr id="28" name="TextBox 27"/>
          <p:cNvSpPr txBox="1"/>
          <p:nvPr/>
        </p:nvSpPr>
        <p:spPr>
          <a:xfrm>
            <a:off x="1676400" y="2895600"/>
            <a:ext cx="2057400" cy="246221"/>
          </a:xfrm>
          <a:prstGeom prst="rect">
            <a:avLst/>
          </a:prstGeom>
          <a:noFill/>
        </p:spPr>
        <p:txBody>
          <a:bodyPr wrap="square" rtlCol="0">
            <a:spAutoFit/>
          </a:bodyPr>
          <a:lstStyle/>
          <a:p>
            <a:r>
              <a:rPr lang="en-US" sz="1000" dirty="0">
                <a:solidFill>
                  <a:schemeClr val="bg1"/>
                </a:solidFill>
              </a:rPr>
              <a:t>.globalwarmingart.com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6154579"/>
            <a:ext cx="7848600" cy="2462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52400" y="221159"/>
            <a:ext cx="8915400" cy="769441"/>
          </a:xfrm>
          <a:prstGeom prst="rect">
            <a:avLst/>
          </a:prstGeom>
          <a:noFill/>
        </p:spPr>
        <p:txBody>
          <a:bodyPr wrap="square" rtlCol="0">
            <a:spAutoFit/>
          </a:bodyPr>
          <a:lstStyle/>
          <a:p>
            <a:pPr algn="ctr"/>
            <a:r>
              <a:rPr lang="en-US" sz="4400" b="1" dirty="0" smtClean="0">
                <a:solidFill>
                  <a:srgbClr val="00B050"/>
                </a:solidFill>
                <a:latin typeface="Britannic Bold" pitchFamily="34" charset="0"/>
                <a:cs typeface="Arial" pitchFamily="34" charset="0"/>
              </a:rPr>
              <a:t>CHANGES IN BIODIVERSITY</a:t>
            </a:r>
            <a:endParaRPr lang="en-US" sz="4400" b="1" dirty="0">
              <a:solidFill>
                <a:srgbClr val="00B050"/>
              </a:solidFill>
              <a:latin typeface="Britannic Bold" pitchFamily="34" charset="0"/>
              <a:cs typeface="Arial" pitchFamily="34" charset="0"/>
            </a:endParaRPr>
          </a:p>
        </p:txBody>
      </p:sp>
      <p:sp>
        <p:nvSpPr>
          <p:cNvPr id="6" name="TextBox 5"/>
          <p:cNvSpPr txBox="1"/>
          <p:nvPr/>
        </p:nvSpPr>
        <p:spPr>
          <a:xfrm>
            <a:off x="7086600" y="5697379"/>
            <a:ext cx="2057400" cy="246221"/>
          </a:xfrm>
          <a:prstGeom prst="rect">
            <a:avLst/>
          </a:prstGeom>
          <a:noFill/>
        </p:spPr>
        <p:txBody>
          <a:bodyPr wrap="square" rtlCol="0">
            <a:spAutoFit/>
          </a:bodyPr>
          <a:lstStyle/>
          <a:p>
            <a:r>
              <a:rPr lang="en-US" sz="1000" dirty="0" smtClean="0">
                <a:solidFill>
                  <a:schemeClr val="bg1"/>
                </a:solidFill>
              </a:rPr>
              <a:t>Specieslist.com</a:t>
            </a:r>
            <a:endParaRPr lang="en-US" sz="1000" dirty="0">
              <a:solidFill>
                <a:schemeClr val="bg1"/>
              </a:solidFill>
            </a:endParaRPr>
          </a:p>
        </p:txBody>
      </p:sp>
      <p:pic>
        <p:nvPicPr>
          <p:cNvPr id="9222" name="Picture 6" descr="http://www.cof.orst.edu/rangecontractions/images/fig4a+b+c_low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99342"/>
            <a:ext cx="7848600" cy="44728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772400" y="6154579"/>
            <a:ext cx="2057400" cy="246221"/>
          </a:xfrm>
          <a:prstGeom prst="rect">
            <a:avLst/>
          </a:prstGeom>
          <a:noFill/>
        </p:spPr>
        <p:txBody>
          <a:bodyPr wrap="square" rtlCol="0">
            <a:spAutoFit/>
          </a:bodyPr>
          <a:lstStyle/>
          <a:p>
            <a:r>
              <a:rPr lang="en-US" sz="1000" dirty="0"/>
              <a:t>cof.orst.edu</a:t>
            </a:r>
          </a:p>
        </p:txBody>
      </p:sp>
      <p:cxnSp>
        <p:nvCxnSpPr>
          <p:cNvPr id="5" name="Straight Arrow Connector 4"/>
          <p:cNvCxnSpPr/>
          <p:nvPr/>
        </p:nvCxnSpPr>
        <p:spPr>
          <a:xfrm>
            <a:off x="1981200" y="5410200"/>
            <a:ext cx="5638800" cy="867489"/>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8927" y="2057400"/>
            <a:ext cx="7620000" cy="2123658"/>
          </a:xfrm>
          <a:prstGeom prst="rect">
            <a:avLst/>
          </a:prstGeom>
          <a:noFill/>
        </p:spPr>
        <p:txBody>
          <a:bodyPr wrap="square" rtlCol="0">
            <a:spAutoFit/>
          </a:bodyPr>
          <a:lstStyle/>
          <a:p>
            <a:pPr algn="ctr"/>
            <a:r>
              <a:rPr lang="en-US" sz="4400" b="1" dirty="0" smtClean="0">
                <a:solidFill>
                  <a:srgbClr val="FFFF00"/>
                </a:solidFill>
                <a:latin typeface="Britannic Bold" pitchFamily="34" charset="0"/>
                <a:cs typeface="Arial" pitchFamily="34" charset="0"/>
              </a:rPr>
              <a:t>BIODIVERSITY COMES IN ALL </a:t>
            </a:r>
            <a:r>
              <a:rPr lang="en-US" sz="4400" b="1" dirty="0">
                <a:solidFill>
                  <a:srgbClr val="FFFF00"/>
                </a:solidFill>
                <a:latin typeface="Britannic Bold" pitchFamily="34" charset="0"/>
                <a:cs typeface="Arial" pitchFamily="34" charset="0"/>
              </a:rPr>
              <a:t>S</a:t>
            </a:r>
            <a:r>
              <a:rPr lang="en-US" sz="4400" b="1" dirty="0" smtClean="0">
                <a:solidFill>
                  <a:srgbClr val="FFFF00"/>
                </a:solidFill>
                <a:latin typeface="Britannic Bold" pitchFamily="34" charset="0"/>
                <a:cs typeface="Arial" pitchFamily="34" charset="0"/>
              </a:rPr>
              <a:t>HAPES AND SIZES…LETS TEST YOUR SKILLS</a:t>
            </a:r>
            <a:endParaRPr lang="en-US" sz="4400" b="1" dirty="0">
              <a:solidFill>
                <a:srgbClr val="FFFF00"/>
              </a:solidFill>
              <a:latin typeface="Britannic Bold" pitchFamily="34" charset="0"/>
              <a:cs typeface="Arial" pitchFamily="34" charset="0"/>
            </a:endParaRPr>
          </a:p>
        </p:txBody>
      </p:sp>
    </p:spTree>
    <p:extLst>
      <p:ext uri="{BB962C8B-B14F-4D97-AF65-F5344CB8AC3E}">
        <p14:creationId xmlns:p14="http://schemas.microsoft.com/office/powerpoint/2010/main" val="26255389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7924800" cy="769441"/>
          </a:xfrm>
          <a:prstGeom prst="rect">
            <a:avLst/>
          </a:prstGeom>
          <a:noFill/>
        </p:spPr>
        <p:txBody>
          <a:bodyPr wrap="square" rtlCol="0">
            <a:spAutoFit/>
          </a:bodyPr>
          <a:lstStyle/>
          <a:p>
            <a:pPr algn="ctr"/>
            <a:r>
              <a:rPr lang="en-US" sz="4400" b="1" dirty="0" smtClean="0">
                <a:solidFill>
                  <a:schemeClr val="accent4">
                    <a:lumMod val="50000"/>
                  </a:schemeClr>
                </a:solidFill>
                <a:latin typeface="Britannic Bold" pitchFamily="34" charset="0"/>
                <a:cs typeface="Arial" pitchFamily="34" charset="0"/>
              </a:rPr>
              <a:t>VARIATIONS IN BIODIVERSITY?</a:t>
            </a:r>
            <a:endParaRPr lang="en-US" sz="4400" b="1" dirty="0">
              <a:solidFill>
                <a:schemeClr val="accent4">
                  <a:lumMod val="50000"/>
                </a:schemeClr>
              </a:solidFill>
              <a:latin typeface="Britannic Bold" pitchFamily="34" charset="0"/>
              <a:cs typeface="Arial" pitchFamily="34" charset="0"/>
            </a:endParaRPr>
          </a:p>
        </p:txBody>
      </p:sp>
      <p:pic>
        <p:nvPicPr>
          <p:cNvPr id="6146" name="Picture 2" descr="http://ntsavanna.com/wp-content/uploads/2009/04/thorn-treehopper-collec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086" y="1781175"/>
            <a:ext cx="6981825" cy="436245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4648200" y="3962400"/>
            <a:ext cx="914400"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858000" y="2971800"/>
            <a:ext cx="914400"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664527" y="4876800"/>
            <a:ext cx="914400"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981200" y="4308764"/>
            <a:ext cx="914400"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162800" y="5925979"/>
            <a:ext cx="2057400" cy="246221"/>
          </a:xfrm>
          <a:prstGeom prst="rect">
            <a:avLst/>
          </a:prstGeom>
          <a:noFill/>
        </p:spPr>
        <p:txBody>
          <a:bodyPr wrap="square" rtlCol="0">
            <a:spAutoFit/>
          </a:bodyPr>
          <a:lstStyle/>
          <a:p>
            <a:r>
              <a:rPr lang="en-US" sz="1000" dirty="0">
                <a:solidFill>
                  <a:schemeClr val="bg1"/>
                </a:solidFill>
              </a:rPr>
              <a:t>n</a:t>
            </a:r>
            <a:r>
              <a:rPr lang="en-US" sz="1000" dirty="0" smtClean="0">
                <a:solidFill>
                  <a:schemeClr val="bg1"/>
                </a:solidFill>
              </a:rPr>
              <a:t>tsavanna.com</a:t>
            </a:r>
            <a:endParaRPr lang="en-US" sz="1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mages.wildmadagascar.org/pictures/isalo/walking_stick0071.jpg"/>
          <p:cNvPicPr>
            <a:picLocks noChangeAspect="1" noChangeArrowheads="1"/>
          </p:cNvPicPr>
          <p:nvPr/>
        </p:nvPicPr>
        <p:blipFill rotWithShape="1">
          <a:blip r:embed="rId3">
            <a:extLst>
              <a:ext uri="{28A0092B-C50C-407E-A947-70E740481C1C}">
                <a14:useLocalDpi xmlns:a14="http://schemas.microsoft.com/office/drawing/2010/main" val="0"/>
              </a:ext>
            </a:extLst>
          </a:blip>
          <a:srcRect b="5594"/>
          <a:stretch/>
        </p:blipFill>
        <p:spPr bwMode="auto">
          <a:xfrm>
            <a:off x="1338298" y="1770222"/>
            <a:ext cx="6586502" cy="415575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00" y="228600"/>
            <a:ext cx="7620000" cy="769441"/>
          </a:xfrm>
          <a:prstGeom prst="rect">
            <a:avLst/>
          </a:prstGeom>
          <a:noFill/>
        </p:spPr>
        <p:txBody>
          <a:bodyPr wrap="square" rtlCol="0">
            <a:spAutoFit/>
          </a:bodyPr>
          <a:lstStyle/>
          <a:p>
            <a:pPr algn="ctr"/>
            <a:r>
              <a:rPr lang="en-US" sz="4400" b="1" dirty="0" smtClean="0">
                <a:solidFill>
                  <a:srgbClr val="FF00FF"/>
                </a:solidFill>
                <a:latin typeface="Britannic Bold" pitchFamily="34" charset="0"/>
                <a:cs typeface="Arial" pitchFamily="34" charset="0"/>
              </a:rPr>
              <a:t>VARIATIONS IN BIODIVERSITY</a:t>
            </a:r>
            <a:endParaRPr lang="en-US" sz="4400" b="1" dirty="0">
              <a:solidFill>
                <a:srgbClr val="FF00FF"/>
              </a:solidFill>
              <a:latin typeface="Britannic Bold" pitchFamily="34" charset="0"/>
              <a:cs typeface="Arial" pitchFamily="34" charset="0"/>
            </a:endParaRPr>
          </a:p>
        </p:txBody>
      </p:sp>
      <p:cxnSp>
        <p:nvCxnSpPr>
          <p:cNvPr id="5" name="Straight Arrow Connector 4"/>
          <p:cNvCxnSpPr/>
          <p:nvPr/>
        </p:nvCxnSpPr>
        <p:spPr>
          <a:xfrm flipH="1" flipV="1">
            <a:off x="6096000" y="4686300"/>
            <a:ext cx="914400" cy="685800"/>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05600" y="5697379"/>
            <a:ext cx="2057400" cy="246221"/>
          </a:xfrm>
          <a:prstGeom prst="rect">
            <a:avLst/>
          </a:prstGeom>
          <a:noFill/>
        </p:spPr>
        <p:txBody>
          <a:bodyPr wrap="square" rtlCol="0">
            <a:spAutoFit/>
          </a:bodyPr>
          <a:lstStyle/>
          <a:p>
            <a:r>
              <a:rPr lang="en-US" sz="1000" dirty="0" smtClean="0">
                <a:solidFill>
                  <a:schemeClr val="bg1"/>
                </a:solidFill>
              </a:rPr>
              <a:t>wildmadagascar.org</a:t>
            </a:r>
            <a:endParaRPr lang="en-US" sz="1000" dirty="0">
              <a:solidFill>
                <a:schemeClr val="bg1"/>
              </a:solidFill>
            </a:endParaRPr>
          </a:p>
        </p:txBody>
      </p:sp>
    </p:spTree>
    <p:extLst>
      <p:ext uri="{BB962C8B-B14F-4D97-AF65-F5344CB8AC3E}">
        <p14:creationId xmlns:p14="http://schemas.microsoft.com/office/powerpoint/2010/main" val="413751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7620000" cy="769441"/>
          </a:xfrm>
          <a:prstGeom prst="rect">
            <a:avLst/>
          </a:prstGeom>
          <a:noFill/>
        </p:spPr>
        <p:txBody>
          <a:bodyPr wrap="square" rtlCol="0">
            <a:spAutoFit/>
          </a:bodyPr>
          <a:lstStyle/>
          <a:p>
            <a:pPr algn="ctr"/>
            <a:r>
              <a:rPr lang="en-US" sz="4400" b="1" dirty="0" smtClean="0">
                <a:solidFill>
                  <a:srgbClr val="7030A0"/>
                </a:solidFill>
                <a:latin typeface="Britannic Bold" pitchFamily="34" charset="0"/>
                <a:cs typeface="Arial" pitchFamily="34" charset="0"/>
              </a:rPr>
              <a:t>VARIATIONS IN BIODIVERSITY</a:t>
            </a:r>
            <a:endParaRPr lang="en-US" sz="4400" b="1" dirty="0">
              <a:solidFill>
                <a:srgbClr val="7030A0"/>
              </a:solidFill>
              <a:latin typeface="Britannic Bold" pitchFamily="34" charset="0"/>
              <a:cs typeface="Arial" pitchFamily="34" charset="0"/>
            </a:endParaRPr>
          </a:p>
        </p:txBody>
      </p:sp>
      <p:pic>
        <p:nvPicPr>
          <p:cNvPr id="1026" name="Picture 2" descr="http://2.bp.blogspot.com/_W90V87w3sr8/TT63uRT_U9I/AAAAAAAAAo8/to9O8zEeo7k/s1600/bluewhale.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91560"/>
            <a:ext cx="2743200" cy="226771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05000" y="4632590"/>
            <a:ext cx="2057400" cy="246221"/>
          </a:xfrm>
          <a:prstGeom prst="rect">
            <a:avLst/>
          </a:prstGeom>
          <a:noFill/>
        </p:spPr>
        <p:txBody>
          <a:bodyPr wrap="square" rtlCol="0">
            <a:spAutoFit/>
          </a:bodyPr>
          <a:lstStyle/>
          <a:p>
            <a:r>
              <a:rPr lang="en-US" sz="1000" dirty="0">
                <a:solidFill>
                  <a:schemeClr val="bg1"/>
                </a:solidFill>
              </a:rPr>
              <a:t>t</a:t>
            </a:r>
            <a:r>
              <a:rPr lang="en-US" sz="1000" dirty="0" smtClean="0">
                <a:solidFill>
                  <a:schemeClr val="bg1"/>
                </a:solidFill>
              </a:rPr>
              <a:t>ruewildlife.com</a:t>
            </a:r>
            <a:endParaRPr lang="en-US" sz="1000" dirty="0">
              <a:solidFill>
                <a:schemeClr val="bg1"/>
              </a:solidFill>
            </a:endParaRPr>
          </a:p>
        </p:txBody>
      </p:sp>
      <p:pic>
        <p:nvPicPr>
          <p:cNvPr id="1028" name="Picture 4" descr="http://www.yourworkforcecenter.com/other/ruralconsortium/images/Aspen%20Tree%20Tops.jp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2592811"/>
            <a:ext cx="2743200" cy="22677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724400" y="4650211"/>
            <a:ext cx="2057400" cy="246221"/>
          </a:xfrm>
          <a:prstGeom prst="rect">
            <a:avLst/>
          </a:prstGeom>
          <a:noFill/>
        </p:spPr>
        <p:txBody>
          <a:bodyPr wrap="square" rtlCol="0">
            <a:spAutoFit/>
          </a:bodyPr>
          <a:lstStyle/>
          <a:p>
            <a:r>
              <a:rPr lang="en-US" sz="1000" dirty="0">
                <a:solidFill>
                  <a:schemeClr val="bg1"/>
                </a:solidFill>
              </a:rPr>
              <a:t>y</a:t>
            </a:r>
            <a:r>
              <a:rPr lang="en-US" sz="1000" dirty="0" smtClean="0">
                <a:solidFill>
                  <a:schemeClr val="bg1"/>
                </a:solidFill>
              </a:rPr>
              <a:t>ourworkforce.com</a:t>
            </a:r>
            <a:endParaRPr lang="en-US" sz="1000" dirty="0">
              <a:solidFill>
                <a:schemeClr val="bg1"/>
              </a:solidFill>
            </a:endParaRPr>
          </a:p>
        </p:txBody>
      </p:sp>
      <p:pic>
        <p:nvPicPr>
          <p:cNvPr id="1032" name="Picture 8" descr="File:Armillaria.jpg">
            <a:hlinkClick r:id="rId5"/>
          </p:cNvPr>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2590800"/>
            <a:ext cx="2743200" cy="226771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848600" y="4632590"/>
            <a:ext cx="2057400" cy="246221"/>
          </a:xfrm>
          <a:prstGeom prst="rect">
            <a:avLst/>
          </a:prstGeom>
          <a:noFill/>
        </p:spPr>
        <p:txBody>
          <a:bodyPr wrap="square" rtlCol="0">
            <a:spAutoFit/>
          </a:bodyPr>
          <a:lstStyle/>
          <a:p>
            <a:r>
              <a:rPr lang="en-US" sz="1000" dirty="0">
                <a:solidFill>
                  <a:schemeClr val="bg1"/>
                </a:solidFill>
              </a:rPr>
              <a:t>w</a:t>
            </a:r>
            <a:r>
              <a:rPr lang="en-US" sz="1000" dirty="0" smtClean="0">
                <a:solidFill>
                  <a:schemeClr val="bg1"/>
                </a:solidFill>
              </a:rPr>
              <a:t>ikipedia.com</a:t>
            </a:r>
            <a:endParaRPr lang="en-US" sz="1000" dirty="0">
              <a:solidFill>
                <a:schemeClr val="bg1"/>
              </a:solidFill>
            </a:endParaRPr>
          </a:p>
        </p:txBody>
      </p:sp>
      <p:sp>
        <p:nvSpPr>
          <p:cNvPr id="3" name="TextBox 2"/>
          <p:cNvSpPr txBox="1"/>
          <p:nvPr/>
        </p:nvSpPr>
        <p:spPr>
          <a:xfrm>
            <a:off x="2590800" y="5715000"/>
            <a:ext cx="4572000" cy="769441"/>
          </a:xfrm>
          <a:prstGeom prst="rect">
            <a:avLst/>
          </a:prstGeom>
          <a:noFill/>
        </p:spPr>
        <p:txBody>
          <a:bodyPr wrap="square" rtlCol="0">
            <a:spAutoFit/>
          </a:bodyPr>
          <a:lstStyle/>
          <a:p>
            <a:r>
              <a:rPr lang="en-US" sz="4400" b="1" i="1" dirty="0" smtClean="0">
                <a:solidFill>
                  <a:srgbClr val="FF0000"/>
                </a:solidFill>
              </a:rPr>
              <a:t>All of them!!!!!!!!</a:t>
            </a:r>
            <a:endParaRPr lang="en-US" sz="4400" b="1" i="1" dirty="0">
              <a:solidFill>
                <a:srgbClr val="FF0000"/>
              </a:solidFill>
            </a:endParaRPr>
          </a:p>
        </p:txBody>
      </p:sp>
    </p:spTree>
    <p:extLst>
      <p:ext uri="{BB962C8B-B14F-4D97-AF65-F5344CB8AC3E}">
        <p14:creationId xmlns:p14="http://schemas.microsoft.com/office/powerpoint/2010/main" val="357041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2289</TotalTime>
  <Words>1037</Words>
  <Application>Microsoft Office PowerPoint</Application>
  <PresentationFormat>On-screen Show (4:3)</PresentationFormat>
  <Paragraphs>227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Daddy</dc:creator>
  <cp:lastModifiedBy>Van Cie</cp:lastModifiedBy>
  <cp:revision>111</cp:revision>
  <dcterms:created xsi:type="dcterms:W3CDTF">2010-11-15T07:09:58Z</dcterms:created>
  <dcterms:modified xsi:type="dcterms:W3CDTF">2011-07-20T05:58:13Z</dcterms:modified>
</cp:coreProperties>
</file>