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56" r:id="rId2"/>
    <p:sldId id="259" r:id="rId3"/>
    <p:sldId id="261" r:id="rId4"/>
    <p:sldId id="258" r:id="rId5"/>
    <p:sldId id="260" r:id="rId6"/>
    <p:sldId id="263" r:id="rId7"/>
    <p:sldId id="264" r:id="rId8"/>
    <p:sldId id="266" r:id="rId9"/>
    <p:sldId id="267" r:id="rId10"/>
    <p:sldId id="268" r:id="rId11"/>
    <p:sldId id="269" r:id="rId12"/>
    <p:sldId id="270" r:id="rId13"/>
  </p:sldIdLst>
  <p:sldSz cx="9144000" cy="6858000" type="screen4x3"/>
  <p:notesSz cx="6858000" cy="9180513"/>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a:srgbClr val="EEB42D"/>
    <a:srgbClr val="EED41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32787"/>
    <p:restoredTop sz="56128" autoAdjust="0"/>
  </p:normalViewPr>
  <p:slideViewPr>
    <p:cSldViewPr>
      <p:cViewPr varScale="1">
        <p:scale>
          <a:sx n="40" d="100"/>
          <a:sy n="40" d="100"/>
        </p:scale>
        <p:origin x="-289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00" d="100"/>
          <a:sy n="100" d="100"/>
        </p:scale>
        <p:origin x="-1890" y="1188"/>
      </p:cViewPr>
      <p:guideLst>
        <p:guide orient="horz" pos="2891"/>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p:cNvSpPr>
            <a:spLocks noGrp="1" noChangeArrowheads="1"/>
          </p:cNvSpPr>
          <p:nvPr>
            <p:ph type="hdr" sz="quarter"/>
          </p:nvPr>
        </p:nvSpPr>
        <p:spPr bwMode="auto">
          <a:xfrm>
            <a:off x="0" y="0"/>
            <a:ext cx="297180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smtClean="0"/>
            </a:lvl1pPr>
          </a:lstStyle>
          <a:p>
            <a:pPr>
              <a:defRPr/>
            </a:pPr>
            <a:endParaRPr lang="en-US"/>
          </a:p>
        </p:txBody>
      </p:sp>
      <p:sp>
        <p:nvSpPr>
          <p:cNvPr id="65539" name="Rectangle 1027"/>
          <p:cNvSpPr>
            <a:spLocks noGrp="1" noChangeArrowheads="1"/>
          </p:cNvSpPr>
          <p:nvPr>
            <p:ph type="dt" sz="quarter" idx="1"/>
          </p:nvPr>
        </p:nvSpPr>
        <p:spPr bwMode="auto">
          <a:xfrm>
            <a:off x="3886200" y="0"/>
            <a:ext cx="297180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smtClean="0"/>
            </a:lvl1pPr>
          </a:lstStyle>
          <a:p>
            <a:pPr>
              <a:defRPr/>
            </a:pPr>
            <a:endParaRPr lang="en-US"/>
          </a:p>
        </p:txBody>
      </p:sp>
      <p:sp>
        <p:nvSpPr>
          <p:cNvPr id="65540" name="Rectangle 1028"/>
          <p:cNvSpPr>
            <a:spLocks noGrp="1" noChangeArrowheads="1"/>
          </p:cNvSpPr>
          <p:nvPr>
            <p:ph type="ftr" sz="quarter" idx="2"/>
          </p:nvPr>
        </p:nvSpPr>
        <p:spPr bwMode="auto">
          <a:xfrm>
            <a:off x="0" y="8721725"/>
            <a:ext cx="297180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smtClean="0"/>
            </a:lvl1pPr>
          </a:lstStyle>
          <a:p>
            <a:pPr>
              <a:defRPr/>
            </a:pPr>
            <a:endParaRPr lang="en-US"/>
          </a:p>
        </p:txBody>
      </p:sp>
      <p:sp>
        <p:nvSpPr>
          <p:cNvPr id="65541" name="Rectangle 1029"/>
          <p:cNvSpPr>
            <a:spLocks noGrp="1" noChangeArrowheads="1"/>
          </p:cNvSpPr>
          <p:nvPr>
            <p:ph type="sldNum" sz="quarter" idx="3"/>
          </p:nvPr>
        </p:nvSpPr>
        <p:spPr bwMode="auto">
          <a:xfrm>
            <a:off x="3886200" y="8721725"/>
            <a:ext cx="297180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smtClean="0"/>
            </a:lvl1pPr>
          </a:lstStyle>
          <a:p>
            <a:pPr>
              <a:defRPr/>
            </a:pPr>
            <a:fld id="{9DCF9DC9-E73D-4B6B-9608-B0E84D27D825}" type="slidenum">
              <a:rPr lang="en-US"/>
              <a:pPr>
                <a:defRPr/>
              </a:pPr>
              <a:t>‹#›</a:t>
            </a:fld>
            <a:endParaRPr lang="en-US"/>
          </a:p>
        </p:txBody>
      </p:sp>
    </p:spTree>
    <p:extLst>
      <p:ext uri="{BB962C8B-B14F-4D97-AF65-F5344CB8AC3E}">
        <p14:creationId xmlns:p14="http://schemas.microsoft.com/office/powerpoint/2010/main" val="2615507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hdr" sz="quarter"/>
          </p:nvPr>
        </p:nvSpPr>
        <p:spPr bwMode="auto">
          <a:xfrm>
            <a:off x="0" y="0"/>
            <a:ext cx="297180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smtClean="0"/>
            </a:lvl1pPr>
          </a:lstStyle>
          <a:p>
            <a:pPr>
              <a:defRPr/>
            </a:pPr>
            <a:endParaRPr lang="en-US"/>
          </a:p>
        </p:txBody>
      </p:sp>
      <p:sp>
        <p:nvSpPr>
          <p:cNvPr id="48131" name="Rectangle 3"/>
          <p:cNvSpPr>
            <a:spLocks noGrp="1" noChangeArrowheads="1"/>
          </p:cNvSpPr>
          <p:nvPr>
            <p:ph type="dt" idx="1"/>
          </p:nvPr>
        </p:nvSpPr>
        <p:spPr bwMode="auto">
          <a:xfrm>
            <a:off x="3886200" y="0"/>
            <a:ext cx="297180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smtClean="0"/>
            </a:lvl1pPr>
          </a:lstStyle>
          <a:p>
            <a:pPr>
              <a:defRPr/>
            </a:pPr>
            <a:endParaRPr lang="en-US"/>
          </a:p>
        </p:txBody>
      </p:sp>
      <p:sp>
        <p:nvSpPr>
          <p:cNvPr id="15364" name="Rectangle 4"/>
          <p:cNvSpPr>
            <a:spLocks noGrp="1" noRot="1" noChangeAspect="1" noChangeArrowheads="1" noTextEdit="1"/>
          </p:cNvSpPr>
          <p:nvPr>
            <p:ph type="sldImg" idx="2"/>
          </p:nvPr>
        </p:nvSpPr>
        <p:spPr bwMode="auto">
          <a:xfrm>
            <a:off x="1135063" y="688975"/>
            <a:ext cx="4589462" cy="3441700"/>
          </a:xfrm>
          <a:prstGeom prst="rect">
            <a:avLst/>
          </a:prstGeom>
          <a:noFill/>
          <a:ln w="9525">
            <a:solidFill>
              <a:srgbClr val="000000"/>
            </a:solidFill>
            <a:miter lim="800000"/>
            <a:headEnd/>
            <a:tailEnd/>
          </a:ln>
          <a:effectLst/>
        </p:spPr>
      </p:sp>
      <p:sp>
        <p:nvSpPr>
          <p:cNvPr id="48133" name="Rectangle 5"/>
          <p:cNvSpPr>
            <a:spLocks noGrp="1" noChangeArrowheads="1"/>
          </p:cNvSpPr>
          <p:nvPr>
            <p:ph type="body" sz="quarter" idx="3"/>
          </p:nvPr>
        </p:nvSpPr>
        <p:spPr bwMode="auto">
          <a:xfrm>
            <a:off x="914400" y="4360863"/>
            <a:ext cx="5029200" cy="413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8134" name="Rectangle 6"/>
          <p:cNvSpPr>
            <a:spLocks noGrp="1" noChangeArrowheads="1"/>
          </p:cNvSpPr>
          <p:nvPr>
            <p:ph type="ftr" sz="quarter" idx="4"/>
          </p:nvPr>
        </p:nvSpPr>
        <p:spPr bwMode="auto">
          <a:xfrm>
            <a:off x="0" y="8721725"/>
            <a:ext cx="297180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smtClean="0"/>
            </a:lvl1pPr>
          </a:lstStyle>
          <a:p>
            <a:pPr>
              <a:defRPr/>
            </a:pPr>
            <a:endParaRPr lang="en-US"/>
          </a:p>
        </p:txBody>
      </p:sp>
      <p:sp>
        <p:nvSpPr>
          <p:cNvPr id="48135" name="Rectangle 7"/>
          <p:cNvSpPr>
            <a:spLocks noGrp="1" noChangeArrowheads="1"/>
          </p:cNvSpPr>
          <p:nvPr>
            <p:ph type="sldNum" sz="quarter" idx="5"/>
          </p:nvPr>
        </p:nvSpPr>
        <p:spPr bwMode="auto">
          <a:xfrm>
            <a:off x="3886200" y="8721725"/>
            <a:ext cx="297180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smtClean="0"/>
            </a:lvl1pPr>
          </a:lstStyle>
          <a:p>
            <a:pPr>
              <a:defRPr/>
            </a:pPr>
            <a:fld id="{1974C242-80E5-42E6-A2B2-0E9F33C757DB}" type="slidenum">
              <a:rPr lang="en-US"/>
              <a:pPr>
                <a:defRPr/>
              </a:pPr>
              <a:t>‹#›</a:t>
            </a:fld>
            <a:endParaRPr lang="en-US"/>
          </a:p>
        </p:txBody>
      </p:sp>
    </p:spTree>
    <p:extLst>
      <p:ext uri="{BB962C8B-B14F-4D97-AF65-F5344CB8AC3E}">
        <p14:creationId xmlns:p14="http://schemas.microsoft.com/office/powerpoint/2010/main" val="22422812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miter lim="800000"/>
            <a:headEnd/>
            <a:tailEnd/>
          </a:ln>
        </p:spPr>
        <p:txBody>
          <a:bodyPr/>
          <a:lstStyle/>
          <a:p>
            <a:fld id="{A4BA076B-22E6-4F68-880F-374B9D37A7A1}" type="slidenum">
              <a:rPr lang="en-US"/>
              <a:pPr/>
              <a:t>1</a:t>
            </a:fld>
            <a:endParaRPr lang="en-US"/>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p:spPr>
        <p:txBody>
          <a:bodyPr/>
          <a:lstStyle/>
          <a:p>
            <a:pPr eaLnBrk="1" hangingPunct="1"/>
            <a:r>
              <a:rPr lang="en-US" dirty="0" smtClean="0"/>
              <a:t>In this lecture you will learn about biomes, what they are, where they are located, and what organisms live within them.  </a:t>
            </a:r>
          </a:p>
          <a:p>
            <a:pPr eaLnBrk="1" hangingPunct="1"/>
            <a:endParaRPr lang="en-US" dirty="0" smtClean="0"/>
          </a:p>
          <a:p>
            <a:pPr eaLnBrk="1" hangingPunct="1"/>
            <a:r>
              <a:rPr lang="en-US" dirty="0" smtClean="0"/>
              <a:t>Biomes are simply </a:t>
            </a:r>
            <a:r>
              <a:rPr lang="en-US" dirty="0"/>
              <a:t>large geographic </a:t>
            </a:r>
            <a:r>
              <a:rPr lang="en-US" dirty="0" smtClean="0"/>
              <a:t>areas containing </a:t>
            </a:r>
            <a:r>
              <a:rPr lang="en-US" dirty="0"/>
              <a:t>similar plants and </a:t>
            </a:r>
            <a:r>
              <a:rPr lang="en-US" dirty="0" smtClean="0"/>
              <a:t>animals. Most scientists agree that the Earth is composed of 8 major biomes, however, this is still highly debated. Depending on the scale you are considering biomes may consist of tropical rainforest filled with hundreds of micro and macro organisms or hydrothermal vents on the ocean</a:t>
            </a:r>
            <a:r>
              <a:rPr lang="en-US" baseline="0" dirty="0" smtClean="0"/>
              <a:t> floor </a:t>
            </a:r>
            <a:r>
              <a:rPr lang="en-US" dirty="0" smtClean="0"/>
              <a:t>composed mainly of microscopic organisms. For the purpose of this lecture we will focus on the larger 8 major biomes.</a:t>
            </a:r>
          </a:p>
          <a:p>
            <a:pPr eaLnBrk="1" hangingPunct="1"/>
            <a:endParaRPr lang="en-US" dirty="0"/>
          </a:p>
          <a:p>
            <a:pPr eaLnBrk="1" hangingPunct="1"/>
            <a:r>
              <a:rPr lang="en-US" dirty="0" smtClean="0"/>
              <a:t>As you flip through the slides you will notice the 8 major biomes with key points bulleted. This is of course not an exhaustive list and additional information can easily be found on the internet. Before continuing on feel free to follow the activity below.</a:t>
            </a:r>
          </a:p>
          <a:p>
            <a:pPr eaLnBrk="1" hangingPunct="1"/>
            <a:endParaRPr lang="en-US" dirty="0"/>
          </a:p>
          <a:p>
            <a:pPr eaLnBrk="1" hangingPunct="1"/>
            <a:r>
              <a:rPr lang="en-US" dirty="0" smtClean="0"/>
              <a:t>Activity</a:t>
            </a:r>
            <a:r>
              <a:rPr lang="en-US" dirty="0"/>
              <a:t>:	Ask the students: Can anyone explain what they think a biome is?</a:t>
            </a:r>
          </a:p>
          <a:p>
            <a:pPr eaLnBrk="1" hangingPunct="1"/>
            <a:endParaRPr lang="en-US" dirty="0"/>
          </a:p>
          <a:p>
            <a:pPr eaLnBrk="1" hangingPunct="1"/>
            <a:r>
              <a:rPr lang="en-US" dirty="0" smtClean="0"/>
              <a:t>Notes:</a:t>
            </a:r>
            <a:r>
              <a:rPr lang="en-US" dirty="0"/>
              <a:t>	</a:t>
            </a:r>
            <a:r>
              <a:rPr lang="en-US" dirty="0" smtClean="0"/>
              <a:t>A </a:t>
            </a:r>
            <a:r>
              <a:rPr lang="en-US" dirty="0"/>
              <a:t>biome is </a:t>
            </a:r>
            <a:r>
              <a:rPr lang="en-US" dirty="0" smtClean="0"/>
              <a:t>a large geographic area containing similar plants and animals. The</a:t>
            </a:r>
            <a:r>
              <a:rPr lang="en-US" baseline="0" dirty="0" smtClean="0"/>
              <a:t> different colors on the map represent various global 	biomes.</a:t>
            </a:r>
            <a:endParaRPr lang="en-US" dirty="0"/>
          </a:p>
          <a:p>
            <a:pPr eaLnBrk="1" hangingPunct="1"/>
            <a:endParaRPr lang="en-US" dirty="0"/>
          </a:p>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miter lim="800000"/>
            <a:headEnd/>
            <a:tailEnd/>
          </a:ln>
        </p:spPr>
        <p:txBody>
          <a:bodyPr/>
          <a:lstStyle/>
          <a:p>
            <a:fld id="{6716977E-F513-4C98-A2A9-66D0D1B43B07}" type="slidenum">
              <a:rPr lang="en-US"/>
              <a:pPr/>
              <a:t>2</a:t>
            </a:fld>
            <a:endParaRPr 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xfrm>
            <a:off x="990600" y="4361656"/>
            <a:ext cx="5029200" cy="4130675"/>
          </a:xfrm>
          <a:noFill/>
        </p:spPr>
        <p:txBody>
          <a:bodyPr/>
          <a:lstStyle/>
          <a:p>
            <a:pPr eaLnBrk="1" hangingPunct="1"/>
            <a:r>
              <a:rPr lang="en-US" dirty="0" smtClean="0"/>
              <a:t>Notes:	Each biome can have distinguishing characteristics based on local factors.  For example, within the desert biome, there may be hot, 	cold, and coastal deserts, each with slightly different climates.</a:t>
            </a:r>
          </a:p>
          <a:p>
            <a:pPr eaLnBrk="1" hangingPunct="1"/>
            <a:endParaRPr lang="en-US" dirty="0" smtClean="0"/>
          </a:p>
          <a:p>
            <a:pPr eaLnBrk="1" hangingPunct="1"/>
            <a:r>
              <a:rPr lang="en-US" dirty="0" smtClean="0"/>
              <a:t>	It is possible to divide the biomes into smaller units that we call biotic communities, ecosystems, or habitats.</a:t>
            </a:r>
          </a:p>
          <a:p>
            <a:pPr eaLnBrk="1" hangingPunct="1"/>
            <a:endParaRPr lang="en-US" dirty="0" smtClean="0"/>
          </a:p>
          <a:p>
            <a:pPr eaLnBrk="1" hangingPunct="1"/>
            <a:r>
              <a:rPr lang="en-US" dirty="0" smtClean="0"/>
              <a:t>Activity:	Ask students: Can</a:t>
            </a:r>
            <a:r>
              <a:rPr lang="en-US" baseline="0" dirty="0" smtClean="0"/>
              <a:t> anyone name a biome that is not represented here?</a:t>
            </a:r>
          </a:p>
          <a:p>
            <a:pPr eaLnBrk="1" hangingPunct="1"/>
            <a:endParaRPr lang="en-US" baseline="0" dirty="0" smtClean="0"/>
          </a:p>
          <a:p>
            <a:pPr eaLnBrk="1" hangingPunct="1"/>
            <a:r>
              <a:rPr lang="en-US" baseline="0" dirty="0" smtClean="0"/>
              <a:t>Notes:	Ice and oceans is one of the largest biomes; however, it to can be broken down into even smaller units and “sub biomes” (e.g. 	tropical ocean, polar oceans, hydrothermal vents, etc.). Most people tend to characterize biomes by what they can visually see, 	however, there are numerous biomes that exist within the ocean that have rarely been seen. Take for example hydrothermal vents, 	which was briefly introduced in the first slide, exists miles below the surface under extreme pressures and absent of light providing 	a refuge for numerous tube worms, crustaceans, and microscopic organisms. </a:t>
            </a:r>
          </a:p>
          <a:p>
            <a:pPr eaLnBrk="1" hangingPunct="1"/>
            <a:endParaRPr lang="en-US" baseline="0" dirty="0" smtClean="0"/>
          </a:p>
          <a:p>
            <a:pPr eaLnBrk="1" hangingPunct="1"/>
            <a:r>
              <a:rPr lang="en-US" baseline="0" dirty="0" smtClean="0"/>
              <a:t>Activity:	Show graph and explain the estimated breakdown of global biomes. Have the students recognize the largest biome and discuss.</a:t>
            </a:r>
          </a:p>
          <a:p>
            <a:pPr eaLnBrk="1" hangingPunct="1"/>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miter lim="800000"/>
            <a:headEnd/>
            <a:tailEnd/>
          </a:ln>
        </p:spPr>
        <p:txBody>
          <a:bodyPr/>
          <a:lstStyle/>
          <a:p>
            <a:fld id="{4B54ED8F-3D03-408C-9864-612968E7BEFB}" type="slidenum">
              <a:rPr lang="en-US"/>
              <a:pPr/>
              <a:t>3</a:t>
            </a:fld>
            <a:endParaRPr lang="en-US"/>
          </a:p>
        </p:txBody>
      </p:sp>
      <p:sp>
        <p:nvSpPr>
          <p:cNvPr id="18435" name="Rectangle 2"/>
          <p:cNvSpPr>
            <a:spLocks noGrp="1" noRot="1" noChangeAspect="1" noChangeArrowheads="1" noTextEdit="1"/>
          </p:cNvSpPr>
          <p:nvPr>
            <p:ph type="sldImg"/>
          </p:nvPr>
        </p:nvSpPr>
        <p:spPr>
          <a:xfrm>
            <a:off x="1143000" y="685800"/>
            <a:ext cx="4589463" cy="3441700"/>
          </a:xfrm>
          <a:ln/>
        </p:spPr>
      </p:sp>
      <p:sp>
        <p:nvSpPr>
          <p:cNvPr id="18436" name="Rectangle 3"/>
          <p:cNvSpPr>
            <a:spLocks noGrp="1" noChangeArrowheads="1"/>
          </p:cNvSpPr>
          <p:nvPr>
            <p:ph type="body" idx="1"/>
          </p:nvPr>
        </p:nvSpPr>
        <p:spPr>
          <a:noFill/>
        </p:spPr>
        <p:txBody>
          <a:bodyPr/>
          <a:lstStyle/>
          <a:p>
            <a:pPr eaLnBrk="1" hangingPunct="1"/>
            <a:r>
              <a:rPr lang="en-US" dirty="0" smtClean="0"/>
              <a:t>Activity:</a:t>
            </a:r>
            <a:r>
              <a:rPr lang="en-US" baseline="0" dirty="0" smtClean="0"/>
              <a:t>	Ask students: Can anyone guess how biomes are formed, what characterizes them? </a:t>
            </a:r>
          </a:p>
          <a:p>
            <a:pPr eaLnBrk="1" hangingPunct="1"/>
            <a:endParaRPr lang="en-US" baseline="0" dirty="0" smtClean="0"/>
          </a:p>
          <a:p>
            <a:pPr eaLnBrk="1" hangingPunct="1"/>
            <a:r>
              <a:rPr lang="en-US" baseline="0" dirty="0" smtClean="0"/>
              <a:t>Notes:	Discuss with students how biomes are formed. Allow the students to provide their own personal 	insight.</a:t>
            </a:r>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miter lim="800000"/>
            <a:headEnd/>
            <a:tailEnd/>
          </a:ln>
        </p:spPr>
        <p:txBody>
          <a:bodyPr/>
          <a:lstStyle/>
          <a:p>
            <a:fld id="{6FF36FD6-444D-4CF3-A394-921F02649F11}" type="slidenum">
              <a:rPr lang="en-US"/>
              <a:pPr/>
              <a:t>4</a:t>
            </a:fld>
            <a:endParaRPr lang="en-US"/>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p:spPr>
        <p:txBody>
          <a:bodyPr/>
          <a:lstStyle/>
          <a:p>
            <a:pPr eaLnBrk="1" hangingPunct="1"/>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miter lim="800000"/>
            <a:headEnd/>
            <a:tailEnd/>
          </a:ln>
        </p:spPr>
        <p:txBody>
          <a:bodyPr/>
          <a:lstStyle/>
          <a:p>
            <a:fld id="{FB85CD95-2A11-44EF-8F9E-585E7C3AA956}" type="slidenum">
              <a:rPr lang="en-US"/>
              <a:pPr/>
              <a:t>5</a:t>
            </a:fld>
            <a:endParaRPr lang="en-US"/>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pPr eaLnBrk="1" hangingPunct="1"/>
            <a:r>
              <a:rPr lang="en-US" dirty="0" smtClean="0"/>
              <a:t>Activity:	Ask</a:t>
            </a:r>
            <a:r>
              <a:rPr lang="en-US" baseline="0" dirty="0" smtClean="0"/>
              <a:t> students: What characteristics do they think represent a tropical biome?</a:t>
            </a:r>
          </a:p>
          <a:p>
            <a:pPr eaLnBrk="1" hangingPunct="1"/>
            <a:endParaRPr lang="en-US" baseline="0" dirty="0" smtClean="0"/>
          </a:p>
          <a:p>
            <a:pPr eaLnBrk="1" hangingPunct="1"/>
            <a:r>
              <a:rPr lang="en-US" baseline="0" dirty="0" smtClean="0"/>
              <a:t>Notes:	Discuss characteristics and allow the students to elaborate.</a:t>
            </a:r>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miter lim="800000"/>
            <a:headEnd/>
            <a:tailEnd/>
          </a:ln>
        </p:spPr>
        <p:txBody>
          <a:bodyPr/>
          <a:lstStyle/>
          <a:p>
            <a:fld id="{1B5479FB-84C2-44EA-A4DF-16E4F80C0C3E}" type="slidenum">
              <a:rPr lang="en-US"/>
              <a:pPr/>
              <a:t>6</a:t>
            </a:fld>
            <a:endParaRPr lang="en-US"/>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p:spPr>
        <p:txBody>
          <a:bodyPr/>
          <a:lstStyle/>
          <a:p>
            <a:pPr eaLnBrk="1" hangingPunct="1"/>
            <a:r>
              <a:rPr lang="en-US" dirty="0" smtClean="0"/>
              <a:t>Activity:	Ask</a:t>
            </a:r>
            <a:r>
              <a:rPr lang="en-US" baseline="0" dirty="0" smtClean="0"/>
              <a:t> students: What characteristics do they think represent a desert biome?</a:t>
            </a:r>
          </a:p>
          <a:p>
            <a:pPr eaLnBrk="1" hangingPunct="1"/>
            <a:endParaRPr lang="en-US" baseline="0" dirty="0" smtClean="0"/>
          </a:p>
          <a:p>
            <a:pPr eaLnBrk="1" hangingPunct="1"/>
            <a:r>
              <a:rPr lang="en-US" baseline="0" dirty="0" smtClean="0"/>
              <a:t>Notes:	Discuss characteristics and allow the students to elaborate.</a:t>
            </a:r>
            <a:endParaRPr lang="en-US" dirty="0" smtClean="0"/>
          </a:p>
          <a:p>
            <a:pPr eaLnBrk="1" hangingPunct="1"/>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miter lim="800000"/>
            <a:headEnd/>
            <a:tailEnd/>
          </a:ln>
        </p:spPr>
        <p:txBody>
          <a:bodyPr/>
          <a:lstStyle/>
          <a:p>
            <a:fld id="{A9C5E0CF-89A7-4C55-88C7-C4BF40F95A24}" type="slidenum">
              <a:rPr lang="en-US"/>
              <a:pPr/>
              <a:t>7</a:t>
            </a:fld>
            <a:endParaRPr lang="en-US"/>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p:spPr>
        <p:txBody>
          <a:bodyPr/>
          <a:lstStyle/>
          <a:p>
            <a:pPr eaLnBrk="1" hangingPunct="1"/>
            <a:r>
              <a:rPr lang="en-US" dirty="0" smtClean="0"/>
              <a:t>Activity:	Ask</a:t>
            </a:r>
            <a:r>
              <a:rPr lang="en-US" baseline="0" dirty="0" smtClean="0"/>
              <a:t> students: What characteristics do they think represent a</a:t>
            </a:r>
            <a:r>
              <a:rPr lang="en-US" dirty="0" smtClean="0"/>
              <a:t> chaparral</a:t>
            </a:r>
            <a:r>
              <a:rPr lang="en-US" baseline="0" dirty="0" smtClean="0"/>
              <a:t> biome?</a:t>
            </a:r>
          </a:p>
          <a:p>
            <a:pPr eaLnBrk="1" hangingPunct="1"/>
            <a:endParaRPr lang="en-US" baseline="0" dirty="0" smtClean="0"/>
          </a:p>
          <a:p>
            <a:pPr eaLnBrk="1" hangingPunct="1"/>
            <a:r>
              <a:rPr lang="en-US" baseline="0" dirty="0" smtClean="0"/>
              <a:t>Notes:	Discuss characteristics and allow the students to elaborate.</a:t>
            </a:r>
            <a:endParaRPr lang="en-US" dirty="0" smtClean="0"/>
          </a:p>
          <a:p>
            <a:pPr eaLnBrk="1" hangingPunct="1"/>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miter lim="800000"/>
            <a:headEnd/>
            <a:tailEnd/>
          </a:ln>
        </p:spPr>
        <p:txBody>
          <a:bodyPr/>
          <a:lstStyle/>
          <a:p>
            <a:fld id="{E396DD19-94AC-448A-8A5D-BA279766CB86}" type="slidenum">
              <a:rPr lang="en-US"/>
              <a:pPr/>
              <a:t>8</a:t>
            </a:fld>
            <a:endParaRPr lang="en-US"/>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p:spPr>
        <p:txBody>
          <a:bodyPr/>
          <a:lstStyle/>
          <a:p>
            <a:pPr eaLnBrk="1" hangingPunct="1"/>
            <a:r>
              <a:rPr lang="en-US" dirty="0"/>
              <a:t>Activity:	Ask students: What characteristics do they think represent a </a:t>
            </a:r>
            <a:r>
              <a:rPr lang="en-US" dirty="0" smtClean="0"/>
              <a:t>temperate </a:t>
            </a:r>
            <a:r>
              <a:rPr lang="en-US" dirty="0"/>
              <a:t>biome?</a:t>
            </a:r>
          </a:p>
          <a:p>
            <a:pPr eaLnBrk="1" hangingPunct="1"/>
            <a:endParaRPr lang="en-US" dirty="0"/>
          </a:p>
          <a:p>
            <a:pPr eaLnBrk="1" hangingPunct="1"/>
            <a:r>
              <a:rPr lang="en-US" dirty="0"/>
              <a:t>Notes:	Discuss characteristics and allow the students to elaborate.</a:t>
            </a:r>
          </a:p>
          <a:p>
            <a:pPr eaLnBrk="1" hangingPunct="1"/>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miter lim="800000"/>
            <a:headEnd/>
            <a:tailEnd/>
          </a:ln>
        </p:spPr>
        <p:txBody>
          <a:bodyPr/>
          <a:lstStyle/>
          <a:p>
            <a:fld id="{26C7B638-C747-471F-BEB3-B88983A81AE1}" type="slidenum">
              <a:rPr lang="en-US"/>
              <a:pPr/>
              <a:t>9</a:t>
            </a:fld>
            <a:endParaRPr lang="en-US"/>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pPr eaLnBrk="1" hangingPunct="1"/>
            <a:r>
              <a:rPr lang="en-US" dirty="0"/>
              <a:t>Activity:	Ask students: What characteristics do they think represent </a:t>
            </a:r>
            <a:r>
              <a:rPr lang="en-US" dirty="0" smtClean="0"/>
              <a:t>a boreal biome</a:t>
            </a:r>
            <a:r>
              <a:rPr lang="en-US" dirty="0"/>
              <a:t>?</a:t>
            </a:r>
          </a:p>
          <a:p>
            <a:pPr eaLnBrk="1" hangingPunct="1"/>
            <a:endParaRPr lang="en-US" dirty="0"/>
          </a:p>
          <a:p>
            <a:pPr eaLnBrk="1" hangingPunct="1"/>
            <a:r>
              <a:rPr lang="en-US" dirty="0"/>
              <a:t>Notes:	Discuss characteristics and allow the students to elaborate.</a:t>
            </a:r>
          </a:p>
          <a:p>
            <a:pPr eaLnBrk="1" hangingPunct="1"/>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miter lim="800000"/>
            <a:headEnd/>
            <a:tailEnd/>
          </a:ln>
        </p:spPr>
        <p:txBody>
          <a:bodyPr/>
          <a:lstStyle/>
          <a:p>
            <a:fld id="{B3753FFF-02E6-4CF0-9032-F3885A18C4F2}" type="slidenum">
              <a:rPr lang="en-US"/>
              <a:pPr/>
              <a:t>10</a:t>
            </a:fld>
            <a:endParaRPr lang="en-US"/>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p:spPr>
        <p:txBody>
          <a:bodyPr/>
          <a:lstStyle/>
          <a:p>
            <a:pPr eaLnBrk="1" hangingPunct="1"/>
            <a:r>
              <a:rPr lang="en-US" dirty="0" smtClean="0"/>
              <a:t>Activity:	Ask</a:t>
            </a:r>
            <a:r>
              <a:rPr lang="en-US" baseline="0" dirty="0" smtClean="0"/>
              <a:t> students: What characteristics do they think represent a tundra biome?</a:t>
            </a:r>
          </a:p>
          <a:p>
            <a:pPr eaLnBrk="1" hangingPunct="1"/>
            <a:endParaRPr lang="en-US" baseline="0" dirty="0" smtClean="0"/>
          </a:p>
          <a:p>
            <a:pPr eaLnBrk="1" hangingPunct="1"/>
            <a:r>
              <a:rPr lang="en-US" baseline="0" dirty="0" smtClean="0"/>
              <a:t>Notes:	Discuss characteristics and allow the students to elaborate.</a:t>
            </a:r>
            <a:endParaRPr lang="en-US" dirty="0" smtClean="0"/>
          </a:p>
          <a:p>
            <a:pPr eaLnBrk="1" hangingPunct="1"/>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miter lim="800000"/>
            <a:headEnd/>
            <a:tailEnd/>
          </a:ln>
        </p:spPr>
        <p:txBody>
          <a:bodyPr/>
          <a:lstStyle/>
          <a:p>
            <a:fld id="{5C3E40FF-C102-498A-B016-908477BE655D}" type="slidenum">
              <a:rPr lang="en-US"/>
              <a:pPr/>
              <a:t>11</a:t>
            </a:fld>
            <a:endParaRPr 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eaLnBrk="1" hangingPunct="1"/>
            <a:r>
              <a:rPr lang="en-US" dirty="0" smtClean="0"/>
              <a:t>Activity:	Ask</a:t>
            </a:r>
            <a:r>
              <a:rPr lang="en-US" baseline="0" dirty="0" smtClean="0"/>
              <a:t> students: What characteristics do they think represent an ocean biome?</a:t>
            </a:r>
          </a:p>
          <a:p>
            <a:pPr eaLnBrk="1" hangingPunct="1"/>
            <a:endParaRPr lang="en-US" baseline="0" dirty="0" smtClean="0"/>
          </a:p>
          <a:p>
            <a:pPr eaLnBrk="1" hangingPunct="1"/>
            <a:r>
              <a:rPr lang="en-US" baseline="0" dirty="0" smtClean="0"/>
              <a:t>Notes:	Discuss characteristics and allow the students to elaborate.</a:t>
            </a:r>
            <a:endParaRPr lang="en-US" dirty="0" smtClean="0"/>
          </a:p>
          <a:p>
            <a:pPr eaLnBrk="1" hangingPunct="1"/>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miter lim="800000"/>
            <a:headEnd/>
            <a:tailEnd/>
          </a:ln>
        </p:spPr>
        <p:txBody>
          <a:bodyPr/>
          <a:lstStyle/>
          <a:p>
            <a:fld id="{F2543B2B-D850-4C46-B3CA-2BF63E580F5E}" type="slidenum">
              <a:rPr lang="en-US"/>
              <a:pPr/>
              <a:t>12</a:t>
            </a:fld>
            <a:endParaRPr lang="en-US"/>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p:spPr>
        <p:txBody>
          <a:bodyPr/>
          <a:lstStyle/>
          <a:p>
            <a:pPr eaLnBrk="1" hangingPunct="1"/>
            <a:r>
              <a:rPr lang="en-US" dirty="0" smtClean="0"/>
              <a:t>Activity:	Ask</a:t>
            </a:r>
            <a:r>
              <a:rPr lang="en-US" baseline="0" dirty="0" smtClean="0"/>
              <a:t> students: What characteristics do they think represent an </a:t>
            </a:r>
            <a:r>
              <a:rPr lang="en-US" dirty="0" smtClean="0"/>
              <a:t>ice</a:t>
            </a:r>
            <a:r>
              <a:rPr lang="en-US" baseline="0" dirty="0" smtClean="0"/>
              <a:t> biome?</a:t>
            </a:r>
          </a:p>
          <a:p>
            <a:pPr eaLnBrk="1" hangingPunct="1"/>
            <a:endParaRPr lang="en-US" baseline="0" dirty="0" smtClean="0"/>
          </a:p>
          <a:p>
            <a:pPr eaLnBrk="1" hangingPunct="1"/>
            <a:r>
              <a:rPr lang="en-US" baseline="0" dirty="0" smtClean="0"/>
              <a:t>Notes:	Discuss characteristics and allow the students to elaborate.</a:t>
            </a:r>
          </a:p>
          <a:p>
            <a:pPr eaLnBrk="1" hangingPunct="1"/>
            <a:endParaRPr lang="en-US" baseline="0" dirty="0" smtClean="0"/>
          </a:p>
          <a:p>
            <a:pPr eaLnBrk="1" hangingPunct="1"/>
            <a:endParaRPr lang="en-US" baseline="0" dirty="0" smtClean="0"/>
          </a:p>
          <a:p>
            <a:pPr eaLnBrk="1" hangingPunct="1"/>
            <a:r>
              <a:rPr lang="en-US" baseline="0" dirty="0" smtClean="0"/>
              <a:t>As you can see biomes can exist all over the world from our tallest peaks to the deepest trenches of our oceans. In fact, you can easily find small areas in your backyard that you can consider a sub-biome. For example, a shaded corner in your backyard vs. an area that is always exposed to the sunlight; A large bush vs. </a:t>
            </a:r>
            <a:r>
              <a:rPr lang="en-US" baseline="0" dirty="0" smtClean="0"/>
              <a:t>the grass on your </a:t>
            </a:r>
            <a:r>
              <a:rPr lang="en-US" baseline="0" dirty="0" smtClean="0"/>
              <a:t>lawn. In each you may find different organisms living under </a:t>
            </a:r>
            <a:r>
              <a:rPr lang="en-US" baseline="0" dirty="0" smtClean="0"/>
              <a:t>different </a:t>
            </a:r>
            <a:r>
              <a:rPr lang="en-US" baseline="0" dirty="0" smtClean="0"/>
              <a:t>conditions. </a:t>
            </a:r>
          </a:p>
          <a:p>
            <a:pPr eaLnBrk="1" hangingPunct="1"/>
            <a:endParaRPr lang="en-US" baseline="0" dirty="0" smtClean="0"/>
          </a:p>
          <a:p>
            <a:pPr eaLnBrk="1" hangingPunct="1"/>
            <a:r>
              <a:rPr lang="en-US" baseline="0" dirty="0" smtClean="0"/>
              <a:t>In the next lecture we will focus on a specific ocean biome known as a kelp forest. Kelp forest are unique in that they exist only in certain parts of the world and provide </a:t>
            </a:r>
            <a:r>
              <a:rPr lang="en-US" baseline="0" dirty="0" smtClean="0"/>
              <a:t>refuge </a:t>
            </a:r>
            <a:r>
              <a:rPr lang="en-US" baseline="0" smtClean="0"/>
              <a:t>and food </a:t>
            </a:r>
            <a:r>
              <a:rPr lang="en-US" baseline="0" dirty="0" smtClean="0"/>
              <a:t>to hundreds of organisms from the smallest phytoplankton to the largest whales. </a:t>
            </a:r>
            <a:endParaRPr lang="en-US" dirty="0" smtClean="0"/>
          </a:p>
          <a:p>
            <a:pPr eaLnBrk="1" hangingPunct="1"/>
            <a:r>
              <a:rPr lang="en-US" dirty="0" smtClean="0"/>
              <a:t>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04800" y="0"/>
            <a:ext cx="8534400" cy="762000"/>
          </a:xfrm>
        </p:spPr>
        <p:txBody>
          <a:bodyPr/>
          <a:lstStyle>
            <a:lvl1pPr>
              <a:lnSpc>
                <a:spcPct val="90000"/>
              </a:lnSpc>
              <a:defRPr/>
            </a:lvl1pPr>
          </a:lstStyle>
          <a:p>
            <a:pPr lvl="0"/>
            <a:r>
              <a:rPr lang="en-US" noProof="0" smtClean="0"/>
              <a:t>Click to edit Master title style</a:t>
            </a:r>
          </a:p>
        </p:txBody>
      </p:sp>
      <p:sp>
        <p:nvSpPr>
          <p:cNvPr id="3075" name="Rectangle 3"/>
          <p:cNvSpPr>
            <a:spLocks noGrp="1" noChangeArrowheads="1"/>
          </p:cNvSpPr>
          <p:nvPr>
            <p:ph type="subTitle" idx="1"/>
          </p:nvPr>
        </p:nvSpPr>
        <p:spPr>
          <a:xfrm>
            <a:off x="304800" y="838200"/>
            <a:ext cx="8534400" cy="533400"/>
          </a:xfrm>
        </p:spPr>
        <p:txBody>
          <a:bodyPr/>
          <a:lstStyle>
            <a:lvl1pPr marL="0" indent="0" algn="r">
              <a:buFontTx/>
              <a:buNone/>
              <a:defRPr sz="2800"/>
            </a:lvl1pPr>
          </a:lstStyle>
          <a:p>
            <a:pPr lvl="0"/>
            <a:r>
              <a:rPr lang="en-US" noProof="0" smtClean="0"/>
              <a:t>Click to edit Master subtitle style</a:t>
            </a:r>
          </a:p>
        </p:txBody>
      </p:sp>
      <p:sp>
        <p:nvSpPr>
          <p:cNvPr id="4" name="Rectangle 4"/>
          <p:cNvSpPr>
            <a:spLocks noGrp="1" noChangeArrowheads="1"/>
          </p:cNvSpPr>
          <p:nvPr>
            <p:ph type="dt" sz="half" idx="10"/>
          </p:nvPr>
        </p:nvSpPr>
        <p:spPr>
          <a:xfrm>
            <a:off x="228600" y="6248400"/>
            <a:ext cx="1447800" cy="4572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mtClean="0"/>
            </a:lvl1pPr>
          </a:lstStyle>
          <a:p>
            <a:pPr>
              <a:defRPr/>
            </a:pPr>
            <a:endParaRPr lang="en-US"/>
          </a:p>
        </p:txBody>
      </p:sp>
      <p:sp>
        <p:nvSpPr>
          <p:cNvPr id="5" name="Rectangle 5"/>
          <p:cNvSpPr>
            <a:spLocks noGrp="1" noChangeArrowheads="1"/>
          </p:cNvSpPr>
          <p:nvPr>
            <p:ph type="ftr" sz="quarter" idx="11"/>
          </p:nvPr>
        </p:nvSpPr>
        <p:spPr>
          <a:xfrm>
            <a:off x="1981200" y="6248400"/>
            <a:ext cx="3352800" cy="4572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mtClean="0"/>
            </a:lvl1pPr>
          </a:lstStyle>
          <a:p>
            <a:pPr>
              <a:defRPr/>
            </a:pPr>
            <a:endParaRPr lang="en-US"/>
          </a:p>
        </p:txBody>
      </p:sp>
      <p:sp>
        <p:nvSpPr>
          <p:cNvPr id="6" name="Rectangle 6"/>
          <p:cNvSpPr>
            <a:spLocks noGrp="1" noChangeArrowheads="1"/>
          </p:cNvSpPr>
          <p:nvPr>
            <p:ph type="sldNum" sz="quarter" idx="12"/>
          </p:nvPr>
        </p:nvSpPr>
        <p:spPr>
          <a:xfrm>
            <a:off x="7391400" y="6248400"/>
            <a:ext cx="1524000" cy="4572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mtClean="0"/>
            </a:lvl1pPr>
          </a:lstStyle>
          <a:p>
            <a:pPr>
              <a:defRPr/>
            </a:pPr>
            <a:fld id="{CE72A18C-C201-44D2-8EEF-4102174F7BA1}"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C5DDE95-D5B7-4624-A009-E99B6C3C258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36690E3-4C47-4E5B-AE31-8E9E0EB754A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2057400"/>
            <a:ext cx="41148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057400"/>
            <a:ext cx="41148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1D737BA-C161-4098-BB91-736E242463D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BEE4C36-BD00-44D1-8A2B-BC497A40590D}"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EC4115AF-BC85-4399-B039-2D213C524D0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FE9CA030-536B-4276-81DB-9C9A7A8DFFC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AE6E88B-ECE3-4A72-8241-16514218B78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386A721-BBF9-443E-95C2-D3BC35EDA3A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46CEA5E-4E76-4632-8E01-69898600562A}"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1066800"/>
            <a:ext cx="2095500" cy="5029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1066800"/>
            <a:ext cx="6134100" cy="5029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495AA98-E8DA-425E-9481-7664D429C34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1066800"/>
            <a:ext cx="8382000" cy="762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381000" y="2057400"/>
            <a:ext cx="8382000" cy="403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2971800" y="6248400"/>
            <a:ext cx="1295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smtClean="0"/>
            </a:lvl1pPr>
          </a:lstStyle>
          <a:p>
            <a:pPr>
              <a:defRPr/>
            </a:pPr>
            <a:endParaRPr lang="en-US"/>
          </a:p>
        </p:txBody>
      </p:sp>
      <p:sp>
        <p:nvSpPr>
          <p:cNvPr id="1029" name="Rectangle 5"/>
          <p:cNvSpPr>
            <a:spLocks noGrp="1" noChangeArrowheads="1"/>
          </p:cNvSpPr>
          <p:nvPr>
            <p:ph type="ftr" sz="quarter" idx="3"/>
          </p:nvPr>
        </p:nvSpPr>
        <p:spPr bwMode="auto">
          <a:xfrm>
            <a:off x="44196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smtClean="0"/>
            </a:lvl1pPr>
          </a:lstStyle>
          <a:p>
            <a:pPr>
              <a:defRPr/>
            </a:pPr>
            <a:endParaRPr lang="en-US"/>
          </a:p>
        </p:txBody>
      </p:sp>
      <p:sp>
        <p:nvSpPr>
          <p:cNvPr id="1030" name="Rectangle 6"/>
          <p:cNvSpPr>
            <a:spLocks noGrp="1" noChangeArrowheads="1"/>
          </p:cNvSpPr>
          <p:nvPr>
            <p:ph type="sldNum" sz="quarter" idx="4"/>
          </p:nvPr>
        </p:nvSpPr>
        <p:spPr bwMode="auto">
          <a:xfrm>
            <a:off x="7467600" y="6248400"/>
            <a:ext cx="1295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smtClean="0"/>
            </a:lvl1pPr>
          </a:lstStyle>
          <a:p>
            <a:pPr>
              <a:defRPr/>
            </a:pPr>
            <a:fld id="{BD9098F4-DB65-4B12-B3B3-F49D688CFCA7}"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71"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Arial Black" pitchFamily="34" charset="0"/>
        </a:defRPr>
      </a:lvl2pPr>
      <a:lvl3pPr algn="l" rtl="0" eaLnBrk="1" fontAlgn="base" hangingPunct="1">
        <a:spcBef>
          <a:spcPct val="0"/>
        </a:spcBef>
        <a:spcAft>
          <a:spcPct val="0"/>
        </a:spcAft>
        <a:defRPr sz="4000">
          <a:solidFill>
            <a:schemeClr val="tx2"/>
          </a:solidFill>
          <a:latin typeface="Arial Black" pitchFamily="34" charset="0"/>
        </a:defRPr>
      </a:lvl3pPr>
      <a:lvl4pPr algn="l" rtl="0" eaLnBrk="1" fontAlgn="base" hangingPunct="1">
        <a:spcBef>
          <a:spcPct val="0"/>
        </a:spcBef>
        <a:spcAft>
          <a:spcPct val="0"/>
        </a:spcAft>
        <a:defRPr sz="4000">
          <a:solidFill>
            <a:schemeClr val="tx2"/>
          </a:solidFill>
          <a:latin typeface="Arial Black" pitchFamily="34" charset="0"/>
        </a:defRPr>
      </a:lvl4pPr>
      <a:lvl5pPr algn="l" rtl="0" eaLnBrk="1" fontAlgn="base" hangingPunct="1">
        <a:spcBef>
          <a:spcPct val="0"/>
        </a:spcBef>
        <a:spcAft>
          <a:spcPct val="0"/>
        </a:spcAft>
        <a:defRPr sz="4000">
          <a:solidFill>
            <a:schemeClr val="tx2"/>
          </a:solidFill>
          <a:latin typeface="Arial Black" pitchFamily="34" charset="0"/>
        </a:defRPr>
      </a:lvl5pPr>
      <a:lvl6pPr marL="457200" algn="l" rtl="0" eaLnBrk="1" fontAlgn="base" hangingPunct="1">
        <a:spcBef>
          <a:spcPct val="0"/>
        </a:spcBef>
        <a:spcAft>
          <a:spcPct val="0"/>
        </a:spcAft>
        <a:defRPr sz="4000">
          <a:solidFill>
            <a:schemeClr val="tx2"/>
          </a:solidFill>
          <a:latin typeface="Arial Black" pitchFamily="34" charset="0"/>
        </a:defRPr>
      </a:lvl6pPr>
      <a:lvl7pPr marL="914400" algn="l" rtl="0" eaLnBrk="1" fontAlgn="base" hangingPunct="1">
        <a:spcBef>
          <a:spcPct val="0"/>
        </a:spcBef>
        <a:spcAft>
          <a:spcPct val="0"/>
        </a:spcAft>
        <a:defRPr sz="4000">
          <a:solidFill>
            <a:schemeClr val="tx2"/>
          </a:solidFill>
          <a:latin typeface="Arial Black" pitchFamily="34" charset="0"/>
        </a:defRPr>
      </a:lvl7pPr>
      <a:lvl8pPr marL="1371600" algn="l" rtl="0" eaLnBrk="1" fontAlgn="base" hangingPunct="1">
        <a:spcBef>
          <a:spcPct val="0"/>
        </a:spcBef>
        <a:spcAft>
          <a:spcPct val="0"/>
        </a:spcAft>
        <a:defRPr sz="4000">
          <a:solidFill>
            <a:schemeClr val="tx2"/>
          </a:solidFill>
          <a:latin typeface="Arial Black" pitchFamily="34" charset="0"/>
        </a:defRPr>
      </a:lvl8pPr>
      <a:lvl9pPr marL="1828800" algn="l" rtl="0" eaLnBrk="1" fontAlgn="base" hangingPunct="1">
        <a:spcBef>
          <a:spcPct val="0"/>
        </a:spcBef>
        <a:spcAft>
          <a:spcPct val="0"/>
        </a:spcAft>
        <a:defRPr sz="4000">
          <a:solidFill>
            <a:schemeClr val="tx2"/>
          </a:solidFill>
          <a:latin typeface="Arial Black"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gif"/><Relationship Id="rId4" Type="http://schemas.openxmlformats.org/officeDocument/2006/relationships/image" Target="../media/image2.gi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04800" y="228600"/>
            <a:ext cx="8534400" cy="762000"/>
          </a:xfrm>
          <a:noFill/>
        </p:spPr>
        <p:txBody>
          <a:bodyPr/>
          <a:lstStyle/>
          <a:p>
            <a:pPr algn="ctr" eaLnBrk="1" hangingPunct="1"/>
            <a:r>
              <a:rPr lang="en-US" sz="4400" dirty="0" smtClean="0">
                <a:solidFill>
                  <a:srgbClr val="000000"/>
                </a:solidFill>
                <a:latin typeface="Britannic Bold" pitchFamily="34" charset="0"/>
              </a:rPr>
              <a:t>Biomes of the World</a:t>
            </a:r>
          </a:p>
        </p:txBody>
      </p:sp>
      <p:sp>
        <p:nvSpPr>
          <p:cNvPr id="3075" name="TextBox 1"/>
          <p:cNvSpPr txBox="1">
            <a:spLocks noChangeArrowheads="1"/>
          </p:cNvSpPr>
          <p:nvPr/>
        </p:nvSpPr>
        <p:spPr bwMode="auto">
          <a:xfrm>
            <a:off x="1752600" y="939225"/>
            <a:ext cx="5638800" cy="584775"/>
          </a:xfrm>
          <a:prstGeom prst="rect">
            <a:avLst/>
          </a:prstGeom>
          <a:noFill/>
          <a:ln w="9525">
            <a:noFill/>
            <a:miter lim="800000"/>
            <a:headEnd/>
            <a:tailEnd/>
          </a:ln>
        </p:spPr>
        <p:txBody>
          <a:bodyPr wrap="square">
            <a:spAutoFit/>
          </a:bodyPr>
          <a:lstStyle/>
          <a:p>
            <a:pPr algn="ctr"/>
            <a:r>
              <a:rPr lang="en-US" sz="3200" b="1" dirty="0">
                <a:solidFill>
                  <a:srgbClr val="000000"/>
                </a:solidFill>
                <a:latin typeface="Britannic Bold" pitchFamily="34" charset="0"/>
              </a:rPr>
              <a:t>AP Environmental Science</a:t>
            </a:r>
          </a:p>
        </p:txBody>
      </p:sp>
      <p:pic>
        <p:nvPicPr>
          <p:cNvPr id="1026" name="Picture 2" descr="World Biom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9821" y="1447800"/>
            <a:ext cx="7445979" cy="459805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781800" y="5697379"/>
            <a:ext cx="1752600" cy="246221"/>
          </a:xfrm>
          <a:prstGeom prst="rect">
            <a:avLst/>
          </a:prstGeom>
          <a:noFill/>
        </p:spPr>
        <p:txBody>
          <a:bodyPr wrap="square" rtlCol="0">
            <a:spAutoFit/>
          </a:bodyPr>
          <a:lstStyle/>
          <a:p>
            <a:r>
              <a:rPr lang="en-US" sz="1000" dirty="0">
                <a:solidFill>
                  <a:srgbClr val="FFFFFF"/>
                </a:solidFill>
              </a:rPr>
              <a:t>b</a:t>
            </a:r>
            <a:r>
              <a:rPr lang="en-US" sz="1000" dirty="0" smtClean="0">
                <a:solidFill>
                  <a:srgbClr val="FFFFFF"/>
                </a:solidFill>
              </a:rPr>
              <a:t>lueplanetbiomes.org</a:t>
            </a:r>
            <a:endParaRPr lang="en-US" sz="1000" dirty="0">
              <a:solidFill>
                <a:srgbClr val="FFFFFF"/>
              </a:solidFill>
            </a:endParaRPr>
          </a:p>
        </p:txBody>
      </p:sp>
      <p:sp>
        <p:nvSpPr>
          <p:cNvPr id="6" name="TextBox 1"/>
          <p:cNvSpPr txBox="1">
            <a:spLocks noChangeArrowheads="1"/>
          </p:cNvSpPr>
          <p:nvPr/>
        </p:nvSpPr>
        <p:spPr bwMode="auto">
          <a:xfrm>
            <a:off x="1752600" y="6027003"/>
            <a:ext cx="5638800" cy="830997"/>
          </a:xfrm>
          <a:prstGeom prst="rect">
            <a:avLst/>
          </a:prstGeom>
          <a:noFill/>
          <a:ln w="9525">
            <a:noFill/>
            <a:miter lim="800000"/>
            <a:headEnd/>
            <a:tailEnd/>
          </a:ln>
        </p:spPr>
        <p:txBody>
          <a:bodyPr wrap="square">
            <a:spAutoFit/>
          </a:bodyPr>
          <a:lstStyle/>
          <a:p>
            <a:pPr algn="ctr"/>
            <a:r>
              <a:rPr lang="en-US" sz="2400" dirty="0" smtClean="0">
                <a:solidFill>
                  <a:srgbClr val="000000"/>
                </a:solidFill>
                <a:latin typeface="Britannic Bold" pitchFamily="34" charset="0"/>
              </a:rPr>
              <a:t>Damien </a:t>
            </a:r>
            <a:r>
              <a:rPr lang="en-US" sz="2400" dirty="0" err="1" smtClean="0">
                <a:solidFill>
                  <a:srgbClr val="000000"/>
                </a:solidFill>
                <a:latin typeface="Britannic Bold" pitchFamily="34" charset="0"/>
              </a:rPr>
              <a:t>Cie</a:t>
            </a:r>
            <a:r>
              <a:rPr lang="en-US" sz="2400" dirty="0" smtClean="0">
                <a:solidFill>
                  <a:srgbClr val="000000"/>
                </a:solidFill>
                <a:latin typeface="Britannic Bold" pitchFamily="34" charset="0"/>
              </a:rPr>
              <a:t> – UCSD/SIO</a:t>
            </a:r>
          </a:p>
          <a:p>
            <a:pPr algn="ctr"/>
            <a:r>
              <a:rPr lang="en-US" sz="2400" dirty="0" smtClean="0">
                <a:solidFill>
                  <a:srgbClr val="000000"/>
                </a:solidFill>
                <a:latin typeface="Britannic Bold" pitchFamily="34" charset="0"/>
              </a:rPr>
              <a:t>Jennifer </a:t>
            </a:r>
            <a:r>
              <a:rPr lang="en-US" sz="2400" dirty="0" err="1" smtClean="0">
                <a:solidFill>
                  <a:srgbClr val="000000"/>
                </a:solidFill>
                <a:latin typeface="Britannic Bold" pitchFamily="34" charset="0"/>
              </a:rPr>
              <a:t>Ogo</a:t>
            </a:r>
            <a:r>
              <a:rPr lang="en-US" sz="2400" dirty="0" smtClean="0">
                <a:solidFill>
                  <a:srgbClr val="000000"/>
                </a:solidFill>
                <a:latin typeface="Britannic Bold" pitchFamily="34" charset="0"/>
              </a:rPr>
              <a:t> – Lincoln HS</a:t>
            </a:r>
            <a:endParaRPr lang="en-US" sz="2400" dirty="0">
              <a:solidFill>
                <a:srgbClr val="000000"/>
              </a:solidFill>
              <a:latin typeface="Britannic Bold"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362200" y="228600"/>
            <a:ext cx="8382000" cy="762000"/>
          </a:xfrm>
        </p:spPr>
        <p:txBody>
          <a:bodyPr/>
          <a:lstStyle/>
          <a:p>
            <a:pPr eaLnBrk="1" hangingPunct="1"/>
            <a:r>
              <a:rPr lang="en-US" sz="4400" dirty="0" smtClean="0">
                <a:solidFill>
                  <a:srgbClr val="000000"/>
                </a:solidFill>
                <a:latin typeface="Britannic Bold" pitchFamily="34" charset="0"/>
              </a:rPr>
              <a:t>What is a biome?</a:t>
            </a:r>
          </a:p>
        </p:txBody>
      </p:sp>
      <p:sp>
        <p:nvSpPr>
          <p:cNvPr id="37892" name="Text Box 4"/>
          <p:cNvSpPr txBox="1">
            <a:spLocks noChangeArrowheads="1"/>
          </p:cNvSpPr>
          <p:nvPr/>
        </p:nvSpPr>
        <p:spPr bwMode="auto">
          <a:xfrm>
            <a:off x="5562600" y="1752600"/>
            <a:ext cx="3429000" cy="2677656"/>
          </a:xfrm>
          <a:prstGeom prst="rect">
            <a:avLst/>
          </a:prstGeom>
          <a:noFill/>
          <a:ln w="9525">
            <a:noFill/>
            <a:miter lim="800000"/>
            <a:headEnd/>
            <a:tailEnd/>
          </a:ln>
          <a:effectLst/>
        </p:spPr>
        <p:txBody>
          <a:bodyPr wrap="square">
            <a:spAutoFit/>
          </a:bodyPr>
          <a:lstStyle/>
          <a:p>
            <a:pPr eaLnBrk="0" hangingPunct="0"/>
            <a:r>
              <a:rPr lang="en-US" sz="2400" dirty="0">
                <a:solidFill>
                  <a:srgbClr val="FFFFFF"/>
                </a:solidFill>
                <a:latin typeface="Britannic Bold" pitchFamily="34" charset="0"/>
              </a:rPr>
              <a:t>A BIOME is the largest geographic biotic unit, a major community of plants and animals with similar life forms and environmental conditions.</a:t>
            </a:r>
          </a:p>
        </p:txBody>
      </p:sp>
      <p:pic>
        <p:nvPicPr>
          <p:cNvPr id="4101" name="Picture 17" descr="http://www.physicalgeography.net/fundamentals/images/veg_map_legend.gif"/>
          <p:cNvPicPr>
            <a:picLocks noChangeAspect="1" noChangeArrowheads="1"/>
          </p:cNvPicPr>
          <p:nvPr/>
        </p:nvPicPr>
        <p:blipFill>
          <a:blip r:embed="rId3" cstate="print"/>
          <a:srcRect/>
          <a:stretch>
            <a:fillRect/>
          </a:stretch>
        </p:blipFill>
        <p:spPr bwMode="auto">
          <a:xfrm>
            <a:off x="3352800" y="5105400"/>
            <a:ext cx="5638800" cy="1474788"/>
          </a:xfrm>
          <a:prstGeom prst="rect">
            <a:avLst/>
          </a:prstGeom>
          <a:noFill/>
          <a:ln w="9525">
            <a:noFill/>
            <a:miter lim="800000"/>
            <a:headEnd/>
            <a:tailEnd/>
          </a:ln>
        </p:spPr>
      </p:pic>
      <p:sp>
        <p:nvSpPr>
          <p:cNvPr id="3" name="TextBox 2"/>
          <p:cNvSpPr txBox="1">
            <a:spLocks noChangeArrowheads="1"/>
          </p:cNvSpPr>
          <p:nvPr/>
        </p:nvSpPr>
        <p:spPr bwMode="auto">
          <a:xfrm>
            <a:off x="76200" y="5486400"/>
            <a:ext cx="3352800" cy="646331"/>
          </a:xfrm>
          <a:prstGeom prst="rect">
            <a:avLst/>
          </a:prstGeom>
          <a:noFill/>
          <a:ln w="9525">
            <a:noFill/>
            <a:miter lim="800000"/>
            <a:headEnd/>
            <a:tailEnd/>
          </a:ln>
        </p:spPr>
        <p:txBody>
          <a:bodyPr>
            <a:spAutoFit/>
          </a:bodyPr>
          <a:lstStyle/>
          <a:p>
            <a:r>
              <a:rPr lang="en-US" sz="3600" b="1" dirty="0">
                <a:solidFill>
                  <a:srgbClr val="FF0000"/>
                </a:solidFill>
                <a:latin typeface="Britannic Bold" pitchFamily="34" charset="0"/>
              </a:rPr>
              <a:t>ICE &amp; OCEANS!</a:t>
            </a:r>
          </a:p>
        </p:txBody>
      </p:sp>
      <p:pic>
        <p:nvPicPr>
          <p:cNvPr id="7" name="Picture 2" descr="World Biom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524000"/>
            <a:ext cx="5182655" cy="32004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4038600" y="4419600"/>
            <a:ext cx="1752600" cy="246221"/>
          </a:xfrm>
          <a:prstGeom prst="rect">
            <a:avLst/>
          </a:prstGeom>
          <a:noFill/>
        </p:spPr>
        <p:txBody>
          <a:bodyPr wrap="square" rtlCol="0">
            <a:spAutoFit/>
          </a:bodyPr>
          <a:lstStyle/>
          <a:p>
            <a:r>
              <a:rPr lang="en-US" sz="1000" dirty="0">
                <a:solidFill>
                  <a:srgbClr val="FFFFFF"/>
                </a:solidFill>
              </a:rPr>
              <a:t>b</a:t>
            </a:r>
            <a:r>
              <a:rPr lang="en-US" sz="1000" dirty="0" smtClean="0">
                <a:solidFill>
                  <a:srgbClr val="FFFFFF"/>
                </a:solidFill>
              </a:rPr>
              <a:t>lueplanetbiomes.org</a:t>
            </a:r>
            <a:endParaRPr lang="en-US" sz="1000" dirty="0">
              <a:solidFill>
                <a:srgbClr val="FFFFFF"/>
              </a:solidFill>
            </a:endParaRPr>
          </a:p>
        </p:txBody>
      </p:sp>
      <p:pic>
        <p:nvPicPr>
          <p:cNvPr id="2050" name="Picture 2" descr="Biome Graph and Map Ke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8094" y="1524000"/>
            <a:ext cx="5163162" cy="319685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4114800" y="4495800"/>
            <a:ext cx="1752600" cy="246221"/>
          </a:xfrm>
          <a:prstGeom prst="rect">
            <a:avLst/>
          </a:prstGeom>
          <a:noFill/>
        </p:spPr>
        <p:txBody>
          <a:bodyPr wrap="square" rtlCol="0">
            <a:spAutoFit/>
          </a:bodyPr>
          <a:lstStyle/>
          <a:p>
            <a:r>
              <a:rPr lang="en-US" sz="1000" dirty="0">
                <a:solidFill>
                  <a:srgbClr val="000000"/>
                </a:solidFill>
              </a:rPr>
              <a:t>b</a:t>
            </a:r>
            <a:r>
              <a:rPr lang="en-US" sz="1000" dirty="0" smtClean="0">
                <a:solidFill>
                  <a:srgbClr val="000000"/>
                </a:solidFill>
              </a:rPr>
              <a:t>lueplanetbiomes.org</a:t>
            </a:r>
            <a:endParaRPr lang="en-US" sz="1000"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7892"/>
                                        </p:tgtEl>
                                        <p:attrNameLst>
                                          <p:attrName>style.visibility</p:attrName>
                                        </p:attrNameLst>
                                      </p:cBhvr>
                                      <p:to>
                                        <p:strVal val="visible"/>
                                      </p:to>
                                    </p:set>
                                    <p:animEffect transition="in" filter="dissolve">
                                      <p:cBhvr>
                                        <p:cTn id="7" dur="500"/>
                                        <p:tgtEl>
                                          <p:spTgt spid="3789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2050"/>
                                        </p:tgtEl>
                                        <p:attrNameLst>
                                          <p:attrName>style.visibility</p:attrName>
                                        </p:attrNameLst>
                                      </p:cBhvr>
                                      <p:to>
                                        <p:strVal val="visible"/>
                                      </p:to>
                                    </p:set>
                                    <p:animEffect transition="in" filter="dissolve">
                                      <p:cBhvr>
                                        <p:cTn id="16" dur="500"/>
                                        <p:tgtEl>
                                          <p:spTgt spid="2050"/>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dissolve">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2" grpId="0" autoUpdateAnimBg="0"/>
      <p:bldP spid="3"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371600" y="228600"/>
            <a:ext cx="8382000" cy="762000"/>
          </a:xfrm>
        </p:spPr>
        <p:txBody>
          <a:bodyPr/>
          <a:lstStyle/>
          <a:p>
            <a:pPr eaLnBrk="1" hangingPunct="1"/>
            <a:r>
              <a:rPr lang="en-US" sz="4400" dirty="0" smtClean="0">
                <a:solidFill>
                  <a:srgbClr val="000000"/>
                </a:solidFill>
                <a:latin typeface="Britannic Bold" pitchFamily="34" charset="0"/>
              </a:rPr>
              <a:t>How are biomes formed?</a:t>
            </a:r>
          </a:p>
        </p:txBody>
      </p:sp>
      <p:sp>
        <p:nvSpPr>
          <p:cNvPr id="39940" name="Text Box 4"/>
          <p:cNvSpPr txBox="1">
            <a:spLocks noChangeArrowheads="1"/>
          </p:cNvSpPr>
          <p:nvPr/>
        </p:nvSpPr>
        <p:spPr bwMode="auto">
          <a:xfrm>
            <a:off x="517525" y="1447800"/>
            <a:ext cx="7559675" cy="1323439"/>
          </a:xfrm>
          <a:prstGeom prst="rect">
            <a:avLst/>
          </a:prstGeom>
          <a:noFill/>
          <a:ln w="9525">
            <a:noFill/>
            <a:miter lim="800000"/>
            <a:headEnd/>
            <a:tailEnd/>
          </a:ln>
          <a:effectLst/>
        </p:spPr>
        <p:txBody>
          <a:bodyPr>
            <a:spAutoFit/>
          </a:bodyPr>
          <a:lstStyle/>
          <a:p>
            <a:pPr eaLnBrk="0" hangingPunct="0"/>
            <a:r>
              <a:rPr lang="en-US" sz="2000" dirty="0">
                <a:solidFill>
                  <a:schemeClr val="tx2">
                    <a:lumMod val="20000"/>
                    <a:lumOff val="80000"/>
                  </a:schemeClr>
                </a:solidFill>
                <a:latin typeface="Britannic Bold" pitchFamily="34" charset="0"/>
              </a:rPr>
              <a:t>Biomes are distributed across the Earth based primarily on climate.  Therefore, in areas that are far apart, you will sometimes find similar plants and animals because the climate is similar.</a:t>
            </a:r>
          </a:p>
        </p:txBody>
      </p:sp>
      <p:sp>
        <p:nvSpPr>
          <p:cNvPr id="39941" name="Text Box 5"/>
          <p:cNvSpPr txBox="1">
            <a:spLocks noChangeArrowheads="1"/>
          </p:cNvSpPr>
          <p:nvPr/>
        </p:nvSpPr>
        <p:spPr bwMode="auto">
          <a:xfrm>
            <a:off x="1660525" y="3048000"/>
            <a:ext cx="7407275" cy="1323439"/>
          </a:xfrm>
          <a:prstGeom prst="rect">
            <a:avLst/>
          </a:prstGeom>
          <a:noFill/>
          <a:ln w="9525">
            <a:noFill/>
            <a:miter lim="800000"/>
            <a:headEnd/>
            <a:tailEnd/>
          </a:ln>
          <a:effectLst/>
        </p:spPr>
        <p:txBody>
          <a:bodyPr>
            <a:spAutoFit/>
          </a:bodyPr>
          <a:lstStyle/>
          <a:p>
            <a:pPr eaLnBrk="0" hangingPunct="0"/>
            <a:r>
              <a:rPr lang="en-US" sz="2000" dirty="0">
                <a:solidFill>
                  <a:schemeClr val="tx2">
                    <a:lumMod val="75000"/>
                  </a:schemeClr>
                </a:solidFill>
                <a:latin typeface="Britannic Bold" pitchFamily="34" charset="0"/>
              </a:rPr>
              <a:t>One factor affecting climate is latitude. Typically, the farther you move north or south of the equator, the colder the temperature gets. Another factor affecting climate is elevation. The higher you go in elevation, the colder the temperature gets. </a:t>
            </a:r>
          </a:p>
        </p:txBody>
      </p:sp>
      <p:sp>
        <p:nvSpPr>
          <p:cNvPr id="39942" name="Text Box 6"/>
          <p:cNvSpPr txBox="1">
            <a:spLocks noChangeArrowheads="1"/>
          </p:cNvSpPr>
          <p:nvPr/>
        </p:nvSpPr>
        <p:spPr bwMode="auto">
          <a:xfrm>
            <a:off x="457200" y="4924961"/>
            <a:ext cx="7924800" cy="1323439"/>
          </a:xfrm>
          <a:prstGeom prst="rect">
            <a:avLst/>
          </a:prstGeom>
          <a:noFill/>
          <a:ln w="9525">
            <a:noFill/>
            <a:miter lim="800000"/>
            <a:headEnd/>
            <a:tailEnd/>
          </a:ln>
          <a:effectLst/>
        </p:spPr>
        <p:txBody>
          <a:bodyPr>
            <a:spAutoFit/>
          </a:bodyPr>
          <a:lstStyle/>
          <a:p>
            <a:pPr eaLnBrk="0" hangingPunct="0"/>
            <a:r>
              <a:rPr lang="en-US" sz="2000" dirty="0">
                <a:solidFill>
                  <a:schemeClr val="bg2">
                    <a:lumMod val="50000"/>
                  </a:schemeClr>
                </a:solidFill>
                <a:latin typeface="Britannic Bold" pitchFamily="34" charset="0"/>
              </a:rPr>
              <a:t>Biomes usually found at cold latitudes far from the equator are sometimes also found on high mountains at low latitudes. Typically, a climb of 100 feet in elevation is equivalent to traveling 600 miles northward.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9940"/>
                                        </p:tgtEl>
                                        <p:attrNameLst>
                                          <p:attrName>style.visibility</p:attrName>
                                        </p:attrNameLst>
                                      </p:cBhvr>
                                      <p:to>
                                        <p:strVal val="visible"/>
                                      </p:to>
                                    </p:set>
                                    <p:anim calcmode="lin" valueType="num">
                                      <p:cBhvr additive="base">
                                        <p:cTn id="7" dur="500" fill="hold"/>
                                        <p:tgtEl>
                                          <p:spTgt spid="39940"/>
                                        </p:tgtEl>
                                        <p:attrNameLst>
                                          <p:attrName>ppt_x</p:attrName>
                                        </p:attrNameLst>
                                      </p:cBhvr>
                                      <p:tavLst>
                                        <p:tav tm="0">
                                          <p:val>
                                            <p:strVal val="1+#ppt_w/2"/>
                                          </p:val>
                                        </p:tav>
                                        <p:tav tm="100000">
                                          <p:val>
                                            <p:strVal val="#ppt_x"/>
                                          </p:val>
                                        </p:tav>
                                      </p:tavLst>
                                    </p:anim>
                                    <p:anim calcmode="lin" valueType="num">
                                      <p:cBhvr additive="base">
                                        <p:cTn id="8" dur="500" fill="hold"/>
                                        <p:tgtEl>
                                          <p:spTgt spid="3994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9941"/>
                                        </p:tgtEl>
                                        <p:attrNameLst>
                                          <p:attrName>style.visibility</p:attrName>
                                        </p:attrNameLst>
                                      </p:cBhvr>
                                      <p:to>
                                        <p:strVal val="visible"/>
                                      </p:to>
                                    </p:set>
                                    <p:anim calcmode="lin" valueType="num">
                                      <p:cBhvr additive="base">
                                        <p:cTn id="13" dur="500" fill="hold"/>
                                        <p:tgtEl>
                                          <p:spTgt spid="39941"/>
                                        </p:tgtEl>
                                        <p:attrNameLst>
                                          <p:attrName>ppt_x</p:attrName>
                                        </p:attrNameLst>
                                      </p:cBhvr>
                                      <p:tavLst>
                                        <p:tav tm="0">
                                          <p:val>
                                            <p:strVal val="0-#ppt_w/2"/>
                                          </p:val>
                                        </p:tav>
                                        <p:tav tm="100000">
                                          <p:val>
                                            <p:strVal val="#ppt_x"/>
                                          </p:val>
                                        </p:tav>
                                      </p:tavLst>
                                    </p:anim>
                                    <p:anim calcmode="lin" valueType="num">
                                      <p:cBhvr additive="base">
                                        <p:cTn id="14" dur="500" fill="hold"/>
                                        <p:tgtEl>
                                          <p:spTgt spid="3994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9942"/>
                                        </p:tgtEl>
                                        <p:attrNameLst>
                                          <p:attrName>style.visibility</p:attrName>
                                        </p:attrNameLst>
                                      </p:cBhvr>
                                      <p:to>
                                        <p:strVal val="visible"/>
                                      </p:to>
                                    </p:set>
                                    <p:anim calcmode="lin" valueType="num">
                                      <p:cBhvr additive="base">
                                        <p:cTn id="19" dur="500" fill="hold"/>
                                        <p:tgtEl>
                                          <p:spTgt spid="39942"/>
                                        </p:tgtEl>
                                        <p:attrNameLst>
                                          <p:attrName>ppt_x</p:attrName>
                                        </p:attrNameLst>
                                      </p:cBhvr>
                                      <p:tavLst>
                                        <p:tav tm="0">
                                          <p:val>
                                            <p:strVal val="#ppt_x"/>
                                          </p:val>
                                        </p:tav>
                                        <p:tav tm="100000">
                                          <p:val>
                                            <p:strVal val="#ppt_x"/>
                                          </p:val>
                                        </p:tav>
                                      </p:tavLst>
                                    </p:anim>
                                    <p:anim calcmode="lin" valueType="num">
                                      <p:cBhvr additive="base">
                                        <p:cTn id="20" dur="500" fill="hold"/>
                                        <p:tgtEl>
                                          <p:spTgt spid="399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0" grpId="0" autoUpdateAnimBg="0"/>
      <p:bldP spid="39941" grpId="0" autoUpdateAnimBg="0"/>
      <p:bldP spid="39942"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295400" y="2743200"/>
            <a:ext cx="6629400" cy="762000"/>
          </a:xfrm>
        </p:spPr>
        <p:txBody>
          <a:bodyPr/>
          <a:lstStyle/>
          <a:p>
            <a:pPr algn="ctr" eaLnBrk="1" hangingPunct="1"/>
            <a:r>
              <a:rPr lang="en-US" sz="4800" dirty="0" smtClean="0">
                <a:solidFill>
                  <a:srgbClr val="FFFF00"/>
                </a:solidFill>
                <a:latin typeface="Britannic Bold" pitchFamily="34" charset="0"/>
              </a:rPr>
              <a:t>Lets take a look at a few types of biomes!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5"/>
          <p:cNvSpPr>
            <a:spLocks noGrp="1" noChangeArrowheads="1"/>
          </p:cNvSpPr>
          <p:nvPr>
            <p:ph type="title"/>
          </p:nvPr>
        </p:nvSpPr>
        <p:spPr>
          <a:xfrm>
            <a:off x="381000" y="228600"/>
            <a:ext cx="8382000" cy="762000"/>
          </a:xfrm>
        </p:spPr>
        <p:txBody>
          <a:bodyPr/>
          <a:lstStyle/>
          <a:p>
            <a:pPr algn="ctr" eaLnBrk="1" hangingPunct="1"/>
            <a:r>
              <a:rPr lang="en-US" sz="4400" dirty="0" smtClean="0">
                <a:solidFill>
                  <a:srgbClr val="000000"/>
                </a:solidFill>
                <a:latin typeface="Britannic Bold" pitchFamily="34" charset="0"/>
              </a:rPr>
              <a:t>Tropical</a:t>
            </a:r>
          </a:p>
        </p:txBody>
      </p:sp>
      <p:sp>
        <p:nvSpPr>
          <p:cNvPr id="38918" name="Rectangle 6"/>
          <p:cNvSpPr>
            <a:spLocks noGrp="1" noChangeArrowheads="1"/>
          </p:cNvSpPr>
          <p:nvPr>
            <p:ph type="body" idx="1"/>
          </p:nvPr>
        </p:nvSpPr>
        <p:spPr>
          <a:xfrm>
            <a:off x="152400" y="1600200"/>
            <a:ext cx="4800600" cy="3657600"/>
          </a:xfrm>
        </p:spPr>
        <p:txBody>
          <a:bodyPr/>
          <a:lstStyle/>
          <a:p>
            <a:pPr eaLnBrk="1" hangingPunct="1"/>
            <a:r>
              <a:rPr lang="en-US" sz="2800" dirty="0" smtClean="0">
                <a:solidFill>
                  <a:srgbClr val="000000"/>
                </a:solidFill>
                <a:latin typeface="Britannic Bold" pitchFamily="34" charset="0"/>
              </a:rPr>
              <a:t>Typically found near the equator</a:t>
            </a:r>
          </a:p>
          <a:p>
            <a:pPr eaLnBrk="1" hangingPunct="1"/>
            <a:r>
              <a:rPr lang="en-US" sz="2800" dirty="0" smtClean="0">
                <a:solidFill>
                  <a:srgbClr val="000000"/>
                </a:solidFill>
                <a:latin typeface="Britannic Bold" pitchFamily="34" charset="0"/>
              </a:rPr>
              <a:t>Receives more than 200 cm of rain annually</a:t>
            </a:r>
          </a:p>
          <a:p>
            <a:pPr eaLnBrk="1" hangingPunct="1"/>
            <a:r>
              <a:rPr lang="en-US" sz="2800" dirty="0" smtClean="0">
                <a:solidFill>
                  <a:srgbClr val="000000"/>
                </a:solidFill>
                <a:latin typeface="Britannic Bold" pitchFamily="34" charset="0"/>
              </a:rPr>
              <a:t>Temperatures typically fall between 20</a:t>
            </a:r>
            <a:r>
              <a:rPr lang="en-US" sz="2800" baseline="30000" dirty="0" smtClean="0">
                <a:solidFill>
                  <a:srgbClr val="000000"/>
                </a:solidFill>
                <a:latin typeface="Britannic Bold" pitchFamily="34" charset="0"/>
              </a:rPr>
              <a:t>o</a:t>
            </a:r>
            <a:r>
              <a:rPr lang="en-US" sz="2800" dirty="0" smtClean="0">
                <a:solidFill>
                  <a:srgbClr val="000000"/>
                </a:solidFill>
                <a:latin typeface="Britannic Bold" pitchFamily="34" charset="0"/>
              </a:rPr>
              <a:t>C and 25</a:t>
            </a:r>
            <a:r>
              <a:rPr lang="en-US" sz="2800" baseline="30000" dirty="0" smtClean="0">
                <a:solidFill>
                  <a:srgbClr val="000000"/>
                </a:solidFill>
                <a:latin typeface="Britannic Bold" pitchFamily="34" charset="0"/>
              </a:rPr>
              <a:t>o</a:t>
            </a:r>
            <a:r>
              <a:rPr lang="en-US" sz="2800" dirty="0" smtClean="0">
                <a:solidFill>
                  <a:srgbClr val="000000"/>
                </a:solidFill>
                <a:latin typeface="Britannic Bold" pitchFamily="34" charset="0"/>
              </a:rPr>
              <a:t>C for the entire year</a:t>
            </a:r>
          </a:p>
          <a:p>
            <a:pPr eaLnBrk="1" hangingPunct="1"/>
            <a:r>
              <a:rPr lang="en-US" sz="2800" dirty="0" smtClean="0">
                <a:solidFill>
                  <a:srgbClr val="000000"/>
                </a:solidFill>
                <a:latin typeface="Britannic Bold" pitchFamily="34" charset="0"/>
              </a:rPr>
              <a:t>As many as 50% of all the world’s animal species may be found here</a:t>
            </a:r>
          </a:p>
        </p:txBody>
      </p:sp>
      <p:pic>
        <p:nvPicPr>
          <p:cNvPr id="38919" name="Picture 7" descr="C:\Documents and Settings\EProctor\Desktop\forest003.jpg"/>
          <p:cNvPicPr>
            <a:picLocks noChangeAspect="1" noChangeArrowheads="1"/>
          </p:cNvPicPr>
          <p:nvPr/>
        </p:nvPicPr>
        <p:blipFill>
          <a:blip r:embed="rId3" cstate="print"/>
          <a:srcRect/>
          <a:stretch>
            <a:fillRect/>
          </a:stretch>
        </p:blipFill>
        <p:spPr bwMode="auto">
          <a:xfrm>
            <a:off x="4926112" y="2514600"/>
            <a:ext cx="3955951" cy="28416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8919"/>
                                        </p:tgtEl>
                                        <p:attrNameLst>
                                          <p:attrName>style.visibility</p:attrName>
                                        </p:attrNameLst>
                                      </p:cBhvr>
                                      <p:to>
                                        <p:strVal val="visible"/>
                                      </p:to>
                                    </p:set>
                                    <p:animEffect transition="in" filter="dissolve">
                                      <p:cBhvr>
                                        <p:cTn id="7" dur="500"/>
                                        <p:tgtEl>
                                          <p:spTgt spid="389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8918">
                                            <p:txEl>
                                              <p:pRg st="0" end="0"/>
                                            </p:txEl>
                                          </p:spTgt>
                                        </p:tgtEl>
                                        <p:attrNameLst>
                                          <p:attrName>style.visibility</p:attrName>
                                        </p:attrNameLst>
                                      </p:cBhvr>
                                      <p:to>
                                        <p:strVal val="visible"/>
                                      </p:to>
                                    </p:set>
                                    <p:anim calcmode="lin" valueType="num">
                                      <p:cBhvr additive="base">
                                        <p:cTn id="12" dur="500" fill="hold"/>
                                        <p:tgtEl>
                                          <p:spTgt spid="38918">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891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8918">
                                            <p:txEl>
                                              <p:pRg st="1" end="1"/>
                                            </p:txEl>
                                          </p:spTgt>
                                        </p:tgtEl>
                                        <p:attrNameLst>
                                          <p:attrName>style.visibility</p:attrName>
                                        </p:attrNameLst>
                                      </p:cBhvr>
                                      <p:to>
                                        <p:strVal val="visible"/>
                                      </p:to>
                                    </p:set>
                                    <p:anim calcmode="lin" valueType="num">
                                      <p:cBhvr additive="base">
                                        <p:cTn id="18" dur="500" fill="hold"/>
                                        <p:tgtEl>
                                          <p:spTgt spid="38918">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891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8918">
                                            <p:txEl>
                                              <p:pRg st="2" end="2"/>
                                            </p:txEl>
                                          </p:spTgt>
                                        </p:tgtEl>
                                        <p:attrNameLst>
                                          <p:attrName>style.visibility</p:attrName>
                                        </p:attrNameLst>
                                      </p:cBhvr>
                                      <p:to>
                                        <p:strVal val="visible"/>
                                      </p:to>
                                    </p:set>
                                    <p:anim calcmode="lin" valueType="num">
                                      <p:cBhvr additive="base">
                                        <p:cTn id="24" dur="500" fill="hold"/>
                                        <p:tgtEl>
                                          <p:spTgt spid="38918">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891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8918">
                                            <p:txEl>
                                              <p:pRg st="3" end="3"/>
                                            </p:txEl>
                                          </p:spTgt>
                                        </p:tgtEl>
                                        <p:attrNameLst>
                                          <p:attrName>style.visibility</p:attrName>
                                        </p:attrNameLst>
                                      </p:cBhvr>
                                      <p:to>
                                        <p:strVal val="visible"/>
                                      </p:to>
                                    </p:set>
                                    <p:anim calcmode="lin" valueType="num">
                                      <p:cBhvr additive="base">
                                        <p:cTn id="30" dur="500" fill="hold"/>
                                        <p:tgtEl>
                                          <p:spTgt spid="38918">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8918">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8"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7" name="Rectangle 3"/>
          <p:cNvSpPr>
            <a:spLocks noGrp="1" noChangeArrowheads="1"/>
          </p:cNvSpPr>
          <p:nvPr>
            <p:ph type="body" idx="1"/>
          </p:nvPr>
        </p:nvSpPr>
        <p:spPr>
          <a:xfrm>
            <a:off x="228600" y="1371600"/>
            <a:ext cx="4572000" cy="5181600"/>
          </a:xfrm>
        </p:spPr>
        <p:txBody>
          <a:bodyPr/>
          <a:lstStyle/>
          <a:p>
            <a:pPr eaLnBrk="1" hangingPunct="1"/>
            <a:r>
              <a:rPr lang="en-US" sz="2800" dirty="0" smtClean="0">
                <a:solidFill>
                  <a:srgbClr val="000000"/>
                </a:solidFill>
                <a:latin typeface="Britannic Bold" pitchFamily="34" charset="0"/>
              </a:rPr>
              <a:t>Typically found between 25</a:t>
            </a:r>
            <a:r>
              <a:rPr lang="en-US" sz="2800" baseline="30000" dirty="0" smtClean="0">
                <a:solidFill>
                  <a:srgbClr val="000000"/>
                </a:solidFill>
                <a:latin typeface="Britannic Bold" pitchFamily="34" charset="0"/>
              </a:rPr>
              <a:t>o</a:t>
            </a:r>
            <a:r>
              <a:rPr lang="en-US" sz="2800" dirty="0" smtClean="0">
                <a:solidFill>
                  <a:srgbClr val="000000"/>
                </a:solidFill>
                <a:latin typeface="Britannic Bold" pitchFamily="34" charset="0"/>
              </a:rPr>
              <a:t> and 40</a:t>
            </a:r>
            <a:r>
              <a:rPr lang="en-US" sz="2800" baseline="30000" dirty="0" smtClean="0">
                <a:solidFill>
                  <a:srgbClr val="000000"/>
                </a:solidFill>
                <a:latin typeface="Britannic Bold" pitchFamily="34" charset="0"/>
              </a:rPr>
              <a:t>o</a:t>
            </a:r>
            <a:r>
              <a:rPr lang="en-US" sz="2800" dirty="0" smtClean="0">
                <a:solidFill>
                  <a:srgbClr val="000000"/>
                </a:solidFill>
                <a:latin typeface="Britannic Bold" pitchFamily="34" charset="0"/>
              </a:rPr>
              <a:t> latitude</a:t>
            </a:r>
          </a:p>
          <a:p>
            <a:pPr eaLnBrk="1" hangingPunct="1"/>
            <a:r>
              <a:rPr lang="en-US" sz="2800" dirty="0" smtClean="0">
                <a:solidFill>
                  <a:srgbClr val="000000"/>
                </a:solidFill>
                <a:latin typeface="Britannic Bold" pitchFamily="34" charset="0"/>
              </a:rPr>
              <a:t>Receives less than 25 cm of rain each year</a:t>
            </a:r>
          </a:p>
          <a:p>
            <a:pPr eaLnBrk="1" hangingPunct="1"/>
            <a:r>
              <a:rPr lang="en-US" sz="2800" dirty="0" smtClean="0">
                <a:solidFill>
                  <a:srgbClr val="000000"/>
                </a:solidFill>
                <a:latin typeface="Britannic Bold" pitchFamily="34" charset="0"/>
              </a:rPr>
              <a:t>Temperatures typically range between 20</a:t>
            </a:r>
            <a:r>
              <a:rPr lang="en-US" sz="2800" baseline="30000" dirty="0" smtClean="0">
                <a:solidFill>
                  <a:srgbClr val="000000"/>
                </a:solidFill>
                <a:latin typeface="Britannic Bold" pitchFamily="34" charset="0"/>
              </a:rPr>
              <a:t>o</a:t>
            </a:r>
            <a:r>
              <a:rPr lang="en-US" sz="2800" dirty="0" smtClean="0">
                <a:solidFill>
                  <a:srgbClr val="000000"/>
                </a:solidFill>
                <a:latin typeface="Britannic Bold" pitchFamily="34" charset="0"/>
              </a:rPr>
              <a:t>C and 25</a:t>
            </a:r>
            <a:r>
              <a:rPr lang="en-US" sz="2800" baseline="30000" dirty="0" smtClean="0">
                <a:solidFill>
                  <a:srgbClr val="000000"/>
                </a:solidFill>
                <a:latin typeface="Britannic Bold" pitchFamily="34" charset="0"/>
              </a:rPr>
              <a:t>o</a:t>
            </a:r>
            <a:r>
              <a:rPr lang="en-US" sz="2800" dirty="0" smtClean="0">
                <a:solidFill>
                  <a:srgbClr val="000000"/>
                </a:solidFill>
                <a:latin typeface="Britannic Bold" pitchFamily="34" charset="0"/>
              </a:rPr>
              <a:t>C but some extreme deserts can reach temperatures higher than 38</a:t>
            </a:r>
            <a:r>
              <a:rPr lang="en-US" sz="2800" baseline="30000" dirty="0" smtClean="0">
                <a:solidFill>
                  <a:srgbClr val="000000"/>
                </a:solidFill>
                <a:latin typeface="Britannic Bold" pitchFamily="34" charset="0"/>
              </a:rPr>
              <a:t>o</a:t>
            </a:r>
            <a:r>
              <a:rPr lang="en-US" sz="2800" dirty="0" smtClean="0">
                <a:solidFill>
                  <a:srgbClr val="000000"/>
                </a:solidFill>
                <a:latin typeface="Britannic Bold" pitchFamily="34" charset="0"/>
              </a:rPr>
              <a:t>C and lower than –15</a:t>
            </a:r>
            <a:r>
              <a:rPr lang="en-US" sz="2800" baseline="30000" dirty="0" smtClean="0">
                <a:solidFill>
                  <a:srgbClr val="000000"/>
                </a:solidFill>
                <a:latin typeface="Britannic Bold" pitchFamily="34" charset="0"/>
              </a:rPr>
              <a:t>o</a:t>
            </a:r>
            <a:r>
              <a:rPr lang="en-US" sz="2800" dirty="0" smtClean="0">
                <a:solidFill>
                  <a:srgbClr val="000000"/>
                </a:solidFill>
                <a:latin typeface="Britannic Bold" pitchFamily="34" charset="0"/>
              </a:rPr>
              <a:t>C</a:t>
            </a:r>
          </a:p>
        </p:txBody>
      </p:sp>
      <p:pic>
        <p:nvPicPr>
          <p:cNvPr id="41988" name="Picture 4" descr="C:\Documents and Settings\EProctor\Desktop\desert004.jpg"/>
          <p:cNvPicPr>
            <a:picLocks noChangeArrowheads="1"/>
          </p:cNvPicPr>
          <p:nvPr/>
        </p:nvPicPr>
        <p:blipFill>
          <a:blip r:embed="rId3" cstate="print"/>
          <a:srcRect/>
          <a:stretch>
            <a:fillRect/>
          </a:stretch>
        </p:blipFill>
        <p:spPr bwMode="auto">
          <a:xfrm>
            <a:off x="4953000" y="2438400"/>
            <a:ext cx="3959352" cy="2843784"/>
          </a:xfrm>
          <a:prstGeom prst="rect">
            <a:avLst/>
          </a:prstGeom>
          <a:noFill/>
          <a:ln w="9525">
            <a:noFill/>
            <a:miter lim="800000"/>
            <a:headEnd/>
            <a:tailEnd/>
          </a:ln>
        </p:spPr>
      </p:pic>
      <p:sp>
        <p:nvSpPr>
          <p:cNvPr id="5" name="Rectangle 5"/>
          <p:cNvSpPr txBox="1">
            <a:spLocks noChangeArrowheads="1"/>
          </p:cNvSpPr>
          <p:nvPr/>
        </p:nvSpPr>
        <p:spPr bwMode="auto">
          <a:xfrm>
            <a:off x="381000" y="228600"/>
            <a:ext cx="8382000" cy="762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Arial Black" pitchFamily="34" charset="0"/>
              </a:defRPr>
            </a:lvl2pPr>
            <a:lvl3pPr algn="l" rtl="0" eaLnBrk="1" fontAlgn="base" hangingPunct="1">
              <a:spcBef>
                <a:spcPct val="0"/>
              </a:spcBef>
              <a:spcAft>
                <a:spcPct val="0"/>
              </a:spcAft>
              <a:defRPr sz="4000">
                <a:solidFill>
                  <a:schemeClr val="tx2"/>
                </a:solidFill>
                <a:latin typeface="Arial Black" pitchFamily="34" charset="0"/>
              </a:defRPr>
            </a:lvl3pPr>
            <a:lvl4pPr algn="l" rtl="0" eaLnBrk="1" fontAlgn="base" hangingPunct="1">
              <a:spcBef>
                <a:spcPct val="0"/>
              </a:spcBef>
              <a:spcAft>
                <a:spcPct val="0"/>
              </a:spcAft>
              <a:defRPr sz="4000">
                <a:solidFill>
                  <a:schemeClr val="tx2"/>
                </a:solidFill>
                <a:latin typeface="Arial Black" pitchFamily="34" charset="0"/>
              </a:defRPr>
            </a:lvl4pPr>
            <a:lvl5pPr algn="l" rtl="0" eaLnBrk="1" fontAlgn="base" hangingPunct="1">
              <a:spcBef>
                <a:spcPct val="0"/>
              </a:spcBef>
              <a:spcAft>
                <a:spcPct val="0"/>
              </a:spcAft>
              <a:defRPr sz="4000">
                <a:solidFill>
                  <a:schemeClr val="tx2"/>
                </a:solidFill>
                <a:latin typeface="Arial Black" pitchFamily="34" charset="0"/>
              </a:defRPr>
            </a:lvl5pPr>
            <a:lvl6pPr marL="457200" algn="l" rtl="0" eaLnBrk="1" fontAlgn="base" hangingPunct="1">
              <a:spcBef>
                <a:spcPct val="0"/>
              </a:spcBef>
              <a:spcAft>
                <a:spcPct val="0"/>
              </a:spcAft>
              <a:defRPr sz="4000">
                <a:solidFill>
                  <a:schemeClr val="tx2"/>
                </a:solidFill>
                <a:latin typeface="Arial Black" pitchFamily="34" charset="0"/>
              </a:defRPr>
            </a:lvl6pPr>
            <a:lvl7pPr marL="914400" algn="l" rtl="0" eaLnBrk="1" fontAlgn="base" hangingPunct="1">
              <a:spcBef>
                <a:spcPct val="0"/>
              </a:spcBef>
              <a:spcAft>
                <a:spcPct val="0"/>
              </a:spcAft>
              <a:defRPr sz="4000">
                <a:solidFill>
                  <a:schemeClr val="tx2"/>
                </a:solidFill>
                <a:latin typeface="Arial Black" pitchFamily="34" charset="0"/>
              </a:defRPr>
            </a:lvl7pPr>
            <a:lvl8pPr marL="1371600" algn="l" rtl="0" eaLnBrk="1" fontAlgn="base" hangingPunct="1">
              <a:spcBef>
                <a:spcPct val="0"/>
              </a:spcBef>
              <a:spcAft>
                <a:spcPct val="0"/>
              </a:spcAft>
              <a:defRPr sz="4000">
                <a:solidFill>
                  <a:schemeClr val="tx2"/>
                </a:solidFill>
                <a:latin typeface="Arial Black" pitchFamily="34" charset="0"/>
              </a:defRPr>
            </a:lvl8pPr>
            <a:lvl9pPr marL="1828800" algn="l" rtl="0" eaLnBrk="1" fontAlgn="base" hangingPunct="1">
              <a:spcBef>
                <a:spcPct val="0"/>
              </a:spcBef>
              <a:spcAft>
                <a:spcPct val="0"/>
              </a:spcAft>
              <a:defRPr sz="4000">
                <a:solidFill>
                  <a:schemeClr val="tx2"/>
                </a:solidFill>
                <a:latin typeface="Arial Black" pitchFamily="34" charset="0"/>
              </a:defRPr>
            </a:lvl9pPr>
          </a:lstStyle>
          <a:p>
            <a:pPr algn="ctr"/>
            <a:r>
              <a:rPr lang="en-US" sz="4400" dirty="0" smtClean="0">
                <a:solidFill>
                  <a:srgbClr val="000000"/>
                </a:solidFill>
                <a:latin typeface="Britannic Bold" pitchFamily="34" charset="0"/>
              </a:rPr>
              <a:t>Desert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1988"/>
                                        </p:tgtEl>
                                        <p:attrNameLst>
                                          <p:attrName>style.visibility</p:attrName>
                                        </p:attrNameLst>
                                      </p:cBhvr>
                                      <p:to>
                                        <p:strVal val="visible"/>
                                      </p:to>
                                    </p:set>
                                    <p:animEffect transition="in" filter="dissolve">
                                      <p:cBhvr>
                                        <p:cTn id="7" dur="500"/>
                                        <p:tgtEl>
                                          <p:spTgt spid="4198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1987">
                                            <p:txEl>
                                              <p:pRg st="0" end="0"/>
                                            </p:txEl>
                                          </p:spTgt>
                                        </p:tgtEl>
                                        <p:attrNameLst>
                                          <p:attrName>style.visibility</p:attrName>
                                        </p:attrNameLst>
                                      </p:cBhvr>
                                      <p:to>
                                        <p:strVal val="visible"/>
                                      </p:to>
                                    </p:set>
                                    <p:anim calcmode="lin" valueType="num">
                                      <p:cBhvr additive="base">
                                        <p:cTn id="12" dur="500" fill="hold"/>
                                        <p:tgtEl>
                                          <p:spTgt spid="41987">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198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1987">
                                            <p:txEl>
                                              <p:pRg st="1" end="1"/>
                                            </p:txEl>
                                          </p:spTgt>
                                        </p:tgtEl>
                                        <p:attrNameLst>
                                          <p:attrName>style.visibility</p:attrName>
                                        </p:attrNameLst>
                                      </p:cBhvr>
                                      <p:to>
                                        <p:strVal val="visible"/>
                                      </p:to>
                                    </p:set>
                                    <p:anim calcmode="lin" valueType="num">
                                      <p:cBhvr additive="base">
                                        <p:cTn id="18" dur="500" fill="hold"/>
                                        <p:tgtEl>
                                          <p:spTgt spid="41987">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4198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41987">
                                            <p:txEl>
                                              <p:pRg st="2" end="2"/>
                                            </p:txEl>
                                          </p:spTgt>
                                        </p:tgtEl>
                                        <p:attrNameLst>
                                          <p:attrName>style.visibility</p:attrName>
                                        </p:attrNameLst>
                                      </p:cBhvr>
                                      <p:to>
                                        <p:strVal val="visible"/>
                                      </p:to>
                                    </p:set>
                                    <p:anim calcmode="lin" valueType="num">
                                      <p:cBhvr additive="base">
                                        <p:cTn id="24" dur="500" fill="hold"/>
                                        <p:tgtEl>
                                          <p:spTgt spid="41987">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4198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1" name="Rectangle 3"/>
          <p:cNvSpPr>
            <a:spLocks noGrp="1" noChangeArrowheads="1"/>
          </p:cNvSpPr>
          <p:nvPr>
            <p:ph type="body" idx="1"/>
          </p:nvPr>
        </p:nvSpPr>
        <p:spPr>
          <a:xfrm>
            <a:off x="304800" y="1828800"/>
            <a:ext cx="4876800" cy="4343400"/>
          </a:xfrm>
        </p:spPr>
        <p:txBody>
          <a:bodyPr/>
          <a:lstStyle/>
          <a:p>
            <a:pPr eaLnBrk="1" hangingPunct="1"/>
            <a:r>
              <a:rPr lang="en-US" sz="2800" dirty="0" smtClean="0">
                <a:solidFill>
                  <a:srgbClr val="000000"/>
                </a:solidFill>
                <a:latin typeface="Britannic Bold" pitchFamily="34" charset="0"/>
              </a:rPr>
              <a:t>Found between 32</a:t>
            </a:r>
            <a:r>
              <a:rPr lang="en-US" sz="2800" baseline="30000" dirty="0" smtClean="0">
                <a:solidFill>
                  <a:srgbClr val="000000"/>
                </a:solidFill>
                <a:latin typeface="Britannic Bold" pitchFamily="34" charset="0"/>
              </a:rPr>
              <a:t>o</a:t>
            </a:r>
            <a:r>
              <a:rPr lang="en-US" sz="2800" dirty="0" smtClean="0">
                <a:solidFill>
                  <a:srgbClr val="000000"/>
                </a:solidFill>
                <a:latin typeface="Britannic Bold" pitchFamily="34" charset="0"/>
              </a:rPr>
              <a:t> and 40</a:t>
            </a:r>
            <a:r>
              <a:rPr lang="en-US" sz="2800" baseline="30000" dirty="0" smtClean="0">
                <a:solidFill>
                  <a:srgbClr val="000000"/>
                </a:solidFill>
                <a:latin typeface="Britannic Bold" pitchFamily="34" charset="0"/>
              </a:rPr>
              <a:t>o</a:t>
            </a:r>
            <a:r>
              <a:rPr lang="en-US" sz="2800" dirty="0" smtClean="0">
                <a:solidFill>
                  <a:srgbClr val="000000"/>
                </a:solidFill>
                <a:latin typeface="Britannic Bold" pitchFamily="34" charset="0"/>
              </a:rPr>
              <a:t> latitude on the west coast of continents</a:t>
            </a:r>
          </a:p>
          <a:p>
            <a:pPr eaLnBrk="1" hangingPunct="1"/>
            <a:r>
              <a:rPr lang="en-US" sz="2800" dirty="0" smtClean="0">
                <a:solidFill>
                  <a:srgbClr val="000000"/>
                </a:solidFill>
                <a:latin typeface="Britannic Bold" pitchFamily="34" charset="0"/>
              </a:rPr>
              <a:t>Receives between 35 and 70 cm of rain, usually in the winter</a:t>
            </a:r>
          </a:p>
          <a:p>
            <a:pPr eaLnBrk="1" hangingPunct="1"/>
            <a:r>
              <a:rPr lang="en-US" sz="2800" dirty="0" smtClean="0">
                <a:solidFill>
                  <a:srgbClr val="000000"/>
                </a:solidFill>
                <a:latin typeface="Britannic Bold" pitchFamily="34" charset="0"/>
              </a:rPr>
              <a:t>Extremely resistant to drought and weather events</a:t>
            </a:r>
          </a:p>
        </p:txBody>
      </p:sp>
      <p:pic>
        <p:nvPicPr>
          <p:cNvPr id="43012" name="Picture 4" descr="C:\Documents and Settings\EProctor\Desktop\chaparral.jpg"/>
          <p:cNvPicPr>
            <a:picLocks noChangeArrowheads="1"/>
          </p:cNvPicPr>
          <p:nvPr/>
        </p:nvPicPr>
        <p:blipFill>
          <a:blip r:embed="rId3" cstate="print"/>
          <a:srcRect/>
          <a:stretch>
            <a:fillRect/>
          </a:stretch>
        </p:blipFill>
        <p:spPr bwMode="auto">
          <a:xfrm>
            <a:off x="4953000" y="2514600"/>
            <a:ext cx="3959352" cy="2843784"/>
          </a:xfrm>
          <a:prstGeom prst="rect">
            <a:avLst/>
          </a:prstGeom>
          <a:noFill/>
          <a:ln w="9525">
            <a:noFill/>
            <a:miter lim="800000"/>
            <a:headEnd/>
            <a:tailEnd/>
          </a:ln>
        </p:spPr>
      </p:pic>
      <p:sp>
        <p:nvSpPr>
          <p:cNvPr id="5" name="Rectangle 5"/>
          <p:cNvSpPr txBox="1">
            <a:spLocks noChangeArrowheads="1"/>
          </p:cNvSpPr>
          <p:nvPr/>
        </p:nvSpPr>
        <p:spPr bwMode="auto">
          <a:xfrm>
            <a:off x="381000" y="228600"/>
            <a:ext cx="8382000" cy="762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Arial Black" pitchFamily="34" charset="0"/>
              </a:defRPr>
            </a:lvl2pPr>
            <a:lvl3pPr algn="l" rtl="0" eaLnBrk="1" fontAlgn="base" hangingPunct="1">
              <a:spcBef>
                <a:spcPct val="0"/>
              </a:spcBef>
              <a:spcAft>
                <a:spcPct val="0"/>
              </a:spcAft>
              <a:defRPr sz="4000">
                <a:solidFill>
                  <a:schemeClr val="tx2"/>
                </a:solidFill>
                <a:latin typeface="Arial Black" pitchFamily="34" charset="0"/>
              </a:defRPr>
            </a:lvl3pPr>
            <a:lvl4pPr algn="l" rtl="0" eaLnBrk="1" fontAlgn="base" hangingPunct="1">
              <a:spcBef>
                <a:spcPct val="0"/>
              </a:spcBef>
              <a:spcAft>
                <a:spcPct val="0"/>
              </a:spcAft>
              <a:defRPr sz="4000">
                <a:solidFill>
                  <a:schemeClr val="tx2"/>
                </a:solidFill>
                <a:latin typeface="Arial Black" pitchFamily="34" charset="0"/>
              </a:defRPr>
            </a:lvl4pPr>
            <a:lvl5pPr algn="l" rtl="0" eaLnBrk="1" fontAlgn="base" hangingPunct="1">
              <a:spcBef>
                <a:spcPct val="0"/>
              </a:spcBef>
              <a:spcAft>
                <a:spcPct val="0"/>
              </a:spcAft>
              <a:defRPr sz="4000">
                <a:solidFill>
                  <a:schemeClr val="tx2"/>
                </a:solidFill>
                <a:latin typeface="Arial Black" pitchFamily="34" charset="0"/>
              </a:defRPr>
            </a:lvl5pPr>
            <a:lvl6pPr marL="457200" algn="l" rtl="0" eaLnBrk="1" fontAlgn="base" hangingPunct="1">
              <a:spcBef>
                <a:spcPct val="0"/>
              </a:spcBef>
              <a:spcAft>
                <a:spcPct val="0"/>
              </a:spcAft>
              <a:defRPr sz="4000">
                <a:solidFill>
                  <a:schemeClr val="tx2"/>
                </a:solidFill>
                <a:latin typeface="Arial Black" pitchFamily="34" charset="0"/>
              </a:defRPr>
            </a:lvl6pPr>
            <a:lvl7pPr marL="914400" algn="l" rtl="0" eaLnBrk="1" fontAlgn="base" hangingPunct="1">
              <a:spcBef>
                <a:spcPct val="0"/>
              </a:spcBef>
              <a:spcAft>
                <a:spcPct val="0"/>
              </a:spcAft>
              <a:defRPr sz="4000">
                <a:solidFill>
                  <a:schemeClr val="tx2"/>
                </a:solidFill>
                <a:latin typeface="Arial Black" pitchFamily="34" charset="0"/>
              </a:defRPr>
            </a:lvl7pPr>
            <a:lvl8pPr marL="1371600" algn="l" rtl="0" eaLnBrk="1" fontAlgn="base" hangingPunct="1">
              <a:spcBef>
                <a:spcPct val="0"/>
              </a:spcBef>
              <a:spcAft>
                <a:spcPct val="0"/>
              </a:spcAft>
              <a:defRPr sz="4000">
                <a:solidFill>
                  <a:schemeClr val="tx2"/>
                </a:solidFill>
                <a:latin typeface="Arial Black" pitchFamily="34" charset="0"/>
              </a:defRPr>
            </a:lvl8pPr>
            <a:lvl9pPr marL="1828800" algn="l" rtl="0" eaLnBrk="1" fontAlgn="base" hangingPunct="1">
              <a:spcBef>
                <a:spcPct val="0"/>
              </a:spcBef>
              <a:spcAft>
                <a:spcPct val="0"/>
              </a:spcAft>
              <a:defRPr sz="4000">
                <a:solidFill>
                  <a:schemeClr val="tx2"/>
                </a:solidFill>
                <a:latin typeface="Arial Black" pitchFamily="34" charset="0"/>
              </a:defRPr>
            </a:lvl9pPr>
          </a:lstStyle>
          <a:p>
            <a:pPr algn="ctr"/>
            <a:r>
              <a:rPr lang="en-US" sz="4400" dirty="0" smtClean="0">
                <a:solidFill>
                  <a:srgbClr val="000000"/>
                </a:solidFill>
                <a:latin typeface="Britannic Bold" pitchFamily="34" charset="0"/>
              </a:rPr>
              <a:t>Chaparral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3012"/>
                                        </p:tgtEl>
                                        <p:attrNameLst>
                                          <p:attrName>style.visibility</p:attrName>
                                        </p:attrNameLst>
                                      </p:cBhvr>
                                      <p:to>
                                        <p:strVal val="visible"/>
                                      </p:to>
                                    </p:set>
                                    <p:animEffect transition="in" filter="dissolve">
                                      <p:cBhvr>
                                        <p:cTn id="7" dur="500"/>
                                        <p:tgtEl>
                                          <p:spTgt spid="430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3011">
                                            <p:txEl>
                                              <p:pRg st="0" end="0"/>
                                            </p:txEl>
                                          </p:spTgt>
                                        </p:tgtEl>
                                        <p:attrNameLst>
                                          <p:attrName>style.visibility</p:attrName>
                                        </p:attrNameLst>
                                      </p:cBhvr>
                                      <p:to>
                                        <p:strVal val="visible"/>
                                      </p:to>
                                    </p:set>
                                    <p:anim calcmode="lin" valueType="num">
                                      <p:cBhvr additive="base">
                                        <p:cTn id="12" dur="500" fill="hold"/>
                                        <p:tgtEl>
                                          <p:spTgt spid="43011">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30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3011">
                                            <p:txEl>
                                              <p:pRg st="1" end="1"/>
                                            </p:txEl>
                                          </p:spTgt>
                                        </p:tgtEl>
                                        <p:attrNameLst>
                                          <p:attrName>style.visibility</p:attrName>
                                        </p:attrNameLst>
                                      </p:cBhvr>
                                      <p:to>
                                        <p:strVal val="visible"/>
                                      </p:to>
                                    </p:set>
                                    <p:anim calcmode="lin" valueType="num">
                                      <p:cBhvr additive="base">
                                        <p:cTn id="18" dur="500" fill="hold"/>
                                        <p:tgtEl>
                                          <p:spTgt spid="43011">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430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43011">
                                            <p:txEl>
                                              <p:pRg st="2" end="2"/>
                                            </p:txEl>
                                          </p:spTgt>
                                        </p:tgtEl>
                                        <p:attrNameLst>
                                          <p:attrName>style.visibility</p:attrName>
                                        </p:attrNameLst>
                                      </p:cBhvr>
                                      <p:to>
                                        <p:strVal val="visible"/>
                                      </p:to>
                                    </p:set>
                                    <p:anim calcmode="lin" valueType="num">
                                      <p:cBhvr additive="base">
                                        <p:cTn id="24" dur="500" fill="hold"/>
                                        <p:tgtEl>
                                          <p:spTgt spid="43011">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4301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9" name="Rectangle 3"/>
          <p:cNvSpPr>
            <a:spLocks noGrp="1" noChangeArrowheads="1"/>
          </p:cNvSpPr>
          <p:nvPr>
            <p:ph type="body" idx="1"/>
          </p:nvPr>
        </p:nvSpPr>
        <p:spPr>
          <a:xfrm>
            <a:off x="152400" y="1828800"/>
            <a:ext cx="4953000" cy="4267200"/>
          </a:xfrm>
        </p:spPr>
        <p:txBody>
          <a:bodyPr/>
          <a:lstStyle/>
          <a:p>
            <a:pPr eaLnBrk="1" hangingPunct="1"/>
            <a:r>
              <a:rPr lang="en-US" sz="2800" dirty="0" smtClean="0">
                <a:solidFill>
                  <a:srgbClr val="000000"/>
                </a:solidFill>
                <a:latin typeface="Britannic Bold" pitchFamily="34" charset="0"/>
              </a:rPr>
              <a:t>Moderate climate</a:t>
            </a:r>
          </a:p>
          <a:p>
            <a:pPr eaLnBrk="1" hangingPunct="1"/>
            <a:r>
              <a:rPr lang="en-US" sz="2800" dirty="0" smtClean="0">
                <a:solidFill>
                  <a:srgbClr val="000000"/>
                </a:solidFill>
                <a:latin typeface="Britannic Bold" pitchFamily="34" charset="0"/>
              </a:rPr>
              <a:t>Most trees will lose their leaves in the winter</a:t>
            </a:r>
          </a:p>
          <a:p>
            <a:pPr eaLnBrk="1" hangingPunct="1"/>
            <a:r>
              <a:rPr lang="en-US" sz="2800" dirty="0" smtClean="0">
                <a:solidFill>
                  <a:srgbClr val="000000"/>
                </a:solidFill>
                <a:latin typeface="Britannic Bold" pitchFamily="34" charset="0"/>
              </a:rPr>
              <a:t>Temperatures range between –30</a:t>
            </a:r>
            <a:r>
              <a:rPr lang="en-US" sz="2800" baseline="30000" dirty="0" smtClean="0">
                <a:solidFill>
                  <a:srgbClr val="000000"/>
                </a:solidFill>
                <a:latin typeface="Britannic Bold" pitchFamily="34" charset="0"/>
              </a:rPr>
              <a:t>o</a:t>
            </a:r>
            <a:r>
              <a:rPr lang="en-US" sz="2800" dirty="0" smtClean="0">
                <a:solidFill>
                  <a:srgbClr val="000000"/>
                </a:solidFill>
                <a:latin typeface="Britannic Bold" pitchFamily="34" charset="0"/>
              </a:rPr>
              <a:t>C and 30</a:t>
            </a:r>
            <a:r>
              <a:rPr lang="en-US" sz="2800" baseline="30000" dirty="0" smtClean="0">
                <a:solidFill>
                  <a:srgbClr val="000000"/>
                </a:solidFill>
                <a:latin typeface="Britannic Bold" pitchFamily="34" charset="0"/>
              </a:rPr>
              <a:t>o</a:t>
            </a:r>
            <a:r>
              <a:rPr lang="en-US" sz="2800" dirty="0" smtClean="0">
                <a:solidFill>
                  <a:srgbClr val="000000"/>
                </a:solidFill>
                <a:latin typeface="Britannic Bold" pitchFamily="34" charset="0"/>
              </a:rPr>
              <a:t>C</a:t>
            </a:r>
          </a:p>
          <a:p>
            <a:pPr eaLnBrk="1" hangingPunct="1"/>
            <a:r>
              <a:rPr lang="en-US" sz="2800" dirty="0" smtClean="0">
                <a:solidFill>
                  <a:srgbClr val="000000"/>
                </a:solidFill>
                <a:latin typeface="Britannic Bold" pitchFamily="34" charset="0"/>
              </a:rPr>
              <a:t>Averages from 75 to 150 cm of precipitation</a:t>
            </a:r>
          </a:p>
          <a:p>
            <a:pPr eaLnBrk="1" hangingPunct="1"/>
            <a:r>
              <a:rPr lang="en-US" sz="2800" dirty="0" smtClean="0">
                <a:solidFill>
                  <a:srgbClr val="000000"/>
                </a:solidFill>
                <a:latin typeface="Britannic Bold" pitchFamily="34" charset="0"/>
              </a:rPr>
              <a:t>Well developed understory</a:t>
            </a:r>
          </a:p>
        </p:txBody>
      </p:sp>
      <p:pic>
        <p:nvPicPr>
          <p:cNvPr id="45060" name="Picture 4" descr="C:\Documents and Settings\EProctor\Desktop\forest002.jpg"/>
          <p:cNvPicPr>
            <a:picLocks noChangeArrowheads="1"/>
          </p:cNvPicPr>
          <p:nvPr/>
        </p:nvPicPr>
        <p:blipFill>
          <a:blip r:embed="rId3" cstate="print"/>
          <a:srcRect/>
          <a:stretch>
            <a:fillRect/>
          </a:stretch>
        </p:blipFill>
        <p:spPr bwMode="auto">
          <a:xfrm>
            <a:off x="4953000" y="2414016"/>
            <a:ext cx="3959352" cy="2843784"/>
          </a:xfrm>
          <a:prstGeom prst="rect">
            <a:avLst/>
          </a:prstGeom>
          <a:noFill/>
          <a:ln w="9525">
            <a:noFill/>
            <a:miter lim="800000"/>
            <a:headEnd/>
            <a:tailEnd/>
          </a:ln>
        </p:spPr>
      </p:pic>
      <p:sp>
        <p:nvSpPr>
          <p:cNvPr id="5" name="Rectangle 5"/>
          <p:cNvSpPr txBox="1">
            <a:spLocks noChangeArrowheads="1"/>
          </p:cNvSpPr>
          <p:nvPr/>
        </p:nvSpPr>
        <p:spPr bwMode="auto">
          <a:xfrm>
            <a:off x="381000" y="228600"/>
            <a:ext cx="8382000" cy="762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Arial Black" pitchFamily="34" charset="0"/>
              </a:defRPr>
            </a:lvl2pPr>
            <a:lvl3pPr algn="l" rtl="0" eaLnBrk="1" fontAlgn="base" hangingPunct="1">
              <a:spcBef>
                <a:spcPct val="0"/>
              </a:spcBef>
              <a:spcAft>
                <a:spcPct val="0"/>
              </a:spcAft>
              <a:defRPr sz="4000">
                <a:solidFill>
                  <a:schemeClr val="tx2"/>
                </a:solidFill>
                <a:latin typeface="Arial Black" pitchFamily="34" charset="0"/>
              </a:defRPr>
            </a:lvl3pPr>
            <a:lvl4pPr algn="l" rtl="0" eaLnBrk="1" fontAlgn="base" hangingPunct="1">
              <a:spcBef>
                <a:spcPct val="0"/>
              </a:spcBef>
              <a:spcAft>
                <a:spcPct val="0"/>
              </a:spcAft>
              <a:defRPr sz="4000">
                <a:solidFill>
                  <a:schemeClr val="tx2"/>
                </a:solidFill>
                <a:latin typeface="Arial Black" pitchFamily="34" charset="0"/>
              </a:defRPr>
            </a:lvl4pPr>
            <a:lvl5pPr algn="l" rtl="0" eaLnBrk="1" fontAlgn="base" hangingPunct="1">
              <a:spcBef>
                <a:spcPct val="0"/>
              </a:spcBef>
              <a:spcAft>
                <a:spcPct val="0"/>
              </a:spcAft>
              <a:defRPr sz="4000">
                <a:solidFill>
                  <a:schemeClr val="tx2"/>
                </a:solidFill>
                <a:latin typeface="Arial Black" pitchFamily="34" charset="0"/>
              </a:defRPr>
            </a:lvl5pPr>
            <a:lvl6pPr marL="457200" algn="l" rtl="0" eaLnBrk="1" fontAlgn="base" hangingPunct="1">
              <a:spcBef>
                <a:spcPct val="0"/>
              </a:spcBef>
              <a:spcAft>
                <a:spcPct val="0"/>
              </a:spcAft>
              <a:defRPr sz="4000">
                <a:solidFill>
                  <a:schemeClr val="tx2"/>
                </a:solidFill>
                <a:latin typeface="Arial Black" pitchFamily="34" charset="0"/>
              </a:defRPr>
            </a:lvl6pPr>
            <a:lvl7pPr marL="914400" algn="l" rtl="0" eaLnBrk="1" fontAlgn="base" hangingPunct="1">
              <a:spcBef>
                <a:spcPct val="0"/>
              </a:spcBef>
              <a:spcAft>
                <a:spcPct val="0"/>
              </a:spcAft>
              <a:defRPr sz="4000">
                <a:solidFill>
                  <a:schemeClr val="tx2"/>
                </a:solidFill>
                <a:latin typeface="Arial Black" pitchFamily="34" charset="0"/>
              </a:defRPr>
            </a:lvl7pPr>
            <a:lvl8pPr marL="1371600" algn="l" rtl="0" eaLnBrk="1" fontAlgn="base" hangingPunct="1">
              <a:spcBef>
                <a:spcPct val="0"/>
              </a:spcBef>
              <a:spcAft>
                <a:spcPct val="0"/>
              </a:spcAft>
              <a:defRPr sz="4000">
                <a:solidFill>
                  <a:schemeClr val="tx2"/>
                </a:solidFill>
                <a:latin typeface="Arial Black" pitchFamily="34" charset="0"/>
              </a:defRPr>
            </a:lvl8pPr>
            <a:lvl9pPr marL="1828800" algn="l" rtl="0" eaLnBrk="1" fontAlgn="base" hangingPunct="1">
              <a:spcBef>
                <a:spcPct val="0"/>
              </a:spcBef>
              <a:spcAft>
                <a:spcPct val="0"/>
              </a:spcAft>
              <a:defRPr sz="4000">
                <a:solidFill>
                  <a:schemeClr val="tx2"/>
                </a:solidFill>
                <a:latin typeface="Arial Black" pitchFamily="34" charset="0"/>
              </a:defRPr>
            </a:lvl9pPr>
          </a:lstStyle>
          <a:p>
            <a:pPr algn="ctr"/>
            <a:r>
              <a:rPr lang="en-US" sz="4400" dirty="0" smtClean="0">
                <a:solidFill>
                  <a:srgbClr val="000000"/>
                </a:solidFill>
                <a:latin typeface="Britannic Bold" pitchFamily="34" charset="0"/>
              </a:rPr>
              <a:t>Temperate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5060"/>
                                        </p:tgtEl>
                                        <p:attrNameLst>
                                          <p:attrName>style.visibility</p:attrName>
                                        </p:attrNameLst>
                                      </p:cBhvr>
                                      <p:to>
                                        <p:strVal val="visible"/>
                                      </p:to>
                                    </p:set>
                                    <p:animEffect transition="in" filter="dissolve">
                                      <p:cBhvr>
                                        <p:cTn id="7" dur="500"/>
                                        <p:tgtEl>
                                          <p:spTgt spid="4506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5059">
                                            <p:txEl>
                                              <p:pRg st="0" end="0"/>
                                            </p:txEl>
                                          </p:spTgt>
                                        </p:tgtEl>
                                        <p:attrNameLst>
                                          <p:attrName>style.visibility</p:attrName>
                                        </p:attrNameLst>
                                      </p:cBhvr>
                                      <p:to>
                                        <p:strVal val="visible"/>
                                      </p:to>
                                    </p:set>
                                    <p:anim calcmode="lin" valueType="num">
                                      <p:cBhvr additive="base">
                                        <p:cTn id="12" dur="500" fill="hold"/>
                                        <p:tgtEl>
                                          <p:spTgt spid="45059">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505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5059">
                                            <p:txEl>
                                              <p:pRg st="1" end="1"/>
                                            </p:txEl>
                                          </p:spTgt>
                                        </p:tgtEl>
                                        <p:attrNameLst>
                                          <p:attrName>style.visibility</p:attrName>
                                        </p:attrNameLst>
                                      </p:cBhvr>
                                      <p:to>
                                        <p:strVal val="visible"/>
                                      </p:to>
                                    </p:set>
                                    <p:anim calcmode="lin" valueType="num">
                                      <p:cBhvr additive="base">
                                        <p:cTn id="18" dur="500" fill="hold"/>
                                        <p:tgtEl>
                                          <p:spTgt spid="45059">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4505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45059">
                                            <p:txEl>
                                              <p:pRg st="2" end="2"/>
                                            </p:txEl>
                                          </p:spTgt>
                                        </p:tgtEl>
                                        <p:attrNameLst>
                                          <p:attrName>style.visibility</p:attrName>
                                        </p:attrNameLst>
                                      </p:cBhvr>
                                      <p:to>
                                        <p:strVal val="visible"/>
                                      </p:to>
                                    </p:set>
                                    <p:anim calcmode="lin" valueType="num">
                                      <p:cBhvr additive="base">
                                        <p:cTn id="24" dur="500" fill="hold"/>
                                        <p:tgtEl>
                                          <p:spTgt spid="45059">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4505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45059">
                                            <p:txEl>
                                              <p:pRg st="3" end="3"/>
                                            </p:txEl>
                                          </p:spTgt>
                                        </p:tgtEl>
                                        <p:attrNameLst>
                                          <p:attrName>style.visibility</p:attrName>
                                        </p:attrNameLst>
                                      </p:cBhvr>
                                      <p:to>
                                        <p:strVal val="visible"/>
                                      </p:to>
                                    </p:set>
                                    <p:anim calcmode="lin" valueType="num">
                                      <p:cBhvr additive="base">
                                        <p:cTn id="30" dur="500" fill="hold"/>
                                        <p:tgtEl>
                                          <p:spTgt spid="45059">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4505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45059">
                                            <p:txEl>
                                              <p:pRg st="4" end="4"/>
                                            </p:txEl>
                                          </p:spTgt>
                                        </p:tgtEl>
                                        <p:attrNameLst>
                                          <p:attrName>style.visibility</p:attrName>
                                        </p:attrNameLst>
                                      </p:cBhvr>
                                      <p:to>
                                        <p:strVal val="visible"/>
                                      </p:to>
                                    </p:set>
                                    <p:anim calcmode="lin" valueType="num">
                                      <p:cBhvr additive="base">
                                        <p:cTn id="36" dur="500" fill="hold"/>
                                        <p:tgtEl>
                                          <p:spTgt spid="45059">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4505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3" name="Rectangle 3"/>
          <p:cNvSpPr>
            <a:spLocks noGrp="1" noChangeArrowheads="1"/>
          </p:cNvSpPr>
          <p:nvPr>
            <p:ph type="body" idx="1"/>
          </p:nvPr>
        </p:nvSpPr>
        <p:spPr>
          <a:xfrm>
            <a:off x="152400" y="1600200"/>
            <a:ext cx="4724400" cy="5029200"/>
          </a:xfrm>
        </p:spPr>
        <p:txBody>
          <a:bodyPr/>
          <a:lstStyle/>
          <a:p>
            <a:pPr eaLnBrk="1" hangingPunct="1"/>
            <a:r>
              <a:rPr lang="en-US" sz="2800" dirty="0" smtClean="0">
                <a:solidFill>
                  <a:srgbClr val="000000"/>
                </a:solidFill>
                <a:latin typeface="Britannic Bold" pitchFamily="34" charset="0"/>
              </a:rPr>
              <a:t>Also known as Taiga</a:t>
            </a:r>
          </a:p>
          <a:p>
            <a:pPr eaLnBrk="1" hangingPunct="1"/>
            <a:r>
              <a:rPr lang="en-US" sz="2800" dirty="0" smtClean="0">
                <a:solidFill>
                  <a:srgbClr val="000000"/>
                </a:solidFill>
                <a:latin typeface="Britannic Bold" pitchFamily="34" charset="0"/>
              </a:rPr>
              <a:t>Typically found between 45</a:t>
            </a:r>
            <a:r>
              <a:rPr lang="en-US" sz="2800" baseline="30000" dirty="0" smtClean="0">
                <a:solidFill>
                  <a:srgbClr val="000000"/>
                </a:solidFill>
                <a:latin typeface="Britannic Bold" pitchFamily="34" charset="0"/>
              </a:rPr>
              <a:t>o</a:t>
            </a:r>
            <a:r>
              <a:rPr lang="en-US" sz="2800" dirty="0" smtClean="0">
                <a:solidFill>
                  <a:srgbClr val="000000"/>
                </a:solidFill>
                <a:latin typeface="Britannic Bold" pitchFamily="34" charset="0"/>
              </a:rPr>
              <a:t> and 60</a:t>
            </a:r>
            <a:r>
              <a:rPr lang="en-US" sz="2800" baseline="30000" dirty="0" smtClean="0">
                <a:solidFill>
                  <a:srgbClr val="000000"/>
                </a:solidFill>
                <a:latin typeface="Britannic Bold" pitchFamily="34" charset="0"/>
              </a:rPr>
              <a:t>o</a:t>
            </a:r>
            <a:r>
              <a:rPr lang="en-US" sz="2800" dirty="0" smtClean="0">
                <a:solidFill>
                  <a:srgbClr val="000000"/>
                </a:solidFill>
                <a:latin typeface="Britannic Bold" pitchFamily="34" charset="0"/>
              </a:rPr>
              <a:t> North latitude</a:t>
            </a:r>
          </a:p>
          <a:p>
            <a:pPr eaLnBrk="1" hangingPunct="1"/>
            <a:r>
              <a:rPr lang="en-US" sz="2800" dirty="0" smtClean="0">
                <a:solidFill>
                  <a:srgbClr val="000000"/>
                </a:solidFill>
                <a:latin typeface="Britannic Bold" pitchFamily="34" charset="0"/>
              </a:rPr>
              <a:t>Cold climate with summer rains</a:t>
            </a:r>
          </a:p>
          <a:p>
            <a:pPr eaLnBrk="1" hangingPunct="1"/>
            <a:r>
              <a:rPr lang="en-US" sz="2800" dirty="0" smtClean="0">
                <a:solidFill>
                  <a:srgbClr val="000000"/>
                </a:solidFill>
                <a:latin typeface="Britannic Bold" pitchFamily="34" charset="0"/>
              </a:rPr>
              <a:t>Very few reptiles</a:t>
            </a:r>
          </a:p>
          <a:p>
            <a:pPr eaLnBrk="1" hangingPunct="1"/>
            <a:r>
              <a:rPr lang="en-US" sz="2800" dirty="0" smtClean="0">
                <a:solidFill>
                  <a:srgbClr val="000000"/>
                </a:solidFill>
                <a:latin typeface="Britannic Bold" pitchFamily="34" charset="0"/>
              </a:rPr>
              <a:t>Limited understory</a:t>
            </a:r>
          </a:p>
          <a:p>
            <a:pPr eaLnBrk="1" hangingPunct="1"/>
            <a:r>
              <a:rPr lang="en-US" sz="2800" dirty="0" smtClean="0">
                <a:solidFill>
                  <a:srgbClr val="000000"/>
                </a:solidFill>
                <a:latin typeface="Britannic Bold" pitchFamily="34" charset="0"/>
              </a:rPr>
              <a:t>Snow is primary form of precipitation (40 – 100 cm annually)</a:t>
            </a:r>
          </a:p>
        </p:txBody>
      </p:sp>
      <p:pic>
        <p:nvPicPr>
          <p:cNvPr id="46084" name="Picture 4" descr="C:\Documents and Settings\EProctor\Desktop\borealforestunderstory.jpg"/>
          <p:cNvPicPr>
            <a:picLocks noChangeArrowheads="1"/>
          </p:cNvPicPr>
          <p:nvPr/>
        </p:nvPicPr>
        <p:blipFill>
          <a:blip r:embed="rId3" cstate="print"/>
          <a:srcRect/>
          <a:stretch>
            <a:fillRect/>
          </a:stretch>
        </p:blipFill>
        <p:spPr bwMode="auto">
          <a:xfrm>
            <a:off x="4953000" y="2514600"/>
            <a:ext cx="3959352" cy="2843784"/>
          </a:xfrm>
          <a:prstGeom prst="rect">
            <a:avLst/>
          </a:prstGeom>
          <a:noFill/>
          <a:ln w="9525">
            <a:noFill/>
            <a:miter lim="800000"/>
            <a:headEnd/>
            <a:tailEnd/>
          </a:ln>
        </p:spPr>
      </p:pic>
      <p:sp>
        <p:nvSpPr>
          <p:cNvPr id="5" name="Rectangle 5"/>
          <p:cNvSpPr txBox="1">
            <a:spLocks noChangeArrowheads="1"/>
          </p:cNvSpPr>
          <p:nvPr/>
        </p:nvSpPr>
        <p:spPr bwMode="auto">
          <a:xfrm>
            <a:off x="381000" y="228600"/>
            <a:ext cx="8382000" cy="762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Arial Black" pitchFamily="34" charset="0"/>
              </a:defRPr>
            </a:lvl2pPr>
            <a:lvl3pPr algn="l" rtl="0" eaLnBrk="1" fontAlgn="base" hangingPunct="1">
              <a:spcBef>
                <a:spcPct val="0"/>
              </a:spcBef>
              <a:spcAft>
                <a:spcPct val="0"/>
              </a:spcAft>
              <a:defRPr sz="4000">
                <a:solidFill>
                  <a:schemeClr val="tx2"/>
                </a:solidFill>
                <a:latin typeface="Arial Black" pitchFamily="34" charset="0"/>
              </a:defRPr>
            </a:lvl3pPr>
            <a:lvl4pPr algn="l" rtl="0" eaLnBrk="1" fontAlgn="base" hangingPunct="1">
              <a:spcBef>
                <a:spcPct val="0"/>
              </a:spcBef>
              <a:spcAft>
                <a:spcPct val="0"/>
              </a:spcAft>
              <a:defRPr sz="4000">
                <a:solidFill>
                  <a:schemeClr val="tx2"/>
                </a:solidFill>
                <a:latin typeface="Arial Black" pitchFamily="34" charset="0"/>
              </a:defRPr>
            </a:lvl4pPr>
            <a:lvl5pPr algn="l" rtl="0" eaLnBrk="1" fontAlgn="base" hangingPunct="1">
              <a:spcBef>
                <a:spcPct val="0"/>
              </a:spcBef>
              <a:spcAft>
                <a:spcPct val="0"/>
              </a:spcAft>
              <a:defRPr sz="4000">
                <a:solidFill>
                  <a:schemeClr val="tx2"/>
                </a:solidFill>
                <a:latin typeface="Arial Black" pitchFamily="34" charset="0"/>
              </a:defRPr>
            </a:lvl5pPr>
            <a:lvl6pPr marL="457200" algn="l" rtl="0" eaLnBrk="1" fontAlgn="base" hangingPunct="1">
              <a:spcBef>
                <a:spcPct val="0"/>
              </a:spcBef>
              <a:spcAft>
                <a:spcPct val="0"/>
              </a:spcAft>
              <a:defRPr sz="4000">
                <a:solidFill>
                  <a:schemeClr val="tx2"/>
                </a:solidFill>
                <a:latin typeface="Arial Black" pitchFamily="34" charset="0"/>
              </a:defRPr>
            </a:lvl6pPr>
            <a:lvl7pPr marL="914400" algn="l" rtl="0" eaLnBrk="1" fontAlgn="base" hangingPunct="1">
              <a:spcBef>
                <a:spcPct val="0"/>
              </a:spcBef>
              <a:spcAft>
                <a:spcPct val="0"/>
              </a:spcAft>
              <a:defRPr sz="4000">
                <a:solidFill>
                  <a:schemeClr val="tx2"/>
                </a:solidFill>
                <a:latin typeface="Arial Black" pitchFamily="34" charset="0"/>
              </a:defRPr>
            </a:lvl7pPr>
            <a:lvl8pPr marL="1371600" algn="l" rtl="0" eaLnBrk="1" fontAlgn="base" hangingPunct="1">
              <a:spcBef>
                <a:spcPct val="0"/>
              </a:spcBef>
              <a:spcAft>
                <a:spcPct val="0"/>
              </a:spcAft>
              <a:defRPr sz="4000">
                <a:solidFill>
                  <a:schemeClr val="tx2"/>
                </a:solidFill>
                <a:latin typeface="Arial Black" pitchFamily="34" charset="0"/>
              </a:defRPr>
            </a:lvl8pPr>
            <a:lvl9pPr marL="1828800" algn="l" rtl="0" eaLnBrk="1" fontAlgn="base" hangingPunct="1">
              <a:spcBef>
                <a:spcPct val="0"/>
              </a:spcBef>
              <a:spcAft>
                <a:spcPct val="0"/>
              </a:spcAft>
              <a:defRPr sz="4000">
                <a:solidFill>
                  <a:schemeClr val="tx2"/>
                </a:solidFill>
                <a:latin typeface="Arial Black" pitchFamily="34" charset="0"/>
              </a:defRPr>
            </a:lvl9pPr>
          </a:lstStyle>
          <a:p>
            <a:pPr algn="ctr"/>
            <a:r>
              <a:rPr lang="en-US" sz="4400" dirty="0" smtClean="0">
                <a:solidFill>
                  <a:srgbClr val="000000"/>
                </a:solidFill>
                <a:latin typeface="Britannic Bold" pitchFamily="34" charset="0"/>
              </a:rPr>
              <a:t>Boreal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6084"/>
                                        </p:tgtEl>
                                        <p:attrNameLst>
                                          <p:attrName>style.visibility</p:attrName>
                                        </p:attrNameLst>
                                      </p:cBhvr>
                                      <p:to>
                                        <p:strVal val="visible"/>
                                      </p:to>
                                    </p:set>
                                    <p:animEffect transition="in" filter="dissolve">
                                      <p:cBhvr>
                                        <p:cTn id="7" dur="500"/>
                                        <p:tgtEl>
                                          <p:spTgt spid="4608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6083">
                                            <p:txEl>
                                              <p:pRg st="0" end="0"/>
                                            </p:txEl>
                                          </p:spTgt>
                                        </p:tgtEl>
                                        <p:attrNameLst>
                                          <p:attrName>style.visibility</p:attrName>
                                        </p:attrNameLst>
                                      </p:cBhvr>
                                      <p:to>
                                        <p:strVal val="visible"/>
                                      </p:to>
                                    </p:set>
                                    <p:anim calcmode="lin" valueType="num">
                                      <p:cBhvr additive="base">
                                        <p:cTn id="12" dur="500" fill="hold"/>
                                        <p:tgtEl>
                                          <p:spTgt spid="4608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608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6083">
                                            <p:txEl>
                                              <p:pRg st="1" end="1"/>
                                            </p:txEl>
                                          </p:spTgt>
                                        </p:tgtEl>
                                        <p:attrNameLst>
                                          <p:attrName>style.visibility</p:attrName>
                                        </p:attrNameLst>
                                      </p:cBhvr>
                                      <p:to>
                                        <p:strVal val="visible"/>
                                      </p:to>
                                    </p:set>
                                    <p:anim calcmode="lin" valueType="num">
                                      <p:cBhvr additive="base">
                                        <p:cTn id="18" dur="500" fill="hold"/>
                                        <p:tgtEl>
                                          <p:spTgt spid="4608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4608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46083">
                                            <p:txEl>
                                              <p:pRg st="2" end="2"/>
                                            </p:txEl>
                                          </p:spTgt>
                                        </p:tgtEl>
                                        <p:attrNameLst>
                                          <p:attrName>style.visibility</p:attrName>
                                        </p:attrNameLst>
                                      </p:cBhvr>
                                      <p:to>
                                        <p:strVal val="visible"/>
                                      </p:to>
                                    </p:set>
                                    <p:anim calcmode="lin" valueType="num">
                                      <p:cBhvr additive="base">
                                        <p:cTn id="24" dur="500" fill="hold"/>
                                        <p:tgtEl>
                                          <p:spTgt spid="4608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4608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46083">
                                            <p:txEl>
                                              <p:pRg st="3" end="3"/>
                                            </p:txEl>
                                          </p:spTgt>
                                        </p:tgtEl>
                                        <p:attrNameLst>
                                          <p:attrName>style.visibility</p:attrName>
                                        </p:attrNameLst>
                                      </p:cBhvr>
                                      <p:to>
                                        <p:strVal val="visible"/>
                                      </p:to>
                                    </p:set>
                                    <p:anim calcmode="lin" valueType="num">
                                      <p:cBhvr additive="base">
                                        <p:cTn id="30" dur="500" fill="hold"/>
                                        <p:tgtEl>
                                          <p:spTgt spid="4608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4608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46083">
                                            <p:txEl>
                                              <p:pRg st="4" end="4"/>
                                            </p:txEl>
                                          </p:spTgt>
                                        </p:tgtEl>
                                        <p:attrNameLst>
                                          <p:attrName>style.visibility</p:attrName>
                                        </p:attrNameLst>
                                      </p:cBhvr>
                                      <p:to>
                                        <p:strVal val="visible"/>
                                      </p:to>
                                    </p:set>
                                    <p:anim calcmode="lin" valueType="num">
                                      <p:cBhvr additive="base">
                                        <p:cTn id="36" dur="500" fill="hold"/>
                                        <p:tgtEl>
                                          <p:spTgt spid="46083">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4608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46083">
                                            <p:txEl>
                                              <p:pRg st="5" end="5"/>
                                            </p:txEl>
                                          </p:spTgt>
                                        </p:tgtEl>
                                        <p:attrNameLst>
                                          <p:attrName>style.visibility</p:attrName>
                                        </p:attrNameLst>
                                      </p:cBhvr>
                                      <p:to>
                                        <p:strVal val="visible"/>
                                      </p:to>
                                    </p:set>
                                    <p:anim calcmode="lin" valueType="num">
                                      <p:cBhvr additive="base">
                                        <p:cTn id="42" dur="500" fill="hold"/>
                                        <p:tgtEl>
                                          <p:spTgt spid="46083">
                                            <p:txEl>
                                              <p:pRg st="5" end="5"/>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4608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7" name="Rectangle 3"/>
          <p:cNvSpPr>
            <a:spLocks noGrp="1" noChangeArrowheads="1"/>
          </p:cNvSpPr>
          <p:nvPr>
            <p:ph type="body" idx="1"/>
          </p:nvPr>
        </p:nvSpPr>
        <p:spPr>
          <a:xfrm>
            <a:off x="76200" y="1295400"/>
            <a:ext cx="4953000" cy="5562600"/>
          </a:xfrm>
        </p:spPr>
        <p:txBody>
          <a:bodyPr/>
          <a:lstStyle/>
          <a:p>
            <a:pPr eaLnBrk="1" hangingPunct="1">
              <a:lnSpc>
                <a:spcPct val="90000"/>
              </a:lnSpc>
            </a:pPr>
            <a:r>
              <a:rPr lang="en-US" sz="2800" dirty="0" smtClean="0">
                <a:solidFill>
                  <a:srgbClr val="000000"/>
                </a:solidFill>
                <a:latin typeface="Britannic Bold" pitchFamily="34" charset="0"/>
              </a:rPr>
              <a:t>Means treeless or marshy plain</a:t>
            </a:r>
          </a:p>
          <a:p>
            <a:pPr eaLnBrk="1" hangingPunct="1">
              <a:lnSpc>
                <a:spcPct val="90000"/>
              </a:lnSpc>
            </a:pPr>
            <a:r>
              <a:rPr lang="en-US" sz="2800" dirty="0" smtClean="0">
                <a:solidFill>
                  <a:srgbClr val="000000"/>
                </a:solidFill>
                <a:latin typeface="Britannic Bold" pitchFamily="34" charset="0"/>
              </a:rPr>
              <a:t>Characterized by permafrost – permanently frozen soil starting as high as a few centimeters below the surface </a:t>
            </a:r>
          </a:p>
          <a:p>
            <a:pPr eaLnBrk="1" hangingPunct="1">
              <a:lnSpc>
                <a:spcPct val="90000"/>
              </a:lnSpc>
            </a:pPr>
            <a:r>
              <a:rPr lang="en-US" sz="2800" dirty="0" smtClean="0">
                <a:solidFill>
                  <a:srgbClr val="000000"/>
                </a:solidFill>
                <a:latin typeface="Britannic Bold" pitchFamily="34" charset="0"/>
              </a:rPr>
              <a:t>Winter average –34</a:t>
            </a:r>
            <a:r>
              <a:rPr lang="en-US" sz="2800" baseline="30000" dirty="0" smtClean="0">
                <a:solidFill>
                  <a:srgbClr val="000000"/>
                </a:solidFill>
                <a:latin typeface="Britannic Bold" pitchFamily="34" charset="0"/>
              </a:rPr>
              <a:t>o</a:t>
            </a:r>
            <a:r>
              <a:rPr lang="en-US" sz="2800" dirty="0" smtClean="0">
                <a:solidFill>
                  <a:srgbClr val="000000"/>
                </a:solidFill>
                <a:latin typeface="Britannic Bold" pitchFamily="34" charset="0"/>
              </a:rPr>
              <a:t>C summer average &lt; 10</a:t>
            </a:r>
            <a:r>
              <a:rPr lang="en-US" sz="2800" baseline="30000" dirty="0" smtClean="0">
                <a:solidFill>
                  <a:srgbClr val="000000"/>
                </a:solidFill>
                <a:latin typeface="Britannic Bold" pitchFamily="34" charset="0"/>
              </a:rPr>
              <a:t>o</a:t>
            </a:r>
            <a:r>
              <a:rPr lang="en-US" sz="2800" dirty="0" smtClean="0">
                <a:solidFill>
                  <a:srgbClr val="000000"/>
                </a:solidFill>
                <a:latin typeface="Britannic Bold" pitchFamily="34" charset="0"/>
              </a:rPr>
              <a:t>C</a:t>
            </a:r>
          </a:p>
          <a:p>
            <a:pPr eaLnBrk="1" hangingPunct="1">
              <a:lnSpc>
                <a:spcPct val="90000"/>
              </a:lnSpc>
            </a:pPr>
            <a:r>
              <a:rPr lang="en-US" sz="2800" dirty="0" smtClean="0">
                <a:solidFill>
                  <a:srgbClr val="000000"/>
                </a:solidFill>
                <a:latin typeface="Britannic Bold" pitchFamily="34" charset="0"/>
              </a:rPr>
              <a:t>Low precipitation (15–25 cm per year) but ground is usually wet because of low evaporation</a:t>
            </a:r>
          </a:p>
        </p:txBody>
      </p:sp>
      <p:pic>
        <p:nvPicPr>
          <p:cNvPr id="47109" name="Picture 5" descr="C:\Documents and Settings\EProctor\Desktop\tundra003.jpg"/>
          <p:cNvPicPr>
            <a:picLocks noChangeArrowheads="1"/>
          </p:cNvPicPr>
          <p:nvPr/>
        </p:nvPicPr>
        <p:blipFill>
          <a:blip r:embed="rId3" cstate="print"/>
          <a:srcRect/>
          <a:stretch>
            <a:fillRect/>
          </a:stretch>
        </p:blipFill>
        <p:spPr bwMode="auto">
          <a:xfrm>
            <a:off x="5029200" y="2514600"/>
            <a:ext cx="3959352" cy="2843784"/>
          </a:xfrm>
          <a:prstGeom prst="rect">
            <a:avLst/>
          </a:prstGeom>
          <a:noFill/>
          <a:ln w="9525">
            <a:noFill/>
            <a:miter lim="800000"/>
            <a:headEnd/>
            <a:tailEnd/>
          </a:ln>
        </p:spPr>
      </p:pic>
      <p:sp>
        <p:nvSpPr>
          <p:cNvPr id="5" name="Rectangle 5"/>
          <p:cNvSpPr txBox="1">
            <a:spLocks noChangeArrowheads="1"/>
          </p:cNvSpPr>
          <p:nvPr/>
        </p:nvSpPr>
        <p:spPr bwMode="auto">
          <a:xfrm>
            <a:off x="381000" y="228600"/>
            <a:ext cx="8382000" cy="762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Arial Black" pitchFamily="34" charset="0"/>
              </a:defRPr>
            </a:lvl2pPr>
            <a:lvl3pPr algn="l" rtl="0" eaLnBrk="1" fontAlgn="base" hangingPunct="1">
              <a:spcBef>
                <a:spcPct val="0"/>
              </a:spcBef>
              <a:spcAft>
                <a:spcPct val="0"/>
              </a:spcAft>
              <a:defRPr sz="4000">
                <a:solidFill>
                  <a:schemeClr val="tx2"/>
                </a:solidFill>
                <a:latin typeface="Arial Black" pitchFamily="34" charset="0"/>
              </a:defRPr>
            </a:lvl3pPr>
            <a:lvl4pPr algn="l" rtl="0" eaLnBrk="1" fontAlgn="base" hangingPunct="1">
              <a:spcBef>
                <a:spcPct val="0"/>
              </a:spcBef>
              <a:spcAft>
                <a:spcPct val="0"/>
              </a:spcAft>
              <a:defRPr sz="4000">
                <a:solidFill>
                  <a:schemeClr val="tx2"/>
                </a:solidFill>
                <a:latin typeface="Arial Black" pitchFamily="34" charset="0"/>
              </a:defRPr>
            </a:lvl4pPr>
            <a:lvl5pPr algn="l" rtl="0" eaLnBrk="1" fontAlgn="base" hangingPunct="1">
              <a:spcBef>
                <a:spcPct val="0"/>
              </a:spcBef>
              <a:spcAft>
                <a:spcPct val="0"/>
              </a:spcAft>
              <a:defRPr sz="4000">
                <a:solidFill>
                  <a:schemeClr val="tx2"/>
                </a:solidFill>
                <a:latin typeface="Arial Black" pitchFamily="34" charset="0"/>
              </a:defRPr>
            </a:lvl5pPr>
            <a:lvl6pPr marL="457200" algn="l" rtl="0" eaLnBrk="1" fontAlgn="base" hangingPunct="1">
              <a:spcBef>
                <a:spcPct val="0"/>
              </a:spcBef>
              <a:spcAft>
                <a:spcPct val="0"/>
              </a:spcAft>
              <a:defRPr sz="4000">
                <a:solidFill>
                  <a:schemeClr val="tx2"/>
                </a:solidFill>
                <a:latin typeface="Arial Black" pitchFamily="34" charset="0"/>
              </a:defRPr>
            </a:lvl6pPr>
            <a:lvl7pPr marL="914400" algn="l" rtl="0" eaLnBrk="1" fontAlgn="base" hangingPunct="1">
              <a:spcBef>
                <a:spcPct val="0"/>
              </a:spcBef>
              <a:spcAft>
                <a:spcPct val="0"/>
              </a:spcAft>
              <a:defRPr sz="4000">
                <a:solidFill>
                  <a:schemeClr val="tx2"/>
                </a:solidFill>
                <a:latin typeface="Arial Black" pitchFamily="34" charset="0"/>
              </a:defRPr>
            </a:lvl7pPr>
            <a:lvl8pPr marL="1371600" algn="l" rtl="0" eaLnBrk="1" fontAlgn="base" hangingPunct="1">
              <a:spcBef>
                <a:spcPct val="0"/>
              </a:spcBef>
              <a:spcAft>
                <a:spcPct val="0"/>
              </a:spcAft>
              <a:defRPr sz="4000">
                <a:solidFill>
                  <a:schemeClr val="tx2"/>
                </a:solidFill>
                <a:latin typeface="Arial Black" pitchFamily="34" charset="0"/>
              </a:defRPr>
            </a:lvl8pPr>
            <a:lvl9pPr marL="1828800" algn="l" rtl="0" eaLnBrk="1" fontAlgn="base" hangingPunct="1">
              <a:spcBef>
                <a:spcPct val="0"/>
              </a:spcBef>
              <a:spcAft>
                <a:spcPct val="0"/>
              </a:spcAft>
              <a:defRPr sz="4000">
                <a:solidFill>
                  <a:schemeClr val="tx2"/>
                </a:solidFill>
                <a:latin typeface="Arial Black" pitchFamily="34" charset="0"/>
              </a:defRPr>
            </a:lvl9pPr>
          </a:lstStyle>
          <a:p>
            <a:pPr algn="ctr"/>
            <a:r>
              <a:rPr lang="en-US" sz="4400" dirty="0" smtClean="0">
                <a:solidFill>
                  <a:srgbClr val="000000"/>
                </a:solidFill>
                <a:latin typeface="Britannic Bold" pitchFamily="34" charset="0"/>
              </a:rPr>
              <a:t>Tundra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7109"/>
                                        </p:tgtEl>
                                        <p:attrNameLst>
                                          <p:attrName>style.visibility</p:attrName>
                                        </p:attrNameLst>
                                      </p:cBhvr>
                                      <p:to>
                                        <p:strVal val="visible"/>
                                      </p:to>
                                    </p:set>
                                    <p:animEffect transition="in" filter="dissolve">
                                      <p:cBhvr>
                                        <p:cTn id="7" dur="500"/>
                                        <p:tgtEl>
                                          <p:spTgt spid="4710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7107">
                                            <p:txEl>
                                              <p:pRg st="0" end="0"/>
                                            </p:txEl>
                                          </p:spTgt>
                                        </p:tgtEl>
                                        <p:attrNameLst>
                                          <p:attrName>style.visibility</p:attrName>
                                        </p:attrNameLst>
                                      </p:cBhvr>
                                      <p:to>
                                        <p:strVal val="visible"/>
                                      </p:to>
                                    </p:set>
                                    <p:anim calcmode="lin" valueType="num">
                                      <p:cBhvr additive="base">
                                        <p:cTn id="12" dur="500" fill="hold"/>
                                        <p:tgtEl>
                                          <p:spTgt spid="47107">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710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7107">
                                            <p:txEl>
                                              <p:pRg st="1" end="1"/>
                                            </p:txEl>
                                          </p:spTgt>
                                        </p:tgtEl>
                                        <p:attrNameLst>
                                          <p:attrName>style.visibility</p:attrName>
                                        </p:attrNameLst>
                                      </p:cBhvr>
                                      <p:to>
                                        <p:strVal val="visible"/>
                                      </p:to>
                                    </p:set>
                                    <p:anim calcmode="lin" valueType="num">
                                      <p:cBhvr additive="base">
                                        <p:cTn id="18" dur="500" fill="hold"/>
                                        <p:tgtEl>
                                          <p:spTgt spid="47107">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4710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47107">
                                            <p:txEl>
                                              <p:pRg st="2" end="2"/>
                                            </p:txEl>
                                          </p:spTgt>
                                        </p:tgtEl>
                                        <p:attrNameLst>
                                          <p:attrName>style.visibility</p:attrName>
                                        </p:attrNameLst>
                                      </p:cBhvr>
                                      <p:to>
                                        <p:strVal val="visible"/>
                                      </p:to>
                                    </p:set>
                                    <p:anim calcmode="lin" valueType="num">
                                      <p:cBhvr additive="base">
                                        <p:cTn id="24" dur="500" fill="hold"/>
                                        <p:tgtEl>
                                          <p:spTgt spid="47107">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4710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47107">
                                            <p:txEl>
                                              <p:pRg st="3" end="3"/>
                                            </p:txEl>
                                          </p:spTgt>
                                        </p:tgtEl>
                                        <p:attrNameLst>
                                          <p:attrName>style.visibility</p:attrName>
                                        </p:attrNameLst>
                                      </p:cBhvr>
                                      <p:to>
                                        <p:strVal val="visible"/>
                                      </p:to>
                                    </p:set>
                                    <p:anim calcmode="lin" valueType="num">
                                      <p:cBhvr additive="base">
                                        <p:cTn id="30" dur="500" fill="hold"/>
                                        <p:tgtEl>
                                          <p:spTgt spid="47107">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4710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7" name="Rectangle 3"/>
          <p:cNvSpPr>
            <a:spLocks noGrp="1" noChangeArrowheads="1"/>
          </p:cNvSpPr>
          <p:nvPr>
            <p:ph type="body" idx="1"/>
          </p:nvPr>
        </p:nvSpPr>
        <p:spPr>
          <a:xfrm>
            <a:off x="228600" y="1219200"/>
            <a:ext cx="4953000" cy="5410200"/>
          </a:xfrm>
        </p:spPr>
        <p:txBody>
          <a:bodyPr/>
          <a:lstStyle/>
          <a:p>
            <a:pPr eaLnBrk="1" hangingPunct="1">
              <a:lnSpc>
                <a:spcPct val="90000"/>
              </a:lnSpc>
            </a:pPr>
            <a:r>
              <a:rPr lang="en-US" sz="2800" dirty="0" smtClean="0">
                <a:solidFill>
                  <a:srgbClr val="000000"/>
                </a:solidFill>
                <a:latin typeface="Britannic Bold" pitchFamily="34" charset="0"/>
              </a:rPr>
              <a:t>Covers 71% of the Earth’s surface</a:t>
            </a:r>
          </a:p>
          <a:p>
            <a:pPr eaLnBrk="1" hangingPunct="1">
              <a:lnSpc>
                <a:spcPct val="90000"/>
              </a:lnSpc>
            </a:pPr>
            <a:r>
              <a:rPr lang="en-US" sz="2800" dirty="0" smtClean="0">
                <a:solidFill>
                  <a:srgbClr val="000000"/>
                </a:solidFill>
                <a:latin typeface="Britannic Bold" pitchFamily="34" charset="0"/>
              </a:rPr>
              <a:t>Salinity and temperature varies globally</a:t>
            </a:r>
          </a:p>
          <a:p>
            <a:pPr eaLnBrk="1" hangingPunct="1">
              <a:lnSpc>
                <a:spcPct val="90000"/>
              </a:lnSpc>
            </a:pPr>
            <a:r>
              <a:rPr lang="en-US" sz="2800" dirty="0" smtClean="0">
                <a:solidFill>
                  <a:srgbClr val="000000"/>
                </a:solidFill>
                <a:latin typeface="Britannic Bold" pitchFamily="34" charset="0"/>
              </a:rPr>
              <a:t>Light varies by depth and turbidity</a:t>
            </a:r>
          </a:p>
          <a:p>
            <a:pPr eaLnBrk="1" hangingPunct="1">
              <a:lnSpc>
                <a:spcPct val="90000"/>
              </a:lnSpc>
            </a:pPr>
            <a:r>
              <a:rPr lang="en-US" sz="2800" dirty="0" smtClean="0">
                <a:solidFill>
                  <a:srgbClr val="000000"/>
                </a:solidFill>
                <a:latin typeface="Britannic Bold" pitchFamily="34" charset="0"/>
              </a:rPr>
              <a:t>Composed of many biodiversity hotspots (e.g. coral reefs)</a:t>
            </a:r>
          </a:p>
          <a:p>
            <a:pPr eaLnBrk="1" hangingPunct="1">
              <a:lnSpc>
                <a:spcPct val="90000"/>
              </a:lnSpc>
            </a:pPr>
            <a:r>
              <a:rPr lang="en-US" sz="2800" dirty="0" smtClean="0">
                <a:solidFill>
                  <a:srgbClr val="000000"/>
                </a:solidFill>
                <a:latin typeface="Britannic Bold" pitchFamily="34" charset="0"/>
              </a:rPr>
              <a:t>More is known about the moon than the world’s oceans.</a:t>
            </a:r>
          </a:p>
        </p:txBody>
      </p:sp>
      <p:pic>
        <p:nvPicPr>
          <p:cNvPr id="13316" name="Picture 2" descr="http://facstaff.unca.edu/chennon/images/ocean.jpg"/>
          <p:cNvPicPr>
            <a:picLocks noChangeArrowheads="1"/>
          </p:cNvPicPr>
          <p:nvPr/>
        </p:nvPicPr>
        <p:blipFill>
          <a:blip r:embed="rId3" cstate="print"/>
          <a:srcRect/>
          <a:stretch>
            <a:fillRect/>
          </a:stretch>
        </p:blipFill>
        <p:spPr bwMode="auto">
          <a:xfrm>
            <a:off x="5029200" y="2514600"/>
            <a:ext cx="3959352" cy="2843784"/>
          </a:xfrm>
          <a:prstGeom prst="rect">
            <a:avLst/>
          </a:prstGeom>
          <a:noFill/>
          <a:ln w="9525">
            <a:noFill/>
            <a:miter lim="800000"/>
            <a:headEnd/>
            <a:tailEnd/>
          </a:ln>
        </p:spPr>
      </p:pic>
      <p:sp>
        <p:nvSpPr>
          <p:cNvPr id="5" name="Rectangle 5"/>
          <p:cNvSpPr txBox="1">
            <a:spLocks noChangeArrowheads="1"/>
          </p:cNvSpPr>
          <p:nvPr/>
        </p:nvSpPr>
        <p:spPr bwMode="auto">
          <a:xfrm>
            <a:off x="381000" y="228600"/>
            <a:ext cx="8382000" cy="762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Arial Black" pitchFamily="34" charset="0"/>
              </a:defRPr>
            </a:lvl2pPr>
            <a:lvl3pPr algn="l" rtl="0" eaLnBrk="1" fontAlgn="base" hangingPunct="1">
              <a:spcBef>
                <a:spcPct val="0"/>
              </a:spcBef>
              <a:spcAft>
                <a:spcPct val="0"/>
              </a:spcAft>
              <a:defRPr sz="4000">
                <a:solidFill>
                  <a:schemeClr val="tx2"/>
                </a:solidFill>
                <a:latin typeface="Arial Black" pitchFamily="34" charset="0"/>
              </a:defRPr>
            </a:lvl3pPr>
            <a:lvl4pPr algn="l" rtl="0" eaLnBrk="1" fontAlgn="base" hangingPunct="1">
              <a:spcBef>
                <a:spcPct val="0"/>
              </a:spcBef>
              <a:spcAft>
                <a:spcPct val="0"/>
              </a:spcAft>
              <a:defRPr sz="4000">
                <a:solidFill>
                  <a:schemeClr val="tx2"/>
                </a:solidFill>
                <a:latin typeface="Arial Black" pitchFamily="34" charset="0"/>
              </a:defRPr>
            </a:lvl4pPr>
            <a:lvl5pPr algn="l" rtl="0" eaLnBrk="1" fontAlgn="base" hangingPunct="1">
              <a:spcBef>
                <a:spcPct val="0"/>
              </a:spcBef>
              <a:spcAft>
                <a:spcPct val="0"/>
              </a:spcAft>
              <a:defRPr sz="4000">
                <a:solidFill>
                  <a:schemeClr val="tx2"/>
                </a:solidFill>
                <a:latin typeface="Arial Black" pitchFamily="34" charset="0"/>
              </a:defRPr>
            </a:lvl5pPr>
            <a:lvl6pPr marL="457200" algn="l" rtl="0" eaLnBrk="1" fontAlgn="base" hangingPunct="1">
              <a:spcBef>
                <a:spcPct val="0"/>
              </a:spcBef>
              <a:spcAft>
                <a:spcPct val="0"/>
              </a:spcAft>
              <a:defRPr sz="4000">
                <a:solidFill>
                  <a:schemeClr val="tx2"/>
                </a:solidFill>
                <a:latin typeface="Arial Black" pitchFamily="34" charset="0"/>
              </a:defRPr>
            </a:lvl6pPr>
            <a:lvl7pPr marL="914400" algn="l" rtl="0" eaLnBrk="1" fontAlgn="base" hangingPunct="1">
              <a:spcBef>
                <a:spcPct val="0"/>
              </a:spcBef>
              <a:spcAft>
                <a:spcPct val="0"/>
              </a:spcAft>
              <a:defRPr sz="4000">
                <a:solidFill>
                  <a:schemeClr val="tx2"/>
                </a:solidFill>
                <a:latin typeface="Arial Black" pitchFamily="34" charset="0"/>
              </a:defRPr>
            </a:lvl7pPr>
            <a:lvl8pPr marL="1371600" algn="l" rtl="0" eaLnBrk="1" fontAlgn="base" hangingPunct="1">
              <a:spcBef>
                <a:spcPct val="0"/>
              </a:spcBef>
              <a:spcAft>
                <a:spcPct val="0"/>
              </a:spcAft>
              <a:defRPr sz="4000">
                <a:solidFill>
                  <a:schemeClr val="tx2"/>
                </a:solidFill>
                <a:latin typeface="Arial Black" pitchFamily="34" charset="0"/>
              </a:defRPr>
            </a:lvl8pPr>
            <a:lvl9pPr marL="1828800" algn="l" rtl="0" eaLnBrk="1" fontAlgn="base" hangingPunct="1">
              <a:spcBef>
                <a:spcPct val="0"/>
              </a:spcBef>
              <a:spcAft>
                <a:spcPct val="0"/>
              </a:spcAft>
              <a:defRPr sz="4000">
                <a:solidFill>
                  <a:schemeClr val="tx2"/>
                </a:solidFill>
                <a:latin typeface="Arial Black" pitchFamily="34" charset="0"/>
              </a:defRPr>
            </a:lvl9pPr>
          </a:lstStyle>
          <a:p>
            <a:pPr algn="ctr"/>
            <a:r>
              <a:rPr lang="en-US" sz="4400" dirty="0" smtClean="0">
                <a:solidFill>
                  <a:srgbClr val="000000"/>
                </a:solidFill>
                <a:latin typeface="Britannic Bold" pitchFamily="34" charset="0"/>
              </a:rPr>
              <a:t>Ocean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anim calcmode="lin" valueType="num">
                                      <p:cBhvr additive="base">
                                        <p:cTn id="7" dur="500" fill="hold"/>
                                        <p:tgtEl>
                                          <p:spTgt spid="4710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710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7107">
                                            <p:txEl>
                                              <p:pRg st="1" end="1"/>
                                            </p:txEl>
                                          </p:spTgt>
                                        </p:tgtEl>
                                        <p:attrNameLst>
                                          <p:attrName>style.visibility</p:attrName>
                                        </p:attrNameLst>
                                      </p:cBhvr>
                                      <p:to>
                                        <p:strVal val="visible"/>
                                      </p:to>
                                    </p:set>
                                    <p:anim calcmode="lin" valueType="num">
                                      <p:cBhvr additive="base">
                                        <p:cTn id="13" dur="500" fill="hold"/>
                                        <p:tgtEl>
                                          <p:spTgt spid="4710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710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7107">
                                            <p:txEl>
                                              <p:pRg st="2" end="2"/>
                                            </p:txEl>
                                          </p:spTgt>
                                        </p:tgtEl>
                                        <p:attrNameLst>
                                          <p:attrName>style.visibility</p:attrName>
                                        </p:attrNameLst>
                                      </p:cBhvr>
                                      <p:to>
                                        <p:strVal val="visible"/>
                                      </p:to>
                                    </p:set>
                                    <p:anim calcmode="lin" valueType="num">
                                      <p:cBhvr additive="base">
                                        <p:cTn id="19" dur="500" fill="hold"/>
                                        <p:tgtEl>
                                          <p:spTgt spid="4710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710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7107">
                                            <p:txEl>
                                              <p:pRg st="3" end="3"/>
                                            </p:txEl>
                                          </p:spTgt>
                                        </p:tgtEl>
                                        <p:attrNameLst>
                                          <p:attrName>style.visibility</p:attrName>
                                        </p:attrNameLst>
                                      </p:cBhvr>
                                      <p:to>
                                        <p:strVal val="visible"/>
                                      </p:to>
                                    </p:set>
                                    <p:anim calcmode="lin" valueType="num">
                                      <p:cBhvr additive="base">
                                        <p:cTn id="25" dur="500" fill="hold"/>
                                        <p:tgtEl>
                                          <p:spTgt spid="4710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710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7107">
                                            <p:txEl>
                                              <p:pRg st="4" end="4"/>
                                            </p:txEl>
                                          </p:spTgt>
                                        </p:tgtEl>
                                        <p:attrNameLst>
                                          <p:attrName>style.visibility</p:attrName>
                                        </p:attrNameLst>
                                      </p:cBhvr>
                                      <p:to>
                                        <p:strVal val="visible"/>
                                      </p:to>
                                    </p:set>
                                    <p:anim calcmode="lin" valueType="num">
                                      <p:cBhvr additive="base">
                                        <p:cTn id="31" dur="500" fill="hold"/>
                                        <p:tgtEl>
                                          <p:spTgt spid="4710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710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7" name="Rectangle 3"/>
          <p:cNvSpPr>
            <a:spLocks noGrp="1" noChangeArrowheads="1"/>
          </p:cNvSpPr>
          <p:nvPr>
            <p:ph type="body" idx="1"/>
          </p:nvPr>
        </p:nvSpPr>
        <p:spPr>
          <a:xfrm>
            <a:off x="228600" y="1600200"/>
            <a:ext cx="4572000" cy="5029200"/>
          </a:xfrm>
        </p:spPr>
        <p:txBody>
          <a:bodyPr/>
          <a:lstStyle/>
          <a:p>
            <a:pPr eaLnBrk="1" hangingPunct="1">
              <a:lnSpc>
                <a:spcPct val="90000"/>
              </a:lnSpc>
            </a:pPr>
            <a:r>
              <a:rPr lang="en-US" sz="2800" dirty="0" smtClean="0">
                <a:solidFill>
                  <a:srgbClr val="000000"/>
                </a:solidFill>
                <a:latin typeface="Britannic Bold" pitchFamily="34" charset="0"/>
              </a:rPr>
              <a:t>Largest continent on Earth - Antarctica</a:t>
            </a:r>
          </a:p>
          <a:p>
            <a:pPr eaLnBrk="1" hangingPunct="1">
              <a:lnSpc>
                <a:spcPct val="90000"/>
              </a:lnSpc>
            </a:pPr>
            <a:r>
              <a:rPr lang="en-US" sz="2800" dirty="0" smtClean="0">
                <a:solidFill>
                  <a:srgbClr val="000000"/>
                </a:solidFill>
                <a:latin typeface="Britannic Bold" pitchFamily="34" charset="0"/>
              </a:rPr>
              <a:t>Coldest, driest, and windiest continent</a:t>
            </a:r>
          </a:p>
          <a:p>
            <a:pPr eaLnBrk="1" hangingPunct="1">
              <a:lnSpc>
                <a:spcPct val="90000"/>
              </a:lnSpc>
            </a:pPr>
            <a:r>
              <a:rPr lang="en-US" sz="2800" dirty="0" smtClean="0">
                <a:solidFill>
                  <a:srgbClr val="000000"/>
                </a:solidFill>
                <a:latin typeface="Britannic Bold" pitchFamily="34" charset="0"/>
              </a:rPr>
              <a:t>Coldest recorded temperature: -89C</a:t>
            </a:r>
          </a:p>
          <a:p>
            <a:pPr eaLnBrk="1" hangingPunct="1">
              <a:lnSpc>
                <a:spcPct val="90000"/>
              </a:lnSpc>
            </a:pPr>
            <a:r>
              <a:rPr lang="en-US" sz="2800" dirty="0" smtClean="0">
                <a:solidFill>
                  <a:srgbClr val="000000"/>
                </a:solidFill>
                <a:latin typeface="Britannic Bold" pitchFamily="34" charset="0"/>
              </a:rPr>
              <a:t>Physical size changes seasonally </a:t>
            </a:r>
          </a:p>
          <a:p>
            <a:pPr lvl="1">
              <a:lnSpc>
                <a:spcPct val="90000"/>
              </a:lnSpc>
            </a:pPr>
            <a:r>
              <a:rPr lang="en-US" sz="2400" dirty="0" smtClean="0">
                <a:solidFill>
                  <a:srgbClr val="000000"/>
                </a:solidFill>
                <a:latin typeface="Britannic Bold" pitchFamily="34" charset="0"/>
              </a:rPr>
              <a:t>Winter - 18M km2</a:t>
            </a:r>
          </a:p>
          <a:p>
            <a:pPr lvl="1">
              <a:lnSpc>
                <a:spcPct val="90000"/>
              </a:lnSpc>
            </a:pPr>
            <a:r>
              <a:rPr lang="en-US" sz="2400" dirty="0" smtClean="0">
                <a:solidFill>
                  <a:srgbClr val="000000"/>
                </a:solidFill>
                <a:latin typeface="Britannic Bold" pitchFamily="34" charset="0"/>
              </a:rPr>
              <a:t>Summer - 3M km2</a:t>
            </a:r>
          </a:p>
        </p:txBody>
      </p:sp>
      <p:pic>
        <p:nvPicPr>
          <p:cNvPr id="14340" name="Picture 2" descr="http://www.alaska-in-pictures.com/data/media/22/antarctica-icebergs_4608.jpg"/>
          <p:cNvPicPr>
            <a:picLocks noChangeArrowheads="1"/>
          </p:cNvPicPr>
          <p:nvPr/>
        </p:nvPicPr>
        <p:blipFill>
          <a:blip r:embed="rId3" cstate="print"/>
          <a:srcRect/>
          <a:stretch>
            <a:fillRect/>
          </a:stretch>
        </p:blipFill>
        <p:spPr bwMode="auto">
          <a:xfrm>
            <a:off x="4953000" y="2514600"/>
            <a:ext cx="3959352" cy="2843784"/>
          </a:xfrm>
          <a:prstGeom prst="rect">
            <a:avLst/>
          </a:prstGeom>
          <a:noFill/>
          <a:ln w="9525">
            <a:noFill/>
            <a:miter lim="800000"/>
            <a:headEnd/>
            <a:tailEnd/>
          </a:ln>
        </p:spPr>
      </p:pic>
      <p:sp>
        <p:nvSpPr>
          <p:cNvPr id="5" name="Rectangle 5"/>
          <p:cNvSpPr txBox="1">
            <a:spLocks noChangeArrowheads="1"/>
          </p:cNvSpPr>
          <p:nvPr/>
        </p:nvSpPr>
        <p:spPr bwMode="auto">
          <a:xfrm>
            <a:off x="381000" y="228600"/>
            <a:ext cx="8382000" cy="762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Arial Black" pitchFamily="34" charset="0"/>
              </a:defRPr>
            </a:lvl2pPr>
            <a:lvl3pPr algn="l" rtl="0" eaLnBrk="1" fontAlgn="base" hangingPunct="1">
              <a:spcBef>
                <a:spcPct val="0"/>
              </a:spcBef>
              <a:spcAft>
                <a:spcPct val="0"/>
              </a:spcAft>
              <a:defRPr sz="4000">
                <a:solidFill>
                  <a:schemeClr val="tx2"/>
                </a:solidFill>
                <a:latin typeface="Arial Black" pitchFamily="34" charset="0"/>
              </a:defRPr>
            </a:lvl3pPr>
            <a:lvl4pPr algn="l" rtl="0" eaLnBrk="1" fontAlgn="base" hangingPunct="1">
              <a:spcBef>
                <a:spcPct val="0"/>
              </a:spcBef>
              <a:spcAft>
                <a:spcPct val="0"/>
              </a:spcAft>
              <a:defRPr sz="4000">
                <a:solidFill>
                  <a:schemeClr val="tx2"/>
                </a:solidFill>
                <a:latin typeface="Arial Black" pitchFamily="34" charset="0"/>
              </a:defRPr>
            </a:lvl4pPr>
            <a:lvl5pPr algn="l" rtl="0" eaLnBrk="1" fontAlgn="base" hangingPunct="1">
              <a:spcBef>
                <a:spcPct val="0"/>
              </a:spcBef>
              <a:spcAft>
                <a:spcPct val="0"/>
              </a:spcAft>
              <a:defRPr sz="4000">
                <a:solidFill>
                  <a:schemeClr val="tx2"/>
                </a:solidFill>
                <a:latin typeface="Arial Black" pitchFamily="34" charset="0"/>
              </a:defRPr>
            </a:lvl5pPr>
            <a:lvl6pPr marL="457200" algn="l" rtl="0" eaLnBrk="1" fontAlgn="base" hangingPunct="1">
              <a:spcBef>
                <a:spcPct val="0"/>
              </a:spcBef>
              <a:spcAft>
                <a:spcPct val="0"/>
              </a:spcAft>
              <a:defRPr sz="4000">
                <a:solidFill>
                  <a:schemeClr val="tx2"/>
                </a:solidFill>
                <a:latin typeface="Arial Black" pitchFamily="34" charset="0"/>
              </a:defRPr>
            </a:lvl6pPr>
            <a:lvl7pPr marL="914400" algn="l" rtl="0" eaLnBrk="1" fontAlgn="base" hangingPunct="1">
              <a:spcBef>
                <a:spcPct val="0"/>
              </a:spcBef>
              <a:spcAft>
                <a:spcPct val="0"/>
              </a:spcAft>
              <a:defRPr sz="4000">
                <a:solidFill>
                  <a:schemeClr val="tx2"/>
                </a:solidFill>
                <a:latin typeface="Arial Black" pitchFamily="34" charset="0"/>
              </a:defRPr>
            </a:lvl7pPr>
            <a:lvl8pPr marL="1371600" algn="l" rtl="0" eaLnBrk="1" fontAlgn="base" hangingPunct="1">
              <a:spcBef>
                <a:spcPct val="0"/>
              </a:spcBef>
              <a:spcAft>
                <a:spcPct val="0"/>
              </a:spcAft>
              <a:defRPr sz="4000">
                <a:solidFill>
                  <a:schemeClr val="tx2"/>
                </a:solidFill>
                <a:latin typeface="Arial Black" pitchFamily="34" charset="0"/>
              </a:defRPr>
            </a:lvl8pPr>
            <a:lvl9pPr marL="1828800" algn="l" rtl="0" eaLnBrk="1" fontAlgn="base" hangingPunct="1">
              <a:spcBef>
                <a:spcPct val="0"/>
              </a:spcBef>
              <a:spcAft>
                <a:spcPct val="0"/>
              </a:spcAft>
              <a:defRPr sz="4000">
                <a:solidFill>
                  <a:schemeClr val="tx2"/>
                </a:solidFill>
                <a:latin typeface="Arial Black" pitchFamily="34" charset="0"/>
              </a:defRPr>
            </a:lvl9pPr>
          </a:lstStyle>
          <a:p>
            <a:pPr algn="ctr"/>
            <a:r>
              <a:rPr lang="en-US" sz="4400" dirty="0" smtClean="0">
                <a:solidFill>
                  <a:srgbClr val="000000"/>
                </a:solidFill>
                <a:latin typeface="Britannic Bold" pitchFamily="34" charset="0"/>
              </a:rPr>
              <a:t>Ice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anim calcmode="lin" valueType="num">
                                      <p:cBhvr additive="base">
                                        <p:cTn id="7" dur="500" fill="hold"/>
                                        <p:tgtEl>
                                          <p:spTgt spid="4710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710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7107">
                                            <p:txEl>
                                              <p:pRg st="1" end="1"/>
                                            </p:txEl>
                                          </p:spTgt>
                                        </p:tgtEl>
                                        <p:attrNameLst>
                                          <p:attrName>style.visibility</p:attrName>
                                        </p:attrNameLst>
                                      </p:cBhvr>
                                      <p:to>
                                        <p:strVal val="visible"/>
                                      </p:to>
                                    </p:set>
                                    <p:anim calcmode="lin" valueType="num">
                                      <p:cBhvr additive="base">
                                        <p:cTn id="13" dur="500" fill="hold"/>
                                        <p:tgtEl>
                                          <p:spTgt spid="4710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710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7107">
                                            <p:txEl>
                                              <p:pRg st="2" end="2"/>
                                            </p:txEl>
                                          </p:spTgt>
                                        </p:tgtEl>
                                        <p:attrNameLst>
                                          <p:attrName>style.visibility</p:attrName>
                                        </p:attrNameLst>
                                      </p:cBhvr>
                                      <p:to>
                                        <p:strVal val="visible"/>
                                      </p:to>
                                    </p:set>
                                    <p:anim calcmode="lin" valueType="num">
                                      <p:cBhvr additive="base">
                                        <p:cTn id="19" dur="500" fill="hold"/>
                                        <p:tgtEl>
                                          <p:spTgt spid="4710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710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7107">
                                            <p:txEl>
                                              <p:pRg st="3" end="3"/>
                                            </p:txEl>
                                          </p:spTgt>
                                        </p:tgtEl>
                                        <p:attrNameLst>
                                          <p:attrName>style.visibility</p:attrName>
                                        </p:attrNameLst>
                                      </p:cBhvr>
                                      <p:to>
                                        <p:strVal val="visible"/>
                                      </p:to>
                                    </p:set>
                                    <p:anim calcmode="lin" valueType="num">
                                      <p:cBhvr additive="base">
                                        <p:cTn id="25" dur="500" fill="hold"/>
                                        <p:tgtEl>
                                          <p:spTgt spid="4710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7107">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47107">
                                            <p:txEl>
                                              <p:pRg st="4" end="4"/>
                                            </p:txEl>
                                          </p:spTgt>
                                        </p:tgtEl>
                                        <p:attrNameLst>
                                          <p:attrName>style.visibility</p:attrName>
                                        </p:attrNameLst>
                                      </p:cBhvr>
                                      <p:to>
                                        <p:strVal val="visible"/>
                                      </p:to>
                                    </p:set>
                                    <p:anim calcmode="lin" valueType="num">
                                      <p:cBhvr additive="base">
                                        <p:cTn id="29" dur="500" fill="hold"/>
                                        <p:tgtEl>
                                          <p:spTgt spid="47107">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7107">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47107">
                                            <p:txEl>
                                              <p:pRg st="5" end="5"/>
                                            </p:txEl>
                                          </p:spTgt>
                                        </p:tgtEl>
                                        <p:attrNameLst>
                                          <p:attrName>style.visibility</p:attrName>
                                        </p:attrNameLst>
                                      </p:cBhvr>
                                      <p:to>
                                        <p:strVal val="visible"/>
                                      </p:to>
                                    </p:set>
                                    <p:anim calcmode="lin" valueType="num">
                                      <p:cBhvr additive="base">
                                        <p:cTn id="33" dur="500" fill="hold"/>
                                        <p:tgtEl>
                                          <p:spTgt spid="47107">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4710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autoUpdateAnimBg="0"/>
    </p:bldLst>
  </p:timing>
</p:sld>
</file>

<file path=ppt/theme/theme1.xml><?xml version="1.0" encoding="utf-8"?>
<a:theme xmlns:a="http://schemas.openxmlformats.org/drawingml/2006/main" name="biomes-shortpresent">
  <a:themeElements>
    <a:clrScheme name="Natural wonders design template 13">
      <a:dk1>
        <a:srgbClr val="003366"/>
      </a:dk1>
      <a:lt1>
        <a:srgbClr val="336699"/>
      </a:lt1>
      <a:dk2>
        <a:srgbClr val="000099"/>
      </a:dk2>
      <a:lt2>
        <a:srgbClr val="0066CC"/>
      </a:lt2>
      <a:accent1>
        <a:srgbClr val="CCECFF"/>
      </a:accent1>
      <a:accent2>
        <a:srgbClr val="009600"/>
      </a:accent2>
      <a:accent3>
        <a:srgbClr val="AAAACA"/>
      </a:accent3>
      <a:accent4>
        <a:srgbClr val="2A5682"/>
      </a:accent4>
      <a:accent5>
        <a:srgbClr val="E2F4FF"/>
      </a:accent5>
      <a:accent6>
        <a:srgbClr val="008700"/>
      </a:accent6>
      <a:hlink>
        <a:srgbClr val="8DD64A"/>
      </a:hlink>
      <a:folHlink>
        <a:srgbClr val="AC9C00"/>
      </a:folHlink>
    </a:clrScheme>
    <a:fontScheme name="Natural wonders design template">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atural wonders design template 1">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atural wonders design template 2">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atural wonders design templat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FFFF"/>
        </a:folHlink>
      </a:clrScheme>
      <a:clrMap bg1="lt1" tx1="dk1" bg2="lt2" tx2="dk2" accent1="accent1" accent2="accent2" accent3="accent3" accent4="accent4" accent5="accent5" accent6="accent6" hlink="hlink" folHlink="folHlink"/>
    </a:extraClrScheme>
    <a:extraClrScheme>
      <a:clrScheme name="Natural wonders design template 4">
        <a:dk1>
          <a:srgbClr val="000000"/>
        </a:dk1>
        <a:lt1>
          <a:srgbClr val="FFFFFF"/>
        </a:lt1>
        <a:dk2>
          <a:srgbClr val="000000"/>
        </a:dk2>
        <a:lt2>
          <a:srgbClr val="969696"/>
        </a:lt2>
        <a:accent1>
          <a:srgbClr val="FCE852"/>
        </a:accent1>
        <a:accent2>
          <a:srgbClr val="FF9966"/>
        </a:accent2>
        <a:accent3>
          <a:srgbClr val="FFFFFF"/>
        </a:accent3>
        <a:accent4>
          <a:srgbClr val="000000"/>
        </a:accent4>
        <a:accent5>
          <a:srgbClr val="FDF2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atural wonders design template 5">
        <a:dk1>
          <a:srgbClr val="5C1F00"/>
        </a:dk1>
        <a:lt1>
          <a:srgbClr val="663300"/>
        </a:lt1>
        <a:dk2>
          <a:srgbClr val="800000"/>
        </a:dk2>
        <a:lt2>
          <a:srgbClr val="993300"/>
        </a:lt2>
        <a:accent1>
          <a:srgbClr val="E15C2D"/>
        </a:accent1>
        <a:accent2>
          <a:srgbClr val="BE7960"/>
        </a:accent2>
        <a:accent3>
          <a:srgbClr val="C0AAAA"/>
        </a:accent3>
        <a:accent4>
          <a:srgbClr val="562A00"/>
        </a:accent4>
        <a:accent5>
          <a:srgbClr val="EEB5AD"/>
        </a:accent5>
        <a:accent6>
          <a:srgbClr val="AC6D56"/>
        </a:accent6>
        <a:hlink>
          <a:srgbClr val="FFFF99"/>
        </a:hlink>
        <a:folHlink>
          <a:srgbClr val="68500C"/>
        </a:folHlink>
      </a:clrScheme>
      <a:clrMap bg1="dk2" tx1="lt1" bg2="dk1" tx2="lt2" accent1="accent1" accent2="accent2" accent3="accent3" accent4="accent4" accent5="accent5" accent6="accent6" hlink="hlink" folHlink="folHlink"/>
    </a:extraClrScheme>
    <a:extraClrScheme>
      <a:clrScheme name="Natural wonders design template 6">
        <a:dk1>
          <a:srgbClr val="2D2015"/>
        </a:dk1>
        <a:lt1>
          <a:srgbClr val="996633"/>
        </a:lt1>
        <a:dk2>
          <a:srgbClr val="523E26"/>
        </a:dk2>
        <a:lt2>
          <a:srgbClr val="B96B1D"/>
        </a:lt2>
        <a:accent1>
          <a:srgbClr val="C0B7B0"/>
        </a:accent1>
        <a:accent2>
          <a:srgbClr val="8F5F2F"/>
        </a:accent2>
        <a:accent3>
          <a:srgbClr val="B3AFAC"/>
        </a:accent3>
        <a:accent4>
          <a:srgbClr val="82562A"/>
        </a:accent4>
        <a:accent5>
          <a:srgbClr val="DCD8D4"/>
        </a:accent5>
        <a:accent6>
          <a:srgbClr val="81552A"/>
        </a:accent6>
        <a:hlink>
          <a:srgbClr val="FCD904"/>
        </a:hlink>
        <a:folHlink>
          <a:srgbClr val="5A6C6E"/>
        </a:folHlink>
      </a:clrScheme>
      <a:clrMap bg1="dk2" tx1="lt1" bg2="dk1" tx2="lt2" accent1="accent1" accent2="accent2" accent3="accent3" accent4="accent4" accent5="accent5" accent6="accent6" hlink="hlink" folHlink="folHlink"/>
    </a:extraClrScheme>
    <a:extraClrScheme>
      <a:clrScheme name="Natural wonders design template 7">
        <a:dk1>
          <a:srgbClr val="000000"/>
        </a:dk1>
        <a:lt1>
          <a:srgbClr val="FFFFD9"/>
        </a:lt1>
        <a:dk2>
          <a:srgbClr val="000000"/>
        </a:dk2>
        <a:lt2>
          <a:srgbClr val="777777"/>
        </a:lt2>
        <a:accent1>
          <a:srgbClr val="FEF5C2"/>
        </a:accent1>
        <a:accent2>
          <a:srgbClr val="00CCFF"/>
        </a:accent2>
        <a:accent3>
          <a:srgbClr val="FFFFE9"/>
        </a:accent3>
        <a:accent4>
          <a:srgbClr val="000000"/>
        </a:accent4>
        <a:accent5>
          <a:srgbClr val="FEF9DD"/>
        </a:accent5>
        <a:accent6>
          <a:srgbClr val="00B9E7"/>
        </a:accent6>
        <a:hlink>
          <a:srgbClr val="CC6600"/>
        </a:hlink>
        <a:folHlink>
          <a:srgbClr val="FF9900"/>
        </a:folHlink>
      </a:clrScheme>
      <a:clrMap bg1="lt1" tx1="dk1" bg2="lt2" tx2="dk2" accent1="accent1" accent2="accent2" accent3="accent3" accent4="accent4" accent5="accent5" accent6="accent6" hlink="hlink" folHlink="folHlink"/>
    </a:extraClrScheme>
    <a:extraClrScheme>
      <a:clrScheme name="Natural wonders design template 8">
        <a:dk1>
          <a:srgbClr val="4D4D4D"/>
        </a:dk1>
        <a:lt1>
          <a:srgbClr val="008080"/>
        </a:lt1>
        <a:dk2>
          <a:srgbClr val="FF9900"/>
        </a:dk2>
        <a:lt2>
          <a:srgbClr val="005A58"/>
        </a:lt2>
        <a:accent1>
          <a:srgbClr val="589F31"/>
        </a:accent1>
        <a:accent2>
          <a:srgbClr val="0066CC"/>
        </a:accent2>
        <a:accent3>
          <a:srgbClr val="AAC0C0"/>
        </a:accent3>
        <a:accent4>
          <a:srgbClr val="404040"/>
        </a:accent4>
        <a:accent5>
          <a:srgbClr val="B4CDAD"/>
        </a:accent5>
        <a:accent6>
          <a:srgbClr val="005CB9"/>
        </a:accent6>
        <a:hlink>
          <a:srgbClr val="99CCFF"/>
        </a:hlink>
        <a:folHlink>
          <a:srgbClr val="FFCC00"/>
        </a:folHlink>
      </a:clrScheme>
      <a:clrMap bg1="lt1" tx1="dk1" bg2="lt2" tx2="dk2" accent1="accent1" accent2="accent2" accent3="accent3" accent4="accent4" accent5="accent5" accent6="accent6" hlink="hlink" folHlink="folHlink"/>
    </a:extraClrScheme>
    <a:extraClrScheme>
      <a:clrScheme name="Natural wonders design template 9">
        <a:dk1>
          <a:srgbClr val="336699"/>
        </a:dk1>
        <a:lt1>
          <a:srgbClr val="800000"/>
        </a:lt1>
        <a:dk2>
          <a:srgbClr val="000000"/>
        </a:dk2>
        <a:lt2>
          <a:srgbClr val="0099CC"/>
        </a:lt2>
        <a:accent1>
          <a:srgbClr val="89C4FF"/>
        </a:accent1>
        <a:accent2>
          <a:srgbClr val="468A4B"/>
        </a:accent2>
        <a:accent3>
          <a:srgbClr val="AAAAAA"/>
        </a:accent3>
        <a:accent4>
          <a:srgbClr val="6C0000"/>
        </a:accent4>
        <a:accent5>
          <a:srgbClr val="C4DEFF"/>
        </a:accent5>
        <a:accent6>
          <a:srgbClr val="3F7D43"/>
        </a:accent6>
        <a:hlink>
          <a:srgbClr val="D3E2FF"/>
        </a:hlink>
        <a:folHlink>
          <a:srgbClr val="F0E500"/>
        </a:folHlink>
      </a:clrScheme>
      <a:clrMap bg1="dk2" tx1="lt1" bg2="dk1" tx2="lt2" accent1="accent1" accent2="accent2" accent3="accent3" accent4="accent4" accent5="accent5" accent6="accent6" hlink="hlink" folHlink="folHlink"/>
    </a:extraClrScheme>
    <a:extraClrScheme>
      <a:clrScheme name="Natural wonders design template 10">
        <a:dk1>
          <a:srgbClr val="000000"/>
        </a:dk1>
        <a:lt1>
          <a:srgbClr val="FFFFFF"/>
        </a:lt1>
        <a:dk2>
          <a:srgbClr val="000000"/>
        </a:dk2>
        <a:lt2>
          <a:srgbClr val="808080"/>
        </a:lt2>
        <a:accent1>
          <a:srgbClr val="A5D9F9"/>
        </a:accent1>
        <a:accent2>
          <a:srgbClr val="333399"/>
        </a:accent2>
        <a:accent3>
          <a:srgbClr val="FFFFFF"/>
        </a:accent3>
        <a:accent4>
          <a:srgbClr val="000000"/>
        </a:accent4>
        <a:accent5>
          <a:srgbClr val="CFE9FB"/>
        </a:accent5>
        <a:accent6>
          <a:srgbClr val="2D2D8A"/>
        </a:accent6>
        <a:hlink>
          <a:srgbClr val="009900"/>
        </a:hlink>
        <a:folHlink>
          <a:srgbClr val="006600"/>
        </a:folHlink>
      </a:clrScheme>
      <a:clrMap bg1="lt1" tx1="dk1" bg2="lt2" tx2="dk2" accent1="accent1" accent2="accent2" accent3="accent3" accent4="accent4" accent5="accent5" accent6="accent6" hlink="hlink" folHlink="folHlink"/>
    </a:extraClrScheme>
    <a:extraClrScheme>
      <a:clrScheme name="Natural wonders design template 11">
        <a:dk1>
          <a:srgbClr val="333333"/>
        </a:dk1>
        <a:lt1>
          <a:srgbClr val="686B5D"/>
        </a:lt1>
        <a:dk2>
          <a:srgbClr val="66665A"/>
        </a:dk2>
        <a:lt2>
          <a:srgbClr val="777777"/>
        </a:lt2>
        <a:accent1>
          <a:srgbClr val="909082"/>
        </a:accent1>
        <a:accent2>
          <a:srgbClr val="33CC33"/>
        </a:accent2>
        <a:accent3>
          <a:srgbClr val="B9BAB6"/>
        </a:accent3>
        <a:accent4>
          <a:srgbClr val="2A2A2A"/>
        </a:accent4>
        <a:accent5>
          <a:srgbClr val="C6C6C1"/>
        </a:accent5>
        <a:accent6>
          <a:srgbClr val="2DB92D"/>
        </a:accent6>
        <a:hlink>
          <a:srgbClr val="FFE101"/>
        </a:hlink>
        <a:folHlink>
          <a:srgbClr val="E9DCB9"/>
        </a:folHlink>
      </a:clrScheme>
      <a:clrMap bg1="lt1" tx1="dk1" bg2="lt2" tx2="dk2" accent1="accent1" accent2="accent2" accent3="accent3" accent4="accent4" accent5="accent5" accent6="accent6" hlink="hlink" folHlink="folHlink"/>
    </a:extraClrScheme>
    <a:extraClrScheme>
      <a:clrScheme name="Natural wonders design template 12">
        <a:dk1>
          <a:srgbClr val="003366"/>
        </a:dk1>
        <a:lt1>
          <a:srgbClr val="C0C0C0"/>
        </a:lt1>
        <a:dk2>
          <a:srgbClr val="CC3300"/>
        </a:dk2>
        <a:lt2>
          <a:srgbClr val="3E3E5C"/>
        </a:lt2>
        <a:accent1>
          <a:srgbClr val="419BE5"/>
        </a:accent1>
        <a:accent2>
          <a:srgbClr val="CC3300"/>
        </a:accent2>
        <a:accent3>
          <a:srgbClr val="DCDCDC"/>
        </a:accent3>
        <a:accent4>
          <a:srgbClr val="002A56"/>
        </a:accent4>
        <a:accent5>
          <a:srgbClr val="B0CBF0"/>
        </a:accent5>
        <a:accent6>
          <a:srgbClr val="B92D00"/>
        </a:accent6>
        <a:hlink>
          <a:srgbClr val="FFCC66"/>
        </a:hlink>
        <a:folHlink>
          <a:srgbClr val="CCFF99"/>
        </a:folHlink>
      </a:clrScheme>
      <a:clrMap bg1="lt1" tx1="dk1" bg2="lt2" tx2="dk2" accent1="accent1" accent2="accent2" accent3="accent3" accent4="accent4" accent5="accent5" accent6="accent6" hlink="hlink" folHlink="folHlink"/>
    </a:extraClrScheme>
    <a:extraClrScheme>
      <a:clrScheme name="Natural wonders design template 13">
        <a:dk1>
          <a:srgbClr val="003366"/>
        </a:dk1>
        <a:lt1>
          <a:srgbClr val="336699"/>
        </a:lt1>
        <a:dk2>
          <a:srgbClr val="000099"/>
        </a:dk2>
        <a:lt2>
          <a:srgbClr val="0066CC"/>
        </a:lt2>
        <a:accent1>
          <a:srgbClr val="CCECFF"/>
        </a:accent1>
        <a:accent2>
          <a:srgbClr val="009600"/>
        </a:accent2>
        <a:accent3>
          <a:srgbClr val="AAAACA"/>
        </a:accent3>
        <a:accent4>
          <a:srgbClr val="2A5682"/>
        </a:accent4>
        <a:accent5>
          <a:srgbClr val="E2F4FF"/>
        </a:accent5>
        <a:accent6>
          <a:srgbClr val="008700"/>
        </a:accent6>
        <a:hlink>
          <a:srgbClr val="8DD64A"/>
        </a:hlink>
        <a:folHlink>
          <a:srgbClr val="AC9C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biomes-shortpresent</Template>
  <TotalTime>301</TotalTime>
  <Words>675</Words>
  <Application>Microsoft Office PowerPoint</Application>
  <PresentationFormat>On-screen Show (4:3)</PresentationFormat>
  <Paragraphs>122</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biomes-shortpresent</vt:lpstr>
      <vt:lpstr>Biomes of the World</vt:lpstr>
      <vt:lpstr>What is a biome?</vt:lpstr>
      <vt:lpstr>How are biomes formed?</vt:lpstr>
      <vt:lpstr>Lets take a look at a few types of biomes!</vt:lpstr>
      <vt:lpstr>Tropical</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Biomes of the World</dc:title>
  <dc:creator>Daddy</dc:creator>
  <cp:lastModifiedBy>Van Cie</cp:lastModifiedBy>
  <cp:revision>34</cp:revision>
  <cp:lastPrinted>1601-01-01T00:00:00Z</cp:lastPrinted>
  <dcterms:created xsi:type="dcterms:W3CDTF">2010-11-17T06:43:13Z</dcterms:created>
  <dcterms:modified xsi:type="dcterms:W3CDTF">2011-07-19T03:18:05Z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TC010721451033</vt:lpwstr>
  </property>
</Properties>
</file>