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sldIdLst>
    <p:sldId id="257" r:id="rId2"/>
    <p:sldId id="258" r:id="rId3"/>
    <p:sldId id="259" r:id="rId4"/>
    <p:sldId id="260" r:id="rId5"/>
    <p:sldId id="261" r:id="rId6"/>
    <p:sldId id="262"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305"/>
    <a:srgbClr val="5F5F5F"/>
    <a:srgbClr val="006600"/>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3DBD286-A184-4737-9CAC-FC1417EF01DD}" type="datetimeFigureOut">
              <a:rPr lang="en-US" smtClean="0"/>
              <a:t>5/15/2011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5D85BE-F715-46A8-8AE0-E803775ECC96}"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3DBD286-A184-4737-9CAC-FC1417EF01DD}" type="datetimeFigureOut">
              <a:rPr lang="en-US" smtClean="0"/>
              <a:t>5/15/2011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5D85BE-F715-46A8-8AE0-E803775ECC96}"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3DBD286-A184-4737-9CAC-FC1417EF01DD}" type="datetimeFigureOut">
              <a:rPr lang="en-US" smtClean="0"/>
              <a:t>5/15/2011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5D85BE-F715-46A8-8AE0-E803775ECC96}"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3DBD286-A184-4737-9CAC-FC1417EF01DD}" type="datetimeFigureOut">
              <a:rPr lang="en-US" smtClean="0"/>
              <a:t>5/15/2011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05D85BE-F715-46A8-8AE0-E803775ECC96}"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3DBD286-A184-4737-9CAC-FC1417EF01DD}" type="datetimeFigureOut">
              <a:rPr lang="en-US" smtClean="0"/>
              <a:t>5/15/2011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05D85BE-F715-46A8-8AE0-E803775ECC96}"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3DBD286-A184-4737-9CAC-FC1417EF01DD}" type="datetimeFigureOut">
              <a:rPr lang="en-US" smtClean="0"/>
              <a:t>5/15/2011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05D85BE-F715-46A8-8AE0-E803775ECC96}"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3DBD286-A184-4737-9CAC-FC1417EF01DD}" type="datetimeFigureOut">
              <a:rPr lang="en-US" smtClean="0"/>
              <a:t>5/15/2011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05D85BE-F715-46A8-8AE0-E803775ECC96}"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3DBD286-A184-4737-9CAC-FC1417EF01DD}" type="datetimeFigureOut">
              <a:rPr lang="en-US" smtClean="0"/>
              <a:t>5/15/2011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05D85BE-F715-46A8-8AE0-E803775ECC96}"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3DBD286-A184-4737-9CAC-FC1417EF01DD}" type="datetimeFigureOut">
              <a:rPr lang="en-US" smtClean="0"/>
              <a:t>5/15/2011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05D85BE-F715-46A8-8AE0-E803775ECC96}"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3DBD286-A184-4737-9CAC-FC1417EF01DD}" type="datetimeFigureOut">
              <a:rPr lang="en-US" smtClean="0"/>
              <a:t>5/15/2011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5D85BE-F715-46A8-8AE0-E803775ECC96}"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3DBD286-A184-4737-9CAC-FC1417EF01DD}" type="datetimeFigureOut">
              <a:rPr lang="en-US" smtClean="0"/>
              <a:t>5/15/2011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5D85BE-F715-46A8-8AE0-E803775ECC96}"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3DBD286-A184-4737-9CAC-FC1417EF01DD}" type="datetimeFigureOut">
              <a:rPr lang="en-US" smtClean="0"/>
              <a:t>5/15/2011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5D85BE-F715-46A8-8AE0-E803775ECC96}"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thundafunda.com/5/Deserts/photos-of-Lone-Palm-Sahara-Desert-pictures.php" TargetMode="External"/><Relationship Id="rId3" Type="http://schemas.openxmlformats.org/officeDocument/2006/relationships/image" Target="../media/image2.jpeg"/><Relationship Id="rId7" Type="http://schemas.openxmlformats.org/officeDocument/2006/relationships/hyperlink" Target="http://www.google.com/imgres?imgurl=http://thundafunda.com/wallpaper-blog/wp-content/uploads/HLIC/lonepalmsaharadesert.jpg&amp;imgrefurl=http://thundafunda.com/wallpaper-blog/nature-pictures/desert-pictures-nature-landscape/&amp;usg=__92KCyUYBjWm9eZv1bvvdZiY6BiY=&amp;h=1200&amp;w=1600&amp;sz=302&amp;hl=en&amp;start=2&amp;zoom=1&amp;um=1&amp;itbs=1&amp;tbnid=DFCNgjwIWojmUM:&amp;tbnh=113&amp;tbnw=150&amp;prev=/images?q=sahara+desert&amp;um=1&amp;hl=en&amp;sa=N&amp;rls=com.microsoft:en-us:IE-SearchBox&amp;tbs=isch:1" TargetMode="External"/><Relationship Id="rId12" Type="http://schemas.openxmlformats.org/officeDocument/2006/relationships/image" Target="../media/image9.jpe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jpeg"/><Relationship Id="rId11" Type="http://schemas.openxmlformats.org/officeDocument/2006/relationships/image" Target="../media/image8.jpeg"/><Relationship Id="rId5" Type="http://schemas.openxmlformats.org/officeDocument/2006/relationships/image" Target="../media/image4.jpeg"/><Relationship Id="rId10" Type="http://schemas.openxmlformats.org/officeDocument/2006/relationships/image" Target="../media/image7.jpeg"/><Relationship Id="rId4" Type="http://schemas.openxmlformats.org/officeDocument/2006/relationships/image" Target="../media/image3.jpeg"/><Relationship Id="rId9" Type="http://schemas.openxmlformats.org/officeDocument/2006/relationships/image" Target="../media/image6.jpeg"/></Relationships>
</file>

<file path=ppt/slides/_rels/slide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 Id="rId4" Type="http://schemas.openxmlformats.org/officeDocument/2006/relationships/image" Target="../media/image12.gif"/></Relationships>
</file>

<file path=ppt/slides/_rels/slide3.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image" Target="../media/image13.jpeg"/><Relationship Id="rId1" Type="http://schemas.openxmlformats.org/officeDocument/2006/relationships/slideLayout" Target="../slideLayouts/slideLayout7.xml"/><Relationship Id="rId5" Type="http://schemas.openxmlformats.org/officeDocument/2006/relationships/image" Target="../media/image15.jpeg"/><Relationship Id="rId4" Type="http://schemas.openxmlformats.org/officeDocument/2006/relationships/hyperlink" Target="http://en.wikipedia.org/wiki/File:Gulo_gulo_2.jpg"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6.jpeg"/><Relationship Id="rId7" Type="http://schemas.openxmlformats.org/officeDocument/2006/relationships/image" Target="../media/image18.jpeg"/><Relationship Id="rId2" Type="http://schemas.openxmlformats.org/officeDocument/2006/relationships/hyperlink" Target="http://en.wikipedia.org/wiki/File:Quercus_robur.jpg" TargetMode="External"/><Relationship Id="rId1" Type="http://schemas.openxmlformats.org/officeDocument/2006/relationships/slideLayout" Target="../slideLayouts/slideLayout7.xml"/><Relationship Id="rId6" Type="http://schemas.openxmlformats.org/officeDocument/2006/relationships/hyperlink" Target="http://en.wikipedia.org/wiki/File:Hydrurga_leptonyx_edit1.jpg" TargetMode="External"/><Relationship Id="rId5" Type="http://schemas.openxmlformats.org/officeDocument/2006/relationships/image" Target="../media/image17.jpeg"/><Relationship Id="rId4" Type="http://schemas.openxmlformats.org/officeDocument/2006/relationships/hyperlink" Target="http://en.wikipedia.org/wiki/File:Mantis-greece-alonisos-0a.jpg"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hyperlink" Target="http://en.wikipedia.org/wiki/File:Polarfuchs_1_2004-11-17.jpg" TargetMode="External"/><Relationship Id="rId1" Type="http://schemas.openxmlformats.org/officeDocument/2006/relationships/slideLayout" Target="../slideLayouts/slideLayout7.xml"/><Relationship Id="rId5" Type="http://schemas.openxmlformats.org/officeDocument/2006/relationships/image" Target="../media/image21.jpeg"/><Relationship Id="rId4" Type="http://schemas.openxmlformats.org/officeDocument/2006/relationships/image" Target="../media/image20.jpeg"/></Relationships>
</file>

<file path=ppt/slides/_rels/slide6.xml.rels><?xml version="1.0" encoding="UTF-8" standalone="yes"?>
<Relationships xmlns="http://schemas.openxmlformats.org/package/2006/relationships"><Relationship Id="rId3" Type="http://schemas.openxmlformats.org/officeDocument/2006/relationships/image" Target="../media/image22.jpeg"/><Relationship Id="rId7" Type="http://schemas.openxmlformats.org/officeDocument/2006/relationships/image" Target="../media/image24.jpeg"/><Relationship Id="rId2" Type="http://schemas.openxmlformats.org/officeDocument/2006/relationships/hyperlink" Target="http://en.wikipedia.org/wiki/File:Killerwhales_jumping.jpg" TargetMode="External"/><Relationship Id="rId1" Type="http://schemas.openxmlformats.org/officeDocument/2006/relationships/slideLayout" Target="../slideLayouts/slideLayout7.xml"/><Relationship Id="rId6" Type="http://schemas.openxmlformats.org/officeDocument/2006/relationships/hyperlink" Target="http://en.wikipedia.org/wiki/File:Arctic_terns.jpg" TargetMode="External"/><Relationship Id="rId5" Type="http://schemas.openxmlformats.org/officeDocument/2006/relationships/image" Target="../media/image23.jpeg"/><Relationship Id="rId4" Type="http://schemas.openxmlformats.org/officeDocument/2006/relationships/hyperlink" Target="http://en.wikipedia.org/wiki/File:Aptenodytes_forsteri_-Snow_Hill_Island,_Antarctica_-adults_and_juvenile-8.jp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atellite Image of World"/>
          <p:cNvPicPr>
            <a:picLocks noChangeAspect="1" noChangeArrowheads="1"/>
          </p:cNvPicPr>
          <p:nvPr/>
        </p:nvPicPr>
        <p:blipFill>
          <a:blip r:embed="rId2" cstate="print"/>
          <a:srcRect/>
          <a:stretch>
            <a:fillRect/>
          </a:stretch>
        </p:blipFill>
        <p:spPr bwMode="auto">
          <a:xfrm>
            <a:off x="152400" y="152399"/>
            <a:ext cx="8839200" cy="4419601"/>
          </a:xfrm>
          <a:prstGeom prst="rect">
            <a:avLst/>
          </a:prstGeom>
          <a:noFill/>
        </p:spPr>
      </p:pic>
      <p:pic>
        <p:nvPicPr>
          <p:cNvPr id="1028" name="Picture 4" descr="Arctic tundra photos"/>
          <p:cNvPicPr>
            <a:picLocks noChangeAspect="1" noChangeArrowheads="1"/>
          </p:cNvPicPr>
          <p:nvPr/>
        </p:nvPicPr>
        <p:blipFill>
          <a:blip r:embed="rId3" cstate="print"/>
          <a:srcRect r="46539"/>
          <a:stretch>
            <a:fillRect/>
          </a:stretch>
        </p:blipFill>
        <p:spPr bwMode="auto">
          <a:xfrm>
            <a:off x="5334000" y="5638800"/>
            <a:ext cx="1719160" cy="1066800"/>
          </a:xfrm>
          <a:prstGeom prst="rect">
            <a:avLst/>
          </a:prstGeom>
          <a:noFill/>
          <a:ln w="57150">
            <a:solidFill>
              <a:srgbClr val="5F5F5F"/>
            </a:solidFill>
          </a:ln>
        </p:spPr>
      </p:pic>
      <p:pic>
        <p:nvPicPr>
          <p:cNvPr id="1030" name="Picture 6" descr="Boreal forest photos"/>
          <p:cNvPicPr>
            <a:picLocks noChangeAspect="1" noChangeArrowheads="1"/>
          </p:cNvPicPr>
          <p:nvPr/>
        </p:nvPicPr>
        <p:blipFill>
          <a:blip r:embed="rId4" cstate="print"/>
          <a:srcRect r="49020"/>
          <a:stretch>
            <a:fillRect/>
          </a:stretch>
        </p:blipFill>
        <p:spPr bwMode="auto">
          <a:xfrm>
            <a:off x="152400" y="4419600"/>
            <a:ext cx="1600200" cy="1066800"/>
          </a:xfrm>
          <a:prstGeom prst="rect">
            <a:avLst/>
          </a:prstGeom>
          <a:noFill/>
          <a:ln w="57150">
            <a:solidFill>
              <a:srgbClr val="92D050"/>
            </a:solidFill>
          </a:ln>
        </p:spPr>
      </p:pic>
      <p:pic>
        <p:nvPicPr>
          <p:cNvPr id="1032" name="Picture 8" descr="Temperate forest photos"/>
          <p:cNvPicPr>
            <a:picLocks noChangeAspect="1" noChangeArrowheads="1"/>
          </p:cNvPicPr>
          <p:nvPr/>
        </p:nvPicPr>
        <p:blipFill>
          <a:blip r:embed="rId5" cstate="print"/>
          <a:srcRect r="66667"/>
          <a:stretch>
            <a:fillRect/>
          </a:stretch>
        </p:blipFill>
        <p:spPr bwMode="auto">
          <a:xfrm>
            <a:off x="1143000" y="5638800"/>
            <a:ext cx="1676400" cy="1066800"/>
          </a:xfrm>
          <a:prstGeom prst="rect">
            <a:avLst/>
          </a:prstGeom>
          <a:solidFill>
            <a:srgbClr val="7030A0"/>
          </a:solidFill>
          <a:ln w="57150">
            <a:solidFill>
              <a:schemeClr val="accent6">
                <a:lumMod val="75000"/>
              </a:schemeClr>
            </a:solidFill>
          </a:ln>
        </p:spPr>
      </p:pic>
      <p:pic>
        <p:nvPicPr>
          <p:cNvPr id="1034" name="Picture 10" descr="Chaparral Community near Malibu, California"/>
          <p:cNvPicPr>
            <a:picLocks noChangeAspect="1" noChangeArrowheads="1"/>
          </p:cNvPicPr>
          <p:nvPr/>
        </p:nvPicPr>
        <p:blipFill>
          <a:blip r:embed="rId6" cstate="print"/>
          <a:srcRect/>
          <a:stretch>
            <a:fillRect/>
          </a:stretch>
        </p:blipFill>
        <p:spPr bwMode="auto">
          <a:xfrm>
            <a:off x="3276600" y="5635752"/>
            <a:ext cx="1640871" cy="1069848"/>
          </a:xfrm>
          <a:prstGeom prst="rect">
            <a:avLst/>
          </a:prstGeom>
          <a:solidFill>
            <a:srgbClr val="00B050"/>
          </a:solidFill>
          <a:ln w="57150">
            <a:solidFill>
              <a:srgbClr val="00B050"/>
            </a:solidFill>
          </a:ln>
        </p:spPr>
      </p:pic>
      <p:sp>
        <p:nvSpPr>
          <p:cNvPr id="1038" name="AutoShape 14" descr="data:image/jpg;base64,/9j/4AAQSkZJRgABAQAAAQABAAD/2wCEAAkGBhQSEA8UEhQQFBUUFBQQFBUVFBUXFRQXFRQVFBQUFBQXHSYeFxkjGRUUHy8gIycpLiwsFR4xNTAqNSYtLSkBCQoKDgwOGg8PGiokHxwsLykpMTUsNS0sLCk0KSosLCwtKS8tKSksLCksLCwsKSk0KSkpKSksLSwsKSkpKSwpLP/AABEIAHEAlgMBIgACEQEDEQH/xAAbAAABBQEBAAAAAAAAAAAAAAAEAAECAwUGB//EAEEQAAEDAQILBAcFBwUAAAAAAAEAAhEDITEEBRITQVFhcYGRoQYysfAUIkKCksHRBzNScnMWQ2KDsrPCFSN0osP/xAAbAQACAwEBAQAAAAAAAAAAAAAAAQIDBAUGB//EACoRAAIBAwMDAgYDAAAAAAAAAAABAgMREgQTMSFBUYHwBRSRobHRI2Hh/9oADAMBAAIRAxEAPwDYzafNonNJ80vVZo89iC5tLIReaSzKeYsQXITZCLzKWaRmOwJkJZCKzSWaRmFgQsSNNFZlLMozCwGaaiaaMNJQNJGYrAZpqJpow0lE0ksh2AjTUHU0caagaSeQrADqardTR7qSg6ki4rABppkYaSSVwsdIKakKatBGsc04jWFzPmI+TfsS8FYpJZpW5TdY5hWBqkq8XwwdCS5QNmUsyishLIUt0htgmZSzKMyEshPcDbAzSTZpGZtMaae4LbAjRUDSRxprm+0XapmDFzfVymgOtN4n1mgX5UWi8EA6QlKsoq7BUmzTNJRNJZGLe1jarS8QWug0/ZmZkEm4DJtO2bgt2i4Oa1wIIIkESAdonQlDURnwxuk1yDGkqzSRxYoFis3UR2wE0lB1JHGmoOpo3kLbATSSRRYkjeQYFD3PubHNRa13tEnYLB0V7sLboDjuiOpUmvabzHUr56ptdj3eC8lHp4ZZNuoX8kVRw4uuBUCGG484PyTZIGlDmhqLQczCXeXBWNws6fEFZwqxpUhhe0JRqTi7xdhuMJK0uppenjTZzVL8dsF5WLh+HNIIFRoOwZXgsGtAtc8u3jJaNwk9Vup6mu+ZP36GGpQoLiK9+p3dHG9N1z2Hj8leMKB0jzwXm7ceN9kOfGqA34jYi6HaUQMimS/YfVG9xE9OKnKtqVxJ/YhGlpnzFfc6zHeGObTJbVp0tZcJJi0hvrCLNhXl+OsaCuMvJrENdb/vNdTcMqM40EZbSL7Bv2dFjSvXrU/9yA2wQ1ukmALPXcSYskBYQxW9r/WfkmQC2MoCwG2ZGXLmTbAnShaqbTVSVyuppoX/AI42MnFOEva7KaAabAKYLpNMgSYjaSbNMrvsWdrGmJdUe46XEMYLPZptsA32rjcT1C9tYOEAlocGnIJDPUJaN0GLO8dK7fFeLKGablMyiYIcHOnYfWmLIsulRlqpU+Ap6RT5N3AcPD5mBqhEZY1HmFmNZTb3QB51SnNfdzKzvW1nxJm5aSiuYo0S1QdTKDbhfmVY3DhrU4/EtRDl39P0Ql8P08+Fb1JuSVb6wOmOE/MJ1pXxiVusfv8A4Zn8JjfpL39QYUmDSSkXt1dSqBW3IbDK9RomnTFTYHhp/wCwjquSsm+Tp3SXAaXjUOqiX7Vz1XtKWEirSq0yImzLABuOUDEbVoUKxqNymOBH8MKxwkurK1OL6IOdGtA18DpuMkndJjkpZnXKIbg8aOiMse4Y5dgRuCsGvgFTheA5QhrW+8J6LXp0hqVzaYUd9pkthNHM0uzRcfXcTsFg5LbwLFDWAQAtFjQnc8KueonPkthp4Q6g9SBFgstGzRIXOY4wQmpTIFh72w51jyZ2y5dHVcgq5BvF1qUJW6hON+hwuLsFNMsYA4uLS27TlSZ4gSV2bX5DQBcJi3as6hhbWNqucWiKtW0mI9c6TwWHjPtpSEhhLz/CLOZWvGdV9EZbxprk6SvjSFnVsfALiMK7UvdcI3mVnVsa1HaY3BbIaN9zJPU+D0D9pNvVL9qwL3AbyF5s6u43k81AuV60ce5Q9RI9KPbimPaHCfkkvPMHYDOUUkfK015D5iZ7eArGoYVE4qrinXQUVn18R0nHKaDTd+KmSx3S9ECspCqhNx4G0nyU4Pg9Rkhz86NEgNeOIsdxjer6dRsgSQdRsPCb+CQqJnkEQQCNRFiTd+Rqy4DmVR5KdzwVlPqht1RoGp7gRzJkc+CFq9pKDPvKtJu0VGuHS0clBU2+Ce4lyb+UomquWwjt/grO691Q6mMcepgLlcf9qsJwr1aVOrTp6mh2U78zgOivp6OpN9VZf2VT1VOC6O7O6xl2hoUZzlamD+GZd8Ikri8bfaKTIoMgfjfaeDdHFc2zs/hDv3buJA8Sr2djcIOhg3u+i6NPSUafWTuc+pqqs+FYbHWFOfRwR7iSXCs4nWc4ZPVY+UusPZKs6jSpk0xkOqOypJkPybIjQWnmos+z5+mqODD9Vop1YQVm+7/JTOEpO6Xj8HKZSS7Sn9ng01XcGgfVF0uwFIXl53n6BSeqpruR2JvscArqOBud3Wkr0eh2PotuaONvijaeJmi4BVS1sVwiS0snyed0OzdR18DqkvSm4ANSSoetkWrSo5yr9odId1lV2/Jb8ygqv2jv9mk0fmcT4ALDo4i1lHUcSsGhadihHsUb1V9yVTt9hLu7mxuZPiSq/wBo8OfdUqDcGt8AtClgTRcAiW0wj+NcRQXqPmTMcNwx/erVeNR3yVjcQvd36rzxPzWw0KwOS3LcIePlmbR7NUtOU7eUdQxPSbcxvEA+Kuyk+WoOcn3JKKLmUmi4AbgFcHBB5zz53HkU4f54iVW0TTDxWT+krPzvngB4+bEjW+s87eVvFRxHkaPpaQw5Zpq/T5R05kaVE1N/j4b9GkQLglgh5M1vT0v9RWTnPPU3X2gga7YlQzvyN4/Dl+Aj3dqNtBmzaGM0jjTasbOebdAb1ynAcdcgRzms7eABPhTf8Qv0rbQbjNv/AFNJYZdoPki/rI93mktpBuSA2qYKFFVPn1rsZwwOUg9BZ9L0j6/RLEdw4VE+cQPpH06Enzo2Jek+fn4oxC4bnPPnz0Tmp587evNAekb/ADbHgmFfz152nlN0QYjyNDO2+dBnxB5cExqfToB9fi2ygThHWyzW4yANZ6bSm9InUZnTeb3W6rJJ1jUngLIPNXXt8Wz0kaIFtkpsvxt2SLT8LoG/QLFn+li++928N0xtiQNkmy5vSY0izJt3Q6dzhzOgowDIPFXYRuvEgiANJEWC8l5Jm1LPnw02TIbxAuGt06Ls91YWj9Rt/wCJwmdxInlekcJtkawROzuyNjwYF5NgsRgGRoCtMRtAnW77sHi2TplsaITCuLLbLD7ubyHmN4nob4WaMIERbHqC+3JMgD8zog8bkzsLsJ2VHHVIj1fyhws4a0YCyNLP674E7yHEid9pP4ah4sas8TFv5SDIGoGIHs3XArPOECYMxlhhOmCMoneSSDqBMRaoswnu65b8QLmuHwRGuBejAMg81crXbbeJsJ0wRpO++ySksx2FQBB1CTF3s364J2XWXBKWDFkWD6JDzyKZJSELXw+ScX+//i5JJADNuG4eKY/L/MpJJgJt497+qoq33H9E+KSSaES9oe5/bKHf927/AI7P6wnSUl+hMu/eH9Wl/aKqoex/I8XpJJdvoBW7uH8n/qxWVe879Wt4BJJMCh/dd+m3xUq19X9Wl4FJJHv8CGPe/nU/8k1O9v53+CSSQA+FfdjfT/tpJJK2HBBn/9k=">
            <a:hlinkClick r:id="rId7"/>
          </p:cNvPr>
          <p:cNvSpPr>
            <a:spLocks noChangeAspect="1" noChangeArrowheads="1"/>
          </p:cNvSpPr>
          <p:nvPr/>
        </p:nvSpPr>
        <p:spPr bwMode="auto">
          <a:xfrm>
            <a:off x="155575" y="-509588"/>
            <a:ext cx="1428750" cy="1076326"/>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40" name="AutoShape 16" descr="data:image/jpg;base64,/9j/4AAQSkZJRgABAQAAAQABAAD/2wCEAAkGBhQSEA8UEhQQFBUUFBQQFBUVFBUXFRQXFRQVFBQUFBQXHSYeFxkjGRUUHy8gIycpLiwsFR4xNTAqNSYtLSkBCQoKDgwOGg8PGiokHxwsLykpMTUsNS0sLCk0KSosLCwtKS8tKSksLCksLCwsKSk0KSkpKSksLSwsKSkpKSwpLP/AABEIAHEAlgMBIgACEQEDEQH/xAAbAAABBQEBAAAAAAAAAAAAAAAEAAECAwUGB//EAEEQAAEDAQILBAcFBwUAAAAAAAEAAhEDITEEBRITQVFhcYGRoQYysfAUIkKCksHRBzNScnMWQ2KDsrPCFSN0osP/xAAbAQACAwEBAQAAAAAAAAAAAAAAAQIDBAUGB//EACoRAAIBAwMDAgYDAAAAAAAAAAABAgMREgQTMSFBUYHwBRSRobHRI2Hh/9oADAMBAAIRAxEAPwDYzafNonNJ80vVZo89iC5tLIReaSzKeYsQXITZCLzKWaRmOwJkJZCKzSWaRmFgQsSNNFZlLMozCwGaaiaaMNJQNJGYrAZpqJpow0lE0ksh2AjTUHU0caagaSeQrADqardTR7qSg6ki4rABppkYaSSVwsdIKakKatBGsc04jWFzPmI+TfsS8FYpJZpW5TdY5hWBqkq8XwwdCS5QNmUsyishLIUt0htgmZSzKMyEshPcDbAzSTZpGZtMaae4LbAjRUDSRxprm+0XapmDFzfVymgOtN4n1mgX5UWi8EA6QlKsoq7BUmzTNJRNJZGLe1jarS8QWug0/ZmZkEm4DJtO2bgt2i4Oa1wIIIkESAdonQlDURnwxuk1yDGkqzSRxYoFis3UR2wE0lB1JHGmoOpo3kLbATSSRRYkjeQYFD3PubHNRa13tEnYLB0V7sLboDjuiOpUmvabzHUr56ptdj3eC8lHp4ZZNuoX8kVRw4uuBUCGG484PyTZIGlDmhqLQczCXeXBWNws6fEFZwqxpUhhe0JRqTi7xdhuMJK0uppenjTZzVL8dsF5WLh+HNIIFRoOwZXgsGtAtc8u3jJaNwk9Vup6mu+ZP36GGpQoLiK9+p3dHG9N1z2Hj8leMKB0jzwXm7ceN9kOfGqA34jYi6HaUQMimS/YfVG9xE9OKnKtqVxJ/YhGlpnzFfc6zHeGObTJbVp0tZcJJi0hvrCLNhXl+OsaCuMvJrENdb/vNdTcMqM40EZbSL7Bv2dFjSvXrU/9yA2wQ1ukmALPXcSYskBYQxW9r/WfkmQC2MoCwG2ZGXLmTbAnShaqbTVSVyuppoX/AI42MnFOEva7KaAabAKYLpNMgSYjaSbNMrvsWdrGmJdUe46XEMYLPZptsA32rjcT1C9tYOEAlocGnIJDPUJaN0GLO8dK7fFeLKGablMyiYIcHOnYfWmLIsulRlqpU+Ap6RT5N3AcPD5mBqhEZY1HmFmNZTb3QB51SnNfdzKzvW1nxJm5aSiuYo0S1QdTKDbhfmVY3DhrU4/EtRDl39P0Ql8P08+Fb1JuSVb6wOmOE/MJ1pXxiVusfv8A4Zn8JjfpL39QYUmDSSkXt1dSqBW3IbDK9RomnTFTYHhp/wCwjquSsm+Tp3SXAaXjUOqiX7Vz1XtKWEirSq0yImzLABuOUDEbVoUKxqNymOBH8MKxwkurK1OL6IOdGtA18DpuMkndJjkpZnXKIbg8aOiMse4Y5dgRuCsGvgFTheA5QhrW+8J6LXp0hqVzaYUd9pkthNHM0uzRcfXcTsFg5LbwLFDWAQAtFjQnc8KueonPkthp4Q6g9SBFgstGzRIXOY4wQmpTIFh72w51jyZ2y5dHVcgq5BvF1qUJW6hON+hwuLsFNMsYA4uLS27TlSZ4gSV2bX5DQBcJi3as6hhbWNqucWiKtW0mI9c6TwWHjPtpSEhhLz/CLOZWvGdV9EZbxprk6SvjSFnVsfALiMK7UvdcI3mVnVsa1HaY3BbIaN9zJPU+D0D9pNvVL9qwL3AbyF5s6u43k81AuV60ce5Q9RI9KPbimPaHCfkkvPMHYDOUUkfK015D5iZ7eArGoYVE4qrinXQUVn18R0nHKaDTd+KmSx3S9ECspCqhNx4G0nyU4Pg9Rkhz86NEgNeOIsdxjer6dRsgSQdRsPCb+CQqJnkEQQCNRFiTd+Rqy4DmVR5KdzwVlPqht1RoGp7gRzJkc+CFq9pKDPvKtJu0VGuHS0clBU2+Ce4lyb+UomquWwjt/grO691Q6mMcepgLlcf9qsJwr1aVOrTp6mh2U78zgOivp6OpN9VZf2VT1VOC6O7O6xl2hoUZzlamD+GZd8Ikri8bfaKTIoMgfjfaeDdHFc2zs/hDv3buJA8Sr2djcIOhg3u+i6NPSUafWTuc+pqqs+FYbHWFOfRwR7iSXCs4nWc4ZPVY+UusPZKs6jSpk0xkOqOypJkPybIjQWnmos+z5+mqODD9Vop1YQVm+7/JTOEpO6Xj8HKZSS7Sn9ng01XcGgfVF0uwFIXl53n6BSeqpruR2JvscArqOBud3Wkr0eh2PotuaONvijaeJmi4BVS1sVwiS0snyed0OzdR18DqkvSm4ANSSoetkWrSo5yr9odId1lV2/Jb8ygqv2jv9mk0fmcT4ALDo4i1lHUcSsGhadihHsUb1V9yVTt9hLu7mxuZPiSq/wBo8OfdUqDcGt8AtClgTRcAiW0wj+NcRQXqPmTMcNwx/erVeNR3yVjcQvd36rzxPzWw0KwOS3LcIePlmbR7NUtOU7eUdQxPSbcxvEA+Kuyk+WoOcn3JKKLmUmi4AbgFcHBB5zz53HkU4f54iVW0TTDxWT+krPzvngB4+bEjW+s87eVvFRxHkaPpaQw5Zpq/T5R05kaVE1N/j4b9GkQLglgh5M1vT0v9RWTnPPU3X2gga7YlQzvyN4/Dl+Aj3dqNtBmzaGM0jjTasbOebdAb1ynAcdcgRzms7eABPhTf8Qv0rbQbjNv/AFNJYZdoPki/rI93mktpBuSA2qYKFFVPn1rsZwwOUg9BZ9L0j6/RLEdw4VE+cQPpH06Enzo2Jek+fn4oxC4bnPPnz0Tmp587evNAekb/ADbHgmFfz152nlN0QYjyNDO2+dBnxB5cExqfToB9fi2ygThHWyzW4yANZ6bSm9InUZnTeb3W6rJJ1jUngLIPNXXt8Wz0kaIFtkpsvxt2SLT8LoG/QLFn+li++928N0xtiQNkmy5vSY0izJt3Q6dzhzOgowDIPFXYRuvEgiANJEWC8l5Jm1LPnw02TIbxAuGt06Ls91YWj9Rt/wCJwmdxInlekcJtkawROzuyNjwYF5NgsRgGRoCtMRtAnW77sHi2TplsaITCuLLbLD7ubyHmN4nob4WaMIERbHqC+3JMgD8zog8bkzsLsJ2VHHVIj1fyhws4a0YCyNLP674E7yHEid9pP4ah4sas8TFv5SDIGoGIHs3XArPOECYMxlhhOmCMoneSSDqBMRaoswnu65b8QLmuHwRGuBejAMg81crXbbeJsJ0wRpO++ySksx2FQBB1CTF3s364J2XWXBKWDFkWD6JDzyKZJSELXw+ScX+//i5JJADNuG4eKY/L/MpJJgJt497+qoq33H9E+KSSaES9oe5/bKHf927/AI7P6wnSUl+hMu/eH9Wl/aKqoex/I8XpJJdvoBW7uH8n/qxWVe879Wt4BJJMCh/dd+m3xUq19X9Wl4FJJHv8CGPe/nU/8k1O9v53+CSSQA+FfdjfT/tpJJK2HBBn/9k=">
            <a:hlinkClick r:id="rId7"/>
          </p:cNvPr>
          <p:cNvSpPr>
            <a:spLocks noChangeAspect="1" noChangeArrowheads="1"/>
          </p:cNvSpPr>
          <p:nvPr/>
        </p:nvSpPr>
        <p:spPr bwMode="auto">
          <a:xfrm>
            <a:off x="155575" y="-509588"/>
            <a:ext cx="1428750" cy="1076326"/>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042" name="Picture 18" descr="http://thundafunda.com/5/Deserts/thumbs/photos-of-Lone-Palm-Sahara-Desert-pictures.jpg">
            <a:hlinkClick r:id="rId8" tooltip="Nature landscape &gt; Desert Pictures &gt;photos of Lone Palm Sahara Desert pictures"/>
          </p:cNvPr>
          <p:cNvPicPr>
            <a:picLocks noChangeAspect="1" noChangeArrowheads="1"/>
          </p:cNvPicPr>
          <p:nvPr/>
        </p:nvPicPr>
        <p:blipFill>
          <a:blip r:embed="rId9" cstate="print"/>
          <a:srcRect l="3653" t="3653" r="5023" b="5023"/>
          <a:stretch>
            <a:fillRect/>
          </a:stretch>
        </p:blipFill>
        <p:spPr bwMode="auto">
          <a:xfrm>
            <a:off x="4343400" y="4419600"/>
            <a:ext cx="1600200" cy="1066800"/>
          </a:xfrm>
          <a:prstGeom prst="rect">
            <a:avLst/>
          </a:prstGeom>
          <a:solidFill>
            <a:srgbClr val="FFFF00"/>
          </a:solidFill>
          <a:ln w="57150">
            <a:solidFill>
              <a:srgbClr val="FFFF00"/>
            </a:solidFill>
          </a:ln>
        </p:spPr>
      </p:pic>
      <p:pic>
        <p:nvPicPr>
          <p:cNvPr id="1044" name="Picture 20" descr="http://www.armstrongdiversifiedcorporation.com/images/tropical_rainforest.jpg"/>
          <p:cNvPicPr>
            <a:picLocks noChangeAspect="1" noChangeArrowheads="1"/>
          </p:cNvPicPr>
          <p:nvPr/>
        </p:nvPicPr>
        <p:blipFill>
          <a:blip r:embed="rId10" cstate="print"/>
          <a:srcRect/>
          <a:stretch>
            <a:fillRect/>
          </a:stretch>
        </p:blipFill>
        <p:spPr bwMode="auto">
          <a:xfrm>
            <a:off x="2209800" y="4419600"/>
            <a:ext cx="1676400" cy="1066800"/>
          </a:xfrm>
          <a:prstGeom prst="rect">
            <a:avLst/>
          </a:prstGeom>
          <a:noFill/>
          <a:ln w="57150">
            <a:solidFill>
              <a:srgbClr val="006600"/>
            </a:solidFill>
          </a:ln>
        </p:spPr>
      </p:pic>
      <p:pic>
        <p:nvPicPr>
          <p:cNvPr id="1046" name="Picture 22" descr="http://www.soest.hawaii.edu/hmrg/Aagruuk/random/arctic_sun.jpg"/>
          <p:cNvPicPr>
            <a:picLocks noChangeAspect="1" noChangeArrowheads="1"/>
          </p:cNvPicPr>
          <p:nvPr/>
        </p:nvPicPr>
        <p:blipFill>
          <a:blip r:embed="rId11" cstate="print"/>
          <a:srcRect/>
          <a:stretch>
            <a:fillRect/>
          </a:stretch>
        </p:blipFill>
        <p:spPr bwMode="auto">
          <a:xfrm>
            <a:off x="6477000" y="4419600"/>
            <a:ext cx="1600200" cy="1066800"/>
          </a:xfrm>
          <a:prstGeom prst="rect">
            <a:avLst/>
          </a:prstGeom>
          <a:noFill/>
          <a:ln w="57150">
            <a:solidFill>
              <a:schemeClr val="bg1"/>
            </a:solidFill>
          </a:ln>
        </p:spPr>
      </p:pic>
      <p:sp>
        <p:nvSpPr>
          <p:cNvPr id="13" name="Rectangle 12"/>
          <p:cNvSpPr/>
          <p:nvPr/>
        </p:nvSpPr>
        <p:spPr>
          <a:xfrm>
            <a:off x="6705600" y="762000"/>
            <a:ext cx="381000" cy="228600"/>
          </a:xfrm>
          <a:prstGeom prst="rect">
            <a:avLst/>
          </a:prstGeom>
          <a:solidFill>
            <a:srgbClr val="5F5F5F"/>
          </a:solidFill>
          <a:ln>
            <a:solidFill>
              <a:srgbClr val="5F5F5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Connector 14"/>
          <p:cNvCxnSpPr>
            <a:stCxn id="13" idx="2"/>
            <a:endCxn id="1028" idx="0"/>
          </p:cNvCxnSpPr>
          <p:nvPr/>
        </p:nvCxnSpPr>
        <p:spPr>
          <a:xfrm rot="5400000">
            <a:off x="4220740" y="2963440"/>
            <a:ext cx="4648200" cy="702520"/>
          </a:xfrm>
          <a:prstGeom prst="line">
            <a:avLst/>
          </a:prstGeom>
          <a:ln w="57150">
            <a:solidFill>
              <a:srgbClr val="5F5F5F"/>
            </a:solidFill>
          </a:ln>
        </p:spPr>
        <p:style>
          <a:lnRef idx="1">
            <a:schemeClr val="accent1"/>
          </a:lnRef>
          <a:fillRef idx="0">
            <a:schemeClr val="accent1"/>
          </a:fillRef>
          <a:effectRef idx="0">
            <a:schemeClr val="accent1"/>
          </a:effectRef>
          <a:fontRef idx="minor">
            <a:schemeClr val="tx1"/>
          </a:fontRef>
        </p:style>
      </p:cxnSp>
      <p:sp>
        <p:nvSpPr>
          <p:cNvPr id="17" name="Rectangle 16"/>
          <p:cNvSpPr/>
          <p:nvPr/>
        </p:nvSpPr>
        <p:spPr>
          <a:xfrm>
            <a:off x="1600200" y="914400"/>
            <a:ext cx="457200" cy="228600"/>
          </a:xfrm>
          <a:prstGeom prst="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cxnSp>
        <p:nvCxnSpPr>
          <p:cNvPr id="18" name="Straight Connector 17"/>
          <p:cNvCxnSpPr>
            <a:stCxn id="17" idx="2"/>
            <a:endCxn id="1030" idx="0"/>
          </p:cNvCxnSpPr>
          <p:nvPr/>
        </p:nvCxnSpPr>
        <p:spPr>
          <a:xfrm rot="5400000">
            <a:off x="-247650" y="2343150"/>
            <a:ext cx="3276600" cy="876300"/>
          </a:xfrm>
          <a:prstGeom prst="line">
            <a:avLst/>
          </a:prstGeom>
          <a:ln w="57150">
            <a:solidFill>
              <a:srgbClr val="92D050"/>
            </a:solidFill>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2476500" y="1219200"/>
            <a:ext cx="381000" cy="228600"/>
          </a:xfrm>
          <a:prstGeom prst="rect">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1" name="Straight Connector 20"/>
          <p:cNvCxnSpPr>
            <a:stCxn id="20" idx="2"/>
            <a:endCxn id="1032" idx="0"/>
          </p:cNvCxnSpPr>
          <p:nvPr/>
        </p:nvCxnSpPr>
        <p:spPr>
          <a:xfrm rot="5400000">
            <a:off x="228600" y="3200400"/>
            <a:ext cx="4191000" cy="685800"/>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23" name="Rectangle 22"/>
          <p:cNvSpPr/>
          <p:nvPr/>
        </p:nvSpPr>
        <p:spPr>
          <a:xfrm>
            <a:off x="4533900" y="1143001"/>
            <a:ext cx="381000" cy="22860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Connector 23"/>
          <p:cNvCxnSpPr>
            <a:stCxn id="23" idx="2"/>
            <a:endCxn id="1034" idx="0"/>
          </p:cNvCxnSpPr>
          <p:nvPr/>
        </p:nvCxnSpPr>
        <p:spPr>
          <a:xfrm rot="5400000">
            <a:off x="2278643" y="3189994"/>
            <a:ext cx="4264151" cy="627364"/>
          </a:xfrm>
          <a:prstGeom prst="line">
            <a:avLst/>
          </a:prstGeom>
          <a:ln w="57150">
            <a:solidFill>
              <a:srgbClr val="00B050"/>
            </a:solidFill>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a:xfrm>
            <a:off x="4856464" y="1752600"/>
            <a:ext cx="381000" cy="228600"/>
          </a:xfrm>
          <a:prstGeom prst="re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7" name="Straight Connector 26"/>
          <p:cNvCxnSpPr>
            <a:stCxn id="26" idx="2"/>
            <a:endCxn id="1042" idx="0"/>
          </p:cNvCxnSpPr>
          <p:nvPr/>
        </p:nvCxnSpPr>
        <p:spPr>
          <a:xfrm rot="16200000" flipH="1">
            <a:off x="3876032" y="3152132"/>
            <a:ext cx="2438400" cy="96536"/>
          </a:xfrm>
          <a:prstGeom prst="line">
            <a:avLst/>
          </a:prstGeom>
          <a:ln w="57150">
            <a:solidFill>
              <a:srgbClr val="FFFF00"/>
            </a:solidFill>
          </a:ln>
        </p:spPr>
        <p:style>
          <a:lnRef idx="1">
            <a:schemeClr val="accent1"/>
          </a:lnRef>
          <a:fillRef idx="0">
            <a:schemeClr val="accent1"/>
          </a:fillRef>
          <a:effectRef idx="0">
            <a:schemeClr val="accent1"/>
          </a:effectRef>
          <a:fontRef idx="minor">
            <a:schemeClr val="tx1"/>
          </a:fontRef>
        </p:style>
      </p:cxnSp>
      <p:sp>
        <p:nvSpPr>
          <p:cNvPr id="36" name="Rectangle 35"/>
          <p:cNvSpPr/>
          <p:nvPr/>
        </p:nvSpPr>
        <p:spPr>
          <a:xfrm>
            <a:off x="2933700" y="2438400"/>
            <a:ext cx="381000" cy="228600"/>
          </a:xfrm>
          <a:prstGeom prst="rect">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7" name="Straight Connector 36"/>
          <p:cNvCxnSpPr>
            <a:stCxn id="36" idx="2"/>
            <a:endCxn id="1044" idx="0"/>
          </p:cNvCxnSpPr>
          <p:nvPr/>
        </p:nvCxnSpPr>
        <p:spPr>
          <a:xfrm rot="5400000">
            <a:off x="2209800" y="3505200"/>
            <a:ext cx="1752600" cy="76200"/>
          </a:xfrm>
          <a:prstGeom prst="line">
            <a:avLst/>
          </a:prstGeom>
          <a:ln w="57150">
            <a:solidFill>
              <a:srgbClr val="006600"/>
            </a:solidFill>
          </a:ln>
        </p:spPr>
        <p:style>
          <a:lnRef idx="1">
            <a:schemeClr val="accent1"/>
          </a:lnRef>
          <a:fillRef idx="0">
            <a:schemeClr val="accent1"/>
          </a:fillRef>
          <a:effectRef idx="0">
            <a:schemeClr val="accent1"/>
          </a:effectRef>
          <a:fontRef idx="minor">
            <a:schemeClr val="tx1"/>
          </a:fontRef>
        </p:style>
      </p:cxnSp>
      <p:sp>
        <p:nvSpPr>
          <p:cNvPr id="40" name="Rectangle 39"/>
          <p:cNvSpPr/>
          <p:nvPr/>
        </p:nvSpPr>
        <p:spPr>
          <a:xfrm>
            <a:off x="7315200" y="3810000"/>
            <a:ext cx="3810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1" name="Straight Connector 40"/>
          <p:cNvCxnSpPr>
            <a:endCxn id="1046" idx="0"/>
          </p:cNvCxnSpPr>
          <p:nvPr/>
        </p:nvCxnSpPr>
        <p:spPr>
          <a:xfrm flipH="1">
            <a:off x="7277100" y="4038600"/>
            <a:ext cx="228600" cy="38100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
        <p:nvSpPr>
          <p:cNvPr id="69" name="TextBox 68"/>
          <p:cNvSpPr txBox="1"/>
          <p:nvPr/>
        </p:nvSpPr>
        <p:spPr>
          <a:xfrm>
            <a:off x="381000" y="4419600"/>
            <a:ext cx="1143000" cy="338554"/>
          </a:xfrm>
          <a:prstGeom prst="rect">
            <a:avLst/>
          </a:prstGeom>
          <a:noFill/>
        </p:spPr>
        <p:txBody>
          <a:bodyPr wrap="square" rtlCol="0">
            <a:spAutoFit/>
          </a:bodyPr>
          <a:lstStyle/>
          <a:p>
            <a:pPr algn="ctr"/>
            <a:r>
              <a:rPr lang="en-US" sz="1600" b="1" u="sng" dirty="0" smtClean="0">
                <a:latin typeface="Arial Black" pitchFamily="34" charset="0"/>
              </a:rPr>
              <a:t>Boreal</a:t>
            </a:r>
            <a:endParaRPr lang="en-US" sz="1600" b="1" u="sng" dirty="0">
              <a:latin typeface="Arial Black" pitchFamily="34" charset="0"/>
            </a:endParaRPr>
          </a:p>
        </p:txBody>
      </p:sp>
      <p:sp>
        <p:nvSpPr>
          <p:cNvPr id="70" name="TextBox 69"/>
          <p:cNvSpPr txBox="1"/>
          <p:nvPr/>
        </p:nvSpPr>
        <p:spPr>
          <a:xfrm>
            <a:off x="1260231" y="5638800"/>
            <a:ext cx="1406769" cy="338554"/>
          </a:xfrm>
          <a:prstGeom prst="rect">
            <a:avLst/>
          </a:prstGeom>
          <a:noFill/>
        </p:spPr>
        <p:txBody>
          <a:bodyPr wrap="square" rtlCol="0">
            <a:spAutoFit/>
          </a:bodyPr>
          <a:lstStyle/>
          <a:p>
            <a:pPr algn="ctr"/>
            <a:r>
              <a:rPr lang="en-US" sz="1600" b="1" u="sng" dirty="0" smtClean="0">
                <a:latin typeface="Arial Black" pitchFamily="34" charset="0"/>
              </a:rPr>
              <a:t>Temperate</a:t>
            </a:r>
            <a:endParaRPr lang="en-US" sz="1600" b="1" u="sng" dirty="0">
              <a:latin typeface="Arial Black" pitchFamily="34" charset="0"/>
            </a:endParaRPr>
          </a:p>
        </p:txBody>
      </p:sp>
      <p:sp>
        <p:nvSpPr>
          <p:cNvPr id="71" name="TextBox 70"/>
          <p:cNvSpPr txBox="1"/>
          <p:nvPr/>
        </p:nvSpPr>
        <p:spPr>
          <a:xfrm>
            <a:off x="2438400" y="4419600"/>
            <a:ext cx="1143000" cy="338554"/>
          </a:xfrm>
          <a:prstGeom prst="rect">
            <a:avLst/>
          </a:prstGeom>
          <a:noFill/>
        </p:spPr>
        <p:txBody>
          <a:bodyPr wrap="square" rtlCol="0">
            <a:spAutoFit/>
          </a:bodyPr>
          <a:lstStyle/>
          <a:p>
            <a:pPr algn="ctr"/>
            <a:r>
              <a:rPr lang="en-US" sz="1600" b="1" u="sng" dirty="0" smtClean="0">
                <a:latin typeface="Arial Black" pitchFamily="34" charset="0"/>
              </a:rPr>
              <a:t>Tropical</a:t>
            </a:r>
            <a:endParaRPr lang="en-US" sz="1600" b="1" u="sng" dirty="0">
              <a:latin typeface="Arial Black" pitchFamily="34" charset="0"/>
            </a:endParaRPr>
          </a:p>
        </p:txBody>
      </p:sp>
      <p:sp>
        <p:nvSpPr>
          <p:cNvPr id="72" name="TextBox 71"/>
          <p:cNvSpPr txBox="1"/>
          <p:nvPr/>
        </p:nvSpPr>
        <p:spPr>
          <a:xfrm>
            <a:off x="3405554" y="5638800"/>
            <a:ext cx="1318846" cy="338554"/>
          </a:xfrm>
          <a:prstGeom prst="rect">
            <a:avLst/>
          </a:prstGeom>
          <a:noFill/>
        </p:spPr>
        <p:txBody>
          <a:bodyPr wrap="square" rtlCol="0">
            <a:spAutoFit/>
          </a:bodyPr>
          <a:lstStyle/>
          <a:p>
            <a:pPr algn="ctr"/>
            <a:r>
              <a:rPr lang="en-US" sz="1600" b="1" u="sng" dirty="0" smtClean="0">
                <a:latin typeface="Arial Black" pitchFamily="34" charset="0"/>
              </a:rPr>
              <a:t>Chaparral</a:t>
            </a:r>
            <a:endParaRPr lang="en-US" sz="1600" b="1" u="sng" dirty="0">
              <a:latin typeface="Arial Black" pitchFamily="34" charset="0"/>
            </a:endParaRPr>
          </a:p>
        </p:txBody>
      </p:sp>
      <p:sp>
        <p:nvSpPr>
          <p:cNvPr id="73" name="TextBox 72"/>
          <p:cNvSpPr txBox="1"/>
          <p:nvPr/>
        </p:nvSpPr>
        <p:spPr>
          <a:xfrm>
            <a:off x="5638800" y="5638800"/>
            <a:ext cx="1143000" cy="338554"/>
          </a:xfrm>
          <a:prstGeom prst="rect">
            <a:avLst/>
          </a:prstGeom>
          <a:noFill/>
        </p:spPr>
        <p:txBody>
          <a:bodyPr wrap="square" rtlCol="0">
            <a:spAutoFit/>
          </a:bodyPr>
          <a:lstStyle/>
          <a:p>
            <a:pPr algn="ctr"/>
            <a:r>
              <a:rPr lang="en-US" sz="1600" b="1" u="sng" dirty="0" smtClean="0">
                <a:latin typeface="Arial Black" pitchFamily="34" charset="0"/>
              </a:rPr>
              <a:t>Tundra</a:t>
            </a:r>
            <a:endParaRPr lang="en-US" sz="1600" b="1" u="sng" dirty="0">
              <a:latin typeface="Arial Black" pitchFamily="34" charset="0"/>
            </a:endParaRPr>
          </a:p>
        </p:txBody>
      </p:sp>
      <p:sp>
        <p:nvSpPr>
          <p:cNvPr id="74" name="TextBox 73"/>
          <p:cNvSpPr txBox="1"/>
          <p:nvPr/>
        </p:nvSpPr>
        <p:spPr>
          <a:xfrm>
            <a:off x="4572000" y="4419600"/>
            <a:ext cx="1143000" cy="338554"/>
          </a:xfrm>
          <a:prstGeom prst="rect">
            <a:avLst/>
          </a:prstGeom>
          <a:noFill/>
        </p:spPr>
        <p:txBody>
          <a:bodyPr wrap="square" rtlCol="0">
            <a:spAutoFit/>
          </a:bodyPr>
          <a:lstStyle/>
          <a:p>
            <a:pPr algn="ctr"/>
            <a:r>
              <a:rPr lang="en-US" sz="1600" b="1" u="sng" dirty="0" smtClean="0">
                <a:latin typeface="Arial Black" pitchFamily="34" charset="0"/>
              </a:rPr>
              <a:t>Desert</a:t>
            </a:r>
            <a:endParaRPr lang="en-US" sz="1600" b="1" u="sng" dirty="0">
              <a:latin typeface="Arial Black" pitchFamily="34" charset="0"/>
            </a:endParaRPr>
          </a:p>
        </p:txBody>
      </p:sp>
      <p:sp>
        <p:nvSpPr>
          <p:cNvPr id="75" name="TextBox 74"/>
          <p:cNvSpPr txBox="1"/>
          <p:nvPr/>
        </p:nvSpPr>
        <p:spPr>
          <a:xfrm>
            <a:off x="6705600" y="4419600"/>
            <a:ext cx="1143000" cy="338554"/>
          </a:xfrm>
          <a:prstGeom prst="rect">
            <a:avLst/>
          </a:prstGeom>
          <a:noFill/>
        </p:spPr>
        <p:txBody>
          <a:bodyPr wrap="square" rtlCol="0">
            <a:spAutoFit/>
          </a:bodyPr>
          <a:lstStyle/>
          <a:p>
            <a:pPr algn="ctr"/>
            <a:r>
              <a:rPr lang="en-US" sz="1600" b="1" u="sng" dirty="0" smtClean="0">
                <a:latin typeface="Arial Black" pitchFamily="34" charset="0"/>
              </a:rPr>
              <a:t>Ice</a:t>
            </a:r>
            <a:endParaRPr lang="en-US" sz="1600" b="1" u="sng" dirty="0">
              <a:latin typeface="Arial Black" pitchFamily="34" charset="0"/>
            </a:endParaRPr>
          </a:p>
        </p:txBody>
      </p:sp>
      <p:pic>
        <p:nvPicPr>
          <p:cNvPr id="1048" name="Picture 24" descr="http://facstaff.unca.edu/chennon/images/ocean.jpg"/>
          <p:cNvPicPr>
            <a:picLocks noChangeAspect="1" noChangeArrowheads="1"/>
          </p:cNvPicPr>
          <p:nvPr/>
        </p:nvPicPr>
        <p:blipFill>
          <a:blip r:embed="rId12" cstate="print"/>
          <a:srcRect/>
          <a:stretch>
            <a:fillRect/>
          </a:stretch>
        </p:blipFill>
        <p:spPr bwMode="auto">
          <a:xfrm>
            <a:off x="7440367" y="5638800"/>
            <a:ext cx="1551233" cy="1066800"/>
          </a:xfrm>
          <a:prstGeom prst="rect">
            <a:avLst/>
          </a:prstGeom>
          <a:solidFill>
            <a:srgbClr val="0070C0"/>
          </a:solidFill>
          <a:ln w="57150">
            <a:solidFill>
              <a:srgbClr val="0070C0"/>
            </a:solidFill>
          </a:ln>
        </p:spPr>
      </p:pic>
      <p:sp>
        <p:nvSpPr>
          <p:cNvPr id="79" name="Rectangle 78"/>
          <p:cNvSpPr/>
          <p:nvPr/>
        </p:nvSpPr>
        <p:spPr>
          <a:xfrm>
            <a:off x="8479580" y="1524000"/>
            <a:ext cx="381000" cy="228600"/>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0" name="Straight Connector 79"/>
          <p:cNvCxnSpPr>
            <a:stCxn id="79" idx="2"/>
            <a:endCxn id="1048" idx="0"/>
          </p:cNvCxnSpPr>
          <p:nvPr/>
        </p:nvCxnSpPr>
        <p:spPr>
          <a:xfrm rot="5400000">
            <a:off x="6499932" y="3468652"/>
            <a:ext cx="3886200" cy="454096"/>
          </a:xfrm>
          <a:prstGeom prst="line">
            <a:avLst/>
          </a:prstGeom>
          <a:ln w="57150">
            <a:solidFill>
              <a:srgbClr val="0070C0"/>
            </a:solidFill>
          </a:ln>
        </p:spPr>
        <p:style>
          <a:lnRef idx="1">
            <a:schemeClr val="accent1"/>
          </a:lnRef>
          <a:fillRef idx="0">
            <a:schemeClr val="accent1"/>
          </a:fillRef>
          <a:effectRef idx="0">
            <a:schemeClr val="accent1"/>
          </a:effectRef>
          <a:fontRef idx="minor">
            <a:schemeClr val="tx1"/>
          </a:fontRef>
        </p:style>
      </p:cxnSp>
      <p:sp>
        <p:nvSpPr>
          <p:cNvPr id="83" name="TextBox 82"/>
          <p:cNvSpPr txBox="1"/>
          <p:nvPr/>
        </p:nvSpPr>
        <p:spPr>
          <a:xfrm>
            <a:off x="7696200" y="5638800"/>
            <a:ext cx="1143000" cy="338554"/>
          </a:xfrm>
          <a:prstGeom prst="rect">
            <a:avLst/>
          </a:prstGeom>
          <a:noFill/>
        </p:spPr>
        <p:txBody>
          <a:bodyPr wrap="square" rtlCol="0">
            <a:spAutoFit/>
          </a:bodyPr>
          <a:lstStyle/>
          <a:p>
            <a:pPr algn="ctr"/>
            <a:r>
              <a:rPr lang="en-US" sz="1600" b="1" u="sng" dirty="0" smtClean="0">
                <a:latin typeface="Arial Black" pitchFamily="34" charset="0"/>
              </a:rPr>
              <a:t>Ocean</a:t>
            </a:r>
            <a:endParaRPr lang="en-US" sz="1600" b="1" u="sng" dirty="0">
              <a:latin typeface="Arial Black" pitchFamily="34" charset="0"/>
            </a:endParaRPr>
          </a:p>
        </p:txBody>
      </p:sp>
      <p:sp>
        <p:nvSpPr>
          <p:cNvPr id="84" name="TextBox 83"/>
          <p:cNvSpPr txBox="1"/>
          <p:nvPr/>
        </p:nvSpPr>
        <p:spPr>
          <a:xfrm>
            <a:off x="0" y="152400"/>
            <a:ext cx="9144000" cy="923330"/>
          </a:xfrm>
          <a:prstGeom prst="rect">
            <a:avLst/>
          </a:prstGeom>
          <a:noFill/>
        </p:spPr>
        <p:txBody>
          <a:bodyPr wrap="square" rtlCol="0">
            <a:spAutoFit/>
          </a:bodyPr>
          <a:lstStyle/>
          <a:p>
            <a:pPr algn="ctr"/>
            <a:r>
              <a:rPr lang="en-US" sz="5400" b="1"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latin typeface="Impact" pitchFamily="34" charset="0"/>
              </a:rPr>
              <a:t>Global Biomes</a:t>
            </a:r>
            <a:endParaRPr lang="en-US" sz="54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latin typeface="Impact"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1066800"/>
            <a:ext cx="8686800" cy="646331"/>
          </a:xfrm>
          <a:prstGeom prst="rect">
            <a:avLst/>
          </a:prstGeom>
          <a:noFill/>
        </p:spPr>
        <p:txBody>
          <a:bodyPr wrap="square" rtlCol="0">
            <a:spAutoFit/>
          </a:bodyPr>
          <a:lstStyle/>
          <a:p>
            <a:r>
              <a:rPr lang="en-US" b="1" dirty="0" smtClean="0"/>
              <a:t>Organisms          Biome	Common Name	     Diet	        Competition	     Predators	</a:t>
            </a:r>
            <a:endParaRPr lang="en-US" b="1" dirty="0"/>
          </a:p>
        </p:txBody>
      </p:sp>
      <p:cxnSp>
        <p:nvCxnSpPr>
          <p:cNvPr id="4" name="Straight Connector 3"/>
          <p:cNvCxnSpPr/>
          <p:nvPr/>
        </p:nvCxnSpPr>
        <p:spPr>
          <a:xfrm>
            <a:off x="1466850" y="1066800"/>
            <a:ext cx="19050" cy="57150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2876550" y="1066800"/>
            <a:ext cx="19050" cy="57150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4743450" y="1066800"/>
            <a:ext cx="19050" cy="56388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6000750" y="1066800"/>
            <a:ext cx="19050" cy="56388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7753350" y="1066800"/>
            <a:ext cx="19050" cy="56388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pic>
        <p:nvPicPr>
          <p:cNvPr id="1026" name="Picture 2" descr="El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650" y="1600200"/>
            <a:ext cx="1392150" cy="1019176"/>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131850" y="2600980"/>
            <a:ext cx="1392150" cy="523220"/>
          </a:xfrm>
          <a:prstGeom prst="rect">
            <a:avLst/>
          </a:prstGeom>
          <a:noFill/>
        </p:spPr>
        <p:txBody>
          <a:bodyPr wrap="square" rtlCol="0">
            <a:spAutoFit/>
          </a:bodyPr>
          <a:lstStyle/>
          <a:p>
            <a:r>
              <a:rPr lang="en-US" sz="1400" b="1" i="1" dirty="0" err="1"/>
              <a:t>Cervus</a:t>
            </a:r>
            <a:r>
              <a:rPr lang="en-US" sz="1400" b="1" i="1" dirty="0"/>
              <a:t> </a:t>
            </a:r>
            <a:r>
              <a:rPr lang="en-US" sz="1400" b="1" i="1" dirty="0" err="1"/>
              <a:t>elaphus</a:t>
            </a:r>
            <a:r>
              <a:rPr lang="en-US" sz="1400" b="1" dirty="0"/>
              <a:t/>
            </a:r>
            <a:br>
              <a:rPr lang="en-US" sz="1400" b="1" dirty="0"/>
            </a:br>
            <a:endParaRPr lang="en-US" sz="1400" b="1" dirty="0"/>
          </a:p>
        </p:txBody>
      </p:sp>
      <p:cxnSp>
        <p:nvCxnSpPr>
          <p:cNvPr id="14" name="Straight Connector 13"/>
          <p:cNvCxnSpPr/>
          <p:nvPr/>
        </p:nvCxnSpPr>
        <p:spPr>
          <a:xfrm>
            <a:off x="131850" y="2895600"/>
            <a:ext cx="885975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209550" y="228600"/>
            <a:ext cx="4362450" cy="461665"/>
          </a:xfrm>
          <a:prstGeom prst="rect">
            <a:avLst/>
          </a:prstGeom>
          <a:noFill/>
        </p:spPr>
        <p:txBody>
          <a:bodyPr wrap="square" rtlCol="0">
            <a:spAutoFit/>
          </a:bodyPr>
          <a:lstStyle/>
          <a:p>
            <a:r>
              <a:rPr lang="en-US" sz="2400" b="1" i="1" dirty="0" smtClean="0"/>
              <a:t>APES: Global Biomes Lab</a:t>
            </a:r>
            <a:endParaRPr lang="en-US" sz="2400" b="1" i="1" dirty="0"/>
          </a:p>
        </p:txBody>
      </p:sp>
      <p:sp>
        <p:nvSpPr>
          <p:cNvPr id="21" name="TextBox 20"/>
          <p:cNvSpPr txBox="1"/>
          <p:nvPr/>
        </p:nvSpPr>
        <p:spPr>
          <a:xfrm>
            <a:off x="4514850" y="457200"/>
            <a:ext cx="4705350" cy="369332"/>
          </a:xfrm>
          <a:prstGeom prst="rect">
            <a:avLst/>
          </a:prstGeom>
          <a:noFill/>
        </p:spPr>
        <p:txBody>
          <a:bodyPr wrap="square" rtlCol="0">
            <a:spAutoFit/>
          </a:bodyPr>
          <a:lstStyle/>
          <a:p>
            <a:r>
              <a:rPr lang="en-US" dirty="0" smtClean="0"/>
              <a:t>Name__________________________________</a:t>
            </a:r>
            <a:endParaRPr lang="en-US" dirty="0"/>
          </a:p>
        </p:txBody>
      </p:sp>
      <p:sp>
        <p:nvSpPr>
          <p:cNvPr id="22" name="TextBox 21"/>
          <p:cNvSpPr txBox="1"/>
          <p:nvPr/>
        </p:nvSpPr>
        <p:spPr>
          <a:xfrm>
            <a:off x="7467600" y="76200"/>
            <a:ext cx="1905000" cy="369332"/>
          </a:xfrm>
          <a:prstGeom prst="rect">
            <a:avLst/>
          </a:prstGeom>
          <a:noFill/>
        </p:spPr>
        <p:txBody>
          <a:bodyPr wrap="square" rtlCol="0">
            <a:spAutoFit/>
          </a:bodyPr>
          <a:lstStyle/>
          <a:p>
            <a:r>
              <a:rPr lang="en-US" dirty="0" smtClean="0"/>
              <a:t>Score________</a:t>
            </a:r>
            <a:endParaRPr lang="en-US" dirty="0"/>
          </a:p>
        </p:txBody>
      </p:sp>
      <p:pic>
        <p:nvPicPr>
          <p:cNvPr id="1028" name="Picture 4" descr="http://www.rainforestanimals.net/images/capybaraphot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937" y="3045483"/>
            <a:ext cx="1301663" cy="1145517"/>
          </a:xfrm>
          <a:prstGeom prst="rect">
            <a:avLst/>
          </a:prstGeom>
          <a:noFill/>
          <a:extLst>
            <a:ext uri="{909E8E84-426E-40DD-AFC4-6F175D3DCCD1}">
              <a14:hiddenFill xmlns:a14="http://schemas.microsoft.com/office/drawing/2010/main">
                <a:solidFill>
                  <a:srgbClr val="FFFFFF"/>
                </a:solidFill>
              </a14:hiddenFill>
            </a:ext>
          </a:extLst>
        </p:spPr>
      </p:pic>
      <p:sp>
        <p:nvSpPr>
          <p:cNvPr id="25" name="TextBox 24"/>
          <p:cNvSpPr txBox="1"/>
          <p:nvPr/>
        </p:nvSpPr>
        <p:spPr>
          <a:xfrm>
            <a:off x="131850" y="4138136"/>
            <a:ext cx="1392150" cy="738664"/>
          </a:xfrm>
          <a:prstGeom prst="rect">
            <a:avLst/>
          </a:prstGeom>
          <a:noFill/>
        </p:spPr>
        <p:txBody>
          <a:bodyPr wrap="square" rtlCol="0">
            <a:spAutoFit/>
          </a:bodyPr>
          <a:lstStyle/>
          <a:p>
            <a:r>
              <a:rPr lang="en-US" sz="1400" b="1" i="1" dirty="0" err="1"/>
              <a:t>Hydrochoerus</a:t>
            </a:r>
            <a:r>
              <a:rPr lang="en-US" sz="1400" b="1" i="1" dirty="0"/>
              <a:t> </a:t>
            </a:r>
            <a:r>
              <a:rPr lang="en-US" sz="1400" b="1" i="1" dirty="0" err="1"/>
              <a:t>hydrochaeris</a:t>
            </a:r>
            <a:r>
              <a:rPr lang="en-US" sz="1400" b="1" i="1" dirty="0"/>
              <a:t/>
            </a:r>
            <a:br>
              <a:rPr lang="en-US" sz="1400" b="1" i="1" dirty="0"/>
            </a:br>
            <a:endParaRPr lang="en-US" sz="1400" b="1" i="1" dirty="0"/>
          </a:p>
        </p:txBody>
      </p:sp>
      <p:cxnSp>
        <p:nvCxnSpPr>
          <p:cNvPr id="26" name="Straight Connector 25"/>
          <p:cNvCxnSpPr/>
          <p:nvPr/>
        </p:nvCxnSpPr>
        <p:spPr>
          <a:xfrm>
            <a:off x="152400" y="4724400"/>
            <a:ext cx="885975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pic>
        <p:nvPicPr>
          <p:cNvPr id="1030" name="Picture 6" descr="http://www.desertanimals.net/images/sonorandeserttoadphoto.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 y="4800600"/>
            <a:ext cx="1322307" cy="1322307"/>
          </a:xfrm>
          <a:prstGeom prst="rect">
            <a:avLst/>
          </a:prstGeom>
          <a:noFill/>
          <a:extLst>
            <a:ext uri="{909E8E84-426E-40DD-AFC4-6F175D3DCCD1}">
              <a14:hiddenFill xmlns:a14="http://schemas.microsoft.com/office/drawing/2010/main">
                <a:solidFill>
                  <a:srgbClr val="FFFFFF"/>
                </a:solidFill>
              </a14:hiddenFill>
            </a:ext>
          </a:extLst>
        </p:spPr>
      </p:pic>
      <p:sp>
        <p:nvSpPr>
          <p:cNvPr id="28" name="TextBox 27"/>
          <p:cNvSpPr txBox="1"/>
          <p:nvPr/>
        </p:nvSpPr>
        <p:spPr>
          <a:xfrm>
            <a:off x="152400" y="6093912"/>
            <a:ext cx="1392150" cy="307777"/>
          </a:xfrm>
          <a:prstGeom prst="rect">
            <a:avLst/>
          </a:prstGeom>
          <a:noFill/>
        </p:spPr>
        <p:txBody>
          <a:bodyPr wrap="square" rtlCol="0">
            <a:spAutoFit/>
          </a:bodyPr>
          <a:lstStyle/>
          <a:p>
            <a:r>
              <a:rPr lang="en-US" sz="1400" b="1" i="1" dirty="0" err="1"/>
              <a:t>Bufo</a:t>
            </a:r>
            <a:r>
              <a:rPr lang="en-US" sz="1400" b="1" i="1" dirty="0"/>
              <a:t> </a:t>
            </a:r>
            <a:r>
              <a:rPr lang="en-US" sz="1400" b="1" i="1" dirty="0" err="1" smtClean="0"/>
              <a:t>alvarius</a:t>
            </a:r>
            <a:endParaRPr lang="en-US" sz="1400" b="1" i="1" dirty="0"/>
          </a:p>
        </p:txBody>
      </p:sp>
      <p:cxnSp>
        <p:nvCxnSpPr>
          <p:cNvPr id="5" name="Straight Connector 4"/>
          <p:cNvCxnSpPr/>
          <p:nvPr/>
        </p:nvCxnSpPr>
        <p:spPr>
          <a:xfrm flipV="1">
            <a:off x="1544550" y="1466165"/>
            <a:ext cx="1198650" cy="135323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V="1">
            <a:off x="1600200" y="3142565"/>
            <a:ext cx="1198650" cy="135323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V="1">
            <a:off x="1600200" y="5123765"/>
            <a:ext cx="1198650" cy="135323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7526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1066800"/>
            <a:ext cx="8686800" cy="646331"/>
          </a:xfrm>
          <a:prstGeom prst="rect">
            <a:avLst/>
          </a:prstGeom>
          <a:noFill/>
        </p:spPr>
        <p:txBody>
          <a:bodyPr wrap="square" rtlCol="0">
            <a:spAutoFit/>
          </a:bodyPr>
          <a:lstStyle/>
          <a:p>
            <a:r>
              <a:rPr lang="en-US" b="1" dirty="0" smtClean="0"/>
              <a:t>Organisms          Biome	Common Name	     Diet	        Competition	     Predators	</a:t>
            </a:r>
            <a:endParaRPr lang="en-US" b="1" dirty="0"/>
          </a:p>
        </p:txBody>
      </p:sp>
      <p:cxnSp>
        <p:nvCxnSpPr>
          <p:cNvPr id="4" name="Straight Connector 3"/>
          <p:cNvCxnSpPr/>
          <p:nvPr/>
        </p:nvCxnSpPr>
        <p:spPr>
          <a:xfrm>
            <a:off x="1466850" y="1066800"/>
            <a:ext cx="19050" cy="57150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2876550" y="1066800"/>
            <a:ext cx="19050" cy="57150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4743450" y="1066800"/>
            <a:ext cx="19050" cy="56388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6000750" y="1066800"/>
            <a:ext cx="19050" cy="56388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7753350" y="1066800"/>
            <a:ext cx="19050" cy="56388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131850" y="2971800"/>
            <a:ext cx="1620750" cy="307777"/>
          </a:xfrm>
          <a:prstGeom prst="rect">
            <a:avLst/>
          </a:prstGeom>
          <a:noFill/>
        </p:spPr>
        <p:txBody>
          <a:bodyPr wrap="square" rtlCol="0">
            <a:spAutoFit/>
          </a:bodyPr>
          <a:lstStyle/>
          <a:p>
            <a:r>
              <a:rPr lang="en-US" sz="1400" b="1" i="1" dirty="0" err="1"/>
              <a:t>Hylobates</a:t>
            </a:r>
            <a:r>
              <a:rPr lang="en-US" sz="1400" b="1" i="1" dirty="0"/>
              <a:t> </a:t>
            </a:r>
            <a:r>
              <a:rPr lang="en-US" sz="1400" b="1" i="1" dirty="0" err="1" smtClean="0"/>
              <a:t>lar</a:t>
            </a:r>
            <a:endParaRPr lang="en-US" sz="1400" b="1" i="1" dirty="0"/>
          </a:p>
        </p:txBody>
      </p:sp>
      <p:cxnSp>
        <p:nvCxnSpPr>
          <p:cNvPr id="14" name="Straight Connector 13"/>
          <p:cNvCxnSpPr/>
          <p:nvPr/>
        </p:nvCxnSpPr>
        <p:spPr>
          <a:xfrm>
            <a:off x="131850" y="3313704"/>
            <a:ext cx="885975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209550" y="228600"/>
            <a:ext cx="4362450" cy="461665"/>
          </a:xfrm>
          <a:prstGeom prst="rect">
            <a:avLst/>
          </a:prstGeom>
          <a:noFill/>
        </p:spPr>
        <p:txBody>
          <a:bodyPr wrap="square" rtlCol="0">
            <a:spAutoFit/>
          </a:bodyPr>
          <a:lstStyle/>
          <a:p>
            <a:r>
              <a:rPr lang="en-US" sz="2400" b="1" i="1" dirty="0" smtClean="0"/>
              <a:t>APES: Global Biomes Lab</a:t>
            </a:r>
            <a:endParaRPr lang="en-US" sz="2400" b="1" i="1" dirty="0"/>
          </a:p>
        </p:txBody>
      </p:sp>
      <p:sp>
        <p:nvSpPr>
          <p:cNvPr id="21" name="TextBox 20"/>
          <p:cNvSpPr txBox="1"/>
          <p:nvPr/>
        </p:nvSpPr>
        <p:spPr>
          <a:xfrm>
            <a:off x="4514850" y="457200"/>
            <a:ext cx="4705350" cy="369332"/>
          </a:xfrm>
          <a:prstGeom prst="rect">
            <a:avLst/>
          </a:prstGeom>
          <a:noFill/>
        </p:spPr>
        <p:txBody>
          <a:bodyPr wrap="square" rtlCol="0">
            <a:spAutoFit/>
          </a:bodyPr>
          <a:lstStyle/>
          <a:p>
            <a:r>
              <a:rPr lang="en-US" dirty="0" smtClean="0"/>
              <a:t>Name__________________________________</a:t>
            </a:r>
            <a:endParaRPr lang="en-US" dirty="0"/>
          </a:p>
        </p:txBody>
      </p:sp>
      <p:sp>
        <p:nvSpPr>
          <p:cNvPr id="22" name="TextBox 21"/>
          <p:cNvSpPr txBox="1"/>
          <p:nvPr/>
        </p:nvSpPr>
        <p:spPr>
          <a:xfrm>
            <a:off x="7467600" y="76200"/>
            <a:ext cx="1905000" cy="369332"/>
          </a:xfrm>
          <a:prstGeom prst="rect">
            <a:avLst/>
          </a:prstGeom>
          <a:noFill/>
        </p:spPr>
        <p:txBody>
          <a:bodyPr wrap="square" rtlCol="0">
            <a:spAutoFit/>
          </a:bodyPr>
          <a:lstStyle/>
          <a:p>
            <a:r>
              <a:rPr lang="en-US" dirty="0" smtClean="0"/>
              <a:t>Score________</a:t>
            </a:r>
            <a:endParaRPr lang="en-US" dirty="0"/>
          </a:p>
        </p:txBody>
      </p:sp>
      <p:pic>
        <p:nvPicPr>
          <p:cNvPr id="2052" name="Picture 4" descr="http://www.rainforestanimals.net/sitebuilder/images/gibbon_sm-178x26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447800"/>
            <a:ext cx="1206935" cy="1551852"/>
          </a:xfrm>
          <a:prstGeom prst="rect">
            <a:avLst/>
          </a:prstGeom>
          <a:noFill/>
          <a:extLst>
            <a:ext uri="{909E8E84-426E-40DD-AFC4-6F175D3DCCD1}">
              <a14:hiddenFill xmlns:a14="http://schemas.microsoft.com/office/drawing/2010/main">
                <a:solidFill>
                  <a:srgbClr val="FFFFFF"/>
                </a:solidFill>
              </a14:hiddenFill>
            </a:ext>
          </a:extLst>
        </p:spPr>
      </p:pic>
      <p:cxnSp>
        <p:nvCxnSpPr>
          <p:cNvPr id="16" name="Straight Connector 15"/>
          <p:cNvCxnSpPr/>
          <p:nvPr/>
        </p:nvCxnSpPr>
        <p:spPr>
          <a:xfrm>
            <a:off x="152400" y="4990104"/>
            <a:ext cx="885975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pic>
        <p:nvPicPr>
          <p:cNvPr id="2054" name="Picture 6" descr="http://www.desertanimals.net/images/sidewinderphoto.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3389904"/>
            <a:ext cx="1321832" cy="1321832"/>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0" y="4682327"/>
            <a:ext cx="1438984" cy="307777"/>
          </a:xfrm>
          <a:prstGeom prst="rect">
            <a:avLst/>
          </a:prstGeom>
        </p:spPr>
        <p:txBody>
          <a:bodyPr wrap="none">
            <a:spAutoFit/>
          </a:bodyPr>
          <a:lstStyle/>
          <a:p>
            <a:r>
              <a:rPr lang="en-US" sz="1400" b="1" i="1" dirty="0" err="1"/>
              <a:t>Crotales</a:t>
            </a:r>
            <a:r>
              <a:rPr lang="en-US" sz="1400" b="1" i="1" dirty="0"/>
              <a:t> </a:t>
            </a:r>
            <a:r>
              <a:rPr lang="en-US" sz="1400" b="1" i="1" dirty="0" err="1"/>
              <a:t>cerastes</a:t>
            </a:r>
            <a:endParaRPr lang="en-US" sz="1400" b="1" i="1" dirty="0"/>
          </a:p>
        </p:txBody>
      </p:sp>
      <p:pic>
        <p:nvPicPr>
          <p:cNvPr id="2056" name="Picture 8" descr="http://upload.wikimedia.org/wikipedia/commons/thumb/0/0a/Gulo_gulo_2.jpg/220px-Gulo_gulo_2.jp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262" y="5103405"/>
            <a:ext cx="1390897" cy="114499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228600" y="6260068"/>
            <a:ext cx="941283" cy="307777"/>
          </a:xfrm>
          <a:prstGeom prst="rect">
            <a:avLst/>
          </a:prstGeom>
        </p:spPr>
        <p:txBody>
          <a:bodyPr wrap="none">
            <a:spAutoFit/>
          </a:bodyPr>
          <a:lstStyle/>
          <a:p>
            <a:r>
              <a:rPr lang="en-US" sz="1400" b="1" i="1" dirty="0" err="1"/>
              <a:t>Gulo</a:t>
            </a:r>
            <a:r>
              <a:rPr lang="en-US" sz="1400" b="1" i="1" dirty="0"/>
              <a:t> </a:t>
            </a:r>
            <a:r>
              <a:rPr lang="en-US" sz="1400" b="1" i="1" dirty="0" err="1"/>
              <a:t>gulo</a:t>
            </a:r>
            <a:r>
              <a:rPr lang="en-US" sz="1400" b="1" i="1" dirty="0"/>
              <a:t> </a:t>
            </a:r>
          </a:p>
        </p:txBody>
      </p:sp>
      <p:cxnSp>
        <p:nvCxnSpPr>
          <p:cNvPr id="19" name="Straight Connector 18"/>
          <p:cNvCxnSpPr/>
          <p:nvPr/>
        </p:nvCxnSpPr>
        <p:spPr>
          <a:xfrm flipV="1">
            <a:off x="1600200" y="5276165"/>
            <a:ext cx="1198650" cy="135323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V="1">
            <a:off x="1600200" y="3505200"/>
            <a:ext cx="1198650" cy="135323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V="1">
            <a:off x="1600200" y="1676400"/>
            <a:ext cx="1198650" cy="135323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702788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1066800"/>
            <a:ext cx="8686800" cy="646331"/>
          </a:xfrm>
          <a:prstGeom prst="rect">
            <a:avLst/>
          </a:prstGeom>
          <a:noFill/>
        </p:spPr>
        <p:txBody>
          <a:bodyPr wrap="square" rtlCol="0">
            <a:spAutoFit/>
          </a:bodyPr>
          <a:lstStyle/>
          <a:p>
            <a:r>
              <a:rPr lang="en-US" b="1" dirty="0" smtClean="0"/>
              <a:t>Organisms          Biome	Common Name	     Diet	        Competition	     Predators	</a:t>
            </a:r>
            <a:endParaRPr lang="en-US" b="1" dirty="0"/>
          </a:p>
        </p:txBody>
      </p:sp>
      <p:cxnSp>
        <p:nvCxnSpPr>
          <p:cNvPr id="4" name="Straight Connector 3"/>
          <p:cNvCxnSpPr/>
          <p:nvPr/>
        </p:nvCxnSpPr>
        <p:spPr>
          <a:xfrm>
            <a:off x="1466850" y="1066800"/>
            <a:ext cx="19050" cy="57150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2876550" y="1066800"/>
            <a:ext cx="19050" cy="57150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4743450" y="1066800"/>
            <a:ext cx="19050" cy="56388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6000750" y="1066800"/>
            <a:ext cx="19050" cy="56388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7753350" y="1066800"/>
            <a:ext cx="19050" cy="56388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131850" y="2971800"/>
            <a:ext cx="1354050" cy="307777"/>
          </a:xfrm>
          <a:prstGeom prst="rect">
            <a:avLst/>
          </a:prstGeom>
          <a:noFill/>
        </p:spPr>
        <p:txBody>
          <a:bodyPr wrap="square" rtlCol="0">
            <a:spAutoFit/>
          </a:bodyPr>
          <a:lstStyle/>
          <a:p>
            <a:r>
              <a:rPr lang="en-US" sz="1400" b="1" i="1" dirty="0" err="1"/>
              <a:t>Quercus</a:t>
            </a:r>
            <a:r>
              <a:rPr lang="en-US" sz="1400" b="1" i="1" dirty="0"/>
              <a:t> </a:t>
            </a:r>
            <a:r>
              <a:rPr lang="en-US" sz="1400" b="1" i="1" dirty="0" err="1" smtClean="0"/>
              <a:t>robur</a:t>
            </a:r>
            <a:endParaRPr lang="en-US" sz="1400" b="1" i="1" dirty="0"/>
          </a:p>
        </p:txBody>
      </p:sp>
      <p:cxnSp>
        <p:nvCxnSpPr>
          <p:cNvPr id="14" name="Straight Connector 13"/>
          <p:cNvCxnSpPr/>
          <p:nvPr/>
        </p:nvCxnSpPr>
        <p:spPr>
          <a:xfrm>
            <a:off x="131850" y="3313704"/>
            <a:ext cx="885975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209550" y="228600"/>
            <a:ext cx="4362450" cy="461665"/>
          </a:xfrm>
          <a:prstGeom prst="rect">
            <a:avLst/>
          </a:prstGeom>
          <a:noFill/>
        </p:spPr>
        <p:txBody>
          <a:bodyPr wrap="square" rtlCol="0">
            <a:spAutoFit/>
          </a:bodyPr>
          <a:lstStyle/>
          <a:p>
            <a:r>
              <a:rPr lang="en-US" sz="2400" b="1" i="1" dirty="0" smtClean="0"/>
              <a:t>APES: Global Biomes Lab</a:t>
            </a:r>
            <a:endParaRPr lang="en-US" sz="2400" b="1" i="1" dirty="0"/>
          </a:p>
        </p:txBody>
      </p:sp>
      <p:sp>
        <p:nvSpPr>
          <p:cNvPr id="21" name="TextBox 20"/>
          <p:cNvSpPr txBox="1"/>
          <p:nvPr/>
        </p:nvSpPr>
        <p:spPr>
          <a:xfrm>
            <a:off x="4514850" y="457200"/>
            <a:ext cx="4705350" cy="369332"/>
          </a:xfrm>
          <a:prstGeom prst="rect">
            <a:avLst/>
          </a:prstGeom>
          <a:noFill/>
        </p:spPr>
        <p:txBody>
          <a:bodyPr wrap="square" rtlCol="0">
            <a:spAutoFit/>
          </a:bodyPr>
          <a:lstStyle/>
          <a:p>
            <a:r>
              <a:rPr lang="en-US" dirty="0" smtClean="0"/>
              <a:t>Name__________________________________</a:t>
            </a:r>
            <a:endParaRPr lang="en-US" dirty="0"/>
          </a:p>
        </p:txBody>
      </p:sp>
      <p:sp>
        <p:nvSpPr>
          <p:cNvPr id="22" name="TextBox 21"/>
          <p:cNvSpPr txBox="1"/>
          <p:nvPr/>
        </p:nvSpPr>
        <p:spPr>
          <a:xfrm>
            <a:off x="7467600" y="76200"/>
            <a:ext cx="1905000" cy="369332"/>
          </a:xfrm>
          <a:prstGeom prst="rect">
            <a:avLst/>
          </a:prstGeom>
          <a:noFill/>
        </p:spPr>
        <p:txBody>
          <a:bodyPr wrap="square" rtlCol="0">
            <a:spAutoFit/>
          </a:bodyPr>
          <a:lstStyle/>
          <a:p>
            <a:r>
              <a:rPr lang="en-US" dirty="0" smtClean="0"/>
              <a:t>Score________</a:t>
            </a:r>
            <a:endParaRPr lang="en-US" dirty="0"/>
          </a:p>
        </p:txBody>
      </p:sp>
      <p:cxnSp>
        <p:nvCxnSpPr>
          <p:cNvPr id="16" name="Straight Connector 15"/>
          <p:cNvCxnSpPr/>
          <p:nvPr/>
        </p:nvCxnSpPr>
        <p:spPr>
          <a:xfrm>
            <a:off x="152400" y="4990104"/>
            <a:ext cx="885975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1" y="4419600"/>
            <a:ext cx="1600200" cy="523220"/>
          </a:xfrm>
          <a:prstGeom prst="rect">
            <a:avLst/>
          </a:prstGeom>
        </p:spPr>
        <p:txBody>
          <a:bodyPr wrap="square">
            <a:spAutoFit/>
          </a:bodyPr>
          <a:lstStyle/>
          <a:p>
            <a:r>
              <a:rPr lang="en-US" sz="1400" b="1" i="1" dirty="0" err="1"/>
              <a:t>Sphodromantis</a:t>
            </a:r>
            <a:r>
              <a:rPr lang="en-US" sz="1400" b="1" i="1" dirty="0"/>
              <a:t> </a:t>
            </a:r>
            <a:r>
              <a:rPr lang="en-US" sz="1400" b="1" i="1" dirty="0" err="1"/>
              <a:t>viridis</a:t>
            </a:r>
            <a:endParaRPr lang="en-US" sz="1400" b="1" i="1" dirty="0"/>
          </a:p>
        </p:txBody>
      </p:sp>
      <p:sp>
        <p:nvSpPr>
          <p:cNvPr id="5" name="Rectangle 4"/>
          <p:cNvSpPr/>
          <p:nvPr/>
        </p:nvSpPr>
        <p:spPr>
          <a:xfrm>
            <a:off x="56302" y="6096000"/>
            <a:ext cx="1311252" cy="523220"/>
          </a:xfrm>
          <a:prstGeom prst="rect">
            <a:avLst/>
          </a:prstGeom>
        </p:spPr>
        <p:txBody>
          <a:bodyPr wrap="square">
            <a:spAutoFit/>
          </a:bodyPr>
          <a:lstStyle/>
          <a:p>
            <a:r>
              <a:rPr lang="en-US" sz="1400" b="1" i="1" dirty="0" err="1"/>
              <a:t>Hydrurga</a:t>
            </a:r>
            <a:r>
              <a:rPr lang="en-US" sz="1400" b="1" i="1" dirty="0"/>
              <a:t> </a:t>
            </a:r>
            <a:r>
              <a:rPr lang="en-US" sz="1400" b="1" i="1" dirty="0" err="1" smtClean="0"/>
              <a:t>leptonyx</a:t>
            </a:r>
            <a:endParaRPr lang="en-US" sz="1400" b="1" i="1" dirty="0"/>
          </a:p>
        </p:txBody>
      </p:sp>
      <p:pic>
        <p:nvPicPr>
          <p:cNvPr id="3074" name="Picture 2" descr="http://upload.wikimedia.org/wikipedia/commons/thumb/a/af/Quercus_robur.jpg/220px-Quercus_robur.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7995" y="1441761"/>
            <a:ext cx="1129559" cy="1530039"/>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ttp://upload.wikimedia.org/wikipedia/commons/thumb/e/e3/Mantis-greece-alonisos-0a.jpg/220px-Mantis-greece-alonisos-0a.jp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998" y="3409949"/>
            <a:ext cx="1371600" cy="1028701"/>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http://upload.wikimedia.org/wikipedia/commons/thumb/b/bf/Hydrurga_leptonyx_edit1.jpg/250px-Hydrurga_leptonyx_edit1.jpg">
            <a:hlinkClick r:id="rId6"/>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6301" y="5066124"/>
            <a:ext cx="1370222" cy="953676"/>
          </a:xfrm>
          <a:prstGeom prst="rect">
            <a:avLst/>
          </a:prstGeom>
          <a:noFill/>
          <a:extLst>
            <a:ext uri="{909E8E84-426E-40DD-AFC4-6F175D3DCCD1}">
              <a14:hiddenFill xmlns:a14="http://schemas.microsoft.com/office/drawing/2010/main">
                <a:solidFill>
                  <a:srgbClr val="FFFFFF"/>
                </a:solidFill>
              </a14:hiddenFill>
            </a:ext>
          </a:extLst>
        </p:spPr>
      </p:pic>
      <p:cxnSp>
        <p:nvCxnSpPr>
          <p:cNvPr id="19" name="Straight Connector 18"/>
          <p:cNvCxnSpPr/>
          <p:nvPr/>
        </p:nvCxnSpPr>
        <p:spPr>
          <a:xfrm flipV="1">
            <a:off x="1600200" y="1676400"/>
            <a:ext cx="1198650" cy="135323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V="1">
            <a:off x="1600200" y="3505200"/>
            <a:ext cx="1198650" cy="135323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V="1">
            <a:off x="1600200" y="5276165"/>
            <a:ext cx="1198650" cy="135323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541713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1066800"/>
            <a:ext cx="8686800" cy="646331"/>
          </a:xfrm>
          <a:prstGeom prst="rect">
            <a:avLst/>
          </a:prstGeom>
          <a:noFill/>
        </p:spPr>
        <p:txBody>
          <a:bodyPr wrap="square" rtlCol="0">
            <a:spAutoFit/>
          </a:bodyPr>
          <a:lstStyle/>
          <a:p>
            <a:r>
              <a:rPr lang="en-US" b="1" dirty="0" smtClean="0"/>
              <a:t>Organisms          Biome	Common Name	     Diet	        Competition	     Predators	</a:t>
            </a:r>
            <a:endParaRPr lang="en-US" b="1" dirty="0"/>
          </a:p>
        </p:txBody>
      </p:sp>
      <p:cxnSp>
        <p:nvCxnSpPr>
          <p:cNvPr id="4" name="Straight Connector 3"/>
          <p:cNvCxnSpPr/>
          <p:nvPr/>
        </p:nvCxnSpPr>
        <p:spPr>
          <a:xfrm>
            <a:off x="1466850" y="1066800"/>
            <a:ext cx="19050" cy="57150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2876550" y="1066800"/>
            <a:ext cx="19050" cy="57150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4743450" y="1066800"/>
            <a:ext cx="19050" cy="56388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6000750" y="1066800"/>
            <a:ext cx="19050" cy="56388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7753350" y="1066800"/>
            <a:ext cx="19050" cy="56388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64098" y="2493211"/>
            <a:ext cx="1354050" cy="307777"/>
          </a:xfrm>
          <a:prstGeom prst="rect">
            <a:avLst/>
          </a:prstGeom>
          <a:noFill/>
        </p:spPr>
        <p:txBody>
          <a:bodyPr wrap="square" rtlCol="0">
            <a:spAutoFit/>
          </a:bodyPr>
          <a:lstStyle/>
          <a:p>
            <a:r>
              <a:rPr lang="en-US" sz="1400" b="1" i="1" dirty="0" err="1"/>
              <a:t>Alopex</a:t>
            </a:r>
            <a:r>
              <a:rPr lang="en-US" sz="1400" b="1" i="1" dirty="0"/>
              <a:t> </a:t>
            </a:r>
            <a:r>
              <a:rPr lang="en-US" sz="1400" b="1" i="1" dirty="0" err="1" smtClean="0"/>
              <a:t>lagopus</a:t>
            </a:r>
            <a:endParaRPr lang="en-US" sz="1400" b="1" i="1" dirty="0"/>
          </a:p>
        </p:txBody>
      </p:sp>
      <p:cxnSp>
        <p:nvCxnSpPr>
          <p:cNvPr id="14" name="Straight Connector 13"/>
          <p:cNvCxnSpPr/>
          <p:nvPr/>
        </p:nvCxnSpPr>
        <p:spPr>
          <a:xfrm>
            <a:off x="84975" y="2895600"/>
            <a:ext cx="885975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209550" y="228600"/>
            <a:ext cx="4362450" cy="461665"/>
          </a:xfrm>
          <a:prstGeom prst="rect">
            <a:avLst/>
          </a:prstGeom>
          <a:noFill/>
        </p:spPr>
        <p:txBody>
          <a:bodyPr wrap="square" rtlCol="0">
            <a:spAutoFit/>
          </a:bodyPr>
          <a:lstStyle/>
          <a:p>
            <a:r>
              <a:rPr lang="en-US" sz="2400" b="1" i="1" dirty="0" smtClean="0"/>
              <a:t>APES: Global Biomes Lab</a:t>
            </a:r>
            <a:endParaRPr lang="en-US" sz="2400" b="1" i="1" dirty="0"/>
          </a:p>
        </p:txBody>
      </p:sp>
      <p:sp>
        <p:nvSpPr>
          <p:cNvPr id="21" name="TextBox 20"/>
          <p:cNvSpPr txBox="1"/>
          <p:nvPr/>
        </p:nvSpPr>
        <p:spPr>
          <a:xfrm>
            <a:off x="4514850" y="457200"/>
            <a:ext cx="4705350" cy="369332"/>
          </a:xfrm>
          <a:prstGeom prst="rect">
            <a:avLst/>
          </a:prstGeom>
          <a:noFill/>
        </p:spPr>
        <p:txBody>
          <a:bodyPr wrap="square" rtlCol="0">
            <a:spAutoFit/>
          </a:bodyPr>
          <a:lstStyle/>
          <a:p>
            <a:r>
              <a:rPr lang="en-US" dirty="0" smtClean="0"/>
              <a:t>Name__________________________________</a:t>
            </a:r>
            <a:endParaRPr lang="en-US" dirty="0"/>
          </a:p>
        </p:txBody>
      </p:sp>
      <p:sp>
        <p:nvSpPr>
          <p:cNvPr id="22" name="TextBox 21"/>
          <p:cNvSpPr txBox="1"/>
          <p:nvPr/>
        </p:nvSpPr>
        <p:spPr>
          <a:xfrm>
            <a:off x="7467600" y="76200"/>
            <a:ext cx="1905000" cy="369332"/>
          </a:xfrm>
          <a:prstGeom prst="rect">
            <a:avLst/>
          </a:prstGeom>
          <a:noFill/>
        </p:spPr>
        <p:txBody>
          <a:bodyPr wrap="square" rtlCol="0">
            <a:spAutoFit/>
          </a:bodyPr>
          <a:lstStyle/>
          <a:p>
            <a:r>
              <a:rPr lang="en-US" dirty="0" smtClean="0"/>
              <a:t>Score________</a:t>
            </a:r>
            <a:endParaRPr lang="en-US" dirty="0"/>
          </a:p>
        </p:txBody>
      </p:sp>
      <p:cxnSp>
        <p:nvCxnSpPr>
          <p:cNvPr id="16" name="Straight Connector 15"/>
          <p:cNvCxnSpPr/>
          <p:nvPr/>
        </p:nvCxnSpPr>
        <p:spPr>
          <a:xfrm>
            <a:off x="152400" y="4953000"/>
            <a:ext cx="885975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76200" y="4582180"/>
            <a:ext cx="1600200" cy="307777"/>
          </a:xfrm>
          <a:prstGeom prst="rect">
            <a:avLst/>
          </a:prstGeom>
        </p:spPr>
        <p:txBody>
          <a:bodyPr wrap="square">
            <a:spAutoFit/>
          </a:bodyPr>
          <a:lstStyle/>
          <a:p>
            <a:r>
              <a:rPr lang="en-US" sz="1400" b="1" i="1" dirty="0" err="1"/>
              <a:t>Riftia</a:t>
            </a:r>
            <a:r>
              <a:rPr lang="en-US" sz="1400" b="1" i="1" dirty="0"/>
              <a:t> </a:t>
            </a:r>
            <a:r>
              <a:rPr lang="en-US" sz="1400" b="1" i="1" dirty="0" err="1"/>
              <a:t>pachyptila</a:t>
            </a:r>
            <a:endParaRPr lang="en-US" sz="1400" b="1" i="1" dirty="0"/>
          </a:p>
        </p:txBody>
      </p:sp>
      <p:sp>
        <p:nvSpPr>
          <p:cNvPr id="5" name="Rectangle 4"/>
          <p:cNvSpPr/>
          <p:nvPr/>
        </p:nvSpPr>
        <p:spPr>
          <a:xfrm>
            <a:off x="228600" y="6195536"/>
            <a:ext cx="1371601" cy="738664"/>
          </a:xfrm>
          <a:prstGeom prst="rect">
            <a:avLst/>
          </a:prstGeom>
        </p:spPr>
        <p:txBody>
          <a:bodyPr wrap="square">
            <a:spAutoFit/>
          </a:bodyPr>
          <a:lstStyle/>
          <a:p>
            <a:r>
              <a:rPr lang="en-US" sz="1400" b="1" i="1" dirty="0" err="1"/>
              <a:t>Callipepla</a:t>
            </a:r>
            <a:r>
              <a:rPr lang="en-US" sz="1400" b="1" i="1" dirty="0"/>
              <a:t> </a:t>
            </a:r>
            <a:r>
              <a:rPr lang="en-US" sz="1400" b="1" i="1" dirty="0" err="1"/>
              <a:t>californica</a:t>
            </a:r>
            <a:r>
              <a:rPr lang="en-US" sz="1400" dirty="0"/>
              <a:t/>
            </a:r>
            <a:br>
              <a:rPr lang="en-US" sz="1400" dirty="0"/>
            </a:br>
            <a:endParaRPr lang="en-US" sz="1400" b="1" i="1" dirty="0"/>
          </a:p>
        </p:txBody>
      </p:sp>
      <p:pic>
        <p:nvPicPr>
          <p:cNvPr id="4098" name="Picture 2" descr="http://upload.wikimedia.org/wikipedia/commons/thumb/d/de/Polarfuchs_1_2004-11-17.jpg/220px-Polarfuchs_1_2004-11-17.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123" y="1408754"/>
            <a:ext cx="1387096" cy="1084457"/>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6" descr="http://4.bp.blogspot.com/_u3SejdkDPOU/SzkyN03Rx_I/AAAAAAAABkw/aQMQTSPVfLI/s1600/......................................quail.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4998" y="5041740"/>
            <a:ext cx="1337347" cy="1190516"/>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http://t0.gstatic.com/images?q=tbn:ANd9GcQjj9zu6MJpIpvcBazj0778j-AkRnp9K8GiLfAYPrGY5tOhYEiaZw"/>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16200000">
            <a:off x="-93829" y="3218031"/>
            <a:ext cx="1635460" cy="1142999"/>
          </a:xfrm>
          <a:prstGeom prst="rect">
            <a:avLst/>
          </a:prstGeom>
          <a:noFill/>
          <a:extLst>
            <a:ext uri="{909E8E84-426E-40DD-AFC4-6F175D3DCCD1}">
              <a14:hiddenFill xmlns:a14="http://schemas.microsoft.com/office/drawing/2010/main">
                <a:solidFill>
                  <a:srgbClr val="FFFFFF"/>
                </a:solidFill>
              </a14:hiddenFill>
            </a:ext>
          </a:extLst>
        </p:spPr>
      </p:pic>
      <p:cxnSp>
        <p:nvCxnSpPr>
          <p:cNvPr id="19" name="Straight Connector 18"/>
          <p:cNvCxnSpPr/>
          <p:nvPr/>
        </p:nvCxnSpPr>
        <p:spPr>
          <a:xfrm flipV="1">
            <a:off x="1600200" y="5276165"/>
            <a:ext cx="1198650" cy="135323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V="1">
            <a:off x="1600200" y="3294965"/>
            <a:ext cx="1198650" cy="135323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V="1">
            <a:off x="1600200" y="1447800"/>
            <a:ext cx="1198650" cy="135323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867878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1066800"/>
            <a:ext cx="8686800" cy="646331"/>
          </a:xfrm>
          <a:prstGeom prst="rect">
            <a:avLst/>
          </a:prstGeom>
          <a:noFill/>
        </p:spPr>
        <p:txBody>
          <a:bodyPr wrap="square" rtlCol="0">
            <a:spAutoFit/>
          </a:bodyPr>
          <a:lstStyle/>
          <a:p>
            <a:r>
              <a:rPr lang="en-US" b="1" dirty="0" smtClean="0"/>
              <a:t>Organisms          Biome	Common Name	     Diet	        Competition	     Predators	</a:t>
            </a:r>
            <a:endParaRPr lang="en-US" b="1" dirty="0"/>
          </a:p>
        </p:txBody>
      </p:sp>
      <p:cxnSp>
        <p:nvCxnSpPr>
          <p:cNvPr id="4" name="Straight Connector 3"/>
          <p:cNvCxnSpPr/>
          <p:nvPr/>
        </p:nvCxnSpPr>
        <p:spPr>
          <a:xfrm>
            <a:off x="1466850" y="1066800"/>
            <a:ext cx="19050" cy="57150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2876550" y="1066800"/>
            <a:ext cx="19050" cy="57150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4743450" y="1066800"/>
            <a:ext cx="19050" cy="56388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6000750" y="1066800"/>
            <a:ext cx="19050" cy="56388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7753350" y="1066800"/>
            <a:ext cx="19050" cy="56388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64098" y="2362200"/>
            <a:ext cx="1354050" cy="307777"/>
          </a:xfrm>
          <a:prstGeom prst="rect">
            <a:avLst/>
          </a:prstGeom>
          <a:noFill/>
        </p:spPr>
        <p:txBody>
          <a:bodyPr wrap="square" rtlCol="0">
            <a:spAutoFit/>
          </a:bodyPr>
          <a:lstStyle/>
          <a:p>
            <a:r>
              <a:rPr lang="en-US" sz="1400" b="1" i="1" dirty="0" err="1"/>
              <a:t>Orcinus</a:t>
            </a:r>
            <a:r>
              <a:rPr lang="en-US" sz="1400" b="1" i="1" dirty="0"/>
              <a:t> </a:t>
            </a:r>
            <a:r>
              <a:rPr lang="en-US" sz="1400" b="1" i="1" dirty="0" smtClean="0"/>
              <a:t>orca</a:t>
            </a:r>
            <a:endParaRPr lang="en-US" sz="1400" b="1" i="1" dirty="0"/>
          </a:p>
        </p:txBody>
      </p:sp>
      <p:cxnSp>
        <p:nvCxnSpPr>
          <p:cNvPr id="14" name="Straight Connector 13"/>
          <p:cNvCxnSpPr/>
          <p:nvPr/>
        </p:nvCxnSpPr>
        <p:spPr>
          <a:xfrm>
            <a:off x="84975" y="2895600"/>
            <a:ext cx="885975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209550" y="228600"/>
            <a:ext cx="4362450" cy="461665"/>
          </a:xfrm>
          <a:prstGeom prst="rect">
            <a:avLst/>
          </a:prstGeom>
          <a:noFill/>
        </p:spPr>
        <p:txBody>
          <a:bodyPr wrap="square" rtlCol="0">
            <a:spAutoFit/>
          </a:bodyPr>
          <a:lstStyle/>
          <a:p>
            <a:r>
              <a:rPr lang="en-US" sz="2400" b="1" i="1" dirty="0" smtClean="0"/>
              <a:t>APES: Global Biomes Lab</a:t>
            </a:r>
            <a:endParaRPr lang="en-US" sz="2400" b="1" i="1" dirty="0"/>
          </a:p>
        </p:txBody>
      </p:sp>
      <p:sp>
        <p:nvSpPr>
          <p:cNvPr id="21" name="TextBox 20"/>
          <p:cNvSpPr txBox="1"/>
          <p:nvPr/>
        </p:nvSpPr>
        <p:spPr>
          <a:xfrm>
            <a:off x="4514850" y="457200"/>
            <a:ext cx="4705350" cy="369332"/>
          </a:xfrm>
          <a:prstGeom prst="rect">
            <a:avLst/>
          </a:prstGeom>
          <a:noFill/>
        </p:spPr>
        <p:txBody>
          <a:bodyPr wrap="square" rtlCol="0">
            <a:spAutoFit/>
          </a:bodyPr>
          <a:lstStyle/>
          <a:p>
            <a:r>
              <a:rPr lang="en-US" dirty="0" smtClean="0"/>
              <a:t>Name__________________________________</a:t>
            </a:r>
            <a:endParaRPr lang="en-US" dirty="0"/>
          </a:p>
        </p:txBody>
      </p:sp>
      <p:sp>
        <p:nvSpPr>
          <p:cNvPr id="22" name="TextBox 21"/>
          <p:cNvSpPr txBox="1"/>
          <p:nvPr/>
        </p:nvSpPr>
        <p:spPr>
          <a:xfrm>
            <a:off x="7467600" y="76200"/>
            <a:ext cx="1905000" cy="369332"/>
          </a:xfrm>
          <a:prstGeom prst="rect">
            <a:avLst/>
          </a:prstGeom>
          <a:noFill/>
        </p:spPr>
        <p:txBody>
          <a:bodyPr wrap="square" rtlCol="0">
            <a:spAutoFit/>
          </a:bodyPr>
          <a:lstStyle/>
          <a:p>
            <a:r>
              <a:rPr lang="en-US" dirty="0" smtClean="0"/>
              <a:t>Score________</a:t>
            </a:r>
            <a:endParaRPr lang="en-US" dirty="0"/>
          </a:p>
        </p:txBody>
      </p:sp>
      <p:cxnSp>
        <p:nvCxnSpPr>
          <p:cNvPr id="16" name="Straight Connector 15"/>
          <p:cNvCxnSpPr/>
          <p:nvPr/>
        </p:nvCxnSpPr>
        <p:spPr>
          <a:xfrm>
            <a:off x="152400" y="5105400"/>
            <a:ext cx="885975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76200" y="4595336"/>
            <a:ext cx="1600200" cy="738664"/>
          </a:xfrm>
          <a:prstGeom prst="rect">
            <a:avLst/>
          </a:prstGeom>
        </p:spPr>
        <p:txBody>
          <a:bodyPr wrap="square">
            <a:spAutoFit/>
          </a:bodyPr>
          <a:lstStyle/>
          <a:p>
            <a:r>
              <a:rPr lang="en-US" sz="1400" b="1" i="1" dirty="0" err="1"/>
              <a:t>Aptenodytes</a:t>
            </a:r>
            <a:r>
              <a:rPr lang="en-US" sz="1400" b="1" i="1" dirty="0"/>
              <a:t> </a:t>
            </a:r>
            <a:r>
              <a:rPr lang="en-US" sz="1400" b="1" i="1" dirty="0" err="1"/>
              <a:t>forsteri</a:t>
            </a:r>
            <a:r>
              <a:rPr lang="en-US" sz="1400" dirty="0"/>
              <a:t/>
            </a:r>
            <a:br>
              <a:rPr lang="en-US" sz="1400" dirty="0"/>
            </a:br>
            <a:endParaRPr lang="en-US" sz="1400" b="1" i="1" dirty="0"/>
          </a:p>
        </p:txBody>
      </p:sp>
      <p:sp>
        <p:nvSpPr>
          <p:cNvPr id="5" name="Rectangle 4"/>
          <p:cNvSpPr/>
          <p:nvPr/>
        </p:nvSpPr>
        <p:spPr>
          <a:xfrm>
            <a:off x="181438" y="6347936"/>
            <a:ext cx="1494962" cy="954107"/>
          </a:xfrm>
          <a:prstGeom prst="rect">
            <a:avLst/>
          </a:prstGeom>
        </p:spPr>
        <p:txBody>
          <a:bodyPr wrap="square">
            <a:spAutoFit/>
          </a:bodyPr>
          <a:lstStyle/>
          <a:p>
            <a:r>
              <a:rPr lang="en-US" sz="1400" b="1" i="1" dirty="0"/>
              <a:t>Sterna </a:t>
            </a:r>
            <a:r>
              <a:rPr lang="en-US" sz="1400" b="1" i="1" dirty="0" err="1"/>
              <a:t>paradisaea</a:t>
            </a:r>
            <a:r>
              <a:rPr lang="en-US" sz="1400" dirty="0"/>
              <a:t/>
            </a:r>
            <a:br>
              <a:rPr lang="en-US" sz="1400" dirty="0"/>
            </a:br>
            <a:r>
              <a:rPr lang="en-US" sz="1400" dirty="0"/>
              <a:t/>
            </a:r>
            <a:br>
              <a:rPr lang="en-US" sz="1400" dirty="0"/>
            </a:br>
            <a:endParaRPr lang="en-US" sz="1400" b="1" i="1" dirty="0"/>
          </a:p>
        </p:txBody>
      </p:sp>
      <p:pic>
        <p:nvPicPr>
          <p:cNvPr id="5122" name="Picture 2" descr="Two killer whales jump above the sea surface, showing their black, white and grey coloration. The closer whale is upright and viewed from the side, while the other whale is arching backwards to display its underside.">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239" y="1427126"/>
            <a:ext cx="1271767" cy="884457"/>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http://upload.wikimedia.org/wikipedia/commons/thumb/a/a3/Aptenodytes_forsteri_-Snow_Hill_Island%2C_Antarctica_-adults_and_juvenile-8.jpg/220px-Aptenodytes_forsteri_-Snow_Hill_Island%2C_Antarctica_-adults_and_juvenile-8.jp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9383" y="2985628"/>
            <a:ext cx="1066800" cy="1662572"/>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http://upload.wikimedia.org/wikipedia/commons/thumb/9/96/Arctic_terns.jpg/250px-Arctic_terns.jpg">
            <a:hlinkClick r:id="rId6"/>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3509" y="5181600"/>
            <a:ext cx="1190625" cy="1190625"/>
          </a:xfrm>
          <a:prstGeom prst="rect">
            <a:avLst/>
          </a:prstGeom>
          <a:noFill/>
          <a:extLst>
            <a:ext uri="{909E8E84-426E-40DD-AFC4-6F175D3DCCD1}">
              <a14:hiddenFill xmlns:a14="http://schemas.microsoft.com/office/drawing/2010/main">
                <a:solidFill>
                  <a:srgbClr val="FFFFFF"/>
                </a:solidFill>
              </a14:hiddenFill>
            </a:ext>
          </a:extLst>
        </p:spPr>
      </p:pic>
      <p:cxnSp>
        <p:nvCxnSpPr>
          <p:cNvPr id="19" name="Straight Connector 18"/>
          <p:cNvCxnSpPr/>
          <p:nvPr/>
        </p:nvCxnSpPr>
        <p:spPr>
          <a:xfrm flipV="1">
            <a:off x="1600200" y="1447800"/>
            <a:ext cx="1198650" cy="135323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V="1">
            <a:off x="1600200" y="3371165"/>
            <a:ext cx="1198650" cy="135323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V="1">
            <a:off x="1600200" y="5352365"/>
            <a:ext cx="1198650" cy="135323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693537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146</TotalTime>
  <Words>95</Words>
  <Application>Microsoft Office PowerPoint</Application>
  <PresentationFormat>On-screen Show (4:3)</PresentationFormat>
  <Paragraphs>44</Paragraphs>
  <Slides>6</Slides>
  <Notes>0</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Daddy</dc:creator>
  <cp:lastModifiedBy>Kahekili</cp:lastModifiedBy>
  <cp:revision>14</cp:revision>
  <dcterms:created xsi:type="dcterms:W3CDTF">2010-11-16T05:18:50Z</dcterms:created>
  <dcterms:modified xsi:type="dcterms:W3CDTF">2011-05-15T14:15:57Z</dcterms:modified>
</cp:coreProperties>
</file>