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7" r:id="rId2"/>
    <p:sldId id="258" r:id="rId3"/>
    <p:sldId id="259" r:id="rId4"/>
    <p:sldId id="260" r:id="rId5"/>
    <p:sldId id="261" r:id="rId6"/>
    <p:sldId id="262"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5F5F5F"/>
    <a:srgbClr val="00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DBD286-A184-4737-9CAC-FC1417EF01DD}"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3DBD286-A184-4737-9CAC-FC1417EF01DD}"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3DBD286-A184-4737-9CAC-FC1417EF01DD}" type="datetimeFigureOut">
              <a:rPr lang="en-US" smtClean="0"/>
              <a:t>1/16/2012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3DBD286-A184-4737-9CAC-FC1417EF01DD}" type="datetimeFigureOut">
              <a:rPr lang="en-US" smtClean="0"/>
              <a:t>1/16/2012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3DBD286-A184-4737-9CAC-FC1417EF01DD}" type="datetimeFigureOut">
              <a:rPr lang="en-US" smtClean="0"/>
              <a:t>1/16/2012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BD286-A184-4737-9CAC-FC1417EF01DD}"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3DBD286-A184-4737-9CAC-FC1417EF01DD}" type="datetimeFigureOut">
              <a:rPr lang="en-US" smtClean="0"/>
              <a:t>1/16/2012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3DBD286-A184-4737-9CAC-FC1417EF01DD}" type="datetimeFigureOut">
              <a:rPr lang="en-US" smtClean="0"/>
              <a:t>1/16/2012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05D85BE-F715-46A8-8AE0-E803775ECC9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DBD286-A184-4737-9CAC-FC1417EF01DD}" type="datetimeFigureOut">
              <a:rPr lang="en-US" smtClean="0"/>
              <a:t>1/16/2012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05D85BE-F715-46A8-8AE0-E803775ECC9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thundafunda.com/5/Deserts/photos-of-Lone-Palm-Sahara-Desert-pictures.php" TargetMode="External"/><Relationship Id="rId3" Type="http://schemas.openxmlformats.org/officeDocument/2006/relationships/image" Target="../media/image2.jpeg"/><Relationship Id="rId7" Type="http://schemas.openxmlformats.org/officeDocument/2006/relationships/hyperlink" Target="http://www.google.com/imgres?imgurl=http://thundafunda.com/wallpaper-blog/wp-content/uploads/HLIC/lonepalmsaharadesert.jpg&amp;imgrefurl=http://thundafunda.com/wallpaper-blog/nature-pictures/desert-pictures-nature-landscape/&amp;usg=__92KCyUYBjWm9eZv1bvvdZiY6BiY=&amp;h=1200&amp;w=1600&amp;sz=302&amp;hl=en&amp;start=2&amp;zoom=1&amp;um=1&amp;itbs=1&amp;tbnid=DFCNgjwIWojmUM:&amp;tbnh=113&amp;tbnw=150&amp;prev=/images?q=sahara+desert&amp;um=1&amp;hl=en&amp;sa=N&amp;rls=com.microsoft:en-us:IE-SearchBox&amp;tbs=isch:1" TargetMode="External"/><Relationship Id="rId12" Type="http://schemas.openxmlformats.org/officeDocument/2006/relationships/image" Target="../media/image9.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11" Type="http://schemas.openxmlformats.org/officeDocument/2006/relationships/image" Target="../media/image8.jpeg"/><Relationship Id="rId5" Type="http://schemas.openxmlformats.org/officeDocument/2006/relationships/image" Target="../media/image4.jpeg"/><Relationship Id="rId10" Type="http://schemas.openxmlformats.org/officeDocument/2006/relationships/image" Target="../media/image7.jpeg"/><Relationship Id="rId4" Type="http://schemas.openxmlformats.org/officeDocument/2006/relationships/image" Target="../media/image3.jpeg"/><Relationship Id="rId9"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12.gif"/></Relationships>
</file>

<file path=ppt/slides/_rels/slide3.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eg"/><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hyperlink" Target="http://en.wikipedia.org/wiki/File:Gulo_gulo_2.jp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jpeg"/><Relationship Id="rId2" Type="http://schemas.openxmlformats.org/officeDocument/2006/relationships/hyperlink" Target="http://en.wikipedia.org/wiki/File:Quercus_robur.jpg" TargetMode="External"/><Relationship Id="rId1" Type="http://schemas.openxmlformats.org/officeDocument/2006/relationships/slideLayout" Target="../slideLayouts/slideLayout7.xml"/><Relationship Id="rId6" Type="http://schemas.openxmlformats.org/officeDocument/2006/relationships/hyperlink" Target="http://en.wikipedia.org/wiki/File:Hydrurga_leptonyx_edit1.jpg" TargetMode="External"/><Relationship Id="rId5" Type="http://schemas.openxmlformats.org/officeDocument/2006/relationships/image" Target="../media/image17.jpeg"/><Relationship Id="rId4" Type="http://schemas.openxmlformats.org/officeDocument/2006/relationships/hyperlink" Target="http://en.wikipedia.org/wiki/File:Mantis-greece-alonisos-0a.jpg"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hyperlink" Target="http://en.wikipedia.org/wiki/File:Polarfuchs_1_2004-11-17.jpg" TargetMode="External"/><Relationship Id="rId1" Type="http://schemas.openxmlformats.org/officeDocument/2006/relationships/slideLayout" Target="../slideLayouts/slideLayout7.xml"/><Relationship Id="rId5" Type="http://schemas.openxmlformats.org/officeDocument/2006/relationships/image" Target="../media/image21.jpeg"/><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4.jpeg"/><Relationship Id="rId2" Type="http://schemas.openxmlformats.org/officeDocument/2006/relationships/hyperlink" Target="http://en.wikipedia.org/wiki/File:Killerwhales_jumping.jpg" TargetMode="External"/><Relationship Id="rId1" Type="http://schemas.openxmlformats.org/officeDocument/2006/relationships/slideLayout" Target="../slideLayouts/slideLayout7.xml"/><Relationship Id="rId6" Type="http://schemas.openxmlformats.org/officeDocument/2006/relationships/hyperlink" Target="http://en.wikipedia.org/wiki/File:Arctic_terns.jpg" TargetMode="External"/><Relationship Id="rId5" Type="http://schemas.openxmlformats.org/officeDocument/2006/relationships/image" Target="../media/image23.jpeg"/><Relationship Id="rId4" Type="http://schemas.openxmlformats.org/officeDocument/2006/relationships/hyperlink" Target="http://en.wikipedia.org/wiki/File:Aptenodytes_forsteri_-Snow_Hill_Island,_Antarctica_-adults_and_juvenile-8.jp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atellite Image of World"/>
          <p:cNvPicPr>
            <a:picLocks noChangeAspect="1" noChangeArrowheads="1"/>
          </p:cNvPicPr>
          <p:nvPr/>
        </p:nvPicPr>
        <p:blipFill>
          <a:blip r:embed="rId2" cstate="print"/>
          <a:srcRect/>
          <a:stretch>
            <a:fillRect/>
          </a:stretch>
        </p:blipFill>
        <p:spPr bwMode="auto">
          <a:xfrm>
            <a:off x="152400" y="152399"/>
            <a:ext cx="8839200" cy="4419601"/>
          </a:xfrm>
          <a:prstGeom prst="rect">
            <a:avLst/>
          </a:prstGeom>
          <a:noFill/>
        </p:spPr>
      </p:pic>
      <p:pic>
        <p:nvPicPr>
          <p:cNvPr id="1028" name="Picture 4" descr="Arctic tundra photos"/>
          <p:cNvPicPr>
            <a:picLocks noChangeAspect="1" noChangeArrowheads="1"/>
          </p:cNvPicPr>
          <p:nvPr/>
        </p:nvPicPr>
        <p:blipFill>
          <a:blip r:embed="rId3" cstate="print"/>
          <a:srcRect r="46539"/>
          <a:stretch>
            <a:fillRect/>
          </a:stretch>
        </p:blipFill>
        <p:spPr bwMode="auto">
          <a:xfrm>
            <a:off x="5334000" y="5638800"/>
            <a:ext cx="1719160" cy="1066800"/>
          </a:xfrm>
          <a:prstGeom prst="rect">
            <a:avLst/>
          </a:prstGeom>
          <a:noFill/>
          <a:ln w="57150">
            <a:solidFill>
              <a:srgbClr val="5F5F5F"/>
            </a:solidFill>
          </a:ln>
        </p:spPr>
      </p:pic>
      <p:pic>
        <p:nvPicPr>
          <p:cNvPr id="1030" name="Picture 6" descr="Boreal forest photos"/>
          <p:cNvPicPr>
            <a:picLocks noChangeAspect="1" noChangeArrowheads="1"/>
          </p:cNvPicPr>
          <p:nvPr/>
        </p:nvPicPr>
        <p:blipFill>
          <a:blip r:embed="rId4" cstate="print"/>
          <a:srcRect r="49020"/>
          <a:stretch>
            <a:fillRect/>
          </a:stretch>
        </p:blipFill>
        <p:spPr bwMode="auto">
          <a:xfrm>
            <a:off x="152400" y="4419600"/>
            <a:ext cx="1600200" cy="1066800"/>
          </a:xfrm>
          <a:prstGeom prst="rect">
            <a:avLst/>
          </a:prstGeom>
          <a:noFill/>
          <a:ln w="57150">
            <a:solidFill>
              <a:srgbClr val="92D050"/>
            </a:solidFill>
          </a:ln>
        </p:spPr>
      </p:pic>
      <p:pic>
        <p:nvPicPr>
          <p:cNvPr id="1032" name="Picture 8" descr="Temperate forest photos"/>
          <p:cNvPicPr>
            <a:picLocks noChangeAspect="1" noChangeArrowheads="1"/>
          </p:cNvPicPr>
          <p:nvPr/>
        </p:nvPicPr>
        <p:blipFill>
          <a:blip r:embed="rId5" cstate="print"/>
          <a:srcRect r="66667"/>
          <a:stretch>
            <a:fillRect/>
          </a:stretch>
        </p:blipFill>
        <p:spPr bwMode="auto">
          <a:xfrm>
            <a:off x="1143000" y="5638800"/>
            <a:ext cx="1676400" cy="1066800"/>
          </a:xfrm>
          <a:prstGeom prst="rect">
            <a:avLst/>
          </a:prstGeom>
          <a:solidFill>
            <a:srgbClr val="7030A0"/>
          </a:solidFill>
          <a:ln w="57150">
            <a:solidFill>
              <a:schemeClr val="accent6">
                <a:lumMod val="75000"/>
              </a:schemeClr>
            </a:solidFill>
          </a:ln>
        </p:spPr>
      </p:pic>
      <p:pic>
        <p:nvPicPr>
          <p:cNvPr id="1034" name="Picture 10" descr="Chaparral Community near Malibu, California"/>
          <p:cNvPicPr>
            <a:picLocks noChangeAspect="1" noChangeArrowheads="1"/>
          </p:cNvPicPr>
          <p:nvPr/>
        </p:nvPicPr>
        <p:blipFill>
          <a:blip r:embed="rId6" cstate="print"/>
          <a:srcRect/>
          <a:stretch>
            <a:fillRect/>
          </a:stretch>
        </p:blipFill>
        <p:spPr bwMode="auto">
          <a:xfrm>
            <a:off x="3276600" y="5635752"/>
            <a:ext cx="1640871" cy="1069848"/>
          </a:xfrm>
          <a:prstGeom prst="rect">
            <a:avLst/>
          </a:prstGeom>
          <a:solidFill>
            <a:srgbClr val="00B050"/>
          </a:solidFill>
          <a:ln w="57150">
            <a:solidFill>
              <a:srgbClr val="00B050"/>
            </a:solidFill>
          </a:ln>
        </p:spPr>
      </p:pic>
      <p:sp>
        <p:nvSpPr>
          <p:cNvPr id="1038" name="AutoShape 14" descr="data:image/jpg;base64,/9j/4AAQSkZJRgABAQAAAQABAAD/2wCEAAkGBhQSEA8UEhQQFBUUFBQQFBUVFBUXFRQXFRQVFBQUFBQXHSYeFxkjGRUUHy8gIycpLiwsFR4xNTAqNSYtLSkBCQoKDgwOGg8PGiokHxwsLykpMTUsNS0sLCk0KSosLCwtKS8tKSksLCksLCwsKSk0KSkpKSksLSwsKSkpKSwpLP/AABEIAHEAlgMBIgACEQEDEQH/xAAbAAABBQEBAAAAAAAAAAAAAAAEAAECAwUGB//EAEEQAAEDAQILBAcFBwUAAAAAAAEAAhEDITEEBRITQVFhcYGRoQYysfAUIkKCksHRBzNScnMWQ2KDsrPCFSN0osP/xAAbAQACAwEBAQAAAAAAAAAAAAAAAQIDBAUGB//EACoRAAIBAwMDAgYDAAAAAAAAAAABAgMREgQTMSFBUYHwBRSRobHRI2Hh/9oADAMBAAIRAxEAPwDYzafNonNJ80vVZo89iC5tLIReaSzKeYsQXITZCLzKWaRmOwJkJZCKzSWaRmFgQsSNNFZlLMozCwGaaiaaMNJQNJGYrAZpqJpow0lE0ksh2AjTUHU0caagaSeQrADqardTR7qSg6ki4rABppkYaSSVwsdIKakKatBGsc04jWFzPmI+TfsS8FYpJZpW5TdY5hWBqkq8XwwdCS5QNmUsyishLIUt0htgmZSzKMyEshPcDbAzSTZpGZtMaae4LbAjRUDSRxprm+0XapmDFzfVymgOtN4n1mgX5UWi8EA6QlKsoq7BUmzTNJRNJZGLe1jarS8QWug0/ZmZkEm4DJtO2bgt2i4Oa1wIIIkESAdonQlDURnwxuk1yDGkqzSRxYoFis3UR2wE0lB1JHGmoOpo3kLbATSSRRYkjeQYFD3PubHNRa13tEnYLB0V7sLboDjuiOpUmvabzHUr56ptdj3eC8lHp4ZZNuoX8kVRw4uuBUCGG484PyTZIGlDmhqLQczCXeXBWNws6fEFZwqxpUhhe0JRqTi7xdhuMJK0uppenjTZzVL8dsF5WLh+HNIIFRoOwZXgsGtAtc8u3jJaNwk9Vup6mu+ZP36GGpQoLiK9+p3dHG9N1z2Hj8leMKB0jzwXm7ceN9kOfGqA34jYi6HaUQMimS/YfVG9xE9OKnKtqVxJ/YhGlpnzFfc6zHeGObTJbVp0tZcJJi0hvrCLNhXl+OsaCuMvJrENdb/vNdTcMqM40EZbSL7Bv2dFjSvXrU/9yA2wQ1ukmALPXcSYskBYQxW9r/WfkmQC2MoCwG2ZGXLmTbAnShaqbTVSVyuppoX/AI42MnFOEva7KaAabAKYLpNMgSYjaSbNMrvsWdrGmJdUe46XEMYLPZptsA32rjcT1C9tYOEAlocGnIJDPUJaN0GLO8dK7fFeLKGablMyiYIcHOnYfWmLIsulRlqpU+Ap6RT5N3AcPD5mBqhEZY1HmFmNZTb3QB51SnNfdzKzvW1nxJm5aSiuYo0S1QdTKDbhfmVY3DhrU4/EtRDl39P0Ql8P08+Fb1JuSVb6wOmOE/MJ1pXxiVusfv8A4Zn8JjfpL39QYUmDSSkXt1dSqBW3IbDK9RomnTFTYHhp/wCwjquSsm+Tp3SXAaXjUOqiX7Vz1XtKWEirSq0yImzLABuOUDEbVoUKxqNymOBH8MKxwkurK1OL6IOdGtA18DpuMkndJjkpZnXKIbg8aOiMse4Y5dgRuCsGvgFTheA5QhrW+8J6LXp0hqVzaYUd9pkthNHM0uzRcfXcTsFg5LbwLFDWAQAtFjQnc8KueonPkthp4Q6g9SBFgstGzRIXOY4wQmpTIFh72w51jyZ2y5dHVcgq5BvF1qUJW6hON+hwuLsFNMsYA4uLS27TlSZ4gSV2bX5DQBcJi3as6hhbWNqucWiKtW0mI9c6TwWHjPtpSEhhLz/CLOZWvGdV9EZbxprk6SvjSFnVsfALiMK7UvdcI3mVnVsa1HaY3BbIaN9zJPU+D0D9pNvVL9qwL3AbyF5s6u43k81AuV60ce5Q9RI9KPbimPaHCfkkvPMHYDOUUkfK015D5iZ7eArGoYVE4qrinXQUVn18R0nHKaDTd+KmSx3S9ECspCqhNx4G0nyU4Pg9Rkhz86NEgNeOIsdxjer6dRsgSQdRsPCb+CQqJnkEQQCNRFiTd+Rqy4DmVR5KdzwVlPqht1RoGp7gRzJkc+CFq9pKDPvKtJu0VGuHS0clBU2+Ce4lyb+UomquWwjt/grO691Q6mMcepgLlcf9qsJwr1aVOrTp6mh2U78zgOivp6OpN9VZf2VT1VOC6O7O6xl2hoUZzlamD+GZd8Ikri8bfaKTIoMgfjfaeDdHFc2zs/hDv3buJA8Sr2djcIOhg3u+i6NPSUafWTuc+pqqs+FYbHWFOfRwR7iSXCs4nWc4ZPVY+UusPZKs6jSpk0xkOqOypJkPybIjQWnmos+z5+mqODD9Vop1YQVm+7/JTOEpO6Xj8HKZSS7Sn9ng01XcGgfVF0uwFIXl53n6BSeqpruR2JvscArqOBud3Wkr0eh2PotuaONvijaeJmi4BVS1sVwiS0snyed0OzdR18DqkvSm4ANSSoetkWrSo5yr9odId1lV2/Jb8ygqv2jv9mk0fmcT4ALDo4i1lHUcSsGhadihHsUb1V9yVTt9hLu7mxuZPiSq/wBo8OfdUqDcGt8AtClgTRcAiW0wj+NcRQXqPmTMcNwx/erVeNR3yVjcQvd36rzxPzWw0KwOS3LcIePlmbR7NUtOU7eUdQxPSbcxvEA+Kuyk+WoOcn3JKKLmUmi4AbgFcHBB5zz53HkU4f54iVW0TTDxWT+krPzvngB4+bEjW+s87eVvFRxHkaPpaQw5Zpq/T5R05kaVE1N/j4b9GkQLglgh5M1vT0v9RWTnPPU3X2gga7YlQzvyN4/Dl+Aj3dqNtBmzaGM0jjTasbOebdAb1ynAcdcgRzms7eABPhTf8Qv0rbQbjNv/AFNJYZdoPki/rI93mktpBuSA2qYKFFVPn1rsZwwOUg9BZ9L0j6/RLEdw4VE+cQPpH06Enzo2Jek+fn4oxC4bnPPnz0Tmp587evNAekb/ADbHgmFfz152nlN0QYjyNDO2+dBnxB5cExqfToB9fi2ygThHWyzW4yANZ6bSm9InUZnTeb3W6rJJ1jUngLIPNXXt8Wz0kaIFtkpsvxt2SLT8LoG/QLFn+li++928N0xtiQNkmy5vSY0izJt3Q6dzhzOgowDIPFXYRuvEgiANJEWC8l5Jm1LPnw02TIbxAuGt06Ls91YWj9Rt/wCJwmdxInlekcJtkawROzuyNjwYF5NgsRgGRoCtMRtAnW77sHi2TplsaITCuLLbLD7ubyHmN4nob4WaMIERbHqC+3JMgD8zog8bkzsLsJ2VHHVIj1fyhws4a0YCyNLP674E7yHEid9pP4ah4sas8TFv5SDIGoGIHs3XArPOECYMxlhhOmCMoneSSDqBMRaoswnu65b8QLmuHwRGuBejAMg81crXbbeJsJ0wRpO++ySksx2FQBB1CTF3s364J2XWXBKWDFkWD6JDzyKZJSELXw+ScX+//i5JJADNuG4eKY/L/MpJJgJt497+qoq33H9E+KSSaES9oe5/bKHf927/AI7P6wnSUl+hMu/eH9Wl/aKqoex/I8XpJJdvoBW7uH8n/qxWVe879Wt4BJJMCh/dd+m3xUq19X9Wl4FJJHv8CGPe/nU/8k1O9v53+CSSQA+FfdjfT/tpJJK2HBBn/9k=">
            <a:hlinkClick r:id="rId7"/>
          </p:cNvPr>
          <p:cNvSpPr>
            <a:spLocks noChangeAspect="1" noChangeArrowheads="1"/>
          </p:cNvSpPr>
          <p:nvPr/>
        </p:nvSpPr>
        <p:spPr bwMode="auto">
          <a:xfrm>
            <a:off x="155575" y="-509588"/>
            <a:ext cx="1428750" cy="10763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040" name="AutoShape 16" descr="data:image/jpg;base64,/9j/4AAQSkZJRgABAQAAAQABAAD/2wCEAAkGBhQSEA8UEhQQFBUUFBQQFBUVFBUXFRQXFRQVFBQUFBQXHSYeFxkjGRUUHy8gIycpLiwsFR4xNTAqNSYtLSkBCQoKDgwOGg8PGiokHxwsLykpMTUsNS0sLCk0KSosLCwtKS8tKSksLCksLCwsKSk0KSkpKSksLSwsKSkpKSwpLP/AABEIAHEAlgMBIgACEQEDEQH/xAAbAAABBQEBAAAAAAAAAAAAAAAEAAECAwUGB//EAEEQAAEDAQILBAcFBwUAAAAAAAEAAhEDITEEBRITQVFhcYGRoQYysfAUIkKCksHRBzNScnMWQ2KDsrPCFSN0osP/xAAbAQACAwEBAQAAAAAAAAAAAAAAAQIDBAUGB//EACoRAAIBAwMDAgYDAAAAAAAAAAABAgMREgQTMSFBUYHwBRSRobHRI2Hh/9oADAMBAAIRAxEAPwDYzafNonNJ80vVZo89iC5tLIReaSzKeYsQXITZCLzKWaRmOwJkJZCKzSWaRmFgQsSNNFZlLMozCwGaaiaaMNJQNJGYrAZpqJpow0lE0ksh2AjTUHU0caagaSeQrADqardTR7qSg6ki4rABppkYaSSVwsdIKakKatBGsc04jWFzPmI+TfsS8FYpJZpW5TdY5hWBqkq8XwwdCS5QNmUsyishLIUt0htgmZSzKMyEshPcDbAzSTZpGZtMaae4LbAjRUDSRxprm+0XapmDFzfVymgOtN4n1mgX5UWi8EA6QlKsoq7BUmzTNJRNJZGLe1jarS8QWug0/ZmZkEm4DJtO2bgt2i4Oa1wIIIkESAdonQlDURnwxuk1yDGkqzSRxYoFis3UR2wE0lB1JHGmoOpo3kLbATSSRRYkjeQYFD3PubHNRa13tEnYLB0V7sLboDjuiOpUmvabzHUr56ptdj3eC8lHp4ZZNuoX8kVRw4uuBUCGG484PyTZIGlDmhqLQczCXeXBWNws6fEFZwqxpUhhe0JRqTi7xdhuMJK0uppenjTZzVL8dsF5WLh+HNIIFRoOwZXgsGtAtc8u3jJaNwk9Vup6mu+ZP36GGpQoLiK9+p3dHG9N1z2Hj8leMKB0jzwXm7ceN9kOfGqA34jYi6HaUQMimS/YfVG9xE9OKnKtqVxJ/YhGlpnzFfc6zHeGObTJbVp0tZcJJi0hvrCLNhXl+OsaCuMvJrENdb/vNdTcMqM40EZbSL7Bv2dFjSvXrU/9yA2wQ1ukmALPXcSYskBYQxW9r/WfkmQC2MoCwG2ZGXLmTbAnShaqbTVSVyuppoX/AI42MnFOEva7KaAabAKYLpNMgSYjaSbNMrvsWdrGmJdUe46XEMYLPZptsA32rjcT1C9tYOEAlocGnIJDPUJaN0GLO8dK7fFeLKGablMyiYIcHOnYfWmLIsulRlqpU+Ap6RT5N3AcPD5mBqhEZY1HmFmNZTb3QB51SnNfdzKzvW1nxJm5aSiuYo0S1QdTKDbhfmVY3DhrU4/EtRDl39P0Ql8P08+Fb1JuSVb6wOmOE/MJ1pXxiVusfv8A4Zn8JjfpL39QYUmDSSkXt1dSqBW3IbDK9RomnTFTYHhp/wCwjquSsm+Tp3SXAaXjUOqiX7Vz1XtKWEirSq0yImzLABuOUDEbVoUKxqNymOBH8MKxwkurK1OL6IOdGtA18DpuMkndJjkpZnXKIbg8aOiMse4Y5dgRuCsGvgFTheA5QhrW+8J6LXp0hqVzaYUd9pkthNHM0uzRcfXcTsFg5LbwLFDWAQAtFjQnc8KueonPkthp4Q6g9SBFgstGzRIXOY4wQmpTIFh72w51jyZ2y5dHVcgq5BvF1qUJW6hON+hwuLsFNMsYA4uLS27TlSZ4gSV2bX5DQBcJi3as6hhbWNqucWiKtW0mI9c6TwWHjPtpSEhhLz/CLOZWvGdV9EZbxprk6SvjSFnVsfALiMK7UvdcI3mVnVsa1HaY3BbIaN9zJPU+D0D9pNvVL9qwL3AbyF5s6u43k81AuV60ce5Q9RI9KPbimPaHCfkkvPMHYDOUUkfK015D5iZ7eArGoYVE4qrinXQUVn18R0nHKaDTd+KmSx3S9ECspCqhNx4G0nyU4Pg9Rkhz86NEgNeOIsdxjer6dRsgSQdRsPCb+CQqJnkEQQCNRFiTd+Rqy4DmVR5KdzwVlPqht1RoGp7gRzJkc+CFq9pKDPvKtJu0VGuHS0clBU2+Ce4lyb+UomquWwjt/grO691Q6mMcepgLlcf9qsJwr1aVOrTp6mh2U78zgOivp6OpN9VZf2VT1VOC6O7O6xl2hoUZzlamD+GZd8Ikri8bfaKTIoMgfjfaeDdHFc2zs/hDv3buJA8Sr2djcIOhg3u+i6NPSUafWTuc+pqqs+FYbHWFOfRwR7iSXCs4nWc4ZPVY+UusPZKs6jSpk0xkOqOypJkPybIjQWnmos+z5+mqODD9Vop1YQVm+7/JTOEpO6Xj8HKZSS7Sn9ng01XcGgfVF0uwFIXl53n6BSeqpruR2JvscArqOBud3Wkr0eh2PotuaONvijaeJmi4BVS1sVwiS0snyed0OzdR18DqkvSm4ANSSoetkWrSo5yr9odId1lV2/Jb8ygqv2jv9mk0fmcT4ALDo4i1lHUcSsGhadihHsUb1V9yVTt9hLu7mxuZPiSq/wBo8OfdUqDcGt8AtClgTRcAiW0wj+NcRQXqPmTMcNwx/erVeNR3yVjcQvd36rzxPzWw0KwOS3LcIePlmbR7NUtOU7eUdQxPSbcxvEA+Kuyk+WoOcn3JKKLmUmi4AbgFcHBB5zz53HkU4f54iVW0TTDxWT+krPzvngB4+bEjW+s87eVvFRxHkaPpaQw5Zpq/T5R05kaVE1N/j4b9GkQLglgh5M1vT0v9RWTnPPU3X2gga7YlQzvyN4/Dl+Aj3dqNtBmzaGM0jjTasbOebdAb1ynAcdcgRzms7eABPhTf8Qv0rbQbjNv/AFNJYZdoPki/rI93mktpBuSA2qYKFFVPn1rsZwwOUg9BZ9L0j6/RLEdw4VE+cQPpH06Enzo2Jek+fn4oxC4bnPPnz0Tmp587evNAekb/ADbHgmFfz152nlN0QYjyNDO2+dBnxB5cExqfToB9fi2ygThHWyzW4yANZ6bSm9InUZnTeb3W6rJJ1jUngLIPNXXt8Wz0kaIFtkpsvxt2SLT8LoG/QLFn+li++928N0xtiQNkmy5vSY0izJt3Q6dzhzOgowDIPFXYRuvEgiANJEWC8l5Jm1LPnw02TIbxAuGt06Ls91YWj9Rt/wCJwmdxInlekcJtkawROzuyNjwYF5NgsRgGRoCtMRtAnW77sHi2TplsaITCuLLbLD7ubyHmN4nob4WaMIERbHqC+3JMgD8zog8bkzsLsJ2VHHVIj1fyhws4a0YCyNLP674E7yHEid9pP4ah4sas8TFv5SDIGoGIHs3XArPOECYMxlhhOmCMoneSSDqBMRaoswnu65b8QLmuHwRGuBejAMg81crXbbeJsJ0wRpO++ySksx2FQBB1CTF3s364J2XWXBKWDFkWD6JDzyKZJSELXw+ScX+//i5JJADNuG4eKY/L/MpJJgJt497+qoq33H9E+KSSaES9oe5/bKHf927/AI7P6wnSUl+hMu/eH9Wl/aKqoex/I8XpJJdvoBW7uH8n/qxWVe879Wt4BJJMCh/dd+m3xUq19X9Wl4FJJHv8CGPe/nU/8k1O9v53+CSSQA+FfdjfT/tpJJK2HBBn/9k=">
            <a:hlinkClick r:id="rId7"/>
          </p:cNvPr>
          <p:cNvSpPr>
            <a:spLocks noChangeAspect="1" noChangeArrowheads="1"/>
          </p:cNvSpPr>
          <p:nvPr/>
        </p:nvSpPr>
        <p:spPr bwMode="auto">
          <a:xfrm>
            <a:off x="155575" y="-509588"/>
            <a:ext cx="1428750" cy="1076326"/>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042" name="Picture 18" descr="http://thundafunda.com/5/Deserts/thumbs/photos-of-Lone-Palm-Sahara-Desert-pictures.jpg">
            <a:hlinkClick r:id="rId8" tooltip="Nature landscape &gt; Desert Pictures &gt;photos of Lone Palm Sahara Desert pictures"/>
          </p:cNvPr>
          <p:cNvPicPr>
            <a:picLocks noChangeAspect="1" noChangeArrowheads="1"/>
          </p:cNvPicPr>
          <p:nvPr/>
        </p:nvPicPr>
        <p:blipFill>
          <a:blip r:embed="rId9" cstate="print"/>
          <a:srcRect l="3653" t="3653" r="5023" b="5023"/>
          <a:stretch>
            <a:fillRect/>
          </a:stretch>
        </p:blipFill>
        <p:spPr bwMode="auto">
          <a:xfrm>
            <a:off x="4343400" y="4419600"/>
            <a:ext cx="1600200" cy="1066800"/>
          </a:xfrm>
          <a:prstGeom prst="rect">
            <a:avLst/>
          </a:prstGeom>
          <a:solidFill>
            <a:srgbClr val="FFFF00"/>
          </a:solidFill>
          <a:ln w="57150">
            <a:solidFill>
              <a:srgbClr val="FFFF00"/>
            </a:solidFill>
          </a:ln>
        </p:spPr>
      </p:pic>
      <p:pic>
        <p:nvPicPr>
          <p:cNvPr id="1044" name="Picture 20" descr="http://www.armstrongdiversifiedcorporation.com/images/tropical_rainforest.jpg"/>
          <p:cNvPicPr>
            <a:picLocks noChangeAspect="1" noChangeArrowheads="1"/>
          </p:cNvPicPr>
          <p:nvPr/>
        </p:nvPicPr>
        <p:blipFill>
          <a:blip r:embed="rId10" cstate="print"/>
          <a:srcRect/>
          <a:stretch>
            <a:fillRect/>
          </a:stretch>
        </p:blipFill>
        <p:spPr bwMode="auto">
          <a:xfrm>
            <a:off x="2209800" y="4419600"/>
            <a:ext cx="1676400" cy="1066800"/>
          </a:xfrm>
          <a:prstGeom prst="rect">
            <a:avLst/>
          </a:prstGeom>
          <a:noFill/>
          <a:ln w="57150">
            <a:solidFill>
              <a:srgbClr val="006600"/>
            </a:solidFill>
          </a:ln>
        </p:spPr>
      </p:pic>
      <p:pic>
        <p:nvPicPr>
          <p:cNvPr id="1046" name="Picture 22" descr="http://www.soest.hawaii.edu/hmrg/Aagruuk/random/arctic_sun.jpg"/>
          <p:cNvPicPr>
            <a:picLocks noChangeAspect="1" noChangeArrowheads="1"/>
          </p:cNvPicPr>
          <p:nvPr/>
        </p:nvPicPr>
        <p:blipFill>
          <a:blip r:embed="rId11" cstate="print"/>
          <a:srcRect/>
          <a:stretch>
            <a:fillRect/>
          </a:stretch>
        </p:blipFill>
        <p:spPr bwMode="auto">
          <a:xfrm>
            <a:off x="6477000" y="4419600"/>
            <a:ext cx="1600200" cy="1066800"/>
          </a:xfrm>
          <a:prstGeom prst="rect">
            <a:avLst/>
          </a:prstGeom>
          <a:noFill/>
          <a:ln w="57150">
            <a:solidFill>
              <a:schemeClr val="bg1"/>
            </a:solidFill>
          </a:ln>
        </p:spPr>
      </p:pic>
      <p:sp>
        <p:nvSpPr>
          <p:cNvPr id="13" name="Rectangle 12"/>
          <p:cNvSpPr/>
          <p:nvPr/>
        </p:nvSpPr>
        <p:spPr>
          <a:xfrm>
            <a:off x="6705600" y="762000"/>
            <a:ext cx="381000" cy="228600"/>
          </a:xfrm>
          <a:prstGeom prst="rect">
            <a:avLst/>
          </a:prstGeom>
          <a:solidFill>
            <a:srgbClr val="5F5F5F"/>
          </a:solidFill>
          <a:ln>
            <a:solidFill>
              <a:srgbClr val="5F5F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5" name="Straight Connector 14"/>
          <p:cNvCxnSpPr>
            <a:stCxn id="13" idx="2"/>
            <a:endCxn id="1028" idx="0"/>
          </p:cNvCxnSpPr>
          <p:nvPr/>
        </p:nvCxnSpPr>
        <p:spPr>
          <a:xfrm rot="5400000">
            <a:off x="4220740" y="2963440"/>
            <a:ext cx="4648200" cy="702520"/>
          </a:xfrm>
          <a:prstGeom prst="line">
            <a:avLst/>
          </a:prstGeom>
          <a:ln w="57150">
            <a:solidFill>
              <a:srgbClr val="5F5F5F"/>
            </a:solidFill>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1600200" y="914400"/>
            <a:ext cx="457200" cy="228600"/>
          </a:xfrm>
          <a:prstGeom prst="rect">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dirty="0"/>
          </a:p>
        </p:txBody>
      </p:sp>
      <p:cxnSp>
        <p:nvCxnSpPr>
          <p:cNvPr id="18" name="Straight Connector 17"/>
          <p:cNvCxnSpPr>
            <a:stCxn id="17" idx="2"/>
            <a:endCxn id="1030" idx="0"/>
          </p:cNvCxnSpPr>
          <p:nvPr/>
        </p:nvCxnSpPr>
        <p:spPr>
          <a:xfrm rot="5400000">
            <a:off x="-247650" y="2343150"/>
            <a:ext cx="3276600" cy="876300"/>
          </a:xfrm>
          <a:prstGeom prst="line">
            <a:avLst/>
          </a:prstGeom>
          <a:ln w="57150">
            <a:solidFill>
              <a:srgbClr val="92D050"/>
            </a:solidFill>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476500" y="1219200"/>
            <a:ext cx="381000" cy="228600"/>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a:stCxn id="20" idx="2"/>
            <a:endCxn id="1032" idx="0"/>
          </p:cNvCxnSpPr>
          <p:nvPr/>
        </p:nvCxnSpPr>
        <p:spPr>
          <a:xfrm rot="5400000">
            <a:off x="228600" y="3200400"/>
            <a:ext cx="4191000" cy="685800"/>
          </a:xfrm>
          <a:prstGeom prst="line">
            <a:avLst/>
          </a:prstGeom>
          <a:ln w="57150">
            <a:solidFill>
              <a:schemeClr val="accent6">
                <a:lumMod val="75000"/>
              </a:schemeClr>
            </a:solidFill>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4533900" y="1143001"/>
            <a:ext cx="381000" cy="228600"/>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Connector 23"/>
          <p:cNvCxnSpPr>
            <a:stCxn id="23" idx="2"/>
            <a:endCxn id="1034" idx="0"/>
          </p:cNvCxnSpPr>
          <p:nvPr/>
        </p:nvCxnSpPr>
        <p:spPr>
          <a:xfrm rot="5400000">
            <a:off x="2278643" y="3189994"/>
            <a:ext cx="4264151" cy="627364"/>
          </a:xfrm>
          <a:prstGeom prst="line">
            <a:avLst/>
          </a:prstGeom>
          <a:ln w="57150">
            <a:solidFill>
              <a:srgbClr val="00B050"/>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4856464" y="1752600"/>
            <a:ext cx="381000" cy="228600"/>
          </a:xfrm>
          <a:prstGeom prst="rect">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7" name="Straight Connector 26"/>
          <p:cNvCxnSpPr>
            <a:stCxn id="26" idx="2"/>
            <a:endCxn id="1042" idx="0"/>
          </p:cNvCxnSpPr>
          <p:nvPr/>
        </p:nvCxnSpPr>
        <p:spPr>
          <a:xfrm rot="16200000" flipH="1">
            <a:off x="3876032" y="3152132"/>
            <a:ext cx="2438400" cy="96536"/>
          </a:xfrm>
          <a:prstGeom prst="line">
            <a:avLst/>
          </a:prstGeom>
          <a:ln w="57150">
            <a:solidFill>
              <a:srgbClr val="FFFF00"/>
            </a:solidFill>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a:off x="2933700" y="2438400"/>
            <a:ext cx="381000" cy="228600"/>
          </a:xfrm>
          <a:prstGeom prst="rect">
            <a:avLst/>
          </a:prstGeom>
          <a:solidFill>
            <a:srgbClr val="006600"/>
          </a:solidFill>
          <a:ln>
            <a:solidFill>
              <a:srgbClr val="00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7" name="Straight Connector 36"/>
          <p:cNvCxnSpPr>
            <a:stCxn id="36" idx="2"/>
            <a:endCxn id="1044" idx="0"/>
          </p:cNvCxnSpPr>
          <p:nvPr/>
        </p:nvCxnSpPr>
        <p:spPr>
          <a:xfrm rot="5400000">
            <a:off x="2209800" y="3505200"/>
            <a:ext cx="1752600" cy="76200"/>
          </a:xfrm>
          <a:prstGeom prst="line">
            <a:avLst/>
          </a:prstGeom>
          <a:ln w="57150">
            <a:solidFill>
              <a:srgbClr val="006600"/>
            </a:solidFill>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a:off x="7315200" y="3810000"/>
            <a:ext cx="3810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1" name="Straight Connector 40"/>
          <p:cNvCxnSpPr>
            <a:endCxn id="1046" idx="0"/>
          </p:cNvCxnSpPr>
          <p:nvPr/>
        </p:nvCxnSpPr>
        <p:spPr>
          <a:xfrm flipH="1">
            <a:off x="7277100" y="4038600"/>
            <a:ext cx="228600" cy="381000"/>
          </a:xfrm>
          <a:prstGeom prst="line">
            <a:avLst/>
          </a:prstGeom>
          <a:ln w="57150">
            <a:solidFill>
              <a:schemeClr val="bg1"/>
            </a:solidFill>
          </a:ln>
        </p:spPr>
        <p:style>
          <a:lnRef idx="1">
            <a:schemeClr val="accent1"/>
          </a:lnRef>
          <a:fillRef idx="0">
            <a:schemeClr val="accent1"/>
          </a:fillRef>
          <a:effectRef idx="0">
            <a:schemeClr val="accent1"/>
          </a:effectRef>
          <a:fontRef idx="minor">
            <a:schemeClr val="tx1"/>
          </a:fontRef>
        </p:style>
      </p:cxnSp>
      <p:sp>
        <p:nvSpPr>
          <p:cNvPr id="69" name="TextBox 68"/>
          <p:cNvSpPr txBox="1"/>
          <p:nvPr/>
        </p:nvSpPr>
        <p:spPr>
          <a:xfrm>
            <a:off x="381000" y="4419600"/>
            <a:ext cx="1143000" cy="338554"/>
          </a:xfrm>
          <a:prstGeom prst="rect">
            <a:avLst/>
          </a:prstGeom>
          <a:noFill/>
        </p:spPr>
        <p:txBody>
          <a:bodyPr wrap="square" rtlCol="0">
            <a:spAutoFit/>
          </a:bodyPr>
          <a:lstStyle/>
          <a:p>
            <a:pPr algn="ctr"/>
            <a:r>
              <a:rPr lang="en-US" sz="1600" b="1" u="sng" dirty="0" smtClean="0">
                <a:latin typeface="Arial Black" pitchFamily="34" charset="0"/>
              </a:rPr>
              <a:t>Boreal</a:t>
            </a:r>
            <a:endParaRPr lang="en-US" sz="1600" b="1" u="sng" dirty="0">
              <a:latin typeface="Arial Black" pitchFamily="34" charset="0"/>
            </a:endParaRPr>
          </a:p>
        </p:txBody>
      </p:sp>
      <p:sp>
        <p:nvSpPr>
          <p:cNvPr id="70" name="TextBox 69"/>
          <p:cNvSpPr txBox="1"/>
          <p:nvPr/>
        </p:nvSpPr>
        <p:spPr>
          <a:xfrm>
            <a:off x="1260231" y="5638800"/>
            <a:ext cx="1406769" cy="338554"/>
          </a:xfrm>
          <a:prstGeom prst="rect">
            <a:avLst/>
          </a:prstGeom>
          <a:noFill/>
        </p:spPr>
        <p:txBody>
          <a:bodyPr wrap="square" rtlCol="0">
            <a:spAutoFit/>
          </a:bodyPr>
          <a:lstStyle/>
          <a:p>
            <a:pPr algn="ctr"/>
            <a:r>
              <a:rPr lang="en-US" sz="1600" b="1" u="sng" dirty="0" smtClean="0">
                <a:latin typeface="Arial Black" pitchFamily="34" charset="0"/>
              </a:rPr>
              <a:t>Temperate</a:t>
            </a:r>
            <a:endParaRPr lang="en-US" sz="1600" b="1" u="sng" dirty="0">
              <a:latin typeface="Arial Black" pitchFamily="34" charset="0"/>
            </a:endParaRPr>
          </a:p>
        </p:txBody>
      </p:sp>
      <p:sp>
        <p:nvSpPr>
          <p:cNvPr id="71" name="TextBox 70"/>
          <p:cNvSpPr txBox="1"/>
          <p:nvPr/>
        </p:nvSpPr>
        <p:spPr>
          <a:xfrm>
            <a:off x="2438400" y="4419600"/>
            <a:ext cx="1143000" cy="338554"/>
          </a:xfrm>
          <a:prstGeom prst="rect">
            <a:avLst/>
          </a:prstGeom>
          <a:noFill/>
        </p:spPr>
        <p:txBody>
          <a:bodyPr wrap="square" rtlCol="0">
            <a:spAutoFit/>
          </a:bodyPr>
          <a:lstStyle/>
          <a:p>
            <a:pPr algn="ctr"/>
            <a:r>
              <a:rPr lang="en-US" sz="1600" b="1" u="sng" dirty="0" smtClean="0">
                <a:latin typeface="Arial Black" pitchFamily="34" charset="0"/>
              </a:rPr>
              <a:t>Tropical</a:t>
            </a:r>
            <a:endParaRPr lang="en-US" sz="1600" b="1" u="sng" dirty="0">
              <a:latin typeface="Arial Black" pitchFamily="34" charset="0"/>
            </a:endParaRPr>
          </a:p>
        </p:txBody>
      </p:sp>
      <p:sp>
        <p:nvSpPr>
          <p:cNvPr id="72" name="TextBox 71"/>
          <p:cNvSpPr txBox="1"/>
          <p:nvPr/>
        </p:nvSpPr>
        <p:spPr>
          <a:xfrm>
            <a:off x="3405554" y="5638800"/>
            <a:ext cx="1318846" cy="338554"/>
          </a:xfrm>
          <a:prstGeom prst="rect">
            <a:avLst/>
          </a:prstGeom>
          <a:noFill/>
        </p:spPr>
        <p:txBody>
          <a:bodyPr wrap="square" rtlCol="0">
            <a:spAutoFit/>
          </a:bodyPr>
          <a:lstStyle/>
          <a:p>
            <a:pPr algn="ctr"/>
            <a:r>
              <a:rPr lang="en-US" sz="1600" b="1" u="sng" dirty="0" smtClean="0">
                <a:latin typeface="Arial Black" pitchFamily="34" charset="0"/>
              </a:rPr>
              <a:t>Chaparral</a:t>
            </a:r>
            <a:endParaRPr lang="en-US" sz="1600" b="1" u="sng" dirty="0">
              <a:latin typeface="Arial Black" pitchFamily="34" charset="0"/>
            </a:endParaRPr>
          </a:p>
        </p:txBody>
      </p:sp>
      <p:sp>
        <p:nvSpPr>
          <p:cNvPr id="73" name="TextBox 72"/>
          <p:cNvSpPr txBox="1"/>
          <p:nvPr/>
        </p:nvSpPr>
        <p:spPr>
          <a:xfrm>
            <a:off x="5638800" y="5638800"/>
            <a:ext cx="1143000" cy="338554"/>
          </a:xfrm>
          <a:prstGeom prst="rect">
            <a:avLst/>
          </a:prstGeom>
          <a:noFill/>
        </p:spPr>
        <p:txBody>
          <a:bodyPr wrap="square" rtlCol="0">
            <a:spAutoFit/>
          </a:bodyPr>
          <a:lstStyle/>
          <a:p>
            <a:pPr algn="ctr"/>
            <a:r>
              <a:rPr lang="en-US" sz="1600" b="1" u="sng" dirty="0" smtClean="0">
                <a:latin typeface="Arial Black" pitchFamily="34" charset="0"/>
              </a:rPr>
              <a:t>Tundra</a:t>
            </a:r>
            <a:endParaRPr lang="en-US" sz="1600" b="1" u="sng" dirty="0">
              <a:latin typeface="Arial Black" pitchFamily="34" charset="0"/>
            </a:endParaRPr>
          </a:p>
        </p:txBody>
      </p:sp>
      <p:sp>
        <p:nvSpPr>
          <p:cNvPr id="74" name="TextBox 73"/>
          <p:cNvSpPr txBox="1"/>
          <p:nvPr/>
        </p:nvSpPr>
        <p:spPr>
          <a:xfrm>
            <a:off x="4572000" y="4419600"/>
            <a:ext cx="1143000" cy="338554"/>
          </a:xfrm>
          <a:prstGeom prst="rect">
            <a:avLst/>
          </a:prstGeom>
          <a:noFill/>
        </p:spPr>
        <p:txBody>
          <a:bodyPr wrap="square" rtlCol="0">
            <a:spAutoFit/>
          </a:bodyPr>
          <a:lstStyle/>
          <a:p>
            <a:pPr algn="ctr"/>
            <a:r>
              <a:rPr lang="en-US" sz="1600" b="1" u="sng" dirty="0" smtClean="0">
                <a:latin typeface="Arial Black" pitchFamily="34" charset="0"/>
              </a:rPr>
              <a:t>Desert</a:t>
            </a:r>
            <a:endParaRPr lang="en-US" sz="1600" b="1" u="sng" dirty="0">
              <a:latin typeface="Arial Black" pitchFamily="34" charset="0"/>
            </a:endParaRPr>
          </a:p>
        </p:txBody>
      </p:sp>
      <p:sp>
        <p:nvSpPr>
          <p:cNvPr id="75" name="TextBox 74"/>
          <p:cNvSpPr txBox="1"/>
          <p:nvPr/>
        </p:nvSpPr>
        <p:spPr>
          <a:xfrm>
            <a:off x="6705600" y="4419600"/>
            <a:ext cx="1143000" cy="338554"/>
          </a:xfrm>
          <a:prstGeom prst="rect">
            <a:avLst/>
          </a:prstGeom>
          <a:noFill/>
        </p:spPr>
        <p:txBody>
          <a:bodyPr wrap="square" rtlCol="0">
            <a:spAutoFit/>
          </a:bodyPr>
          <a:lstStyle/>
          <a:p>
            <a:pPr algn="ctr"/>
            <a:r>
              <a:rPr lang="en-US" sz="1600" b="1" u="sng" dirty="0" smtClean="0">
                <a:latin typeface="Arial Black" pitchFamily="34" charset="0"/>
              </a:rPr>
              <a:t>Ice</a:t>
            </a:r>
            <a:endParaRPr lang="en-US" sz="1600" b="1" u="sng" dirty="0">
              <a:latin typeface="Arial Black" pitchFamily="34" charset="0"/>
            </a:endParaRPr>
          </a:p>
        </p:txBody>
      </p:sp>
      <p:pic>
        <p:nvPicPr>
          <p:cNvPr id="1048" name="Picture 24" descr="http://facstaff.unca.edu/chennon/images/ocean.jpg"/>
          <p:cNvPicPr>
            <a:picLocks noChangeAspect="1" noChangeArrowheads="1"/>
          </p:cNvPicPr>
          <p:nvPr/>
        </p:nvPicPr>
        <p:blipFill>
          <a:blip r:embed="rId12" cstate="print"/>
          <a:srcRect/>
          <a:stretch>
            <a:fillRect/>
          </a:stretch>
        </p:blipFill>
        <p:spPr bwMode="auto">
          <a:xfrm>
            <a:off x="7440367" y="5638800"/>
            <a:ext cx="1551233" cy="1066800"/>
          </a:xfrm>
          <a:prstGeom prst="rect">
            <a:avLst/>
          </a:prstGeom>
          <a:solidFill>
            <a:srgbClr val="0070C0"/>
          </a:solidFill>
          <a:ln w="57150">
            <a:solidFill>
              <a:srgbClr val="0070C0"/>
            </a:solidFill>
          </a:ln>
        </p:spPr>
      </p:pic>
      <p:sp>
        <p:nvSpPr>
          <p:cNvPr id="79" name="Rectangle 78"/>
          <p:cNvSpPr/>
          <p:nvPr/>
        </p:nvSpPr>
        <p:spPr>
          <a:xfrm>
            <a:off x="8479580" y="1524000"/>
            <a:ext cx="381000" cy="2286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0" name="Straight Connector 79"/>
          <p:cNvCxnSpPr>
            <a:stCxn id="79" idx="2"/>
            <a:endCxn id="1048" idx="0"/>
          </p:cNvCxnSpPr>
          <p:nvPr/>
        </p:nvCxnSpPr>
        <p:spPr>
          <a:xfrm rot="5400000">
            <a:off x="6499932" y="3468652"/>
            <a:ext cx="3886200" cy="454096"/>
          </a:xfrm>
          <a:prstGeom prst="line">
            <a:avLst/>
          </a:prstGeom>
          <a:ln w="57150">
            <a:solidFill>
              <a:srgbClr val="0070C0"/>
            </a:solidFill>
          </a:ln>
        </p:spPr>
        <p:style>
          <a:lnRef idx="1">
            <a:schemeClr val="accent1"/>
          </a:lnRef>
          <a:fillRef idx="0">
            <a:schemeClr val="accent1"/>
          </a:fillRef>
          <a:effectRef idx="0">
            <a:schemeClr val="accent1"/>
          </a:effectRef>
          <a:fontRef idx="minor">
            <a:schemeClr val="tx1"/>
          </a:fontRef>
        </p:style>
      </p:cxnSp>
      <p:sp>
        <p:nvSpPr>
          <p:cNvPr id="83" name="TextBox 82"/>
          <p:cNvSpPr txBox="1"/>
          <p:nvPr/>
        </p:nvSpPr>
        <p:spPr>
          <a:xfrm>
            <a:off x="7696200" y="5638800"/>
            <a:ext cx="1143000" cy="338554"/>
          </a:xfrm>
          <a:prstGeom prst="rect">
            <a:avLst/>
          </a:prstGeom>
          <a:noFill/>
        </p:spPr>
        <p:txBody>
          <a:bodyPr wrap="square" rtlCol="0">
            <a:spAutoFit/>
          </a:bodyPr>
          <a:lstStyle/>
          <a:p>
            <a:pPr algn="ctr"/>
            <a:r>
              <a:rPr lang="en-US" sz="1600" b="1" u="sng" dirty="0" smtClean="0">
                <a:latin typeface="Arial Black" pitchFamily="34" charset="0"/>
              </a:rPr>
              <a:t>Ocean</a:t>
            </a:r>
            <a:endParaRPr lang="en-US" sz="1600" b="1" u="sng" dirty="0">
              <a:latin typeface="Arial Black" pitchFamily="34" charset="0"/>
            </a:endParaRPr>
          </a:p>
        </p:txBody>
      </p:sp>
      <p:sp>
        <p:nvSpPr>
          <p:cNvPr id="84" name="TextBox 83"/>
          <p:cNvSpPr txBox="1"/>
          <p:nvPr/>
        </p:nvSpPr>
        <p:spPr>
          <a:xfrm>
            <a:off x="0" y="152400"/>
            <a:ext cx="9144000" cy="923330"/>
          </a:xfrm>
          <a:prstGeom prst="rect">
            <a:avLst/>
          </a:prstGeom>
          <a:noFill/>
        </p:spPr>
        <p:txBody>
          <a:bodyPr wrap="square" rtlCol="0">
            <a:spAutoFit/>
          </a:bodyPr>
          <a:lstStyle/>
          <a:p>
            <a:pPr algn="ctr"/>
            <a:r>
              <a:rPr lang="en-US" sz="5400" b="1" dirty="0" smtClean="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Impact" pitchFamily="34" charset="0"/>
              </a:rPr>
              <a:t>Global Biomes</a:t>
            </a:r>
            <a:endPar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latin typeface="Impact"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026" name="Picture 2" descr="El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50" y="1600200"/>
            <a:ext cx="1392150" cy="101917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131850" y="2600980"/>
            <a:ext cx="1392150" cy="523220"/>
          </a:xfrm>
          <a:prstGeom prst="rect">
            <a:avLst/>
          </a:prstGeom>
          <a:noFill/>
        </p:spPr>
        <p:txBody>
          <a:bodyPr wrap="square" rtlCol="0">
            <a:spAutoFit/>
          </a:bodyPr>
          <a:lstStyle/>
          <a:p>
            <a:r>
              <a:rPr lang="en-US" sz="1400" b="1" i="1" dirty="0" err="1"/>
              <a:t>Cervus</a:t>
            </a:r>
            <a:r>
              <a:rPr lang="en-US" sz="1400" b="1" i="1" dirty="0"/>
              <a:t> </a:t>
            </a:r>
            <a:r>
              <a:rPr lang="en-US" sz="1400" b="1" i="1" dirty="0" err="1"/>
              <a:t>elaphus</a:t>
            </a:r>
            <a:r>
              <a:rPr lang="en-US" sz="1400" b="1" dirty="0"/>
              <a:t/>
            </a:r>
            <a:br>
              <a:rPr lang="en-US" sz="1400" b="1" dirty="0"/>
            </a:br>
            <a:endParaRPr lang="en-US" sz="1400" b="1" dirty="0"/>
          </a:p>
        </p:txBody>
      </p:sp>
      <p:cxnSp>
        <p:nvCxnSpPr>
          <p:cNvPr id="14" name="Straight Connector 13"/>
          <p:cNvCxnSpPr/>
          <p:nvPr/>
        </p:nvCxnSpPr>
        <p:spPr>
          <a:xfrm>
            <a:off x="131850"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pic>
        <p:nvPicPr>
          <p:cNvPr id="1028" name="Picture 4" descr="http://www.rainforestanimals.net/images/capybarapho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37" y="3045483"/>
            <a:ext cx="1301663" cy="1145517"/>
          </a:xfrm>
          <a:prstGeom prst="rect">
            <a:avLst/>
          </a:prstGeom>
          <a:noFill/>
          <a:extLst>
            <a:ext uri="{909E8E84-426E-40DD-AFC4-6F175D3DCCD1}">
              <a14:hiddenFill xmlns:a14="http://schemas.microsoft.com/office/drawing/2010/main">
                <a:solidFill>
                  <a:srgbClr val="FFFFFF"/>
                </a:solidFill>
              </a14:hiddenFill>
            </a:ext>
          </a:extLst>
        </p:spPr>
      </p:pic>
      <p:sp>
        <p:nvSpPr>
          <p:cNvPr id="25" name="TextBox 24"/>
          <p:cNvSpPr txBox="1"/>
          <p:nvPr/>
        </p:nvSpPr>
        <p:spPr>
          <a:xfrm>
            <a:off x="131850" y="4138136"/>
            <a:ext cx="1392150" cy="738664"/>
          </a:xfrm>
          <a:prstGeom prst="rect">
            <a:avLst/>
          </a:prstGeom>
          <a:noFill/>
        </p:spPr>
        <p:txBody>
          <a:bodyPr wrap="square" rtlCol="0">
            <a:spAutoFit/>
          </a:bodyPr>
          <a:lstStyle/>
          <a:p>
            <a:r>
              <a:rPr lang="en-US" sz="1400" b="1" i="1" dirty="0" err="1"/>
              <a:t>Hydrochoerus</a:t>
            </a:r>
            <a:r>
              <a:rPr lang="en-US" sz="1400" b="1" i="1" dirty="0"/>
              <a:t> </a:t>
            </a:r>
            <a:r>
              <a:rPr lang="en-US" sz="1400" b="1" i="1" dirty="0" err="1"/>
              <a:t>hydrochaeris</a:t>
            </a:r>
            <a:r>
              <a:rPr lang="en-US" sz="1400" b="1" i="1" dirty="0"/>
              <a:t/>
            </a:r>
            <a:br>
              <a:rPr lang="en-US" sz="1400" b="1" i="1" dirty="0"/>
            </a:br>
            <a:endParaRPr lang="en-US" sz="1400" b="1" i="1" dirty="0"/>
          </a:p>
        </p:txBody>
      </p:sp>
      <p:cxnSp>
        <p:nvCxnSpPr>
          <p:cNvPr id="26" name="Straight Connector 25"/>
          <p:cNvCxnSpPr/>
          <p:nvPr/>
        </p:nvCxnSpPr>
        <p:spPr>
          <a:xfrm>
            <a:off x="152400" y="47244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030" name="Picture 6" descr="http://www.desertanimals.net/images/sonorandeserttoadphoto.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4800600"/>
            <a:ext cx="1322307" cy="1322307"/>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152400" y="6093912"/>
            <a:ext cx="1392150" cy="307777"/>
          </a:xfrm>
          <a:prstGeom prst="rect">
            <a:avLst/>
          </a:prstGeom>
          <a:noFill/>
        </p:spPr>
        <p:txBody>
          <a:bodyPr wrap="square" rtlCol="0">
            <a:spAutoFit/>
          </a:bodyPr>
          <a:lstStyle/>
          <a:p>
            <a:r>
              <a:rPr lang="en-US" sz="1400" b="1" i="1" dirty="0" err="1"/>
              <a:t>Bufo</a:t>
            </a:r>
            <a:r>
              <a:rPr lang="en-US" sz="1400" b="1" i="1" dirty="0"/>
              <a:t> </a:t>
            </a:r>
            <a:r>
              <a:rPr lang="en-US" sz="1400" b="1" i="1" dirty="0" err="1" smtClean="0"/>
              <a:t>alvarius</a:t>
            </a:r>
            <a:endParaRPr lang="en-US" sz="1400" b="1" i="1" dirty="0"/>
          </a:p>
        </p:txBody>
      </p:sp>
      <p:cxnSp>
        <p:nvCxnSpPr>
          <p:cNvPr id="5" name="Straight Connector 4"/>
          <p:cNvCxnSpPr/>
          <p:nvPr/>
        </p:nvCxnSpPr>
        <p:spPr>
          <a:xfrm flipV="1">
            <a:off x="1544550" y="146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1425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1237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200400" y="3618241"/>
            <a:ext cx="1314450" cy="369332"/>
          </a:xfrm>
          <a:prstGeom prst="rect">
            <a:avLst/>
          </a:prstGeom>
          <a:noFill/>
        </p:spPr>
        <p:txBody>
          <a:bodyPr wrap="square" rtlCol="0">
            <a:spAutoFit/>
          </a:bodyPr>
          <a:lstStyle/>
          <a:p>
            <a:r>
              <a:rPr lang="en-US" dirty="0" smtClean="0"/>
              <a:t>Capybara</a:t>
            </a:r>
            <a:endParaRPr lang="en-US" dirty="0"/>
          </a:p>
        </p:txBody>
      </p:sp>
      <p:sp>
        <p:nvSpPr>
          <p:cNvPr id="27" name="TextBox 26"/>
          <p:cNvSpPr txBox="1"/>
          <p:nvPr/>
        </p:nvSpPr>
        <p:spPr>
          <a:xfrm>
            <a:off x="4857750" y="3581400"/>
            <a:ext cx="1314450" cy="369332"/>
          </a:xfrm>
          <a:prstGeom prst="rect">
            <a:avLst/>
          </a:prstGeom>
          <a:noFill/>
        </p:spPr>
        <p:txBody>
          <a:bodyPr wrap="square" rtlCol="0">
            <a:spAutoFit/>
          </a:bodyPr>
          <a:lstStyle/>
          <a:p>
            <a:r>
              <a:rPr lang="en-US" dirty="0" smtClean="0"/>
              <a:t>Leaves</a:t>
            </a:r>
            <a:endParaRPr lang="en-US" dirty="0"/>
          </a:p>
        </p:txBody>
      </p:sp>
      <p:sp>
        <p:nvSpPr>
          <p:cNvPr id="29" name="TextBox 28"/>
          <p:cNvSpPr txBox="1"/>
          <p:nvPr/>
        </p:nvSpPr>
        <p:spPr>
          <a:xfrm>
            <a:off x="6172200" y="3581400"/>
            <a:ext cx="1314450" cy="646331"/>
          </a:xfrm>
          <a:prstGeom prst="rect">
            <a:avLst/>
          </a:prstGeom>
          <a:noFill/>
        </p:spPr>
        <p:txBody>
          <a:bodyPr wrap="square" rtlCol="0">
            <a:spAutoFit/>
          </a:bodyPr>
          <a:lstStyle/>
          <a:p>
            <a:r>
              <a:rPr lang="en-US" dirty="0" smtClean="0"/>
              <a:t>Other herbivores</a:t>
            </a:r>
            <a:endParaRPr lang="en-US" dirty="0"/>
          </a:p>
        </p:txBody>
      </p:sp>
      <p:sp>
        <p:nvSpPr>
          <p:cNvPr id="30" name="TextBox 29"/>
          <p:cNvSpPr txBox="1"/>
          <p:nvPr/>
        </p:nvSpPr>
        <p:spPr>
          <a:xfrm>
            <a:off x="7829550" y="3544669"/>
            <a:ext cx="1314450" cy="646331"/>
          </a:xfrm>
          <a:prstGeom prst="rect">
            <a:avLst/>
          </a:prstGeom>
          <a:noFill/>
        </p:spPr>
        <p:txBody>
          <a:bodyPr wrap="square" rtlCol="0">
            <a:spAutoFit/>
          </a:bodyPr>
          <a:lstStyle/>
          <a:p>
            <a:r>
              <a:rPr lang="en-US" dirty="0" smtClean="0"/>
              <a:t>Large cats. Jaguars, </a:t>
            </a:r>
            <a:r>
              <a:rPr lang="en-US" dirty="0" err="1" smtClean="0"/>
              <a:t>etc</a:t>
            </a:r>
            <a:endParaRPr lang="en-US" dirty="0"/>
          </a:p>
        </p:txBody>
      </p:sp>
      <p:sp>
        <p:nvSpPr>
          <p:cNvPr id="31" name="TextBox 30"/>
          <p:cNvSpPr txBox="1"/>
          <p:nvPr/>
        </p:nvSpPr>
        <p:spPr>
          <a:xfrm>
            <a:off x="1752600" y="4278868"/>
            <a:ext cx="1314450" cy="369332"/>
          </a:xfrm>
          <a:prstGeom prst="rect">
            <a:avLst/>
          </a:prstGeom>
          <a:noFill/>
        </p:spPr>
        <p:txBody>
          <a:bodyPr wrap="square" rtlCol="0">
            <a:spAutoFit/>
          </a:bodyPr>
          <a:lstStyle/>
          <a:p>
            <a:r>
              <a:rPr lang="en-US" dirty="0" smtClean="0"/>
              <a:t>Rainforest</a:t>
            </a:r>
            <a:endParaRPr lang="en-US" dirty="0"/>
          </a:p>
        </p:txBody>
      </p:sp>
      <p:sp>
        <p:nvSpPr>
          <p:cNvPr id="32" name="TextBox 31"/>
          <p:cNvSpPr txBox="1"/>
          <p:nvPr/>
        </p:nvSpPr>
        <p:spPr>
          <a:xfrm>
            <a:off x="2038350" y="6324600"/>
            <a:ext cx="1314450" cy="369332"/>
          </a:xfrm>
          <a:prstGeom prst="rect">
            <a:avLst/>
          </a:prstGeom>
          <a:noFill/>
        </p:spPr>
        <p:txBody>
          <a:bodyPr wrap="square" rtlCol="0">
            <a:spAutoFit/>
          </a:bodyPr>
          <a:lstStyle/>
          <a:p>
            <a:r>
              <a:rPr lang="en-US" dirty="0" smtClean="0"/>
              <a:t>Desert</a:t>
            </a:r>
            <a:endParaRPr lang="en-US" dirty="0"/>
          </a:p>
        </p:txBody>
      </p:sp>
      <p:sp>
        <p:nvSpPr>
          <p:cNvPr id="33" name="TextBox 32"/>
          <p:cNvSpPr txBox="1"/>
          <p:nvPr/>
        </p:nvSpPr>
        <p:spPr>
          <a:xfrm>
            <a:off x="4857750" y="5410200"/>
            <a:ext cx="1314450" cy="923330"/>
          </a:xfrm>
          <a:prstGeom prst="rect">
            <a:avLst/>
          </a:prstGeom>
          <a:noFill/>
        </p:spPr>
        <p:txBody>
          <a:bodyPr wrap="square" rtlCol="0">
            <a:spAutoFit/>
          </a:bodyPr>
          <a:lstStyle/>
          <a:p>
            <a:r>
              <a:rPr lang="en-US" dirty="0" smtClean="0"/>
              <a:t>Insects, small rodents</a:t>
            </a:r>
            <a:endParaRPr lang="en-US" dirty="0"/>
          </a:p>
        </p:txBody>
      </p:sp>
      <p:sp>
        <p:nvSpPr>
          <p:cNvPr id="34" name="TextBox 33"/>
          <p:cNvSpPr txBox="1"/>
          <p:nvPr/>
        </p:nvSpPr>
        <p:spPr>
          <a:xfrm>
            <a:off x="6076950" y="5477470"/>
            <a:ext cx="1314450" cy="369332"/>
          </a:xfrm>
          <a:prstGeom prst="rect">
            <a:avLst/>
          </a:prstGeom>
          <a:noFill/>
        </p:spPr>
        <p:txBody>
          <a:bodyPr wrap="square" rtlCol="0">
            <a:spAutoFit/>
          </a:bodyPr>
          <a:lstStyle/>
          <a:p>
            <a:r>
              <a:rPr lang="en-US" dirty="0" smtClean="0"/>
              <a:t>X</a:t>
            </a:r>
            <a:endParaRPr lang="en-US" dirty="0"/>
          </a:p>
        </p:txBody>
      </p:sp>
      <p:sp>
        <p:nvSpPr>
          <p:cNvPr id="35" name="TextBox 34"/>
          <p:cNvSpPr txBox="1"/>
          <p:nvPr/>
        </p:nvSpPr>
        <p:spPr>
          <a:xfrm>
            <a:off x="7829550" y="5375564"/>
            <a:ext cx="1314450" cy="369332"/>
          </a:xfrm>
          <a:prstGeom prst="rect">
            <a:avLst/>
          </a:prstGeom>
          <a:noFill/>
        </p:spPr>
        <p:txBody>
          <a:bodyPr wrap="square" rtlCol="0">
            <a:spAutoFit/>
          </a:bodyPr>
          <a:lstStyle/>
          <a:p>
            <a:r>
              <a:rPr lang="en-US" dirty="0" smtClean="0"/>
              <a:t>X</a:t>
            </a:r>
            <a:endParaRPr lang="en-US" dirty="0"/>
          </a:p>
        </p:txBody>
      </p:sp>
      <p:sp>
        <p:nvSpPr>
          <p:cNvPr id="36" name="TextBox 35"/>
          <p:cNvSpPr txBox="1"/>
          <p:nvPr/>
        </p:nvSpPr>
        <p:spPr>
          <a:xfrm>
            <a:off x="3124200" y="5629870"/>
            <a:ext cx="1314450" cy="369332"/>
          </a:xfrm>
          <a:prstGeom prst="rect">
            <a:avLst/>
          </a:prstGeom>
          <a:noFill/>
        </p:spPr>
        <p:txBody>
          <a:bodyPr wrap="square" rtlCol="0">
            <a:spAutoFit/>
          </a:bodyPr>
          <a:lstStyle/>
          <a:p>
            <a:r>
              <a:rPr lang="en-US" dirty="0" smtClean="0"/>
              <a:t>Toad</a:t>
            </a:r>
            <a:endParaRPr lang="en-US" dirty="0"/>
          </a:p>
        </p:txBody>
      </p:sp>
      <p:sp>
        <p:nvSpPr>
          <p:cNvPr id="37" name="TextBox 36"/>
          <p:cNvSpPr txBox="1"/>
          <p:nvPr/>
        </p:nvSpPr>
        <p:spPr>
          <a:xfrm>
            <a:off x="3124200" y="1905000"/>
            <a:ext cx="1314450" cy="369332"/>
          </a:xfrm>
          <a:prstGeom prst="rect">
            <a:avLst/>
          </a:prstGeom>
          <a:noFill/>
        </p:spPr>
        <p:txBody>
          <a:bodyPr wrap="square" rtlCol="0">
            <a:spAutoFit/>
          </a:bodyPr>
          <a:lstStyle/>
          <a:p>
            <a:r>
              <a:rPr lang="en-US" dirty="0" smtClean="0"/>
              <a:t>Elk</a:t>
            </a:r>
            <a:endParaRPr lang="en-US" dirty="0"/>
          </a:p>
        </p:txBody>
      </p:sp>
      <p:sp>
        <p:nvSpPr>
          <p:cNvPr id="38" name="TextBox 37"/>
          <p:cNvSpPr txBox="1"/>
          <p:nvPr/>
        </p:nvSpPr>
        <p:spPr>
          <a:xfrm>
            <a:off x="4857750" y="1828800"/>
            <a:ext cx="1314450" cy="369332"/>
          </a:xfrm>
          <a:prstGeom prst="rect">
            <a:avLst/>
          </a:prstGeom>
          <a:noFill/>
        </p:spPr>
        <p:txBody>
          <a:bodyPr wrap="square" rtlCol="0">
            <a:spAutoFit/>
          </a:bodyPr>
          <a:lstStyle/>
          <a:p>
            <a:r>
              <a:rPr lang="en-US" dirty="0" smtClean="0"/>
              <a:t>Leaves</a:t>
            </a:r>
            <a:endParaRPr lang="en-US" dirty="0"/>
          </a:p>
        </p:txBody>
      </p:sp>
      <p:sp>
        <p:nvSpPr>
          <p:cNvPr id="39" name="TextBox 38"/>
          <p:cNvSpPr txBox="1"/>
          <p:nvPr/>
        </p:nvSpPr>
        <p:spPr>
          <a:xfrm>
            <a:off x="6096000" y="1524000"/>
            <a:ext cx="1314450" cy="1200329"/>
          </a:xfrm>
          <a:prstGeom prst="rect">
            <a:avLst/>
          </a:prstGeom>
          <a:noFill/>
        </p:spPr>
        <p:txBody>
          <a:bodyPr wrap="square" rtlCol="0">
            <a:spAutoFit/>
          </a:bodyPr>
          <a:lstStyle/>
          <a:p>
            <a:r>
              <a:rPr lang="en-US" dirty="0" smtClean="0"/>
              <a:t>Other herbivores, deer, moose</a:t>
            </a:r>
            <a:endParaRPr lang="en-US" dirty="0"/>
          </a:p>
        </p:txBody>
      </p:sp>
      <p:sp>
        <p:nvSpPr>
          <p:cNvPr id="40" name="TextBox 39"/>
          <p:cNvSpPr txBox="1"/>
          <p:nvPr/>
        </p:nvSpPr>
        <p:spPr>
          <a:xfrm>
            <a:off x="7829550" y="1524000"/>
            <a:ext cx="1314450" cy="923330"/>
          </a:xfrm>
          <a:prstGeom prst="rect">
            <a:avLst/>
          </a:prstGeom>
          <a:noFill/>
        </p:spPr>
        <p:txBody>
          <a:bodyPr wrap="square" rtlCol="0">
            <a:spAutoFit/>
          </a:bodyPr>
          <a:lstStyle/>
          <a:p>
            <a:r>
              <a:rPr lang="en-US" dirty="0" smtClean="0"/>
              <a:t>Bears, Mountain Lions</a:t>
            </a:r>
            <a:endParaRPr lang="en-US" dirty="0"/>
          </a:p>
        </p:txBody>
      </p:sp>
      <p:sp>
        <p:nvSpPr>
          <p:cNvPr id="41" name="TextBox 40"/>
          <p:cNvSpPr txBox="1"/>
          <p:nvPr/>
        </p:nvSpPr>
        <p:spPr>
          <a:xfrm>
            <a:off x="2057400" y="2297668"/>
            <a:ext cx="1314450" cy="369332"/>
          </a:xfrm>
          <a:prstGeom prst="rect">
            <a:avLst/>
          </a:prstGeom>
          <a:noFill/>
        </p:spPr>
        <p:txBody>
          <a:bodyPr wrap="square" rtlCol="0">
            <a:spAutoFit/>
          </a:bodyPr>
          <a:lstStyle/>
          <a:p>
            <a:r>
              <a:rPr lang="en-US" dirty="0" smtClean="0"/>
              <a:t>Boreal</a:t>
            </a:r>
            <a:endParaRPr lang="en-US" dirty="0"/>
          </a:p>
        </p:txBody>
      </p:sp>
    </p:spTree>
    <p:extLst>
      <p:ext uri="{BB962C8B-B14F-4D97-AF65-F5344CB8AC3E}">
        <p14:creationId xmlns:p14="http://schemas.microsoft.com/office/powerpoint/2010/main" val="97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1850" y="2971800"/>
            <a:ext cx="1620750" cy="307777"/>
          </a:xfrm>
          <a:prstGeom prst="rect">
            <a:avLst/>
          </a:prstGeom>
          <a:noFill/>
        </p:spPr>
        <p:txBody>
          <a:bodyPr wrap="square" rtlCol="0">
            <a:spAutoFit/>
          </a:bodyPr>
          <a:lstStyle/>
          <a:p>
            <a:r>
              <a:rPr lang="en-US" sz="1400" b="1" i="1" dirty="0" err="1"/>
              <a:t>Hylobates</a:t>
            </a:r>
            <a:r>
              <a:rPr lang="en-US" sz="1400" b="1" i="1" dirty="0"/>
              <a:t> </a:t>
            </a:r>
            <a:r>
              <a:rPr lang="en-US" sz="1400" b="1" i="1" dirty="0" err="1" smtClean="0"/>
              <a:t>lar</a:t>
            </a:r>
            <a:endParaRPr lang="en-US" sz="1400" b="1" i="1" dirty="0"/>
          </a:p>
        </p:txBody>
      </p:sp>
      <p:cxnSp>
        <p:nvCxnSpPr>
          <p:cNvPr id="14" name="Straight Connector 13"/>
          <p:cNvCxnSpPr/>
          <p:nvPr/>
        </p:nvCxnSpPr>
        <p:spPr>
          <a:xfrm>
            <a:off x="131850" y="33137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pic>
        <p:nvPicPr>
          <p:cNvPr id="2052" name="Picture 4" descr="http://www.rainforestanimals.net/sitebuilder/images/gibbon_sm-178x2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447800"/>
            <a:ext cx="1206935" cy="155185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Connector 15"/>
          <p:cNvCxnSpPr/>
          <p:nvPr/>
        </p:nvCxnSpPr>
        <p:spPr>
          <a:xfrm>
            <a:off x="152400" y="49901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054" name="Picture 6" descr="http://www.desertanimals.net/images/sidewinderphoto.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 y="3389904"/>
            <a:ext cx="1321832" cy="1321832"/>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0" y="4682327"/>
            <a:ext cx="1438984" cy="307777"/>
          </a:xfrm>
          <a:prstGeom prst="rect">
            <a:avLst/>
          </a:prstGeom>
        </p:spPr>
        <p:txBody>
          <a:bodyPr wrap="none">
            <a:spAutoFit/>
          </a:bodyPr>
          <a:lstStyle/>
          <a:p>
            <a:r>
              <a:rPr lang="en-US" sz="1400" b="1" i="1" dirty="0" err="1"/>
              <a:t>Crotales</a:t>
            </a:r>
            <a:r>
              <a:rPr lang="en-US" sz="1400" b="1" i="1" dirty="0"/>
              <a:t> </a:t>
            </a:r>
            <a:r>
              <a:rPr lang="en-US" sz="1400" b="1" i="1" dirty="0" err="1"/>
              <a:t>cerastes</a:t>
            </a:r>
            <a:endParaRPr lang="en-US" sz="1400" b="1" i="1" dirty="0"/>
          </a:p>
        </p:txBody>
      </p:sp>
      <p:pic>
        <p:nvPicPr>
          <p:cNvPr id="2056" name="Picture 8" descr="http://upload.wikimedia.org/wikipedia/commons/thumb/0/0a/Gulo_gulo_2.jpg/220px-Gulo_gulo_2.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262" y="5103405"/>
            <a:ext cx="1390897" cy="114499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a:off x="228600" y="6260068"/>
            <a:ext cx="941283" cy="307777"/>
          </a:xfrm>
          <a:prstGeom prst="rect">
            <a:avLst/>
          </a:prstGeom>
        </p:spPr>
        <p:txBody>
          <a:bodyPr wrap="none">
            <a:spAutoFit/>
          </a:bodyPr>
          <a:lstStyle/>
          <a:p>
            <a:r>
              <a:rPr lang="en-US" sz="1400" b="1" i="1" dirty="0" err="1"/>
              <a:t>Gulo</a:t>
            </a:r>
            <a:r>
              <a:rPr lang="en-US" sz="1400" b="1" i="1" dirty="0"/>
              <a:t> </a:t>
            </a:r>
            <a:r>
              <a:rPr lang="en-US" sz="1400" b="1" i="1" dirty="0" err="1"/>
              <a:t>gulo</a:t>
            </a:r>
            <a:r>
              <a:rPr lang="en-US" sz="1400" b="1" i="1" dirty="0"/>
              <a:t> </a:t>
            </a:r>
          </a:p>
        </p:txBody>
      </p:sp>
      <p:cxnSp>
        <p:nvCxnSpPr>
          <p:cNvPr id="19" name="Straight Connector 18"/>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5052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16764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1752600" y="2831068"/>
            <a:ext cx="1361325" cy="369332"/>
          </a:xfrm>
          <a:prstGeom prst="rect">
            <a:avLst/>
          </a:prstGeom>
          <a:noFill/>
        </p:spPr>
        <p:txBody>
          <a:bodyPr wrap="square" rtlCol="0">
            <a:spAutoFit/>
          </a:bodyPr>
          <a:lstStyle/>
          <a:p>
            <a:r>
              <a:rPr lang="en-US" dirty="0" smtClean="0"/>
              <a:t>Rainforest</a:t>
            </a:r>
            <a:endParaRPr lang="en-US" dirty="0"/>
          </a:p>
        </p:txBody>
      </p:sp>
      <p:sp>
        <p:nvSpPr>
          <p:cNvPr id="26" name="TextBox 25"/>
          <p:cNvSpPr txBox="1"/>
          <p:nvPr/>
        </p:nvSpPr>
        <p:spPr>
          <a:xfrm>
            <a:off x="2014912" y="4431268"/>
            <a:ext cx="956888" cy="369332"/>
          </a:xfrm>
          <a:prstGeom prst="rect">
            <a:avLst/>
          </a:prstGeom>
          <a:noFill/>
        </p:spPr>
        <p:txBody>
          <a:bodyPr wrap="square" rtlCol="0">
            <a:spAutoFit/>
          </a:bodyPr>
          <a:lstStyle/>
          <a:p>
            <a:r>
              <a:rPr lang="en-US" dirty="0" smtClean="0"/>
              <a:t>Desert</a:t>
            </a:r>
            <a:endParaRPr lang="en-US" dirty="0"/>
          </a:p>
        </p:txBody>
      </p:sp>
      <p:sp>
        <p:nvSpPr>
          <p:cNvPr id="27" name="TextBox 26"/>
          <p:cNvSpPr txBox="1"/>
          <p:nvPr/>
        </p:nvSpPr>
        <p:spPr>
          <a:xfrm>
            <a:off x="8120437" y="2039060"/>
            <a:ext cx="599325" cy="369332"/>
          </a:xfrm>
          <a:prstGeom prst="rect">
            <a:avLst/>
          </a:prstGeom>
          <a:noFill/>
        </p:spPr>
        <p:txBody>
          <a:bodyPr wrap="square" rtlCol="0">
            <a:spAutoFit/>
          </a:bodyPr>
          <a:lstStyle/>
          <a:p>
            <a:r>
              <a:rPr lang="en-US" dirty="0" smtClean="0"/>
              <a:t>X</a:t>
            </a:r>
            <a:endParaRPr lang="en-US" dirty="0"/>
          </a:p>
        </p:txBody>
      </p:sp>
      <p:sp>
        <p:nvSpPr>
          <p:cNvPr id="28" name="TextBox 27"/>
          <p:cNvSpPr txBox="1"/>
          <p:nvPr/>
        </p:nvSpPr>
        <p:spPr>
          <a:xfrm>
            <a:off x="6177337" y="2168351"/>
            <a:ext cx="599325" cy="646331"/>
          </a:xfrm>
          <a:prstGeom prst="rect">
            <a:avLst/>
          </a:prstGeom>
          <a:noFill/>
        </p:spPr>
        <p:txBody>
          <a:bodyPr wrap="square" rtlCol="0">
            <a:spAutoFit/>
          </a:bodyPr>
          <a:lstStyle/>
          <a:p>
            <a:r>
              <a:rPr lang="en-US" dirty="0" smtClean="0"/>
              <a:t>Other </a:t>
            </a:r>
            <a:endParaRPr lang="en-US" dirty="0"/>
          </a:p>
        </p:txBody>
      </p:sp>
      <p:sp>
        <p:nvSpPr>
          <p:cNvPr id="29" name="TextBox 28"/>
          <p:cNvSpPr txBox="1"/>
          <p:nvPr/>
        </p:nvSpPr>
        <p:spPr>
          <a:xfrm>
            <a:off x="5029200" y="2168351"/>
            <a:ext cx="838200" cy="369332"/>
          </a:xfrm>
          <a:prstGeom prst="rect">
            <a:avLst/>
          </a:prstGeom>
          <a:noFill/>
        </p:spPr>
        <p:txBody>
          <a:bodyPr wrap="square" rtlCol="0">
            <a:spAutoFit/>
          </a:bodyPr>
          <a:lstStyle/>
          <a:p>
            <a:r>
              <a:rPr lang="en-US" dirty="0" smtClean="0"/>
              <a:t>Fruit</a:t>
            </a:r>
            <a:endParaRPr lang="en-US" dirty="0"/>
          </a:p>
        </p:txBody>
      </p:sp>
      <p:sp>
        <p:nvSpPr>
          <p:cNvPr id="30" name="TextBox 29"/>
          <p:cNvSpPr txBox="1"/>
          <p:nvPr/>
        </p:nvSpPr>
        <p:spPr>
          <a:xfrm>
            <a:off x="3560850" y="1997540"/>
            <a:ext cx="599325" cy="369332"/>
          </a:xfrm>
          <a:prstGeom prst="rect">
            <a:avLst/>
          </a:prstGeom>
          <a:noFill/>
        </p:spPr>
        <p:txBody>
          <a:bodyPr wrap="square" rtlCol="0">
            <a:spAutoFit/>
          </a:bodyPr>
          <a:lstStyle/>
          <a:p>
            <a:r>
              <a:rPr lang="en-US" dirty="0" smtClean="0"/>
              <a:t>X</a:t>
            </a:r>
            <a:endParaRPr lang="en-US" dirty="0"/>
          </a:p>
        </p:txBody>
      </p:sp>
      <p:sp>
        <p:nvSpPr>
          <p:cNvPr id="31" name="TextBox 30"/>
          <p:cNvSpPr txBox="1"/>
          <p:nvPr/>
        </p:nvSpPr>
        <p:spPr>
          <a:xfrm>
            <a:off x="3183198" y="4061936"/>
            <a:ext cx="1560251" cy="369332"/>
          </a:xfrm>
          <a:prstGeom prst="rect">
            <a:avLst/>
          </a:prstGeom>
          <a:noFill/>
        </p:spPr>
        <p:txBody>
          <a:bodyPr wrap="square" rtlCol="0">
            <a:spAutoFit/>
          </a:bodyPr>
          <a:lstStyle/>
          <a:p>
            <a:r>
              <a:rPr lang="en-US" dirty="0" smtClean="0"/>
              <a:t>Rattlesnake</a:t>
            </a:r>
            <a:endParaRPr lang="en-US" dirty="0"/>
          </a:p>
        </p:txBody>
      </p:sp>
      <p:sp>
        <p:nvSpPr>
          <p:cNvPr id="32" name="TextBox 31"/>
          <p:cNvSpPr txBox="1"/>
          <p:nvPr/>
        </p:nvSpPr>
        <p:spPr>
          <a:xfrm>
            <a:off x="4916749" y="4038600"/>
            <a:ext cx="1560251" cy="369332"/>
          </a:xfrm>
          <a:prstGeom prst="rect">
            <a:avLst/>
          </a:prstGeom>
          <a:noFill/>
        </p:spPr>
        <p:txBody>
          <a:bodyPr wrap="square" rtlCol="0">
            <a:spAutoFit/>
          </a:bodyPr>
          <a:lstStyle/>
          <a:p>
            <a:r>
              <a:rPr lang="en-US" dirty="0" smtClean="0"/>
              <a:t>Rodents</a:t>
            </a:r>
            <a:endParaRPr lang="en-US" dirty="0"/>
          </a:p>
        </p:txBody>
      </p:sp>
      <p:sp>
        <p:nvSpPr>
          <p:cNvPr id="33" name="TextBox 32"/>
          <p:cNvSpPr txBox="1"/>
          <p:nvPr/>
        </p:nvSpPr>
        <p:spPr>
          <a:xfrm>
            <a:off x="6019800" y="3801070"/>
            <a:ext cx="1560251" cy="923330"/>
          </a:xfrm>
          <a:prstGeom prst="rect">
            <a:avLst/>
          </a:prstGeom>
          <a:noFill/>
        </p:spPr>
        <p:txBody>
          <a:bodyPr wrap="square" rtlCol="0">
            <a:spAutoFit/>
          </a:bodyPr>
          <a:lstStyle/>
          <a:p>
            <a:r>
              <a:rPr lang="en-US" dirty="0" smtClean="0"/>
              <a:t>Birds of prey, Hawks, Falcons, etc.</a:t>
            </a:r>
            <a:endParaRPr lang="en-US" dirty="0"/>
          </a:p>
        </p:txBody>
      </p:sp>
      <p:sp>
        <p:nvSpPr>
          <p:cNvPr id="34" name="TextBox 33"/>
          <p:cNvSpPr txBox="1"/>
          <p:nvPr/>
        </p:nvSpPr>
        <p:spPr>
          <a:xfrm>
            <a:off x="7772400" y="3810000"/>
            <a:ext cx="1560251" cy="923330"/>
          </a:xfrm>
          <a:prstGeom prst="rect">
            <a:avLst/>
          </a:prstGeom>
          <a:noFill/>
        </p:spPr>
        <p:txBody>
          <a:bodyPr wrap="square" rtlCol="0">
            <a:spAutoFit/>
          </a:bodyPr>
          <a:lstStyle/>
          <a:p>
            <a:r>
              <a:rPr lang="en-US" dirty="0" smtClean="0"/>
              <a:t>Birds of prey, Hawks, Falcons, etc.</a:t>
            </a:r>
            <a:endParaRPr lang="en-US" dirty="0"/>
          </a:p>
        </p:txBody>
      </p:sp>
      <p:sp>
        <p:nvSpPr>
          <p:cNvPr id="35" name="TextBox 34"/>
          <p:cNvSpPr txBox="1"/>
          <p:nvPr/>
        </p:nvSpPr>
        <p:spPr>
          <a:xfrm>
            <a:off x="3200400" y="5802868"/>
            <a:ext cx="1560251" cy="369332"/>
          </a:xfrm>
          <a:prstGeom prst="rect">
            <a:avLst/>
          </a:prstGeom>
          <a:noFill/>
        </p:spPr>
        <p:txBody>
          <a:bodyPr wrap="square" rtlCol="0">
            <a:spAutoFit/>
          </a:bodyPr>
          <a:lstStyle/>
          <a:p>
            <a:r>
              <a:rPr lang="en-US" dirty="0" smtClean="0"/>
              <a:t>Wolverine</a:t>
            </a:r>
            <a:endParaRPr lang="en-US" dirty="0"/>
          </a:p>
        </p:txBody>
      </p:sp>
      <p:sp>
        <p:nvSpPr>
          <p:cNvPr id="36" name="TextBox 35"/>
          <p:cNvSpPr txBox="1"/>
          <p:nvPr/>
        </p:nvSpPr>
        <p:spPr>
          <a:xfrm>
            <a:off x="1716349" y="6412468"/>
            <a:ext cx="1560251" cy="369332"/>
          </a:xfrm>
          <a:prstGeom prst="rect">
            <a:avLst/>
          </a:prstGeom>
          <a:noFill/>
        </p:spPr>
        <p:txBody>
          <a:bodyPr wrap="square" rtlCol="0">
            <a:spAutoFit/>
          </a:bodyPr>
          <a:lstStyle/>
          <a:p>
            <a:r>
              <a:rPr lang="en-US" dirty="0" smtClean="0"/>
              <a:t>Temperate</a:t>
            </a:r>
            <a:endParaRPr lang="en-US" dirty="0"/>
          </a:p>
        </p:txBody>
      </p:sp>
      <p:sp>
        <p:nvSpPr>
          <p:cNvPr id="37" name="TextBox 36"/>
          <p:cNvSpPr txBox="1"/>
          <p:nvPr/>
        </p:nvSpPr>
        <p:spPr>
          <a:xfrm>
            <a:off x="4876800" y="5791200"/>
            <a:ext cx="1560251" cy="369332"/>
          </a:xfrm>
          <a:prstGeom prst="rect">
            <a:avLst/>
          </a:prstGeom>
          <a:noFill/>
        </p:spPr>
        <p:txBody>
          <a:bodyPr wrap="square" rtlCol="0">
            <a:spAutoFit/>
          </a:bodyPr>
          <a:lstStyle/>
          <a:p>
            <a:r>
              <a:rPr lang="en-US" dirty="0" smtClean="0"/>
              <a:t>Carrion</a:t>
            </a:r>
            <a:endParaRPr lang="en-US" dirty="0"/>
          </a:p>
        </p:txBody>
      </p:sp>
      <p:sp>
        <p:nvSpPr>
          <p:cNvPr id="38" name="TextBox 37"/>
          <p:cNvSpPr txBox="1"/>
          <p:nvPr/>
        </p:nvSpPr>
        <p:spPr>
          <a:xfrm>
            <a:off x="6135949" y="5791200"/>
            <a:ext cx="1560251" cy="646331"/>
          </a:xfrm>
          <a:prstGeom prst="rect">
            <a:avLst/>
          </a:prstGeom>
          <a:noFill/>
        </p:spPr>
        <p:txBody>
          <a:bodyPr wrap="square" rtlCol="0">
            <a:spAutoFit/>
          </a:bodyPr>
          <a:lstStyle/>
          <a:p>
            <a:r>
              <a:rPr lang="en-US" dirty="0" smtClean="0"/>
              <a:t>Bears, Wolves, etc.</a:t>
            </a:r>
            <a:endParaRPr lang="en-US" dirty="0"/>
          </a:p>
        </p:txBody>
      </p:sp>
      <p:sp>
        <p:nvSpPr>
          <p:cNvPr id="39" name="TextBox 38"/>
          <p:cNvSpPr txBox="1"/>
          <p:nvPr/>
        </p:nvSpPr>
        <p:spPr>
          <a:xfrm>
            <a:off x="7888549" y="5791200"/>
            <a:ext cx="1560251" cy="369332"/>
          </a:xfrm>
          <a:prstGeom prst="rect">
            <a:avLst/>
          </a:prstGeom>
          <a:noFill/>
        </p:spPr>
        <p:txBody>
          <a:bodyPr wrap="square" rtlCol="0">
            <a:spAutoFit/>
          </a:bodyPr>
          <a:lstStyle/>
          <a:p>
            <a:r>
              <a:rPr lang="en-US" dirty="0" smtClean="0"/>
              <a:t>Humans</a:t>
            </a:r>
            <a:endParaRPr lang="en-US" dirty="0"/>
          </a:p>
        </p:txBody>
      </p:sp>
    </p:spTree>
    <p:extLst>
      <p:ext uri="{BB962C8B-B14F-4D97-AF65-F5344CB8AC3E}">
        <p14:creationId xmlns:p14="http://schemas.microsoft.com/office/powerpoint/2010/main" val="3270278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31850" y="2971800"/>
            <a:ext cx="1354050" cy="307777"/>
          </a:xfrm>
          <a:prstGeom prst="rect">
            <a:avLst/>
          </a:prstGeom>
          <a:noFill/>
        </p:spPr>
        <p:txBody>
          <a:bodyPr wrap="square" rtlCol="0">
            <a:spAutoFit/>
          </a:bodyPr>
          <a:lstStyle/>
          <a:p>
            <a:r>
              <a:rPr lang="en-US" sz="1400" b="1" i="1" dirty="0" err="1"/>
              <a:t>Quercus</a:t>
            </a:r>
            <a:r>
              <a:rPr lang="en-US" sz="1400" b="1" i="1" dirty="0"/>
              <a:t> </a:t>
            </a:r>
            <a:r>
              <a:rPr lang="en-US" sz="1400" b="1" i="1" dirty="0" err="1" smtClean="0"/>
              <a:t>robur</a:t>
            </a:r>
            <a:endParaRPr lang="en-US" sz="1400" b="1" i="1" dirty="0"/>
          </a:p>
        </p:txBody>
      </p:sp>
      <p:cxnSp>
        <p:nvCxnSpPr>
          <p:cNvPr id="14" name="Straight Connector 13"/>
          <p:cNvCxnSpPr/>
          <p:nvPr/>
        </p:nvCxnSpPr>
        <p:spPr>
          <a:xfrm>
            <a:off x="131850" y="33137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4990104"/>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1" y="4419600"/>
            <a:ext cx="1600200" cy="523220"/>
          </a:xfrm>
          <a:prstGeom prst="rect">
            <a:avLst/>
          </a:prstGeom>
        </p:spPr>
        <p:txBody>
          <a:bodyPr wrap="square">
            <a:spAutoFit/>
          </a:bodyPr>
          <a:lstStyle/>
          <a:p>
            <a:r>
              <a:rPr lang="en-US" sz="1400" b="1" i="1" dirty="0" err="1"/>
              <a:t>Sphodromantis</a:t>
            </a:r>
            <a:r>
              <a:rPr lang="en-US" sz="1400" b="1" i="1" dirty="0"/>
              <a:t> </a:t>
            </a:r>
            <a:r>
              <a:rPr lang="en-US" sz="1400" b="1" i="1" dirty="0" err="1"/>
              <a:t>viridis</a:t>
            </a:r>
            <a:endParaRPr lang="en-US" sz="1400" b="1" i="1" dirty="0"/>
          </a:p>
        </p:txBody>
      </p:sp>
      <p:sp>
        <p:nvSpPr>
          <p:cNvPr id="5" name="Rectangle 4"/>
          <p:cNvSpPr/>
          <p:nvPr/>
        </p:nvSpPr>
        <p:spPr>
          <a:xfrm>
            <a:off x="56302" y="6096000"/>
            <a:ext cx="1311252" cy="523220"/>
          </a:xfrm>
          <a:prstGeom prst="rect">
            <a:avLst/>
          </a:prstGeom>
        </p:spPr>
        <p:txBody>
          <a:bodyPr wrap="square">
            <a:spAutoFit/>
          </a:bodyPr>
          <a:lstStyle/>
          <a:p>
            <a:r>
              <a:rPr lang="en-US" sz="1400" b="1" i="1" dirty="0" err="1"/>
              <a:t>Hydrurga</a:t>
            </a:r>
            <a:r>
              <a:rPr lang="en-US" sz="1400" b="1" i="1" dirty="0"/>
              <a:t> </a:t>
            </a:r>
            <a:r>
              <a:rPr lang="en-US" sz="1400" b="1" i="1" dirty="0" err="1" smtClean="0"/>
              <a:t>leptonyx</a:t>
            </a:r>
            <a:endParaRPr lang="en-US" sz="1400" b="1" i="1" dirty="0"/>
          </a:p>
        </p:txBody>
      </p:sp>
      <p:pic>
        <p:nvPicPr>
          <p:cNvPr id="3074" name="Picture 2" descr="http://upload.wikimedia.org/wikipedia/commons/thumb/a/af/Quercus_robur.jpg/220px-Quercus_robur.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7995" y="1441761"/>
            <a:ext cx="1129559" cy="153003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upload.wikimedia.org/wikipedia/commons/thumb/e/e3/Mantis-greece-alonisos-0a.jpg/220px-Mantis-greece-alonisos-0a.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998" y="3409949"/>
            <a:ext cx="1371600" cy="1028701"/>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upload.wikimedia.org/wikipedia/commons/thumb/b/bf/Hydrurga_leptonyx_edit1.jpg/250px-Hydrurga_leptonyx_edit1.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301" y="5066124"/>
            <a:ext cx="1370222" cy="953676"/>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16764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5052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3164149" y="2029851"/>
            <a:ext cx="1560251" cy="369332"/>
          </a:xfrm>
          <a:prstGeom prst="rect">
            <a:avLst/>
          </a:prstGeom>
          <a:noFill/>
        </p:spPr>
        <p:txBody>
          <a:bodyPr wrap="square" rtlCol="0">
            <a:spAutoFit/>
          </a:bodyPr>
          <a:lstStyle/>
          <a:p>
            <a:r>
              <a:rPr lang="en-US" dirty="0" smtClean="0"/>
              <a:t>Oak</a:t>
            </a:r>
            <a:endParaRPr lang="en-US" dirty="0"/>
          </a:p>
        </p:txBody>
      </p:sp>
      <p:sp>
        <p:nvSpPr>
          <p:cNvPr id="26" name="TextBox 25"/>
          <p:cNvSpPr txBox="1"/>
          <p:nvPr/>
        </p:nvSpPr>
        <p:spPr>
          <a:xfrm>
            <a:off x="4764349" y="1981200"/>
            <a:ext cx="1236401" cy="646331"/>
          </a:xfrm>
          <a:prstGeom prst="rect">
            <a:avLst/>
          </a:prstGeom>
          <a:noFill/>
        </p:spPr>
        <p:txBody>
          <a:bodyPr wrap="square" rtlCol="0">
            <a:spAutoFit/>
          </a:bodyPr>
          <a:lstStyle/>
          <a:p>
            <a:r>
              <a:rPr lang="en-US" dirty="0" err="1" smtClean="0"/>
              <a:t>Photosyn</a:t>
            </a:r>
            <a:r>
              <a:rPr lang="en-US" dirty="0" smtClean="0"/>
              <a:t>-thesis</a:t>
            </a:r>
            <a:endParaRPr lang="en-US" dirty="0"/>
          </a:p>
        </p:txBody>
      </p:sp>
      <p:sp>
        <p:nvSpPr>
          <p:cNvPr id="27" name="TextBox 26"/>
          <p:cNvSpPr txBox="1"/>
          <p:nvPr/>
        </p:nvSpPr>
        <p:spPr>
          <a:xfrm>
            <a:off x="6154999" y="1646872"/>
            <a:ext cx="1236401" cy="1477328"/>
          </a:xfrm>
          <a:prstGeom prst="rect">
            <a:avLst/>
          </a:prstGeom>
          <a:noFill/>
        </p:spPr>
        <p:txBody>
          <a:bodyPr wrap="square" rtlCol="0">
            <a:spAutoFit/>
          </a:bodyPr>
          <a:lstStyle/>
          <a:p>
            <a:r>
              <a:rPr lang="en-US" dirty="0" smtClean="0"/>
              <a:t>Other trees (shade = less sunlight)</a:t>
            </a:r>
            <a:endParaRPr lang="en-US" dirty="0"/>
          </a:p>
        </p:txBody>
      </p:sp>
      <p:sp>
        <p:nvSpPr>
          <p:cNvPr id="28" name="TextBox 27"/>
          <p:cNvSpPr txBox="1"/>
          <p:nvPr/>
        </p:nvSpPr>
        <p:spPr>
          <a:xfrm>
            <a:off x="7848600" y="1905000"/>
            <a:ext cx="1236401" cy="646331"/>
          </a:xfrm>
          <a:prstGeom prst="rect">
            <a:avLst/>
          </a:prstGeom>
          <a:noFill/>
        </p:spPr>
        <p:txBody>
          <a:bodyPr wrap="square" rtlCol="0">
            <a:spAutoFit/>
          </a:bodyPr>
          <a:lstStyle/>
          <a:p>
            <a:r>
              <a:rPr lang="en-US" dirty="0" smtClean="0"/>
              <a:t>Insects, disease</a:t>
            </a:r>
            <a:endParaRPr lang="en-US" dirty="0"/>
          </a:p>
        </p:txBody>
      </p:sp>
      <p:sp>
        <p:nvSpPr>
          <p:cNvPr id="29" name="TextBox 28"/>
          <p:cNvSpPr txBox="1"/>
          <p:nvPr/>
        </p:nvSpPr>
        <p:spPr>
          <a:xfrm>
            <a:off x="3316549" y="2182251"/>
            <a:ext cx="1560251" cy="369332"/>
          </a:xfrm>
          <a:prstGeom prst="rect">
            <a:avLst/>
          </a:prstGeom>
          <a:noFill/>
        </p:spPr>
        <p:txBody>
          <a:bodyPr wrap="square" rtlCol="0">
            <a:spAutoFit/>
          </a:bodyPr>
          <a:lstStyle/>
          <a:p>
            <a:r>
              <a:rPr lang="en-US" dirty="0" smtClean="0"/>
              <a:t>Oak</a:t>
            </a:r>
            <a:endParaRPr lang="en-US" dirty="0"/>
          </a:p>
        </p:txBody>
      </p:sp>
      <p:sp>
        <p:nvSpPr>
          <p:cNvPr id="30" name="TextBox 29"/>
          <p:cNvSpPr txBox="1"/>
          <p:nvPr/>
        </p:nvSpPr>
        <p:spPr>
          <a:xfrm>
            <a:off x="2971800" y="3974068"/>
            <a:ext cx="1560251" cy="369332"/>
          </a:xfrm>
          <a:prstGeom prst="rect">
            <a:avLst/>
          </a:prstGeom>
          <a:noFill/>
        </p:spPr>
        <p:txBody>
          <a:bodyPr wrap="square" rtlCol="0">
            <a:spAutoFit/>
          </a:bodyPr>
          <a:lstStyle/>
          <a:p>
            <a:r>
              <a:rPr lang="en-US" dirty="0" smtClean="0"/>
              <a:t>Praying Mantis</a:t>
            </a:r>
            <a:endParaRPr lang="en-US" dirty="0"/>
          </a:p>
        </p:txBody>
      </p:sp>
      <p:sp>
        <p:nvSpPr>
          <p:cNvPr id="31" name="TextBox 30"/>
          <p:cNvSpPr txBox="1"/>
          <p:nvPr/>
        </p:nvSpPr>
        <p:spPr>
          <a:xfrm>
            <a:off x="4850074" y="3886200"/>
            <a:ext cx="1245926" cy="646331"/>
          </a:xfrm>
          <a:prstGeom prst="rect">
            <a:avLst/>
          </a:prstGeom>
          <a:noFill/>
        </p:spPr>
        <p:txBody>
          <a:bodyPr wrap="square" rtlCol="0">
            <a:spAutoFit/>
          </a:bodyPr>
          <a:lstStyle/>
          <a:p>
            <a:r>
              <a:rPr lang="en-US" dirty="0" smtClean="0"/>
              <a:t>Other insects</a:t>
            </a:r>
            <a:endParaRPr lang="en-US" dirty="0"/>
          </a:p>
        </p:txBody>
      </p:sp>
      <p:sp>
        <p:nvSpPr>
          <p:cNvPr id="32" name="TextBox 31"/>
          <p:cNvSpPr txBox="1"/>
          <p:nvPr/>
        </p:nvSpPr>
        <p:spPr>
          <a:xfrm>
            <a:off x="6145474" y="3733800"/>
            <a:ext cx="1245926" cy="923330"/>
          </a:xfrm>
          <a:prstGeom prst="rect">
            <a:avLst/>
          </a:prstGeom>
          <a:noFill/>
        </p:spPr>
        <p:txBody>
          <a:bodyPr wrap="square" rtlCol="0">
            <a:spAutoFit/>
          </a:bodyPr>
          <a:lstStyle/>
          <a:p>
            <a:r>
              <a:rPr lang="en-US" dirty="0" smtClean="0"/>
              <a:t>Other insects, spiders</a:t>
            </a:r>
            <a:endParaRPr lang="en-US" dirty="0"/>
          </a:p>
        </p:txBody>
      </p:sp>
      <p:sp>
        <p:nvSpPr>
          <p:cNvPr id="33" name="TextBox 32"/>
          <p:cNvSpPr txBox="1"/>
          <p:nvPr/>
        </p:nvSpPr>
        <p:spPr>
          <a:xfrm>
            <a:off x="7898074" y="3974068"/>
            <a:ext cx="1245926" cy="369332"/>
          </a:xfrm>
          <a:prstGeom prst="rect">
            <a:avLst/>
          </a:prstGeom>
          <a:noFill/>
        </p:spPr>
        <p:txBody>
          <a:bodyPr wrap="square" rtlCol="0">
            <a:spAutoFit/>
          </a:bodyPr>
          <a:lstStyle/>
          <a:p>
            <a:r>
              <a:rPr lang="en-US" dirty="0" smtClean="0"/>
              <a:t>Birds</a:t>
            </a:r>
            <a:endParaRPr lang="en-US" dirty="0"/>
          </a:p>
        </p:txBody>
      </p:sp>
      <p:sp>
        <p:nvSpPr>
          <p:cNvPr id="34" name="TextBox 33"/>
          <p:cNvSpPr txBox="1"/>
          <p:nvPr/>
        </p:nvSpPr>
        <p:spPr>
          <a:xfrm>
            <a:off x="3120620" y="5805238"/>
            <a:ext cx="1560251" cy="369332"/>
          </a:xfrm>
          <a:prstGeom prst="rect">
            <a:avLst/>
          </a:prstGeom>
          <a:noFill/>
        </p:spPr>
        <p:txBody>
          <a:bodyPr wrap="square" rtlCol="0">
            <a:spAutoFit/>
          </a:bodyPr>
          <a:lstStyle/>
          <a:p>
            <a:r>
              <a:rPr lang="en-US" dirty="0" smtClean="0"/>
              <a:t>Leopard Seal</a:t>
            </a:r>
            <a:endParaRPr lang="en-US" dirty="0"/>
          </a:p>
        </p:txBody>
      </p:sp>
      <p:sp>
        <p:nvSpPr>
          <p:cNvPr id="35" name="TextBox 34"/>
          <p:cNvSpPr txBox="1"/>
          <p:nvPr/>
        </p:nvSpPr>
        <p:spPr>
          <a:xfrm>
            <a:off x="4764349" y="5562600"/>
            <a:ext cx="1381125" cy="646331"/>
          </a:xfrm>
          <a:prstGeom prst="rect">
            <a:avLst/>
          </a:prstGeom>
          <a:noFill/>
        </p:spPr>
        <p:txBody>
          <a:bodyPr wrap="square" rtlCol="0">
            <a:spAutoFit/>
          </a:bodyPr>
          <a:lstStyle/>
          <a:p>
            <a:r>
              <a:rPr lang="en-US" dirty="0" smtClean="0"/>
              <a:t>Penguins, fish</a:t>
            </a:r>
            <a:endParaRPr lang="en-US" dirty="0"/>
          </a:p>
        </p:txBody>
      </p:sp>
      <p:sp>
        <p:nvSpPr>
          <p:cNvPr id="36" name="TextBox 35"/>
          <p:cNvSpPr txBox="1"/>
          <p:nvPr/>
        </p:nvSpPr>
        <p:spPr>
          <a:xfrm>
            <a:off x="6162675" y="5562600"/>
            <a:ext cx="1381125" cy="646331"/>
          </a:xfrm>
          <a:prstGeom prst="rect">
            <a:avLst/>
          </a:prstGeom>
          <a:noFill/>
        </p:spPr>
        <p:txBody>
          <a:bodyPr wrap="square" rtlCol="0">
            <a:spAutoFit/>
          </a:bodyPr>
          <a:lstStyle/>
          <a:p>
            <a:r>
              <a:rPr lang="en-US" dirty="0" smtClean="0"/>
              <a:t>Polar Bears, Walruses</a:t>
            </a:r>
            <a:endParaRPr lang="en-US" dirty="0"/>
          </a:p>
        </p:txBody>
      </p:sp>
      <p:sp>
        <p:nvSpPr>
          <p:cNvPr id="37" name="TextBox 36"/>
          <p:cNvSpPr txBox="1"/>
          <p:nvPr/>
        </p:nvSpPr>
        <p:spPr>
          <a:xfrm>
            <a:off x="7924800" y="5562600"/>
            <a:ext cx="1381125" cy="646331"/>
          </a:xfrm>
          <a:prstGeom prst="rect">
            <a:avLst/>
          </a:prstGeom>
          <a:noFill/>
        </p:spPr>
        <p:txBody>
          <a:bodyPr wrap="square" rtlCol="0">
            <a:spAutoFit/>
          </a:bodyPr>
          <a:lstStyle/>
          <a:p>
            <a:r>
              <a:rPr lang="en-US" dirty="0" smtClean="0"/>
              <a:t>Killer Whales</a:t>
            </a:r>
            <a:endParaRPr lang="en-US" dirty="0"/>
          </a:p>
        </p:txBody>
      </p:sp>
      <p:sp>
        <p:nvSpPr>
          <p:cNvPr id="38" name="TextBox 37"/>
          <p:cNvSpPr txBox="1"/>
          <p:nvPr/>
        </p:nvSpPr>
        <p:spPr>
          <a:xfrm>
            <a:off x="2133600" y="6248400"/>
            <a:ext cx="1560251" cy="369332"/>
          </a:xfrm>
          <a:prstGeom prst="rect">
            <a:avLst/>
          </a:prstGeom>
          <a:noFill/>
        </p:spPr>
        <p:txBody>
          <a:bodyPr wrap="square" rtlCol="0">
            <a:spAutoFit/>
          </a:bodyPr>
          <a:lstStyle/>
          <a:p>
            <a:r>
              <a:rPr lang="en-US" dirty="0" smtClean="0"/>
              <a:t>Ice</a:t>
            </a:r>
            <a:endParaRPr lang="en-US" dirty="0"/>
          </a:p>
        </p:txBody>
      </p:sp>
      <p:sp>
        <p:nvSpPr>
          <p:cNvPr id="39" name="TextBox 38"/>
          <p:cNvSpPr txBox="1"/>
          <p:nvPr/>
        </p:nvSpPr>
        <p:spPr>
          <a:xfrm>
            <a:off x="2133600" y="4419600"/>
            <a:ext cx="1560251" cy="646331"/>
          </a:xfrm>
          <a:prstGeom prst="rect">
            <a:avLst/>
          </a:prstGeom>
          <a:noFill/>
        </p:spPr>
        <p:txBody>
          <a:bodyPr wrap="square" rtlCol="0">
            <a:spAutoFit/>
          </a:bodyPr>
          <a:lstStyle/>
          <a:p>
            <a:r>
              <a:rPr lang="en-US" dirty="0" smtClean="0"/>
              <a:t>X</a:t>
            </a:r>
            <a:endParaRPr lang="en-US" dirty="0"/>
          </a:p>
          <a:p>
            <a:endParaRPr lang="en-US" dirty="0"/>
          </a:p>
        </p:txBody>
      </p:sp>
      <p:sp>
        <p:nvSpPr>
          <p:cNvPr id="40" name="TextBox 39"/>
          <p:cNvSpPr txBox="1"/>
          <p:nvPr/>
        </p:nvSpPr>
        <p:spPr>
          <a:xfrm>
            <a:off x="2057400" y="2667000"/>
            <a:ext cx="1560251" cy="646331"/>
          </a:xfrm>
          <a:prstGeom prst="rect">
            <a:avLst/>
          </a:prstGeom>
          <a:noFill/>
        </p:spPr>
        <p:txBody>
          <a:bodyPr wrap="square" rtlCol="0">
            <a:spAutoFit/>
          </a:bodyPr>
          <a:lstStyle/>
          <a:p>
            <a:r>
              <a:rPr lang="en-US" dirty="0" smtClean="0"/>
              <a:t>X</a:t>
            </a:r>
            <a:endParaRPr lang="en-US" dirty="0"/>
          </a:p>
          <a:p>
            <a:endParaRPr lang="en-US" dirty="0"/>
          </a:p>
        </p:txBody>
      </p:sp>
    </p:spTree>
    <p:extLst>
      <p:ext uri="{BB962C8B-B14F-4D97-AF65-F5344CB8AC3E}">
        <p14:creationId xmlns:p14="http://schemas.microsoft.com/office/powerpoint/2010/main" val="554171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098" y="2493211"/>
            <a:ext cx="1354050" cy="307777"/>
          </a:xfrm>
          <a:prstGeom prst="rect">
            <a:avLst/>
          </a:prstGeom>
          <a:noFill/>
        </p:spPr>
        <p:txBody>
          <a:bodyPr wrap="square" rtlCol="0">
            <a:spAutoFit/>
          </a:bodyPr>
          <a:lstStyle/>
          <a:p>
            <a:r>
              <a:rPr lang="en-US" sz="1400" b="1" i="1" dirty="0" err="1"/>
              <a:t>Alopex</a:t>
            </a:r>
            <a:r>
              <a:rPr lang="en-US" sz="1400" b="1" i="1" dirty="0"/>
              <a:t> </a:t>
            </a:r>
            <a:r>
              <a:rPr lang="en-US" sz="1400" b="1" i="1" dirty="0" err="1" smtClean="0"/>
              <a:t>lagopus</a:t>
            </a:r>
            <a:endParaRPr lang="en-US" sz="1400" b="1" i="1" dirty="0"/>
          </a:p>
        </p:txBody>
      </p:sp>
      <p:cxnSp>
        <p:nvCxnSpPr>
          <p:cNvPr id="14" name="Straight Connector 13"/>
          <p:cNvCxnSpPr/>
          <p:nvPr/>
        </p:nvCxnSpPr>
        <p:spPr>
          <a:xfrm>
            <a:off x="84975"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49530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6200" y="4582180"/>
            <a:ext cx="1600200" cy="307777"/>
          </a:xfrm>
          <a:prstGeom prst="rect">
            <a:avLst/>
          </a:prstGeom>
        </p:spPr>
        <p:txBody>
          <a:bodyPr wrap="square">
            <a:spAutoFit/>
          </a:bodyPr>
          <a:lstStyle/>
          <a:p>
            <a:r>
              <a:rPr lang="en-US" sz="1400" b="1" i="1" dirty="0" err="1"/>
              <a:t>Riftia</a:t>
            </a:r>
            <a:r>
              <a:rPr lang="en-US" sz="1400" b="1" i="1" dirty="0"/>
              <a:t> </a:t>
            </a:r>
            <a:r>
              <a:rPr lang="en-US" sz="1400" b="1" i="1" dirty="0" err="1"/>
              <a:t>pachyptila</a:t>
            </a:r>
            <a:endParaRPr lang="en-US" sz="1400" b="1" i="1" dirty="0"/>
          </a:p>
        </p:txBody>
      </p:sp>
      <p:sp>
        <p:nvSpPr>
          <p:cNvPr id="5" name="Rectangle 4"/>
          <p:cNvSpPr/>
          <p:nvPr/>
        </p:nvSpPr>
        <p:spPr>
          <a:xfrm>
            <a:off x="228600" y="6195536"/>
            <a:ext cx="1371601" cy="738664"/>
          </a:xfrm>
          <a:prstGeom prst="rect">
            <a:avLst/>
          </a:prstGeom>
        </p:spPr>
        <p:txBody>
          <a:bodyPr wrap="square">
            <a:spAutoFit/>
          </a:bodyPr>
          <a:lstStyle/>
          <a:p>
            <a:r>
              <a:rPr lang="en-US" sz="1400" b="1" i="1" dirty="0" err="1"/>
              <a:t>Callipepla</a:t>
            </a:r>
            <a:r>
              <a:rPr lang="en-US" sz="1400" b="1" i="1" dirty="0"/>
              <a:t> </a:t>
            </a:r>
            <a:r>
              <a:rPr lang="en-US" sz="1400" b="1" i="1" dirty="0" err="1"/>
              <a:t>californica</a:t>
            </a:r>
            <a:r>
              <a:rPr lang="en-US" sz="1400" dirty="0"/>
              <a:t/>
            </a:r>
            <a:br>
              <a:rPr lang="en-US" sz="1400" dirty="0"/>
            </a:br>
            <a:endParaRPr lang="en-US" sz="1400" b="1" i="1" dirty="0"/>
          </a:p>
        </p:txBody>
      </p:sp>
      <p:pic>
        <p:nvPicPr>
          <p:cNvPr id="4098" name="Picture 2" descr="http://upload.wikimedia.org/wikipedia/commons/thumb/d/de/Polarfuchs_1_2004-11-17.jpg/220px-Polarfuchs_1_2004-11-17.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23" y="1408754"/>
            <a:ext cx="1387096" cy="1084457"/>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6" descr="http://4.bp.blogspot.com/_u3SejdkDPOU/SzkyN03Rx_I/AAAAAAAABkw/aQMQTSPVfLI/s1600/......................................quail.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4998" y="5041740"/>
            <a:ext cx="1337347" cy="1190516"/>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t0.gstatic.com/images?q=tbn:ANd9GcQjj9zu6MJpIpvcBazj0778j-AkRnp9K8GiLfAYPrGY5tOhYEiaZw"/>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6200000">
            <a:off x="-93829" y="3218031"/>
            <a:ext cx="1635460" cy="1142999"/>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5276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32949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600200" y="14478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2021149" y="4431268"/>
            <a:ext cx="1560251" cy="369332"/>
          </a:xfrm>
          <a:prstGeom prst="rect">
            <a:avLst/>
          </a:prstGeom>
          <a:noFill/>
        </p:spPr>
        <p:txBody>
          <a:bodyPr wrap="square" rtlCol="0">
            <a:spAutoFit/>
          </a:bodyPr>
          <a:lstStyle/>
          <a:p>
            <a:r>
              <a:rPr lang="en-US" dirty="0" smtClean="0"/>
              <a:t>Ocean</a:t>
            </a:r>
            <a:endParaRPr lang="en-US" dirty="0"/>
          </a:p>
        </p:txBody>
      </p:sp>
      <p:sp>
        <p:nvSpPr>
          <p:cNvPr id="27" name="TextBox 26"/>
          <p:cNvSpPr txBox="1"/>
          <p:nvPr/>
        </p:nvSpPr>
        <p:spPr>
          <a:xfrm>
            <a:off x="3200400" y="3810000"/>
            <a:ext cx="1560251" cy="369332"/>
          </a:xfrm>
          <a:prstGeom prst="rect">
            <a:avLst/>
          </a:prstGeom>
          <a:noFill/>
        </p:spPr>
        <p:txBody>
          <a:bodyPr wrap="square" rtlCol="0">
            <a:spAutoFit/>
          </a:bodyPr>
          <a:lstStyle/>
          <a:p>
            <a:r>
              <a:rPr lang="en-US" dirty="0" smtClean="0"/>
              <a:t>Tube worm</a:t>
            </a:r>
            <a:endParaRPr lang="en-US" dirty="0"/>
          </a:p>
        </p:txBody>
      </p:sp>
      <p:sp>
        <p:nvSpPr>
          <p:cNvPr id="28" name="TextBox 27"/>
          <p:cNvSpPr txBox="1"/>
          <p:nvPr/>
        </p:nvSpPr>
        <p:spPr>
          <a:xfrm>
            <a:off x="4764349" y="3810000"/>
            <a:ext cx="1560251" cy="369332"/>
          </a:xfrm>
          <a:prstGeom prst="rect">
            <a:avLst/>
          </a:prstGeom>
          <a:noFill/>
        </p:spPr>
        <p:txBody>
          <a:bodyPr wrap="square" rtlCol="0">
            <a:spAutoFit/>
          </a:bodyPr>
          <a:lstStyle/>
          <a:p>
            <a:r>
              <a:rPr lang="en-US" dirty="0" smtClean="0"/>
              <a:t>Plankton</a:t>
            </a:r>
            <a:endParaRPr lang="en-US" dirty="0"/>
          </a:p>
        </p:txBody>
      </p:sp>
      <p:sp>
        <p:nvSpPr>
          <p:cNvPr id="29" name="TextBox 28"/>
          <p:cNvSpPr txBox="1"/>
          <p:nvPr/>
        </p:nvSpPr>
        <p:spPr>
          <a:xfrm>
            <a:off x="6135949" y="3697069"/>
            <a:ext cx="1560251" cy="646331"/>
          </a:xfrm>
          <a:prstGeom prst="rect">
            <a:avLst/>
          </a:prstGeom>
          <a:noFill/>
        </p:spPr>
        <p:txBody>
          <a:bodyPr wrap="square" rtlCol="0">
            <a:spAutoFit/>
          </a:bodyPr>
          <a:lstStyle/>
          <a:p>
            <a:r>
              <a:rPr lang="en-US" dirty="0" smtClean="0"/>
              <a:t>Other filter feeders</a:t>
            </a:r>
            <a:endParaRPr lang="en-US" dirty="0"/>
          </a:p>
        </p:txBody>
      </p:sp>
      <p:sp>
        <p:nvSpPr>
          <p:cNvPr id="30" name="TextBox 29"/>
          <p:cNvSpPr txBox="1"/>
          <p:nvPr/>
        </p:nvSpPr>
        <p:spPr>
          <a:xfrm>
            <a:off x="1981200" y="2450068"/>
            <a:ext cx="1560251" cy="369332"/>
          </a:xfrm>
          <a:prstGeom prst="rect">
            <a:avLst/>
          </a:prstGeom>
          <a:noFill/>
        </p:spPr>
        <p:txBody>
          <a:bodyPr wrap="square" rtlCol="0">
            <a:spAutoFit/>
          </a:bodyPr>
          <a:lstStyle/>
          <a:p>
            <a:r>
              <a:rPr lang="en-US" dirty="0" smtClean="0"/>
              <a:t>Tundra</a:t>
            </a:r>
            <a:endParaRPr lang="en-US" dirty="0"/>
          </a:p>
        </p:txBody>
      </p:sp>
      <p:sp>
        <p:nvSpPr>
          <p:cNvPr id="31" name="TextBox 30"/>
          <p:cNvSpPr txBox="1"/>
          <p:nvPr/>
        </p:nvSpPr>
        <p:spPr>
          <a:xfrm>
            <a:off x="3011749" y="1828800"/>
            <a:ext cx="1560251" cy="369332"/>
          </a:xfrm>
          <a:prstGeom prst="rect">
            <a:avLst/>
          </a:prstGeom>
          <a:noFill/>
        </p:spPr>
        <p:txBody>
          <a:bodyPr wrap="square" rtlCol="0">
            <a:spAutoFit/>
          </a:bodyPr>
          <a:lstStyle/>
          <a:p>
            <a:r>
              <a:rPr lang="en-US" dirty="0" smtClean="0"/>
              <a:t>Arctic Fox</a:t>
            </a:r>
            <a:endParaRPr lang="en-US" dirty="0"/>
          </a:p>
        </p:txBody>
      </p:sp>
      <p:sp>
        <p:nvSpPr>
          <p:cNvPr id="32" name="TextBox 31"/>
          <p:cNvSpPr txBox="1"/>
          <p:nvPr/>
        </p:nvSpPr>
        <p:spPr>
          <a:xfrm>
            <a:off x="4764349" y="1752600"/>
            <a:ext cx="1236401" cy="646331"/>
          </a:xfrm>
          <a:prstGeom prst="rect">
            <a:avLst/>
          </a:prstGeom>
          <a:noFill/>
        </p:spPr>
        <p:txBody>
          <a:bodyPr wrap="square" rtlCol="0">
            <a:spAutoFit/>
          </a:bodyPr>
          <a:lstStyle/>
          <a:p>
            <a:r>
              <a:rPr lang="en-US" dirty="0" smtClean="0"/>
              <a:t>Rodents, birds</a:t>
            </a:r>
            <a:endParaRPr lang="en-US" dirty="0"/>
          </a:p>
        </p:txBody>
      </p:sp>
      <p:sp>
        <p:nvSpPr>
          <p:cNvPr id="33" name="TextBox 32"/>
          <p:cNvSpPr txBox="1"/>
          <p:nvPr/>
        </p:nvSpPr>
        <p:spPr>
          <a:xfrm>
            <a:off x="6231199" y="1667470"/>
            <a:ext cx="1236401" cy="923330"/>
          </a:xfrm>
          <a:prstGeom prst="rect">
            <a:avLst/>
          </a:prstGeom>
          <a:noFill/>
        </p:spPr>
        <p:txBody>
          <a:bodyPr wrap="square" rtlCol="0">
            <a:spAutoFit/>
          </a:bodyPr>
          <a:lstStyle/>
          <a:p>
            <a:r>
              <a:rPr lang="en-US" dirty="0" smtClean="0"/>
              <a:t>Wolverine, Wolves, etc.</a:t>
            </a:r>
            <a:endParaRPr lang="en-US" dirty="0"/>
          </a:p>
        </p:txBody>
      </p:sp>
      <p:sp>
        <p:nvSpPr>
          <p:cNvPr id="34" name="TextBox 33"/>
          <p:cNvSpPr txBox="1"/>
          <p:nvPr/>
        </p:nvSpPr>
        <p:spPr>
          <a:xfrm>
            <a:off x="7831399" y="1524000"/>
            <a:ext cx="1236401" cy="1200329"/>
          </a:xfrm>
          <a:prstGeom prst="rect">
            <a:avLst/>
          </a:prstGeom>
          <a:noFill/>
        </p:spPr>
        <p:txBody>
          <a:bodyPr wrap="square" rtlCol="0">
            <a:spAutoFit/>
          </a:bodyPr>
          <a:lstStyle/>
          <a:p>
            <a:r>
              <a:rPr lang="en-US" dirty="0" smtClean="0"/>
              <a:t>Birds of prey, Eagles, Hawks</a:t>
            </a:r>
            <a:endParaRPr lang="en-US" dirty="0"/>
          </a:p>
        </p:txBody>
      </p:sp>
      <p:sp>
        <p:nvSpPr>
          <p:cNvPr id="35" name="TextBox 34"/>
          <p:cNvSpPr txBox="1"/>
          <p:nvPr/>
        </p:nvSpPr>
        <p:spPr>
          <a:xfrm>
            <a:off x="3200400" y="5802868"/>
            <a:ext cx="1560251" cy="646331"/>
          </a:xfrm>
          <a:prstGeom prst="rect">
            <a:avLst/>
          </a:prstGeom>
          <a:noFill/>
        </p:spPr>
        <p:txBody>
          <a:bodyPr wrap="square" rtlCol="0">
            <a:spAutoFit/>
          </a:bodyPr>
          <a:lstStyle/>
          <a:p>
            <a:r>
              <a:rPr lang="en-US" dirty="0" smtClean="0"/>
              <a:t>California Quail</a:t>
            </a:r>
            <a:endParaRPr lang="en-US" dirty="0"/>
          </a:p>
        </p:txBody>
      </p:sp>
      <p:sp>
        <p:nvSpPr>
          <p:cNvPr id="36" name="TextBox 35"/>
          <p:cNvSpPr txBox="1"/>
          <p:nvPr/>
        </p:nvSpPr>
        <p:spPr>
          <a:xfrm>
            <a:off x="4764350" y="5791200"/>
            <a:ext cx="1466850" cy="646331"/>
          </a:xfrm>
          <a:prstGeom prst="rect">
            <a:avLst/>
          </a:prstGeom>
          <a:noFill/>
        </p:spPr>
        <p:txBody>
          <a:bodyPr wrap="square" rtlCol="0">
            <a:spAutoFit/>
          </a:bodyPr>
          <a:lstStyle/>
          <a:p>
            <a:r>
              <a:rPr lang="en-US" dirty="0" smtClean="0"/>
              <a:t>Seeds, Insects</a:t>
            </a:r>
            <a:endParaRPr lang="en-US" dirty="0"/>
          </a:p>
        </p:txBody>
      </p:sp>
      <p:sp>
        <p:nvSpPr>
          <p:cNvPr id="37" name="TextBox 36"/>
          <p:cNvSpPr txBox="1"/>
          <p:nvPr/>
        </p:nvSpPr>
        <p:spPr>
          <a:xfrm>
            <a:off x="6153150" y="5802868"/>
            <a:ext cx="1466850" cy="369332"/>
          </a:xfrm>
          <a:prstGeom prst="rect">
            <a:avLst/>
          </a:prstGeom>
          <a:noFill/>
        </p:spPr>
        <p:txBody>
          <a:bodyPr wrap="square" rtlCol="0">
            <a:spAutoFit/>
          </a:bodyPr>
          <a:lstStyle/>
          <a:p>
            <a:r>
              <a:rPr lang="en-US" dirty="0" smtClean="0"/>
              <a:t>Other birds</a:t>
            </a:r>
            <a:endParaRPr lang="en-US" dirty="0"/>
          </a:p>
        </p:txBody>
      </p:sp>
      <p:sp>
        <p:nvSpPr>
          <p:cNvPr id="38" name="TextBox 37"/>
          <p:cNvSpPr txBox="1"/>
          <p:nvPr/>
        </p:nvSpPr>
        <p:spPr>
          <a:xfrm>
            <a:off x="7829550" y="5715000"/>
            <a:ext cx="1390650" cy="646331"/>
          </a:xfrm>
          <a:prstGeom prst="rect">
            <a:avLst/>
          </a:prstGeom>
          <a:noFill/>
        </p:spPr>
        <p:txBody>
          <a:bodyPr wrap="square" rtlCol="0">
            <a:spAutoFit/>
          </a:bodyPr>
          <a:lstStyle/>
          <a:p>
            <a:r>
              <a:rPr lang="en-US" dirty="0" smtClean="0"/>
              <a:t>Snakes, Coyotes</a:t>
            </a:r>
            <a:endParaRPr lang="en-US" dirty="0"/>
          </a:p>
        </p:txBody>
      </p:sp>
      <p:sp>
        <p:nvSpPr>
          <p:cNvPr id="40" name="TextBox 39"/>
          <p:cNvSpPr txBox="1"/>
          <p:nvPr/>
        </p:nvSpPr>
        <p:spPr>
          <a:xfrm>
            <a:off x="2021149" y="6336268"/>
            <a:ext cx="1560251" cy="369332"/>
          </a:xfrm>
          <a:prstGeom prst="rect">
            <a:avLst/>
          </a:prstGeom>
          <a:noFill/>
        </p:spPr>
        <p:txBody>
          <a:bodyPr wrap="square" rtlCol="0">
            <a:spAutoFit/>
          </a:bodyPr>
          <a:lstStyle/>
          <a:p>
            <a:r>
              <a:rPr lang="en-US" dirty="0" smtClean="0"/>
              <a:t>X</a:t>
            </a:r>
            <a:endParaRPr lang="en-US" dirty="0"/>
          </a:p>
        </p:txBody>
      </p:sp>
      <p:sp>
        <p:nvSpPr>
          <p:cNvPr id="41" name="TextBox 40"/>
          <p:cNvSpPr txBox="1"/>
          <p:nvPr/>
        </p:nvSpPr>
        <p:spPr>
          <a:xfrm>
            <a:off x="7924800" y="3810000"/>
            <a:ext cx="1560251" cy="369332"/>
          </a:xfrm>
          <a:prstGeom prst="rect">
            <a:avLst/>
          </a:prstGeom>
          <a:noFill/>
        </p:spPr>
        <p:txBody>
          <a:bodyPr wrap="square" rtlCol="0">
            <a:spAutoFit/>
          </a:bodyPr>
          <a:lstStyle/>
          <a:p>
            <a:r>
              <a:rPr lang="en-US" dirty="0" smtClean="0"/>
              <a:t>X</a:t>
            </a:r>
            <a:endParaRPr lang="en-US" dirty="0"/>
          </a:p>
        </p:txBody>
      </p:sp>
    </p:spTree>
    <p:extLst>
      <p:ext uri="{BB962C8B-B14F-4D97-AF65-F5344CB8AC3E}">
        <p14:creationId xmlns:p14="http://schemas.microsoft.com/office/powerpoint/2010/main" val="1186787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 y="1066800"/>
            <a:ext cx="8686800" cy="646331"/>
          </a:xfrm>
          <a:prstGeom prst="rect">
            <a:avLst/>
          </a:prstGeom>
          <a:noFill/>
        </p:spPr>
        <p:txBody>
          <a:bodyPr wrap="square" rtlCol="0">
            <a:spAutoFit/>
          </a:bodyPr>
          <a:lstStyle/>
          <a:p>
            <a:r>
              <a:rPr lang="en-US" b="1" dirty="0" smtClean="0"/>
              <a:t>Organisms          Biome	Common Name	     Diet	        Competition	     Predators	</a:t>
            </a:r>
            <a:endParaRPr lang="en-US" b="1" dirty="0"/>
          </a:p>
        </p:txBody>
      </p:sp>
      <p:cxnSp>
        <p:nvCxnSpPr>
          <p:cNvPr id="4" name="Straight Connector 3"/>
          <p:cNvCxnSpPr/>
          <p:nvPr/>
        </p:nvCxnSpPr>
        <p:spPr>
          <a:xfrm>
            <a:off x="14668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876550" y="1066800"/>
            <a:ext cx="19050" cy="57150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47434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60007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753350" y="1066800"/>
            <a:ext cx="19050" cy="563880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4098" y="2362200"/>
            <a:ext cx="1354050" cy="307777"/>
          </a:xfrm>
          <a:prstGeom prst="rect">
            <a:avLst/>
          </a:prstGeom>
          <a:noFill/>
        </p:spPr>
        <p:txBody>
          <a:bodyPr wrap="square" rtlCol="0">
            <a:spAutoFit/>
          </a:bodyPr>
          <a:lstStyle/>
          <a:p>
            <a:r>
              <a:rPr lang="en-US" sz="1400" b="1" i="1" dirty="0" err="1"/>
              <a:t>Orcinus</a:t>
            </a:r>
            <a:r>
              <a:rPr lang="en-US" sz="1400" b="1" i="1" dirty="0"/>
              <a:t> </a:t>
            </a:r>
            <a:r>
              <a:rPr lang="en-US" sz="1400" b="1" i="1" dirty="0" smtClean="0"/>
              <a:t>orca</a:t>
            </a:r>
            <a:endParaRPr lang="en-US" sz="1400" b="1" i="1" dirty="0"/>
          </a:p>
        </p:txBody>
      </p:sp>
      <p:cxnSp>
        <p:nvCxnSpPr>
          <p:cNvPr id="14" name="Straight Connector 13"/>
          <p:cNvCxnSpPr/>
          <p:nvPr/>
        </p:nvCxnSpPr>
        <p:spPr>
          <a:xfrm>
            <a:off x="84975" y="28956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09550" y="228600"/>
            <a:ext cx="4362450" cy="461665"/>
          </a:xfrm>
          <a:prstGeom prst="rect">
            <a:avLst/>
          </a:prstGeom>
          <a:noFill/>
        </p:spPr>
        <p:txBody>
          <a:bodyPr wrap="square" rtlCol="0">
            <a:spAutoFit/>
          </a:bodyPr>
          <a:lstStyle/>
          <a:p>
            <a:r>
              <a:rPr lang="en-US" sz="2400" b="1" i="1" dirty="0" smtClean="0"/>
              <a:t>APES: Global Biomes Lab</a:t>
            </a:r>
            <a:endParaRPr lang="en-US" sz="2400" b="1" i="1" dirty="0"/>
          </a:p>
        </p:txBody>
      </p:sp>
      <p:sp>
        <p:nvSpPr>
          <p:cNvPr id="21" name="TextBox 20"/>
          <p:cNvSpPr txBox="1"/>
          <p:nvPr/>
        </p:nvSpPr>
        <p:spPr>
          <a:xfrm>
            <a:off x="4514850" y="457200"/>
            <a:ext cx="4705350" cy="369332"/>
          </a:xfrm>
          <a:prstGeom prst="rect">
            <a:avLst/>
          </a:prstGeom>
          <a:noFill/>
        </p:spPr>
        <p:txBody>
          <a:bodyPr wrap="square" rtlCol="0">
            <a:spAutoFit/>
          </a:bodyPr>
          <a:lstStyle/>
          <a:p>
            <a:r>
              <a:rPr lang="en-US" dirty="0" smtClean="0"/>
              <a:t>Name__________________________________</a:t>
            </a:r>
            <a:endParaRPr lang="en-US" dirty="0"/>
          </a:p>
        </p:txBody>
      </p:sp>
      <p:sp>
        <p:nvSpPr>
          <p:cNvPr id="22" name="TextBox 21"/>
          <p:cNvSpPr txBox="1"/>
          <p:nvPr/>
        </p:nvSpPr>
        <p:spPr>
          <a:xfrm>
            <a:off x="7467600" y="76200"/>
            <a:ext cx="1905000" cy="369332"/>
          </a:xfrm>
          <a:prstGeom prst="rect">
            <a:avLst/>
          </a:prstGeom>
          <a:noFill/>
        </p:spPr>
        <p:txBody>
          <a:bodyPr wrap="square" rtlCol="0">
            <a:spAutoFit/>
          </a:bodyPr>
          <a:lstStyle/>
          <a:p>
            <a:r>
              <a:rPr lang="en-US" dirty="0" smtClean="0"/>
              <a:t>Score________</a:t>
            </a:r>
            <a:endParaRPr lang="en-US" dirty="0"/>
          </a:p>
        </p:txBody>
      </p:sp>
      <p:cxnSp>
        <p:nvCxnSpPr>
          <p:cNvPr id="16" name="Straight Connector 15"/>
          <p:cNvCxnSpPr/>
          <p:nvPr/>
        </p:nvCxnSpPr>
        <p:spPr>
          <a:xfrm>
            <a:off x="152400" y="5105400"/>
            <a:ext cx="885975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76200" y="4595336"/>
            <a:ext cx="1600200" cy="738664"/>
          </a:xfrm>
          <a:prstGeom prst="rect">
            <a:avLst/>
          </a:prstGeom>
        </p:spPr>
        <p:txBody>
          <a:bodyPr wrap="square">
            <a:spAutoFit/>
          </a:bodyPr>
          <a:lstStyle/>
          <a:p>
            <a:r>
              <a:rPr lang="en-US" sz="1400" b="1" i="1" dirty="0" err="1"/>
              <a:t>Aptenodytes</a:t>
            </a:r>
            <a:r>
              <a:rPr lang="en-US" sz="1400" b="1" i="1" dirty="0"/>
              <a:t> </a:t>
            </a:r>
            <a:r>
              <a:rPr lang="en-US" sz="1400" b="1" i="1" dirty="0" err="1"/>
              <a:t>forsteri</a:t>
            </a:r>
            <a:r>
              <a:rPr lang="en-US" sz="1400" dirty="0"/>
              <a:t/>
            </a:r>
            <a:br>
              <a:rPr lang="en-US" sz="1400" dirty="0"/>
            </a:br>
            <a:endParaRPr lang="en-US" sz="1400" b="1" i="1" dirty="0"/>
          </a:p>
        </p:txBody>
      </p:sp>
      <p:sp>
        <p:nvSpPr>
          <p:cNvPr id="5" name="Rectangle 4"/>
          <p:cNvSpPr/>
          <p:nvPr/>
        </p:nvSpPr>
        <p:spPr>
          <a:xfrm>
            <a:off x="181438" y="6347936"/>
            <a:ext cx="1494962" cy="954107"/>
          </a:xfrm>
          <a:prstGeom prst="rect">
            <a:avLst/>
          </a:prstGeom>
        </p:spPr>
        <p:txBody>
          <a:bodyPr wrap="square">
            <a:spAutoFit/>
          </a:bodyPr>
          <a:lstStyle/>
          <a:p>
            <a:r>
              <a:rPr lang="en-US" sz="1400" b="1" i="1" dirty="0"/>
              <a:t>Sterna </a:t>
            </a:r>
            <a:r>
              <a:rPr lang="en-US" sz="1400" b="1" i="1" dirty="0" err="1"/>
              <a:t>paradisaea</a:t>
            </a:r>
            <a:r>
              <a:rPr lang="en-US" sz="1400" dirty="0"/>
              <a:t/>
            </a:r>
            <a:br>
              <a:rPr lang="en-US" sz="1400" dirty="0"/>
            </a:br>
            <a:r>
              <a:rPr lang="en-US" sz="1400" dirty="0"/>
              <a:t/>
            </a:r>
            <a:br>
              <a:rPr lang="en-US" sz="1400" dirty="0"/>
            </a:br>
            <a:endParaRPr lang="en-US" sz="1400" b="1" i="1" dirty="0"/>
          </a:p>
        </p:txBody>
      </p:sp>
      <p:pic>
        <p:nvPicPr>
          <p:cNvPr id="5122" name="Picture 2" descr="Two killer whales jump above the sea surface, showing their black, white and grey coloration. The closer whale is upright and viewed from the side, while the other whale is arching backwards to display its underside.">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5239" y="1427126"/>
            <a:ext cx="1271767" cy="884457"/>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upload.wikimedia.org/wikipedia/commons/thumb/a/a3/Aptenodytes_forsteri_-Snow_Hill_Island%2C_Antarctica_-adults_and_juvenile-8.jpg/220px-Aptenodytes_forsteri_-Snow_Hill_Island%2C_Antarctica_-adults_and_juvenile-8.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383" y="2985628"/>
            <a:ext cx="1066800" cy="1662572"/>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upload.wikimedia.org/wikipedia/commons/thumb/9/96/Arctic_terns.jpg/250px-Arctic_terns.jpg">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509" y="5181600"/>
            <a:ext cx="1190625" cy="1190625"/>
          </a:xfrm>
          <a:prstGeom prst="rect">
            <a:avLst/>
          </a:prstGeom>
          <a:noFill/>
          <a:extLst>
            <a:ext uri="{909E8E84-426E-40DD-AFC4-6F175D3DCCD1}">
              <a14:hiddenFill xmlns:a14="http://schemas.microsoft.com/office/drawing/2010/main">
                <a:solidFill>
                  <a:srgbClr val="FFFFFF"/>
                </a:solidFill>
              </a14:hiddenFill>
            </a:ext>
          </a:extLst>
        </p:spPr>
      </p:pic>
      <p:cxnSp>
        <p:nvCxnSpPr>
          <p:cNvPr id="19" name="Straight Connector 18"/>
          <p:cNvCxnSpPr/>
          <p:nvPr/>
        </p:nvCxnSpPr>
        <p:spPr>
          <a:xfrm flipV="1">
            <a:off x="1600200" y="1447800"/>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V="1">
            <a:off x="1600200" y="33711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1600200" y="5352365"/>
            <a:ext cx="1198650" cy="1353235"/>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091112" y="4463534"/>
            <a:ext cx="599325" cy="369332"/>
          </a:xfrm>
          <a:prstGeom prst="rect">
            <a:avLst/>
          </a:prstGeom>
          <a:noFill/>
        </p:spPr>
        <p:txBody>
          <a:bodyPr wrap="square" rtlCol="0">
            <a:spAutoFit/>
          </a:bodyPr>
          <a:lstStyle/>
          <a:p>
            <a:r>
              <a:rPr lang="en-US" dirty="0" smtClean="0"/>
              <a:t>Ice</a:t>
            </a:r>
            <a:endParaRPr lang="en-US" dirty="0"/>
          </a:p>
        </p:txBody>
      </p:sp>
      <p:sp>
        <p:nvSpPr>
          <p:cNvPr id="25" name="TextBox 24"/>
          <p:cNvSpPr txBox="1"/>
          <p:nvPr/>
        </p:nvSpPr>
        <p:spPr>
          <a:xfrm>
            <a:off x="3330199" y="3724616"/>
            <a:ext cx="1153275" cy="646331"/>
          </a:xfrm>
          <a:prstGeom prst="rect">
            <a:avLst/>
          </a:prstGeom>
          <a:noFill/>
        </p:spPr>
        <p:txBody>
          <a:bodyPr wrap="square" rtlCol="0">
            <a:spAutoFit/>
          </a:bodyPr>
          <a:lstStyle/>
          <a:p>
            <a:r>
              <a:rPr lang="en-US" dirty="0" smtClean="0"/>
              <a:t>Emperor Penguin</a:t>
            </a:r>
            <a:endParaRPr lang="en-US" dirty="0"/>
          </a:p>
        </p:txBody>
      </p:sp>
      <p:sp>
        <p:nvSpPr>
          <p:cNvPr id="26" name="TextBox 25"/>
          <p:cNvSpPr txBox="1"/>
          <p:nvPr/>
        </p:nvSpPr>
        <p:spPr>
          <a:xfrm>
            <a:off x="4866525" y="3773269"/>
            <a:ext cx="1153275" cy="369332"/>
          </a:xfrm>
          <a:prstGeom prst="rect">
            <a:avLst/>
          </a:prstGeom>
          <a:noFill/>
        </p:spPr>
        <p:txBody>
          <a:bodyPr wrap="square" rtlCol="0">
            <a:spAutoFit/>
          </a:bodyPr>
          <a:lstStyle/>
          <a:p>
            <a:r>
              <a:rPr lang="en-US" dirty="0" smtClean="0"/>
              <a:t>Fish, crabs</a:t>
            </a:r>
            <a:endParaRPr lang="en-US" dirty="0"/>
          </a:p>
        </p:txBody>
      </p:sp>
      <p:sp>
        <p:nvSpPr>
          <p:cNvPr id="27" name="TextBox 26"/>
          <p:cNvSpPr txBox="1"/>
          <p:nvPr/>
        </p:nvSpPr>
        <p:spPr>
          <a:xfrm>
            <a:off x="6314325" y="3447871"/>
            <a:ext cx="1153275" cy="1200329"/>
          </a:xfrm>
          <a:prstGeom prst="rect">
            <a:avLst/>
          </a:prstGeom>
          <a:noFill/>
        </p:spPr>
        <p:txBody>
          <a:bodyPr wrap="square" rtlCol="0">
            <a:spAutoFit/>
          </a:bodyPr>
          <a:lstStyle/>
          <a:p>
            <a:r>
              <a:rPr lang="en-US" dirty="0" smtClean="0"/>
              <a:t>Other penguins and sea birds</a:t>
            </a:r>
            <a:endParaRPr lang="en-US" dirty="0"/>
          </a:p>
        </p:txBody>
      </p:sp>
      <p:sp>
        <p:nvSpPr>
          <p:cNvPr id="28" name="TextBox 27"/>
          <p:cNvSpPr txBox="1"/>
          <p:nvPr/>
        </p:nvSpPr>
        <p:spPr>
          <a:xfrm>
            <a:off x="7886044" y="3733800"/>
            <a:ext cx="1153275" cy="646331"/>
          </a:xfrm>
          <a:prstGeom prst="rect">
            <a:avLst/>
          </a:prstGeom>
          <a:noFill/>
        </p:spPr>
        <p:txBody>
          <a:bodyPr wrap="square" rtlCol="0">
            <a:spAutoFit/>
          </a:bodyPr>
          <a:lstStyle/>
          <a:p>
            <a:r>
              <a:rPr lang="en-US" dirty="0" smtClean="0"/>
              <a:t>Leopard seal</a:t>
            </a:r>
            <a:endParaRPr lang="en-US" dirty="0"/>
          </a:p>
        </p:txBody>
      </p:sp>
      <p:sp>
        <p:nvSpPr>
          <p:cNvPr id="29" name="TextBox 28"/>
          <p:cNvSpPr txBox="1"/>
          <p:nvPr/>
        </p:nvSpPr>
        <p:spPr>
          <a:xfrm>
            <a:off x="1981200" y="2362200"/>
            <a:ext cx="956887" cy="369332"/>
          </a:xfrm>
          <a:prstGeom prst="rect">
            <a:avLst/>
          </a:prstGeom>
          <a:noFill/>
        </p:spPr>
        <p:txBody>
          <a:bodyPr wrap="square" rtlCol="0">
            <a:spAutoFit/>
          </a:bodyPr>
          <a:lstStyle/>
          <a:p>
            <a:r>
              <a:rPr lang="en-US" dirty="0" smtClean="0"/>
              <a:t>Ocean</a:t>
            </a:r>
            <a:endParaRPr lang="en-US" dirty="0"/>
          </a:p>
        </p:txBody>
      </p:sp>
      <p:sp>
        <p:nvSpPr>
          <p:cNvPr id="30" name="TextBox 29"/>
          <p:cNvSpPr txBox="1"/>
          <p:nvPr/>
        </p:nvSpPr>
        <p:spPr>
          <a:xfrm>
            <a:off x="3357282" y="1752600"/>
            <a:ext cx="956887" cy="646331"/>
          </a:xfrm>
          <a:prstGeom prst="rect">
            <a:avLst/>
          </a:prstGeom>
          <a:noFill/>
        </p:spPr>
        <p:txBody>
          <a:bodyPr wrap="square" rtlCol="0">
            <a:spAutoFit/>
          </a:bodyPr>
          <a:lstStyle/>
          <a:p>
            <a:r>
              <a:rPr lang="en-US" dirty="0" smtClean="0"/>
              <a:t>Killer Whale</a:t>
            </a:r>
            <a:endParaRPr lang="en-US" dirty="0"/>
          </a:p>
        </p:txBody>
      </p:sp>
      <p:sp>
        <p:nvSpPr>
          <p:cNvPr id="31" name="TextBox 30"/>
          <p:cNvSpPr txBox="1"/>
          <p:nvPr/>
        </p:nvSpPr>
        <p:spPr>
          <a:xfrm>
            <a:off x="4876800" y="1667470"/>
            <a:ext cx="956887" cy="923330"/>
          </a:xfrm>
          <a:prstGeom prst="rect">
            <a:avLst/>
          </a:prstGeom>
          <a:noFill/>
        </p:spPr>
        <p:txBody>
          <a:bodyPr wrap="square" rtlCol="0">
            <a:spAutoFit/>
          </a:bodyPr>
          <a:lstStyle/>
          <a:p>
            <a:r>
              <a:rPr lang="en-US" dirty="0" smtClean="0"/>
              <a:t>Fish, seals, whales</a:t>
            </a:r>
            <a:endParaRPr lang="en-US" dirty="0"/>
          </a:p>
        </p:txBody>
      </p:sp>
      <p:sp>
        <p:nvSpPr>
          <p:cNvPr id="32" name="TextBox 31"/>
          <p:cNvSpPr txBox="1"/>
          <p:nvPr/>
        </p:nvSpPr>
        <p:spPr>
          <a:xfrm>
            <a:off x="6434513" y="1916668"/>
            <a:ext cx="956887" cy="369332"/>
          </a:xfrm>
          <a:prstGeom prst="rect">
            <a:avLst/>
          </a:prstGeom>
          <a:noFill/>
        </p:spPr>
        <p:txBody>
          <a:bodyPr wrap="square" rtlCol="0">
            <a:spAutoFit/>
          </a:bodyPr>
          <a:lstStyle/>
          <a:p>
            <a:r>
              <a:rPr lang="en-US" dirty="0" smtClean="0"/>
              <a:t>Sharks</a:t>
            </a:r>
            <a:endParaRPr lang="en-US" dirty="0"/>
          </a:p>
        </p:txBody>
      </p:sp>
      <p:sp>
        <p:nvSpPr>
          <p:cNvPr id="33" name="TextBox 32"/>
          <p:cNvSpPr txBox="1"/>
          <p:nvPr/>
        </p:nvSpPr>
        <p:spPr>
          <a:xfrm>
            <a:off x="7987838" y="1902331"/>
            <a:ext cx="956887" cy="369332"/>
          </a:xfrm>
          <a:prstGeom prst="rect">
            <a:avLst/>
          </a:prstGeom>
          <a:noFill/>
        </p:spPr>
        <p:txBody>
          <a:bodyPr wrap="square" rtlCol="0">
            <a:spAutoFit/>
          </a:bodyPr>
          <a:lstStyle/>
          <a:p>
            <a:r>
              <a:rPr lang="en-US" dirty="0" smtClean="0"/>
              <a:t>Human </a:t>
            </a:r>
            <a:endParaRPr lang="en-US" dirty="0"/>
          </a:p>
        </p:txBody>
      </p:sp>
      <p:sp>
        <p:nvSpPr>
          <p:cNvPr id="34" name="TextBox 33"/>
          <p:cNvSpPr txBox="1"/>
          <p:nvPr/>
        </p:nvSpPr>
        <p:spPr>
          <a:xfrm>
            <a:off x="1981200" y="6336268"/>
            <a:ext cx="1120399" cy="369332"/>
          </a:xfrm>
          <a:prstGeom prst="rect">
            <a:avLst/>
          </a:prstGeom>
          <a:noFill/>
        </p:spPr>
        <p:txBody>
          <a:bodyPr wrap="square" rtlCol="0">
            <a:spAutoFit/>
          </a:bodyPr>
          <a:lstStyle/>
          <a:p>
            <a:r>
              <a:rPr lang="en-US" dirty="0" smtClean="0"/>
              <a:t>Tundra</a:t>
            </a:r>
            <a:endParaRPr lang="en-US" dirty="0"/>
          </a:p>
        </p:txBody>
      </p:sp>
      <p:sp>
        <p:nvSpPr>
          <p:cNvPr id="35" name="TextBox 34"/>
          <p:cNvSpPr txBox="1"/>
          <p:nvPr/>
        </p:nvSpPr>
        <p:spPr>
          <a:xfrm>
            <a:off x="3451601" y="5715000"/>
            <a:ext cx="1120399" cy="646331"/>
          </a:xfrm>
          <a:prstGeom prst="rect">
            <a:avLst/>
          </a:prstGeom>
          <a:noFill/>
        </p:spPr>
        <p:txBody>
          <a:bodyPr wrap="square" rtlCol="0">
            <a:spAutoFit/>
          </a:bodyPr>
          <a:lstStyle/>
          <a:p>
            <a:r>
              <a:rPr lang="en-US" dirty="0" smtClean="0"/>
              <a:t>Arctic Tern</a:t>
            </a:r>
            <a:endParaRPr lang="en-US" dirty="0"/>
          </a:p>
        </p:txBody>
      </p:sp>
      <p:sp>
        <p:nvSpPr>
          <p:cNvPr id="36" name="TextBox 35"/>
          <p:cNvSpPr txBox="1"/>
          <p:nvPr/>
        </p:nvSpPr>
        <p:spPr>
          <a:xfrm>
            <a:off x="5051801" y="5791200"/>
            <a:ext cx="1120399" cy="369332"/>
          </a:xfrm>
          <a:prstGeom prst="rect">
            <a:avLst/>
          </a:prstGeom>
          <a:noFill/>
        </p:spPr>
        <p:txBody>
          <a:bodyPr wrap="square" rtlCol="0">
            <a:spAutoFit/>
          </a:bodyPr>
          <a:lstStyle/>
          <a:p>
            <a:r>
              <a:rPr lang="en-US" dirty="0" smtClean="0"/>
              <a:t>Fish</a:t>
            </a:r>
            <a:endParaRPr lang="en-US" dirty="0"/>
          </a:p>
        </p:txBody>
      </p:sp>
      <p:sp>
        <p:nvSpPr>
          <p:cNvPr id="37" name="TextBox 36"/>
          <p:cNvSpPr txBox="1"/>
          <p:nvPr/>
        </p:nvSpPr>
        <p:spPr>
          <a:xfrm>
            <a:off x="6352756" y="5638800"/>
            <a:ext cx="1120399" cy="646331"/>
          </a:xfrm>
          <a:prstGeom prst="rect">
            <a:avLst/>
          </a:prstGeom>
          <a:noFill/>
        </p:spPr>
        <p:txBody>
          <a:bodyPr wrap="square" rtlCol="0">
            <a:spAutoFit/>
          </a:bodyPr>
          <a:lstStyle/>
          <a:p>
            <a:r>
              <a:rPr lang="en-US" dirty="0" smtClean="0"/>
              <a:t>Other sea birds</a:t>
            </a:r>
            <a:endParaRPr lang="en-US" dirty="0"/>
          </a:p>
        </p:txBody>
      </p:sp>
      <p:sp>
        <p:nvSpPr>
          <p:cNvPr id="38" name="TextBox 37"/>
          <p:cNvSpPr txBox="1"/>
          <p:nvPr/>
        </p:nvSpPr>
        <p:spPr>
          <a:xfrm>
            <a:off x="7871201" y="5638800"/>
            <a:ext cx="1120399" cy="923330"/>
          </a:xfrm>
          <a:prstGeom prst="rect">
            <a:avLst/>
          </a:prstGeom>
          <a:noFill/>
        </p:spPr>
        <p:txBody>
          <a:bodyPr wrap="square" rtlCol="0">
            <a:spAutoFit/>
          </a:bodyPr>
          <a:lstStyle/>
          <a:p>
            <a:r>
              <a:rPr lang="en-US" dirty="0" smtClean="0"/>
              <a:t>Large cats, gulls , </a:t>
            </a:r>
            <a:r>
              <a:rPr lang="en-US" dirty="0" err="1"/>
              <a:t>s</a:t>
            </a:r>
            <a:r>
              <a:rPr lang="en-US" dirty="0" err="1" smtClean="0"/>
              <a:t>kuas</a:t>
            </a:r>
            <a:endParaRPr lang="en-US" dirty="0"/>
          </a:p>
        </p:txBody>
      </p:sp>
    </p:spTree>
    <p:extLst>
      <p:ext uri="{BB962C8B-B14F-4D97-AF65-F5344CB8AC3E}">
        <p14:creationId xmlns:p14="http://schemas.microsoft.com/office/powerpoint/2010/main" val="11169353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167</TotalTime>
  <Words>276</Words>
  <Application>Microsoft Office PowerPoint</Application>
  <PresentationFormat>On-screen Show (4:3)</PresentationFormat>
  <Paragraphs>120</Paragraphs>
  <Slides>6</Slides>
  <Notes>0</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Daddy</dc:creator>
  <cp:lastModifiedBy>DKCIE</cp:lastModifiedBy>
  <cp:revision>18</cp:revision>
  <dcterms:created xsi:type="dcterms:W3CDTF">2010-11-16T05:18:50Z</dcterms:created>
  <dcterms:modified xsi:type="dcterms:W3CDTF">2012-01-16T21:02:56Z</dcterms:modified>
</cp:coreProperties>
</file>