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7" r:id="rId2"/>
    <p:sldId id="258" r:id="rId3"/>
    <p:sldId id="260" r:id="rId4"/>
    <p:sldId id="261" r:id="rId5"/>
    <p:sldId id="262" r:id="rId6"/>
    <p:sldId id="263" r:id="rId7"/>
    <p:sldId id="264" r:id="rId8"/>
    <p:sldId id="266" r:id="rId9"/>
    <p:sldId id="267" r:id="rId10"/>
    <p:sldId id="269" r:id="rId11"/>
    <p:sldId id="270" r:id="rId12"/>
    <p:sldId id="271" r:id="rId13"/>
    <p:sldId id="272"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35879" autoAdjust="0"/>
  </p:normalViewPr>
  <p:slideViewPr>
    <p:cSldViewPr>
      <p:cViewPr varScale="1">
        <p:scale>
          <a:sx n="24" d="100"/>
          <a:sy n="24" d="100"/>
        </p:scale>
        <p:origin x="-2706"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A745F4-2287-469A-A12F-BA63BB9A8CFA}" type="datetimeFigureOut">
              <a:rPr lang="en-US" smtClean="0"/>
              <a:t>7/26/2011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F0B5092-C913-4A7E-9F49-6EE5BD99EEF8}" type="slidenum">
              <a:rPr lang="en-US" smtClean="0"/>
              <a:t>‹#›</a:t>
            </a:fld>
            <a:endParaRPr lang="en-US"/>
          </a:p>
        </p:txBody>
      </p:sp>
    </p:spTree>
    <p:extLst>
      <p:ext uri="{BB962C8B-B14F-4D97-AF65-F5344CB8AC3E}">
        <p14:creationId xmlns:p14="http://schemas.microsoft.com/office/powerpoint/2010/main" val="4694331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Fisheries are found throughout the world from large commercial fisheries (e.g. tuna) to small artisanal fisheries (e.g. Aleutian Eskimos). Fisheries have provided a source of sustenance for millions of people for over thousands of years, however, it is not an inexhaustible resource. They are limited by a variety of factors from predation to reproduction to food availability, and can become easily unstable if not managed in a sustainable way. In fact, over the past few decades we have seen a dramatic decrease in fisheries. Some speculate this is due to overfishing while others say that it may be a normal cyclical pattern that occurs randomly over thousands of years. In either case, mismanagement of these resources can severely effect the present populations, which will certainly have ramifications for the future.</a:t>
            </a:r>
          </a:p>
          <a:p>
            <a:endParaRPr lang="en-US" baseline="0" dirty="0" smtClean="0"/>
          </a:p>
          <a:p>
            <a:r>
              <a:rPr lang="en-US" baseline="0" dirty="0" smtClean="0"/>
              <a:t>This lecture is intended to provide the students with a summary of global fisheries; using specific examples of methods and techniques used. </a:t>
            </a:r>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1</a:t>
            </a:fld>
            <a:endParaRPr lang="en-US"/>
          </a:p>
        </p:txBody>
      </p:sp>
    </p:spTree>
    <p:extLst>
      <p:ext uri="{BB962C8B-B14F-4D97-AF65-F5344CB8AC3E}">
        <p14:creationId xmlns:p14="http://schemas.microsoft.com/office/powerpoint/2010/main" val="10229263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a:t>
            </a:r>
            <a:r>
              <a:rPr lang="en-US" baseline="0" dirty="0" smtClean="0"/>
              <a:t> Graphical analysis of 2 fisheries.</a:t>
            </a:r>
          </a:p>
          <a:p>
            <a:endParaRPr lang="en-US" baseline="0" dirty="0" smtClean="0"/>
          </a:p>
          <a:p>
            <a:r>
              <a:rPr lang="en-US" baseline="0" dirty="0" smtClean="0"/>
              <a:t>Note: This is a great opportunity to engage the students by having them guess why the fisheries have declined. Elaborate on each of their answers. </a:t>
            </a:r>
          </a:p>
          <a:p>
            <a:endParaRPr lang="en-US" baseline="0" dirty="0" smtClean="0"/>
          </a:p>
          <a:p>
            <a:r>
              <a:rPr lang="en-US" baseline="0" dirty="0" smtClean="0"/>
              <a:t>Reasons for the decline:</a:t>
            </a:r>
          </a:p>
          <a:p>
            <a:endParaRPr lang="en-US" baseline="0" dirty="0" smtClean="0"/>
          </a:p>
          <a:p>
            <a:r>
              <a:rPr lang="en-US" baseline="0" dirty="0" smtClean="0"/>
              <a:t>Fig 1. The fishery collapse was due to additive effects from both depressed cold-water </a:t>
            </a:r>
            <a:r>
              <a:rPr lang="en-US" baseline="0" dirty="0" err="1" smtClean="0"/>
              <a:t>upwellings</a:t>
            </a:r>
            <a:r>
              <a:rPr lang="en-US" baseline="0" dirty="0" smtClean="0"/>
              <a:t> (cold = nutrients/food) associated with ENSO events and increased fishing pressure due to an advancement in fishing gear and vessels.</a:t>
            </a:r>
          </a:p>
          <a:p>
            <a:endParaRPr lang="en-US" baseline="0" dirty="0" smtClean="0"/>
          </a:p>
          <a:p>
            <a:r>
              <a:rPr lang="en-US" baseline="0" dirty="0" smtClean="0"/>
              <a:t>Fig 2. The fishery collapse was due to additive effects from both increased fishing pressure due to the advancements in fishing gear/vessels specifically targeting larger more reproductive individuals, and improper management of the fishery.</a:t>
            </a:r>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2</a:t>
            </a:fld>
            <a:endParaRPr lang="en-US"/>
          </a:p>
        </p:txBody>
      </p:sp>
    </p:spTree>
    <p:extLst>
      <p:ext uri="{BB962C8B-B14F-4D97-AF65-F5344CB8AC3E}">
        <p14:creationId xmlns:p14="http://schemas.microsoft.com/office/powerpoint/2010/main" val="818188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Commercial fisheries can have a significant effect on global communities, providing both economic and social impacts. These fisheries catch an estimated 500 species worldwide, and employ nearly 15 million people. Many of these people live and work in communities that have developed strictly for or indirectly from these commercial fisheries.</a:t>
            </a:r>
          </a:p>
          <a:p>
            <a:endParaRPr lang="en-US" baseline="0" dirty="0" smtClean="0"/>
          </a:p>
          <a:p>
            <a:r>
              <a:rPr lang="en-US" baseline="0" dirty="0" smtClean="0"/>
              <a:t>In 2010 an estimated 145 million tons of fish were caught with a value of nearly $107 billion,  making it one of the largest global industries based on revenue. Over the past decade there has been very little change in global fisheries revenue causing many to believe that fish stocks are rebounding or able to withstand the effects of overfishing. However, before we can come to such a conclusion we must also consider other external factors such as improvements in fishing equipment (e.g. gear, boats, bait, etc.). These effects were clearly seen during the Atlantic Cod fishery collapse when improvements in fishing gear increased the overall catch rate while reducing the effort needed. This of course skewed the fishery stock numbers until it was too late and the fishery collapsed. </a:t>
            </a:r>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3</a:t>
            </a:fld>
            <a:endParaRPr lang="en-US"/>
          </a:p>
        </p:txBody>
      </p:sp>
    </p:spTree>
    <p:extLst>
      <p:ext uri="{BB962C8B-B14F-4D97-AF65-F5344CB8AC3E}">
        <p14:creationId xmlns:p14="http://schemas.microsoft.com/office/powerpoint/2010/main" val="22486008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the</a:t>
            </a:r>
            <a:r>
              <a:rPr lang="en-US" baseline="0" dirty="0" smtClean="0"/>
              <a:t> Food and Agriculture Organization (FAO) i</a:t>
            </a:r>
            <a:r>
              <a:rPr lang="en-US" dirty="0" smtClean="0"/>
              <a:t>t is estimated that in 2007</a:t>
            </a:r>
            <a:r>
              <a:rPr lang="en-US" baseline="0" dirty="0" smtClean="0"/>
              <a:t> the</a:t>
            </a:r>
            <a:r>
              <a:rPr lang="en-US" dirty="0" smtClean="0"/>
              <a:t> United States consumed nearly 24.05 kg of seafood per capita,</a:t>
            </a:r>
            <a:r>
              <a:rPr lang="en-US" baseline="0" dirty="0" smtClean="0"/>
              <a:t> while the global per capita was approximately16.69 kg. Although the United States has only 5% of the world’s population it consumes nearly twice as much seafood.</a:t>
            </a:r>
          </a:p>
          <a:p>
            <a:endParaRPr lang="en-US" dirty="0" smtClean="0"/>
          </a:p>
          <a:p>
            <a:r>
              <a:rPr lang="en-US" dirty="0" smtClean="0"/>
              <a:t>Activity:</a:t>
            </a:r>
            <a:r>
              <a:rPr lang="en-US" baseline="0" dirty="0" smtClean="0"/>
              <a:t> Does anyone see a problem with these numbers?</a:t>
            </a:r>
          </a:p>
          <a:p>
            <a:endParaRPr lang="en-US" baseline="0" dirty="0" smtClean="0"/>
          </a:p>
        </p:txBody>
      </p:sp>
      <p:sp>
        <p:nvSpPr>
          <p:cNvPr id="4" name="Slide Number Placeholder 3"/>
          <p:cNvSpPr>
            <a:spLocks noGrp="1"/>
          </p:cNvSpPr>
          <p:nvPr>
            <p:ph type="sldNum" sz="quarter" idx="10"/>
          </p:nvPr>
        </p:nvSpPr>
        <p:spPr/>
        <p:txBody>
          <a:bodyPr/>
          <a:lstStyle/>
          <a:p>
            <a:fld id="{5F0B5092-C913-4A7E-9F49-6EE5BD99EEF8}" type="slidenum">
              <a:rPr lang="en-US" smtClean="0"/>
              <a:t>4</a:t>
            </a:fld>
            <a:endParaRPr lang="en-US"/>
          </a:p>
        </p:txBody>
      </p:sp>
    </p:spTree>
    <p:extLst>
      <p:ext uri="{BB962C8B-B14F-4D97-AF65-F5344CB8AC3E}">
        <p14:creationId xmlns:p14="http://schemas.microsoft.com/office/powerpoint/2010/main" val="143347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 This slide is to show the</a:t>
            </a:r>
            <a:r>
              <a:rPr lang="en-US" baseline="0" dirty="0" smtClean="0"/>
              <a:t> effects of fisheries mismanagement on both fish and marine mammals.</a:t>
            </a:r>
          </a:p>
          <a:p>
            <a:endParaRPr lang="en-US" baseline="0" dirty="0" smtClean="0"/>
          </a:p>
          <a:p>
            <a:r>
              <a:rPr lang="en-US" baseline="0" dirty="0" smtClean="0"/>
              <a:t>Note: </a:t>
            </a:r>
          </a:p>
          <a:p>
            <a:endParaRPr lang="en-US" baseline="0" dirty="0" smtClean="0"/>
          </a:p>
          <a:p>
            <a:r>
              <a:rPr lang="en-US" baseline="0" dirty="0" smtClean="0"/>
              <a:t>Group 1 –Many types of fishing techniques (e.g. bottom trawl, drift nets) do not discriminate between species caught causing numerous amounts of </a:t>
            </a:r>
            <a:r>
              <a:rPr lang="en-US" baseline="0" dirty="0" err="1" smtClean="0"/>
              <a:t>bycatch</a:t>
            </a:r>
            <a:r>
              <a:rPr lang="en-US" baseline="0" dirty="0" smtClean="0"/>
              <a:t> to be thrown overboard. It is estimated that roughly 60-70% of the species caught in bottom trawls are considered </a:t>
            </a:r>
            <a:r>
              <a:rPr lang="en-US" baseline="0" dirty="0" err="1" smtClean="0"/>
              <a:t>bycatch</a:t>
            </a:r>
            <a:r>
              <a:rPr lang="en-US" baseline="0" dirty="0" smtClean="0"/>
              <a:t> and disposed of. This can have a dramatic effect on the local area removing important grazers and predators that maintain the ecosystem. Many have wondered why don’t the fisherman keep everything to sell or consume. In most cases it is because fisherman are allotted a certain amount of seafood per fishing season. Since many fisherman specialize and/or have connections for specific species they maximize their space, profit, and time by only focusing on those species. Therefore, any additional seafood caught is not considered economically valuable causing much of it to be thrown overboard. </a:t>
            </a:r>
          </a:p>
          <a:p>
            <a:endParaRPr lang="en-US" baseline="0" dirty="0" smtClean="0"/>
          </a:p>
          <a:p>
            <a:r>
              <a:rPr lang="en-US" baseline="0" dirty="0" smtClean="0"/>
              <a:t>Group 2 –Many types of nets are used in fishing (e.g. drift, trawl, seine, etc.) all of which can cause severe harm to marine mammals. In addition to bodily harm, many marine animals die from their injuries or drown. This occurs when marine mammals get caught in the nets while submerged and are unable to surface for air. Although this happens in nets that are actively used throughout the fishing community, it is the derelict nets or the ones that are left on the bottom of the ocean floor that cause the most harm. Without the possibility of human intervention marine mammals that are caught in these nets will most likely die.</a:t>
            </a:r>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5</a:t>
            </a:fld>
            <a:endParaRPr lang="en-US"/>
          </a:p>
        </p:txBody>
      </p:sp>
    </p:spTree>
    <p:extLst>
      <p:ext uri="{BB962C8B-B14F-4D97-AF65-F5344CB8AC3E}">
        <p14:creationId xmlns:p14="http://schemas.microsoft.com/office/powerpoint/2010/main" val="41377320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Pie chart displays the percentage</a:t>
            </a:r>
            <a:r>
              <a:rPr lang="en-US" baseline="0" dirty="0" smtClean="0"/>
              <a:t> of </a:t>
            </a:r>
            <a:r>
              <a:rPr lang="en-US" baseline="0" dirty="0" err="1" smtClean="0"/>
              <a:t>bycatch</a:t>
            </a:r>
            <a:r>
              <a:rPr lang="en-US" baseline="0" dirty="0" smtClean="0"/>
              <a:t> </a:t>
            </a:r>
            <a:r>
              <a:rPr lang="en-US" baseline="0" smtClean="0"/>
              <a:t>reported within </a:t>
            </a:r>
            <a:r>
              <a:rPr lang="en-US" baseline="0" dirty="0" smtClean="0"/>
              <a:t>the United States in 2004 for each type of fishing gear used.</a:t>
            </a:r>
          </a:p>
          <a:p>
            <a:endParaRPr lang="en-US" baseline="0" dirty="0" smtClean="0"/>
          </a:p>
          <a:p>
            <a:r>
              <a:rPr lang="en-US" baseline="0" dirty="0" smtClean="0"/>
              <a:t>Activity: What 2 methods are used the most often?</a:t>
            </a:r>
          </a:p>
          <a:p>
            <a:endParaRPr lang="en-US" baseline="0" dirty="0" smtClean="0"/>
          </a:p>
          <a:p>
            <a:r>
              <a:rPr lang="en-US" baseline="0" dirty="0" smtClean="0"/>
              <a:t>Note: Shrimp and bottom trawls. </a:t>
            </a:r>
          </a:p>
          <a:p>
            <a:endParaRPr lang="en-US" baseline="0" dirty="0" smtClean="0"/>
          </a:p>
          <a:p>
            <a:r>
              <a:rPr lang="en-US" baseline="0" dirty="0" smtClean="0"/>
              <a:t>Activity: Emphasize that trawling makes up for nearly 72% of fishing methods/gear used. </a:t>
            </a:r>
          </a:p>
          <a:p>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6</a:t>
            </a:fld>
            <a:endParaRPr lang="en-US"/>
          </a:p>
        </p:txBody>
      </p:sp>
    </p:spTree>
    <p:extLst>
      <p:ext uri="{BB962C8B-B14F-4D97-AF65-F5344CB8AC3E}">
        <p14:creationId xmlns:p14="http://schemas.microsoft.com/office/powerpoint/2010/main" val="2475422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 Now lets take a look at what exactly a few of these methods are.</a:t>
            </a:r>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7</a:t>
            </a:fld>
            <a:endParaRPr lang="en-US"/>
          </a:p>
        </p:txBody>
      </p:sp>
    </p:spTree>
    <p:extLst>
      <p:ext uri="{BB962C8B-B14F-4D97-AF65-F5344CB8AC3E}">
        <p14:creationId xmlns:p14="http://schemas.microsoft.com/office/powerpoint/2010/main" val="21885340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Activity:</a:t>
            </a:r>
            <a:r>
              <a:rPr lang="en-US" sz="1200" baseline="0" dirty="0" smtClean="0"/>
              <a:t> Image shows a cartoon rendition of what a gill net looks like when deployed.</a:t>
            </a:r>
          </a:p>
          <a:p>
            <a:endParaRPr lang="en-US" sz="120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t>Note: Using high tech devices fish are located and targeted. Small catcher boats pull the lead line of the drift net away from the main vessel, which can reach hundreds of miles in length and be weighted to stay at desired depths. The net is then allowed to drift overnight and hauled in </a:t>
            </a:r>
            <a:r>
              <a:rPr lang="en-US" sz="1200" dirty="0" smtClean="0"/>
              <a:t>by factory ships</a:t>
            </a:r>
            <a:r>
              <a:rPr lang="en-US" sz="1200" baseline="0" dirty="0" smtClean="0"/>
              <a:t> to be</a:t>
            </a:r>
            <a:r>
              <a:rPr lang="en-US" sz="1200" dirty="0" smtClean="0"/>
              <a:t> processed on board by canning or freezing. Nets</a:t>
            </a:r>
            <a:r>
              <a:rPr lang="en-US" sz="1200" baseline="0" dirty="0" smtClean="0"/>
              <a:t> that are</a:t>
            </a:r>
            <a:r>
              <a:rPr lang="en-US" dirty="0" smtClean="0">
                <a:effectLst/>
              </a:rPr>
              <a:t> lost or abandoned at sea due to storms or purposely</a:t>
            </a:r>
            <a:r>
              <a:rPr lang="en-US" baseline="0" dirty="0" smtClean="0">
                <a:effectLst/>
              </a:rPr>
              <a:t> cut loose can become ghost nets, entangling </a:t>
            </a:r>
            <a:r>
              <a:rPr lang="en-US" dirty="0" smtClean="0">
                <a:effectLst/>
              </a:rPr>
              <a:t> marine animals. In addition,</a:t>
            </a:r>
            <a:r>
              <a:rPr lang="en-US" baseline="0" dirty="0" smtClean="0">
                <a:effectLst/>
              </a:rPr>
              <a:t> the remaining netting material (e.g. floats, top lines) can washed ashore damaging coastal habitat and/or get caught on boat screws causing damage and safety concerns. With the growing concerns regarding drift nets, the United Nations enacted the “1991 Drift Net Moratorium”, which </a:t>
            </a:r>
            <a:r>
              <a:rPr lang="en-US" dirty="0" smtClean="0">
                <a:effectLst/>
              </a:rPr>
              <a:t>required the President to impose economic sanctions against countries that fail to eliminate large-scale driftnet fishing.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5F0B5092-C913-4A7E-9F49-6EE5BD99EEF8}" type="slidenum">
              <a:rPr lang="en-US" smtClean="0"/>
              <a:t>8</a:t>
            </a:fld>
            <a:endParaRPr lang="en-US"/>
          </a:p>
        </p:txBody>
      </p:sp>
    </p:spTree>
    <p:extLst>
      <p:ext uri="{BB962C8B-B14F-4D97-AF65-F5344CB8AC3E}">
        <p14:creationId xmlns:p14="http://schemas.microsoft.com/office/powerpoint/2010/main" val="28772567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Activity: </a:t>
            </a:r>
            <a:r>
              <a:rPr lang="en-US" sz="1200" baseline="0" dirty="0" smtClean="0"/>
              <a:t>Image shows a cartoon rendition of what a purse seine looks like when deployed. Inset image is an actual purse seine when deployed.</a:t>
            </a:r>
          </a:p>
          <a:p>
            <a:endParaRPr lang="en-US" dirty="0" smtClean="0"/>
          </a:p>
          <a:p>
            <a:r>
              <a:rPr lang="en-US" dirty="0" smtClean="0"/>
              <a:t>Note: Purse seines are used</a:t>
            </a:r>
            <a:r>
              <a:rPr lang="en-US" baseline="0" dirty="0" smtClean="0"/>
              <a:t> to target fish who tend to school or aggregate. They are similar to drift nets in that a small catcher boat is used; however, they are much smaller and are hauled in using a drawstring method similar to a purse.</a:t>
            </a:r>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9</a:t>
            </a:fld>
            <a:endParaRPr lang="en-US"/>
          </a:p>
        </p:txBody>
      </p:sp>
    </p:spTree>
    <p:extLst>
      <p:ext uri="{BB962C8B-B14F-4D97-AF65-F5344CB8AC3E}">
        <p14:creationId xmlns:p14="http://schemas.microsoft.com/office/powerpoint/2010/main" val="1053980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D25873-DEC4-426C-B6E8-937A01C3FD68}" type="slidenum">
              <a:rPr lang="en-US"/>
              <a:pPr/>
              <a:t>10</a:t>
            </a:fld>
            <a:endParaRPr lang="en-US"/>
          </a:p>
        </p:txBody>
      </p:sp>
      <p:sp>
        <p:nvSpPr>
          <p:cNvPr id="117762" name="Rectangle 2"/>
          <p:cNvSpPr>
            <a:spLocks noGrp="1" noRot="1" noChangeAspect="1" noChangeArrowheads="1" noTextEdit="1"/>
          </p:cNvSpPr>
          <p:nvPr>
            <p:ph type="sldImg"/>
          </p:nvPr>
        </p:nvSpPr>
        <p:spPr bwMode="auto">
          <a:xfrm>
            <a:off x="1143000" y="685800"/>
            <a:ext cx="4572000" cy="3429000"/>
          </a:xfrm>
          <a:prstGeom prst="rect">
            <a:avLst/>
          </a:prstGeom>
          <a:solidFill>
            <a:srgbClr val="FFFFFF"/>
          </a:solidFill>
          <a:ln>
            <a:solidFill>
              <a:srgbClr val="000000"/>
            </a:solidFill>
            <a:miter lim="800000"/>
            <a:headEnd/>
            <a:tailEnd/>
          </a:ln>
        </p:spPr>
      </p:sp>
      <p:sp>
        <p:nvSpPr>
          <p:cNvPr id="117763" name="Rectangle 3"/>
          <p:cNvSpPr>
            <a:spLocks noGrp="1" noChangeArrowheads="1"/>
          </p:cNvSpPr>
          <p:nvPr>
            <p:ph type="body" idx="1"/>
          </p:nvPr>
        </p:nvSpPr>
        <p:spPr bwMode="auto">
          <a:xfrm>
            <a:off x="914400" y="4343400"/>
            <a:ext cx="5029200" cy="4114800"/>
          </a:xfrm>
          <a:prstGeom prst="rect">
            <a:avLst/>
          </a:prstGeom>
          <a:solidFill>
            <a:srgbClr val="FFFFFF"/>
          </a:solidFill>
          <a:ln>
            <a:solidFill>
              <a:srgbClr val="000000"/>
            </a:solidFill>
            <a:miter lim="800000"/>
            <a:headEnd/>
            <a:tailEnd/>
          </a:ln>
        </p:spPr>
        <p:txBody>
          <a:bodyPr/>
          <a:lstStyle/>
          <a:p>
            <a:r>
              <a:rPr lang="en-US" dirty="0" smtClean="0"/>
              <a:t>Activity:</a:t>
            </a:r>
            <a:r>
              <a:rPr lang="en-US" baseline="0" dirty="0" smtClean="0"/>
              <a:t> Trawling is one of the most controversial and highly damaging fishing methods employed. Trawling nets are deployed overboard with large weighted wheels and support beams that allow the net to stay on the bottom during deployment. These wheels and beams indiscriminately travel over anything that they encounter damaging the area in the process.</a:t>
            </a:r>
            <a:endParaRPr lang="en-US" dirty="0" smtClean="0"/>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Note: </a:t>
            </a:r>
            <a:r>
              <a:rPr lang="en-US" dirty="0" smtClean="0"/>
              <a:t>Image on left shows the</a:t>
            </a:r>
            <a:r>
              <a:rPr lang="en-US" baseline="0" dirty="0" smtClean="0"/>
              <a:t> catch hauled in after a trawl. Bottom right images shows a reef before and after a trawl. *Video hyperlink goes to a YouTube video showing an actual trawl being used. During the video notice the school of fish trying to escape in the beginning and the amount of physical damage that is done on the reef.</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Video link: http://www.youtube.com/watch?v=zikSzUhUGtA</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 Ask</a:t>
            </a:r>
            <a:r>
              <a:rPr lang="en-US" baseline="0" dirty="0" smtClean="0"/>
              <a:t> the audience what they would suggest as a possible solution to the problem.</a:t>
            </a:r>
          </a:p>
          <a:p>
            <a:endParaRPr lang="en-US" baseline="0" dirty="0" smtClean="0"/>
          </a:p>
          <a:p>
            <a:r>
              <a:rPr lang="en-US" dirty="0" smtClean="0"/>
              <a:t>Note: Point out that this solution is only</a:t>
            </a:r>
            <a:r>
              <a:rPr lang="en-US" baseline="0" dirty="0" smtClean="0"/>
              <a:t> one of the many choices available.</a:t>
            </a:r>
            <a:endParaRPr lang="en-US" dirty="0" smtClean="0"/>
          </a:p>
          <a:p>
            <a:endParaRPr lang="en-US" dirty="0" smtClean="0"/>
          </a:p>
          <a:p>
            <a:r>
              <a:rPr lang="en-US" dirty="0" smtClean="0"/>
              <a:t>Note: Left</a:t>
            </a:r>
            <a:r>
              <a:rPr lang="en-US" baseline="0" dirty="0" smtClean="0"/>
              <a:t> image shows the large of amount of </a:t>
            </a:r>
            <a:r>
              <a:rPr lang="en-US" baseline="0" dirty="0" err="1" smtClean="0"/>
              <a:t>bycatch</a:t>
            </a:r>
            <a:r>
              <a:rPr lang="en-US" baseline="0" dirty="0" smtClean="0"/>
              <a:t> collected during a shrimp trawl. Right image is one of a turtle exclusion device or TED. Click on the image to open up a video on You Tube showing a TED in action.</a:t>
            </a:r>
          </a:p>
          <a:p>
            <a:endParaRPr lang="en-US" baseline="0" dirty="0" smtClean="0"/>
          </a:p>
          <a:p>
            <a:r>
              <a:rPr lang="en-US" dirty="0" smtClean="0"/>
              <a:t>Video</a:t>
            </a:r>
            <a:r>
              <a:rPr lang="en-US" baseline="0" dirty="0" smtClean="0"/>
              <a:t> Link: http://www.youtube.com/watch?v=j9olIycYg0c</a:t>
            </a:r>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11</a:t>
            </a:fld>
            <a:endParaRPr lang="en-US"/>
          </a:p>
        </p:txBody>
      </p:sp>
    </p:spTree>
    <p:extLst>
      <p:ext uri="{BB962C8B-B14F-4D97-AF65-F5344CB8AC3E}">
        <p14:creationId xmlns:p14="http://schemas.microsoft.com/office/powerpoint/2010/main" val="34677022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 Ask</a:t>
            </a:r>
            <a:r>
              <a:rPr lang="en-US" baseline="0" dirty="0" smtClean="0"/>
              <a:t> the audience what they would suggest as a possible solution to the problem.</a:t>
            </a:r>
          </a:p>
          <a:p>
            <a:endParaRPr lang="en-US" baseline="0" dirty="0" smtClean="0"/>
          </a:p>
          <a:p>
            <a:r>
              <a:rPr lang="en-US" dirty="0" smtClean="0"/>
              <a:t>Note: Point out that this solution is only</a:t>
            </a:r>
            <a:r>
              <a:rPr lang="en-US" baseline="0" dirty="0" smtClean="0"/>
              <a:t> one of the many choices available.</a:t>
            </a:r>
            <a:endParaRPr lang="en-US" dirty="0" smtClean="0"/>
          </a:p>
          <a:p>
            <a:endParaRPr lang="en-US" dirty="0" smtClean="0"/>
          </a:p>
          <a:p>
            <a:r>
              <a:rPr lang="en-US" dirty="0" smtClean="0"/>
              <a:t>Note: Left</a:t>
            </a:r>
            <a:r>
              <a:rPr lang="en-US" baseline="0" dirty="0" smtClean="0"/>
              <a:t> image shows the large of amount of dolphins trapped in the net. Right image shows the dolphins escaping after the “backing down” method was employed.</a:t>
            </a:r>
          </a:p>
          <a:p>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12</a:t>
            </a:fld>
            <a:endParaRPr lang="en-US"/>
          </a:p>
        </p:txBody>
      </p:sp>
    </p:spTree>
    <p:extLst>
      <p:ext uri="{BB962C8B-B14F-4D97-AF65-F5344CB8AC3E}">
        <p14:creationId xmlns:p14="http://schemas.microsoft.com/office/powerpoint/2010/main" val="5532223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Activity: Ask</a:t>
            </a:r>
            <a:r>
              <a:rPr lang="en-US" baseline="0" dirty="0" smtClean="0"/>
              <a:t> the audience what they would suggest as a possible solution to the problems.</a:t>
            </a:r>
          </a:p>
          <a:p>
            <a:endParaRPr lang="en-US" baseline="0" dirty="0" smtClean="0"/>
          </a:p>
          <a:p>
            <a:r>
              <a:rPr lang="en-US" dirty="0" smtClean="0"/>
              <a:t>Note: Point out that these solutions is only</a:t>
            </a:r>
            <a:r>
              <a:rPr lang="en-US" baseline="0" dirty="0" smtClean="0"/>
              <a:t> a couple of the many choices available.</a:t>
            </a:r>
            <a:endParaRPr lang="en-US" dirty="0" smtClean="0"/>
          </a:p>
          <a:p>
            <a:endParaRPr lang="en-US" dirty="0" smtClean="0"/>
          </a:p>
          <a:p>
            <a:r>
              <a:rPr lang="en-US" dirty="0" smtClean="0"/>
              <a:t>Note: I</a:t>
            </a:r>
            <a:r>
              <a:rPr lang="en-US" baseline="0" dirty="0" smtClean="0"/>
              <a:t>mage shows a cartoon rendition of a long line. </a:t>
            </a:r>
          </a:p>
          <a:p>
            <a:endParaRPr lang="en-US" dirty="0" smtClean="0"/>
          </a:p>
          <a:p>
            <a:r>
              <a:rPr lang="en-US" baseline="0" dirty="0" smtClean="0"/>
              <a:t>In order to address these issue we must practice sustainability, or the act of using only what is necessary. For example, sustainable fisheries can include things such as:</a:t>
            </a:r>
          </a:p>
          <a:p>
            <a:endParaRPr lang="en-US" baseline="0" dirty="0" smtClean="0"/>
          </a:p>
          <a:p>
            <a:r>
              <a:rPr lang="en-US" baseline="0" dirty="0" smtClean="0"/>
              <a:t>- Limiting the amount of harvest thereby allowing enough remaining fish stocks to reproduce.</a:t>
            </a:r>
          </a:p>
          <a:p>
            <a:pPr marL="0" indent="0">
              <a:buFontTx/>
              <a:buNone/>
            </a:pPr>
            <a:r>
              <a:rPr lang="en-US" baseline="0" dirty="0" smtClean="0"/>
              <a:t>- Creating alternatives to wild caught fish, such as fish farms and/or aquaculture.</a:t>
            </a:r>
          </a:p>
          <a:p>
            <a:pPr marL="0" indent="0">
              <a:buFontTx/>
              <a:buNone/>
            </a:pPr>
            <a:r>
              <a:rPr lang="en-US" baseline="0" dirty="0" smtClean="0"/>
              <a:t>- Creating laws and abiding by them for specific fishing seasons as to allow for fish stocks to repopulate.</a:t>
            </a:r>
          </a:p>
          <a:p>
            <a:pPr marL="0" indent="0">
              <a:buFontTx/>
              <a:buNone/>
            </a:pPr>
            <a:r>
              <a:rPr lang="en-US" baseline="0" dirty="0" smtClean="0"/>
              <a:t>- Creating literature and/or informing the general public about sustainable fishing practices, which could include what fish to eat and when to eat them.</a:t>
            </a:r>
          </a:p>
          <a:p>
            <a:endParaRPr lang="en-US" dirty="0" smtClean="0"/>
          </a:p>
          <a:p>
            <a:r>
              <a:rPr lang="en-US" dirty="0" smtClean="0"/>
              <a:t>It is</a:t>
            </a:r>
            <a:r>
              <a:rPr lang="en-US" baseline="0" dirty="0" smtClean="0"/>
              <a:t> estimated that over 1 billion people globally rely directly on the ocean for their livelihood. This includes commercial fisherman who sell the product to foreign nations to individual families that fish for sustenance. Although the world is divided into nations we all share a common resource which is the oceans. Just recently trash and debris that was pulled out into the ocean from the tsunami that occurred in Japan is now reaching coastlines along parts of the Western United States. This is just one example of how damage caused by or to one nation can effect others on a global scale. The issue concerning a common resource is better known as the “Tragedy of the Commons”. Simply put, </a:t>
            </a:r>
            <a:r>
              <a:rPr lang="en-US" dirty="0" smtClean="0">
                <a:effectLst/>
              </a:rPr>
              <a:t>the situation arises when multiple individuals and/or parties share a common “limited” resource but act in</a:t>
            </a:r>
            <a:r>
              <a:rPr lang="en-US" baseline="0" dirty="0" smtClean="0">
                <a:effectLst/>
              </a:rPr>
              <a:t> self-interest to maximize their own gain, regardless </a:t>
            </a:r>
            <a:r>
              <a:rPr lang="en-US" dirty="0" smtClean="0">
                <a:effectLst/>
              </a:rPr>
              <a:t>of the effects</a:t>
            </a:r>
            <a:r>
              <a:rPr lang="en-US" baseline="0" dirty="0" smtClean="0">
                <a:effectLst/>
              </a:rPr>
              <a:t> to the</a:t>
            </a:r>
            <a:r>
              <a:rPr lang="en-US" dirty="0" smtClean="0">
                <a:effectLst/>
              </a:rPr>
              <a:t> other parties involved. This</a:t>
            </a:r>
            <a:r>
              <a:rPr lang="en-US" baseline="0" dirty="0" smtClean="0">
                <a:effectLst/>
              </a:rPr>
              <a:t> can occur in such things as fish stocks, grazing lands, water, etc. </a:t>
            </a:r>
          </a:p>
          <a:p>
            <a:endParaRPr lang="en-US" baseline="0" dirty="0" smtClean="0">
              <a:effectLst/>
            </a:endParaRPr>
          </a:p>
          <a:p>
            <a:r>
              <a:rPr lang="en-US" baseline="0" dirty="0" smtClean="0">
                <a:effectLst/>
              </a:rPr>
              <a:t>We will look into this topic further in the next lesson plan, providing a lab activity and video as </a:t>
            </a:r>
            <a:r>
              <a:rPr lang="en-US" baseline="0" smtClean="0">
                <a:effectLst/>
              </a:rPr>
              <a:t>supportive material.</a:t>
            </a:r>
            <a:endParaRPr lang="en-US" dirty="0" smtClean="0">
              <a:effectLst/>
            </a:endParaRPr>
          </a:p>
          <a:p>
            <a:endParaRPr lang="en-US" baseline="0" dirty="0" smtClean="0">
              <a:effectLst/>
            </a:endParaRPr>
          </a:p>
          <a:p>
            <a:endParaRPr lang="en-US" dirty="0"/>
          </a:p>
        </p:txBody>
      </p:sp>
      <p:sp>
        <p:nvSpPr>
          <p:cNvPr id="4" name="Slide Number Placeholder 3"/>
          <p:cNvSpPr>
            <a:spLocks noGrp="1"/>
          </p:cNvSpPr>
          <p:nvPr>
            <p:ph type="sldNum" sz="quarter" idx="10"/>
          </p:nvPr>
        </p:nvSpPr>
        <p:spPr/>
        <p:txBody>
          <a:bodyPr/>
          <a:lstStyle/>
          <a:p>
            <a:fld id="{5F0B5092-C913-4A7E-9F49-6EE5BD99EEF8}" type="slidenum">
              <a:rPr lang="en-US" smtClean="0"/>
              <a:t>13</a:t>
            </a:fld>
            <a:endParaRPr lang="en-US"/>
          </a:p>
        </p:txBody>
      </p:sp>
    </p:spTree>
    <p:extLst>
      <p:ext uri="{BB962C8B-B14F-4D97-AF65-F5344CB8AC3E}">
        <p14:creationId xmlns:p14="http://schemas.microsoft.com/office/powerpoint/2010/main" val="32692284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104A45D-8398-4644-B1B3-144ED9BB8F4E}" type="datetimeFigureOut">
              <a:rPr lang="en-US" smtClean="0"/>
              <a:t>7/26/2011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39391260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4A45D-8398-4644-B1B3-144ED9BB8F4E}" type="datetimeFigureOut">
              <a:rPr lang="en-US" smtClean="0"/>
              <a:t>7/26/2011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17793209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104A45D-8398-4644-B1B3-144ED9BB8F4E}" type="datetimeFigureOut">
              <a:rPr lang="en-US" smtClean="0"/>
              <a:t>7/26/2011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22071776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104A45D-8398-4644-B1B3-144ED9BB8F4E}" type="datetimeFigureOut">
              <a:rPr lang="en-US" smtClean="0"/>
              <a:t>7/26/2011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3712298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104A45D-8398-4644-B1B3-144ED9BB8F4E}" type="datetimeFigureOut">
              <a:rPr lang="en-US" smtClean="0"/>
              <a:t>7/26/2011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29131513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104A45D-8398-4644-B1B3-144ED9BB8F4E}" type="datetimeFigureOut">
              <a:rPr lang="en-US" smtClean="0"/>
              <a:t>7/26/2011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20819822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104A45D-8398-4644-B1B3-144ED9BB8F4E}" type="datetimeFigureOut">
              <a:rPr lang="en-US" smtClean="0"/>
              <a:t>7/26/2011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1116192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4A45D-8398-4644-B1B3-144ED9BB8F4E}" type="datetimeFigureOut">
              <a:rPr lang="en-US" smtClean="0"/>
              <a:t>7/26/2011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3324616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104A45D-8398-4644-B1B3-144ED9BB8F4E}" type="datetimeFigureOut">
              <a:rPr lang="en-US" smtClean="0"/>
              <a:t>7/26/2011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1860295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4A45D-8398-4644-B1B3-144ED9BB8F4E}" type="datetimeFigureOut">
              <a:rPr lang="en-US" smtClean="0"/>
              <a:t>7/26/2011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27083140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104A45D-8398-4644-B1B3-144ED9BB8F4E}" type="datetimeFigureOut">
              <a:rPr lang="en-US" smtClean="0"/>
              <a:t>7/26/2011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3E96F9E-BD47-46A0-8E16-B1AC39D4C1BA}" type="slidenum">
              <a:rPr lang="en-US" smtClean="0"/>
              <a:t>‹#›</a:t>
            </a:fld>
            <a:endParaRPr lang="en-US"/>
          </a:p>
        </p:txBody>
      </p:sp>
    </p:spTree>
    <p:extLst>
      <p:ext uri="{BB962C8B-B14F-4D97-AF65-F5344CB8AC3E}">
        <p14:creationId xmlns:p14="http://schemas.microsoft.com/office/powerpoint/2010/main" val="10444442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04A45D-8398-4644-B1B3-144ED9BB8F4E}" type="datetimeFigureOut">
              <a:rPr lang="en-US" smtClean="0"/>
              <a:t>7/26/2011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96F9E-BD47-46A0-8E16-B1AC39D4C1BA}" type="slidenum">
              <a:rPr lang="en-US" smtClean="0"/>
              <a:t>‹#›</a:t>
            </a:fld>
            <a:endParaRPr lang="en-US"/>
          </a:p>
        </p:txBody>
      </p:sp>
    </p:spTree>
    <p:extLst>
      <p:ext uri="{BB962C8B-B14F-4D97-AF65-F5344CB8AC3E}">
        <p14:creationId xmlns:p14="http://schemas.microsoft.com/office/powerpoint/2010/main" val="24940613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1.wmf"/></Relationships>
</file>

<file path=ppt/slides/_rels/slide5.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2.jpeg"/><Relationship Id="rId7" Type="http://schemas.openxmlformats.org/officeDocument/2006/relationships/image" Target="../media/image16.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6.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0.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hyperlink" Target="http://www.youtube.com/watch?v=zikSzUhUGtA"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hyperlink" Target="http://www.youtube.com/watch?v=j9olIycYg0c"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152400"/>
            <a:ext cx="3035344"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FISHERIES</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3" name="TextBox 2"/>
          <p:cNvSpPr txBox="1"/>
          <p:nvPr/>
        </p:nvSpPr>
        <p:spPr>
          <a:xfrm>
            <a:off x="6096000" y="5269468"/>
            <a:ext cx="1600200" cy="369332"/>
          </a:xfrm>
          <a:prstGeom prst="rect">
            <a:avLst/>
          </a:prstGeom>
          <a:noFill/>
        </p:spPr>
        <p:txBody>
          <a:bodyPr wrap="square" rtlCol="0">
            <a:spAutoFit/>
          </a:bodyPr>
          <a:lstStyle/>
          <a:p>
            <a:r>
              <a:rPr lang="en-US" dirty="0">
                <a:solidFill>
                  <a:schemeClr val="bg1"/>
                </a:solidFill>
              </a:rPr>
              <a:t>t</a:t>
            </a:r>
            <a:r>
              <a:rPr lang="en-US" dirty="0" smtClean="0">
                <a:solidFill>
                  <a:schemeClr val="bg1"/>
                </a:solidFill>
              </a:rPr>
              <a:t>c.gc.ca</a:t>
            </a:r>
            <a:endParaRPr lang="en-US" dirty="0">
              <a:solidFill>
                <a:schemeClr val="bg1"/>
              </a:solidFill>
            </a:endParaRPr>
          </a:p>
        </p:txBody>
      </p:sp>
      <p:pic>
        <p:nvPicPr>
          <p:cNvPr id="1032" name="Picture 8" descr="http://www.eujacksonville.com/pages/07-19-07/Deadliest_Catch.jpg"/>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4648200"/>
            <a:ext cx="3200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http://www.fao.org/figis/servlet/IRS?iid=8811"/>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791200" y="1219200"/>
            <a:ext cx="3200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http://www.maine.gov/dmr/rm/seaurchin/measure.jpg"/>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91200" y="4648200"/>
            <a:ext cx="3200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http://www.fieldandstream.com/files/imagecache/photo-gallery/legacy/1000235455.jpg"/>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52400" y="1143000"/>
            <a:ext cx="3200400" cy="2057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http://www.tc.gc.ca/media/images/quebec-eng/bateau.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0" y="2058202"/>
            <a:ext cx="4521113" cy="342900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324600" y="5240179"/>
            <a:ext cx="1295400" cy="246221"/>
          </a:xfrm>
          <a:prstGeom prst="rect">
            <a:avLst/>
          </a:prstGeom>
          <a:noFill/>
        </p:spPr>
        <p:txBody>
          <a:bodyPr wrap="square" rtlCol="0">
            <a:spAutoFit/>
          </a:bodyPr>
          <a:lstStyle/>
          <a:p>
            <a:r>
              <a:rPr lang="en-US" sz="1000" dirty="0" smtClean="0">
                <a:solidFill>
                  <a:schemeClr val="bg1"/>
                </a:solidFill>
              </a:rPr>
              <a:t>tc.gc.ca</a:t>
            </a:r>
            <a:endParaRPr lang="en-US" sz="1000" dirty="0">
              <a:solidFill>
                <a:schemeClr val="bg1"/>
              </a:solidFill>
            </a:endParaRPr>
          </a:p>
        </p:txBody>
      </p:sp>
      <p:sp>
        <p:nvSpPr>
          <p:cNvPr id="13" name="TextBox 12"/>
          <p:cNvSpPr txBox="1"/>
          <p:nvPr/>
        </p:nvSpPr>
        <p:spPr>
          <a:xfrm>
            <a:off x="2286000" y="6459379"/>
            <a:ext cx="1295400" cy="246221"/>
          </a:xfrm>
          <a:prstGeom prst="rect">
            <a:avLst/>
          </a:prstGeom>
          <a:noFill/>
        </p:spPr>
        <p:txBody>
          <a:bodyPr wrap="square" rtlCol="0">
            <a:spAutoFit/>
          </a:bodyPr>
          <a:lstStyle/>
          <a:p>
            <a:r>
              <a:rPr lang="en-US" sz="1000" dirty="0" smtClean="0">
                <a:solidFill>
                  <a:schemeClr val="bg1"/>
                </a:solidFill>
              </a:rPr>
              <a:t>eujacksonville.com</a:t>
            </a:r>
            <a:endParaRPr lang="en-US" sz="1000" dirty="0">
              <a:solidFill>
                <a:schemeClr val="bg1"/>
              </a:solidFill>
            </a:endParaRPr>
          </a:p>
        </p:txBody>
      </p:sp>
      <p:sp>
        <p:nvSpPr>
          <p:cNvPr id="14" name="TextBox 13"/>
          <p:cNvSpPr txBox="1"/>
          <p:nvPr/>
        </p:nvSpPr>
        <p:spPr>
          <a:xfrm>
            <a:off x="8305800" y="6459379"/>
            <a:ext cx="1295400" cy="246221"/>
          </a:xfrm>
          <a:prstGeom prst="rect">
            <a:avLst/>
          </a:prstGeom>
          <a:noFill/>
        </p:spPr>
        <p:txBody>
          <a:bodyPr wrap="square" rtlCol="0">
            <a:spAutoFit/>
          </a:bodyPr>
          <a:lstStyle/>
          <a:p>
            <a:r>
              <a:rPr lang="en-US" sz="1000" dirty="0">
                <a:solidFill>
                  <a:schemeClr val="bg1"/>
                </a:solidFill>
              </a:rPr>
              <a:t>m</a:t>
            </a:r>
            <a:r>
              <a:rPr lang="en-US" sz="1000" dirty="0" smtClean="0">
                <a:solidFill>
                  <a:schemeClr val="bg1"/>
                </a:solidFill>
              </a:rPr>
              <a:t>aine.gov</a:t>
            </a:r>
            <a:endParaRPr lang="en-US" sz="1000" dirty="0">
              <a:solidFill>
                <a:schemeClr val="bg1"/>
              </a:solidFill>
            </a:endParaRPr>
          </a:p>
        </p:txBody>
      </p:sp>
      <p:sp>
        <p:nvSpPr>
          <p:cNvPr id="15" name="TextBox 14"/>
          <p:cNvSpPr txBox="1"/>
          <p:nvPr/>
        </p:nvSpPr>
        <p:spPr>
          <a:xfrm>
            <a:off x="8534400" y="3048000"/>
            <a:ext cx="1295400" cy="246221"/>
          </a:xfrm>
          <a:prstGeom prst="rect">
            <a:avLst/>
          </a:prstGeom>
          <a:noFill/>
        </p:spPr>
        <p:txBody>
          <a:bodyPr wrap="square" rtlCol="0">
            <a:spAutoFit/>
          </a:bodyPr>
          <a:lstStyle/>
          <a:p>
            <a:r>
              <a:rPr lang="en-US" sz="1000" dirty="0">
                <a:solidFill>
                  <a:schemeClr val="bg1"/>
                </a:solidFill>
              </a:rPr>
              <a:t>f</a:t>
            </a:r>
            <a:r>
              <a:rPr lang="en-US" sz="1000" dirty="0" smtClean="0">
                <a:solidFill>
                  <a:schemeClr val="bg1"/>
                </a:solidFill>
              </a:rPr>
              <a:t>ao.org</a:t>
            </a:r>
            <a:endParaRPr lang="en-US" sz="1000" dirty="0">
              <a:solidFill>
                <a:schemeClr val="bg1"/>
              </a:solidFill>
            </a:endParaRPr>
          </a:p>
        </p:txBody>
      </p:sp>
      <p:sp>
        <p:nvSpPr>
          <p:cNvPr id="16" name="TextBox 15"/>
          <p:cNvSpPr txBox="1"/>
          <p:nvPr/>
        </p:nvSpPr>
        <p:spPr>
          <a:xfrm>
            <a:off x="76200" y="2971800"/>
            <a:ext cx="1295400" cy="246221"/>
          </a:xfrm>
          <a:prstGeom prst="rect">
            <a:avLst/>
          </a:prstGeom>
          <a:noFill/>
        </p:spPr>
        <p:txBody>
          <a:bodyPr wrap="square" rtlCol="0">
            <a:spAutoFit/>
          </a:bodyPr>
          <a:lstStyle/>
          <a:p>
            <a:r>
              <a:rPr lang="en-US" sz="1000" dirty="0" smtClean="0">
                <a:solidFill>
                  <a:schemeClr val="bg1"/>
                </a:solidFill>
              </a:rPr>
              <a:t>fieldandstream.com</a:t>
            </a:r>
            <a:endParaRPr lang="en-US" sz="1000" dirty="0">
              <a:solidFill>
                <a:schemeClr val="bg1"/>
              </a:solidFill>
            </a:endParaRPr>
          </a:p>
        </p:txBody>
      </p:sp>
    </p:spTree>
    <p:extLst>
      <p:ext uri="{BB962C8B-B14F-4D97-AF65-F5344CB8AC3E}">
        <p14:creationId xmlns:p14="http://schemas.microsoft.com/office/powerpoint/2010/main" val="231866165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ejsd.org/docs/Hannesson__Figures67.jpg"/>
          <p:cNvPicPr>
            <a:picLocks noChangeAspect="1" noChangeArrowheads="1"/>
          </p:cNvPicPr>
          <p:nvPr/>
        </p:nvPicPr>
        <p:blipFill rotWithShape="1">
          <a:blip r:embed="rId3" cstate="print"/>
          <a:srcRect/>
          <a:stretch/>
        </p:blipFill>
        <p:spPr bwMode="auto">
          <a:xfrm>
            <a:off x="533400" y="1581149"/>
            <a:ext cx="8161866" cy="4591051"/>
          </a:xfrm>
          <a:prstGeom prst="rect">
            <a:avLst/>
          </a:prstGeom>
          <a:noFill/>
        </p:spPr>
      </p:pic>
      <p:sp>
        <p:nvSpPr>
          <p:cNvPr id="5" name="TextBox 4"/>
          <p:cNvSpPr txBox="1"/>
          <p:nvPr/>
        </p:nvSpPr>
        <p:spPr>
          <a:xfrm>
            <a:off x="2895600" y="152400"/>
            <a:ext cx="3035344"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COLLAPSE</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2" name="TextBox 1"/>
          <p:cNvSpPr txBox="1"/>
          <p:nvPr/>
        </p:nvSpPr>
        <p:spPr>
          <a:xfrm>
            <a:off x="6400800" y="2514600"/>
            <a:ext cx="762000" cy="1569660"/>
          </a:xfrm>
          <a:prstGeom prst="rect">
            <a:avLst/>
          </a:prstGeom>
          <a:noFill/>
        </p:spPr>
        <p:txBody>
          <a:bodyPr wrap="square" rtlCol="0">
            <a:spAutoFit/>
          </a:bodyPr>
          <a:lstStyle/>
          <a:p>
            <a:r>
              <a:rPr lang="en-US" sz="9600" b="1" dirty="0">
                <a:solidFill>
                  <a:srgbClr val="FF0000"/>
                </a:solidFill>
                <a:latin typeface="Angsana New" pitchFamily="18" charset="-34"/>
                <a:cs typeface="Angsana New" pitchFamily="18" charset="-34"/>
              </a:rPr>
              <a:t>?</a:t>
            </a:r>
          </a:p>
        </p:txBody>
      </p:sp>
      <p:sp>
        <p:nvSpPr>
          <p:cNvPr id="7" name="TextBox 6"/>
          <p:cNvSpPr txBox="1"/>
          <p:nvPr/>
        </p:nvSpPr>
        <p:spPr>
          <a:xfrm>
            <a:off x="2590800" y="2438400"/>
            <a:ext cx="762000" cy="1569660"/>
          </a:xfrm>
          <a:prstGeom prst="rect">
            <a:avLst/>
          </a:prstGeom>
          <a:noFill/>
        </p:spPr>
        <p:txBody>
          <a:bodyPr wrap="square" rtlCol="0">
            <a:spAutoFit/>
          </a:bodyPr>
          <a:lstStyle/>
          <a:p>
            <a:r>
              <a:rPr lang="en-US" sz="9600" b="1" dirty="0">
                <a:solidFill>
                  <a:srgbClr val="FF0000"/>
                </a:solidFill>
                <a:latin typeface="Angsana New" pitchFamily="18" charset="-34"/>
                <a:cs typeface="Angsana New" pitchFamily="18" charset="-34"/>
              </a:rPr>
              <a:t>?</a:t>
            </a:r>
          </a:p>
        </p:txBody>
      </p:sp>
    </p:spTree>
    <p:extLst>
      <p:ext uri="{BB962C8B-B14F-4D97-AF65-F5344CB8AC3E}">
        <p14:creationId xmlns:p14="http://schemas.microsoft.com/office/powerpoint/2010/main" val="337391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ssolv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152400"/>
            <a:ext cx="35814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COMMERCIAL</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pic>
        <p:nvPicPr>
          <p:cNvPr id="4098" name="Picture 2" descr="http://www.scottdickerson.com/blog/photos/scottd_070401_5449b.jpg"/>
          <p:cNvPicPr>
            <a:picLocks noChangeAspect="1" noChangeArrowheads="1"/>
          </p:cNvPicPr>
          <p:nvPr/>
        </p:nvPicPr>
        <p:blipFill rotWithShape="1">
          <a:blip r:embed="rId3">
            <a:extLst>
              <a:ext uri="{28A0092B-C50C-407E-A947-70E740481C1C}">
                <a14:useLocalDpi xmlns:a14="http://schemas.microsoft.com/office/drawing/2010/main" val="0"/>
              </a:ext>
            </a:extLst>
          </a:blip>
          <a:srcRect b="5226"/>
          <a:stretch/>
        </p:blipFill>
        <p:spPr bwMode="auto">
          <a:xfrm>
            <a:off x="4759187" y="1219200"/>
            <a:ext cx="4114800" cy="2590800"/>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457200" y="1524000"/>
            <a:ext cx="4229100" cy="1938992"/>
          </a:xfrm>
          <a:prstGeom prst="rect">
            <a:avLst/>
          </a:prstGeom>
          <a:noFill/>
        </p:spPr>
        <p:txBody>
          <a:bodyPr wrap="square" rtlCol="0">
            <a:spAutoFit/>
          </a:bodyPr>
          <a:lstStyle/>
          <a:p>
            <a:pPr marL="285750" indent="-285750">
              <a:buFont typeface="Wingdings" pitchFamily="2" charset="2"/>
              <a:buChar char="v"/>
            </a:pPr>
            <a:r>
              <a:rPr lang="en-US" sz="3200" b="1" dirty="0" smtClean="0"/>
              <a:t>500 species regularly caught</a:t>
            </a:r>
          </a:p>
          <a:p>
            <a:pPr marL="742950" lvl="1" indent="-285750">
              <a:buFont typeface="Arial" pitchFamily="34" charset="0"/>
              <a:buChar char="•"/>
            </a:pPr>
            <a:r>
              <a:rPr lang="en-US" sz="2800" b="1" dirty="0" smtClean="0"/>
              <a:t>Employs 15 million people worldwide</a:t>
            </a:r>
            <a:endParaRPr lang="en-US" sz="2800" b="1" dirty="0"/>
          </a:p>
        </p:txBody>
      </p:sp>
      <p:sp>
        <p:nvSpPr>
          <p:cNvPr id="5" name="TextBox 4"/>
          <p:cNvSpPr txBox="1"/>
          <p:nvPr/>
        </p:nvSpPr>
        <p:spPr>
          <a:xfrm>
            <a:off x="457200" y="4343400"/>
            <a:ext cx="3581400" cy="1877437"/>
          </a:xfrm>
          <a:prstGeom prst="rect">
            <a:avLst/>
          </a:prstGeom>
          <a:noFill/>
        </p:spPr>
        <p:txBody>
          <a:bodyPr wrap="square" rtlCol="0">
            <a:spAutoFit/>
          </a:bodyPr>
          <a:lstStyle/>
          <a:p>
            <a:pPr marL="285750" indent="-285750">
              <a:buFont typeface="Wingdings" pitchFamily="2" charset="2"/>
              <a:buChar char="v"/>
            </a:pPr>
            <a:r>
              <a:rPr lang="en-US" sz="3200" b="1" dirty="0" smtClean="0"/>
              <a:t>In 2010:</a:t>
            </a:r>
          </a:p>
          <a:p>
            <a:pPr marL="742950" lvl="1" indent="-285750">
              <a:buFont typeface="Arial" pitchFamily="34" charset="0"/>
              <a:buChar char="•"/>
            </a:pPr>
            <a:r>
              <a:rPr lang="en-US" sz="2800" b="1" dirty="0" smtClean="0"/>
              <a:t>145 million tons taken</a:t>
            </a:r>
          </a:p>
          <a:p>
            <a:pPr marL="742950" lvl="1" indent="-285750">
              <a:buFont typeface="Arial" pitchFamily="34" charset="0"/>
              <a:buChar char="•"/>
            </a:pPr>
            <a:r>
              <a:rPr lang="en-US" sz="2800" b="1" dirty="0" smtClean="0"/>
              <a:t>$107 billion</a:t>
            </a:r>
            <a:endParaRPr lang="en-US" sz="2800" b="1" dirty="0"/>
          </a:p>
        </p:txBody>
      </p:sp>
      <p:pic>
        <p:nvPicPr>
          <p:cNvPr id="4100" name="Picture 4" descr="http://na.oceana.org/sites/default/files/blog/800px-Chilean_purse_seine.jpg?1287420973"/>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24400" y="3981449"/>
            <a:ext cx="4114800" cy="27340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153400" y="6477000"/>
            <a:ext cx="1295400" cy="246221"/>
          </a:xfrm>
          <a:prstGeom prst="rect">
            <a:avLst/>
          </a:prstGeom>
          <a:noFill/>
        </p:spPr>
        <p:txBody>
          <a:bodyPr wrap="square" rtlCol="0">
            <a:spAutoFit/>
          </a:bodyPr>
          <a:lstStyle/>
          <a:p>
            <a:r>
              <a:rPr lang="en-US" sz="1000" dirty="0" smtClean="0">
                <a:solidFill>
                  <a:schemeClr val="bg1"/>
                </a:solidFill>
              </a:rPr>
              <a:t>oceana.org</a:t>
            </a:r>
            <a:endParaRPr lang="en-US" sz="1000" dirty="0">
              <a:solidFill>
                <a:schemeClr val="bg1"/>
              </a:solidFill>
            </a:endParaRPr>
          </a:p>
        </p:txBody>
      </p:sp>
      <p:sp>
        <p:nvSpPr>
          <p:cNvPr id="8" name="TextBox 7"/>
          <p:cNvSpPr txBox="1"/>
          <p:nvPr/>
        </p:nvSpPr>
        <p:spPr>
          <a:xfrm>
            <a:off x="7772400" y="3563779"/>
            <a:ext cx="1295400" cy="246221"/>
          </a:xfrm>
          <a:prstGeom prst="rect">
            <a:avLst/>
          </a:prstGeom>
          <a:noFill/>
        </p:spPr>
        <p:txBody>
          <a:bodyPr wrap="square" rtlCol="0">
            <a:spAutoFit/>
          </a:bodyPr>
          <a:lstStyle/>
          <a:p>
            <a:r>
              <a:rPr lang="en-US" sz="1000" dirty="0" smtClean="0">
                <a:solidFill>
                  <a:schemeClr val="bg1"/>
                </a:solidFill>
              </a:rPr>
              <a:t>scottdickerson.com</a:t>
            </a:r>
            <a:endParaRPr lang="en-US" sz="1000" dirty="0">
              <a:solidFill>
                <a:schemeClr val="bg1"/>
              </a:solidFill>
            </a:endParaRPr>
          </a:p>
        </p:txBody>
      </p:sp>
    </p:spTree>
    <p:extLst>
      <p:ext uri="{BB962C8B-B14F-4D97-AF65-F5344CB8AC3E}">
        <p14:creationId xmlns:p14="http://schemas.microsoft.com/office/powerpoint/2010/main" val="2346191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mp00640_"/>
          <p:cNvPicPr>
            <a:picLocks noChangeAspect="1" noChangeArrowheads="1"/>
          </p:cNvPicPr>
          <p:nvPr/>
        </p:nvPicPr>
        <p:blipFill>
          <a:blip r:embed="rId3" cstate="print"/>
          <a:srcRect/>
          <a:stretch>
            <a:fillRect/>
          </a:stretch>
        </p:blipFill>
        <p:spPr bwMode="auto">
          <a:xfrm>
            <a:off x="685800" y="685800"/>
            <a:ext cx="3295459" cy="3282468"/>
          </a:xfrm>
          <a:prstGeom prst="rect">
            <a:avLst/>
          </a:prstGeom>
          <a:noFill/>
          <a:ln w="9525">
            <a:noFill/>
            <a:miter lim="800000"/>
            <a:headEnd/>
            <a:tailEnd/>
          </a:ln>
        </p:spPr>
      </p:pic>
      <p:pic>
        <p:nvPicPr>
          <p:cNvPr id="3" name="Picture 8" descr="mp00273_"/>
          <p:cNvPicPr>
            <a:picLocks noChangeAspect="1" noChangeArrowheads="1"/>
          </p:cNvPicPr>
          <p:nvPr/>
        </p:nvPicPr>
        <p:blipFill>
          <a:blip r:embed="rId4" cstate="print"/>
          <a:srcRect/>
          <a:stretch>
            <a:fillRect/>
          </a:stretch>
        </p:blipFill>
        <p:spPr bwMode="auto">
          <a:xfrm>
            <a:off x="304800" y="3289306"/>
            <a:ext cx="5196518" cy="3492494"/>
          </a:xfrm>
          <a:prstGeom prst="rect">
            <a:avLst/>
          </a:prstGeom>
          <a:noFill/>
          <a:ln w="9525">
            <a:noFill/>
            <a:miter lim="800000"/>
            <a:headEnd/>
            <a:tailEnd/>
          </a:ln>
        </p:spPr>
      </p:pic>
      <p:sp>
        <p:nvSpPr>
          <p:cNvPr id="4" name="Text Box 2"/>
          <p:cNvSpPr txBox="1">
            <a:spLocks noChangeArrowheads="1"/>
          </p:cNvSpPr>
          <p:nvPr/>
        </p:nvSpPr>
        <p:spPr bwMode="auto">
          <a:xfrm>
            <a:off x="4114800" y="1759803"/>
            <a:ext cx="4400741" cy="830997"/>
          </a:xfrm>
          <a:prstGeom prst="rect">
            <a:avLst/>
          </a:prstGeom>
          <a:noFill/>
          <a:ln w="9525">
            <a:noFill/>
            <a:miter lim="800000"/>
            <a:headEnd/>
            <a:tailEnd/>
          </a:ln>
        </p:spPr>
        <p:txBody>
          <a:bodyPr wrap="square">
            <a:spAutoFit/>
          </a:bodyPr>
          <a:lstStyle/>
          <a:p>
            <a:r>
              <a:rPr lang="en-US" sz="2400" b="1" dirty="0">
                <a:solidFill>
                  <a:srgbClr val="FFFF00"/>
                </a:solidFill>
              </a:rPr>
              <a:t>World per capita consumption of seafood in </a:t>
            </a:r>
            <a:r>
              <a:rPr lang="en-US" sz="2400" b="1" dirty="0" smtClean="0">
                <a:solidFill>
                  <a:srgbClr val="FFFF00"/>
                </a:solidFill>
              </a:rPr>
              <a:t>2009 </a:t>
            </a:r>
            <a:r>
              <a:rPr lang="en-US" sz="2400" b="1" dirty="0">
                <a:solidFill>
                  <a:srgbClr val="FFFF00"/>
                </a:solidFill>
              </a:rPr>
              <a:t>= </a:t>
            </a:r>
            <a:r>
              <a:rPr lang="en-US" sz="2400" b="1" dirty="0" smtClean="0">
                <a:solidFill>
                  <a:srgbClr val="FFFF00"/>
                </a:solidFill>
              </a:rPr>
              <a:t>17.5 </a:t>
            </a:r>
            <a:r>
              <a:rPr lang="en-US" sz="2400" b="1" dirty="0">
                <a:solidFill>
                  <a:srgbClr val="FFFF00"/>
                </a:solidFill>
              </a:rPr>
              <a:t>kg/yr </a:t>
            </a:r>
          </a:p>
        </p:txBody>
      </p:sp>
      <p:sp>
        <p:nvSpPr>
          <p:cNvPr id="5" name="Text Box 3"/>
          <p:cNvSpPr txBox="1">
            <a:spLocks noChangeArrowheads="1"/>
          </p:cNvSpPr>
          <p:nvPr/>
        </p:nvSpPr>
        <p:spPr bwMode="auto">
          <a:xfrm>
            <a:off x="5334000" y="4209871"/>
            <a:ext cx="3802063" cy="1200329"/>
          </a:xfrm>
          <a:prstGeom prst="rect">
            <a:avLst/>
          </a:prstGeom>
          <a:noFill/>
          <a:ln w="9525">
            <a:noFill/>
            <a:miter lim="800000"/>
            <a:headEnd/>
            <a:tailEnd/>
          </a:ln>
        </p:spPr>
        <p:txBody>
          <a:bodyPr wrap="square">
            <a:spAutoFit/>
          </a:bodyPr>
          <a:lstStyle/>
          <a:p>
            <a:r>
              <a:rPr lang="en-US" sz="2400" b="1" dirty="0">
                <a:solidFill>
                  <a:srgbClr val="FFFF00"/>
                </a:solidFill>
              </a:rPr>
              <a:t>U.S. per capita consumption of seafood in </a:t>
            </a:r>
            <a:r>
              <a:rPr lang="en-US" sz="2400" b="1" dirty="0" smtClean="0">
                <a:solidFill>
                  <a:srgbClr val="FFFF00"/>
                </a:solidFill>
              </a:rPr>
              <a:t>2009 </a:t>
            </a:r>
            <a:r>
              <a:rPr lang="en-US" sz="2400" b="1" dirty="0">
                <a:solidFill>
                  <a:srgbClr val="FFFF00"/>
                </a:solidFill>
              </a:rPr>
              <a:t>= 7.5 kg/yr</a:t>
            </a:r>
          </a:p>
        </p:txBody>
      </p:sp>
      <p:sp>
        <p:nvSpPr>
          <p:cNvPr id="6" name="TextBox 5"/>
          <p:cNvSpPr txBox="1"/>
          <p:nvPr/>
        </p:nvSpPr>
        <p:spPr>
          <a:xfrm>
            <a:off x="2895600" y="152400"/>
            <a:ext cx="35814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PROBLEM?</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Tree>
    <p:extLst>
      <p:ext uri="{BB962C8B-B14F-4D97-AF65-F5344CB8AC3E}">
        <p14:creationId xmlns:p14="http://schemas.microsoft.com/office/powerpoint/2010/main" val="219384013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09800" y="152400"/>
            <a:ext cx="48768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MISMANAGEMENT</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11" name="Text Box 3"/>
          <p:cNvSpPr txBox="1">
            <a:spLocks noChangeArrowheads="1"/>
          </p:cNvSpPr>
          <p:nvPr/>
        </p:nvSpPr>
        <p:spPr bwMode="auto">
          <a:xfrm>
            <a:off x="609600" y="1066800"/>
            <a:ext cx="8077200" cy="2227263"/>
          </a:xfrm>
          <a:prstGeom prst="rect">
            <a:avLst/>
          </a:prstGeom>
          <a:noFill/>
          <a:ln w="9525">
            <a:noFill/>
            <a:miter lim="800000"/>
            <a:headEnd/>
            <a:tailEnd/>
          </a:ln>
          <a:effectLst/>
        </p:spPr>
        <p:txBody>
          <a:bodyPr>
            <a:spAutoFit/>
          </a:bodyPr>
          <a:lstStyle/>
          <a:p>
            <a:pPr marL="457200" indent="-457200">
              <a:buFontTx/>
              <a:buChar char="•"/>
            </a:pPr>
            <a:r>
              <a:rPr lang="en-US" sz="2800" dirty="0">
                <a:solidFill>
                  <a:schemeClr val="bg1"/>
                </a:solidFill>
              </a:rPr>
              <a:t>Overfishing</a:t>
            </a:r>
          </a:p>
          <a:p>
            <a:pPr marL="457200" indent="-457200">
              <a:buFontTx/>
              <a:buChar char="•"/>
            </a:pPr>
            <a:r>
              <a:rPr lang="en-US" sz="2800" dirty="0">
                <a:solidFill>
                  <a:schemeClr val="bg1"/>
                </a:solidFill>
              </a:rPr>
              <a:t>Commercial extinction</a:t>
            </a:r>
          </a:p>
          <a:p>
            <a:pPr marL="457200" indent="-457200">
              <a:buFontTx/>
              <a:buChar char="•"/>
            </a:pPr>
            <a:r>
              <a:rPr lang="en-US" sz="2800" dirty="0" err="1">
                <a:solidFill>
                  <a:schemeClr val="bg1"/>
                </a:solidFill>
              </a:rPr>
              <a:t>Bycatch</a:t>
            </a:r>
            <a:r>
              <a:rPr lang="en-US" sz="2800" dirty="0">
                <a:solidFill>
                  <a:schemeClr val="bg1"/>
                </a:solidFill>
              </a:rPr>
              <a:t> (27 million metric tons annually)</a:t>
            </a:r>
          </a:p>
          <a:p>
            <a:pPr marL="457200" indent="-457200">
              <a:buFontTx/>
              <a:buChar char="•"/>
            </a:pPr>
            <a:r>
              <a:rPr lang="en-US" sz="2800" dirty="0">
                <a:solidFill>
                  <a:schemeClr val="bg1"/>
                </a:solidFill>
              </a:rPr>
              <a:t>Targeting smaller species on the low end of the food chain</a:t>
            </a:r>
          </a:p>
        </p:txBody>
      </p:sp>
      <p:grpSp>
        <p:nvGrpSpPr>
          <p:cNvPr id="20" name="Group 19"/>
          <p:cNvGrpSpPr/>
          <p:nvPr/>
        </p:nvGrpSpPr>
        <p:grpSpPr>
          <a:xfrm>
            <a:off x="5638800" y="2971800"/>
            <a:ext cx="3810000" cy="3751421"/>
            <a:chOff x="5638800" y="2971800"/>
            <a:chExt cx="3810000" cy="3751421"/>
          </a:xfrm>
        </p:grpSpPr>
        <p:grpSp>
          <p:nvGrpSpPr>
            <p:cNvPr id="7" name="Group 6"/>
            <p:cNvGrpSpPr/>
            <p:nvPr/>
          </p:nvGrpSpPr>
          <p:grpSpPr>
            <a:xfrm>
              <a:off x="5638800" y="2971800"/>
              <a:ext cx="3124200" cy="3733800"/>
              <a:chOff x="5867400" y="2590800"/>
              <a:chExt cx="3124200" cy="3933825"/>
            </a:xfrm>
          </p:grpSpPr>
          <p:pic>
            <p:nvPicPr>
              <p:cNvPr id="8" name="Picture 8" descr="http://www.oikonos.org/images/bfal_bycatch_small.jpg"/>
              <p:cNvPicPr>
                <a:picLocks noChangeAspect="1" noChangeArrowheads="1"/>
              </p:cNvPicPr>
              <p:nvPr/>
            </p:nvPicPr>
            <p:blipFill>
              <a:blip r:embed="rId3" cstate="print"/>
              <a:srcRect b="7267"/>
              <a:stretch>
                <a:fillRect/>
              </a:stretch>
            </p:blipFill>
            <p:spPr bwMode="auto">
              <a:xfrm>
                <a:off x="5867400" y="2590800"/>
                <a:ext cx="1447800" cy="2057400"/>
              </a:xfrm>
              <a:prstGeom prst="rect">
                <a:avLst/>
              </a:prstGeom>
              <a:noFill/>
            </p:spPr>
          </p:pic>
          <p:pic>
            <p:nvPicPr>
              <p:cNvPr id="9" name="Picture 10" descr="http://motherjones.com/files/legacy/mojoblog/archives/bycatch_265x181.jpg"/>
              <p:cNvPicPr>
                <a:picLocks noChangeAspect="1" noChangeArrowheads="1"/>
              </p:cNvPicPr>
              <p:nvPr/>
            </p:nvPicPr>
            <p:blipFill>
              <a:blip r:embed="rId4" cstate="print"/>
              <a:srcRect/>
              <a:stretch>
                <a:fillRect/>
              </a:stretch>
            </p:blipFill>
            <p:spPr bwMode="auto">
              <a:xfrm>
                <a:off x="6172200" y="4800600"/>
                <a:ext cx="2514600" cy="1724025"/>
              </a:xfrm>
              <a:prstGeom prst="rect">
                <a:avLst/>
              </a:prstGeom>
              <a:noFill/>
            </p:spPr>
          </p:pic>
          <p:pic>
            <p:nvPicPr>
              <p:cNvPr id="10" name="Picture 12" descr="http://www.duke.edu/web/nicholas/bio217/durkee-eyler-franken/images/porpoise-bycatch.jpg"/>
              <p:cNvPicPr>
                <a:picLocks noChangeAspect="1" noChangeArrowheads="1"/>
              </p:cNvPicPr>
              <p:nvPr/>
            </p:nvPicPr>
            <p:blipFill>
              <a:blip r:embed="rId5" cstate="print"/>
              <a:srcRect/>
              <a:stretch>
                <a:fillRect/>
              </a:stretch>
            </p:blipFill>
            <p:spPr bwMode="auto">
              <a:xfrm rot="5400000">
                <a:off x="7177087" y="2833689"/>
                <a:ext cx="2057400" cy="1571626"/>
              </a:xfrm>
              <a:prstGeom prst="rect">
                <a:avLst/>
              </a:prstGeom>
              <a:noFill/>
            </p:spPr>
          </p:pic>
        </p:grpSp>
        <p:sp>
          <p:nvSpPr>
            <p:cNvPr id="12" name="TextBox 11"/>
            <p:cNvSpPr txBox="1"/>
            <p:nvPr/>
          </p:nvSpPr>
          <p:spPr>
            <a:xfrm>
              <a:off x="7467600" y="6477000"/>
              <a:ext cx="1295400" cy="246221"/>
            </a:xfrm>
            <a:prstGeom prst="rect">
              <a:avLst/>
            </a:prstGeom>
            <a:noFill/>
          </p:spPr>
          <p:txBody>
            <a:bodyPr wrap="square" rtlCol="0">
              <a:spAutoFit/>
            </a:bodyPr>
            <a:lstStyle/>
            <a:p>
              <a:r>
                <a:rPr lang="en-US" sz="1000" dirty="0" smtClean="0">
                  <a:solidFill>
                    <a:schemeClr val="bg1"/>
                  </a:solidFill>
                </a:rPr>
                <a:t>motherjones.com</a:t>
              </a:r>
              <a:endParaRPr lang="en-US" sz="1000" dirty="0">
                <a:solidFill>
                  <a:schemeClr val="bg1"/>
                </a:solidFill>
              </a:endParaRPr>
            </a:p>
          </p:txBody>
        </p:sp>
        <p:sp>
          <p:nvSpPr>
            <p:cNvPr id="13" name="TextBox 12"/>
            <p:cNvSpPr txBox="1"/>
            <p:nvPr/>
          </p:nvSpPr>
          <p:spPr>
            <a:xfrm>
              <a:off x="8153400" y="4706779"/>
              <a:ext cx="1295400" cy="246221"/>
            </a:xfrm>
            <a:prstGeom prst="rect">
              <a:avLst/>
            </a:prstGeom>
            <a:noFill/>
          </p:spPr>
          <p:txBody>
            <a:bodyPr wrap="square" rtlCol="0">
              <a:spAutoFit/>
            </a:bodyPr>
            <a:lstStyle/>
            <a:p>
              <a:r>
                <a:rPr lang="en-US" sz="1000" dirty="0" smtClean="0">
                  <a:solidFill>
                    <a:schemeClr val="bg1"/>
                  </a:solidFill>
                </a:rPr>
                <a:t>duke.edu</a:t>
              </a:r>
              <a:endParaRPr lang="en-US" sz="1000" dirty="0">
                <a:solidFill>
                  <a:schemeClr val="bg1"/>
                </a:solidFill>
              </a:endParaRPr>
            </a:p>
          </p:txBody>
        </p:sp>
        <p:sp>
          <p:nvSpPr>
            <p:cNvPr id="15" name="TextBox 14"/>
            <p:cNvSpPr txBox="1"/>
            <p:nvPr/>
          </p:nvSpPr>
          <p:spPr>
            <a:xfrm>
              <a:off x="6400800" y="4706779"/>
              <a:ext cx="1295400" cy="246221"/>
            </a:xfrm>
            <a:prstGeom prst="rect">
              <a:avLst/>
            </a:prstGeom>
            <a:noFill/>
          </p:spPr>
          <p:txBody>
            <a:bodyPr wrap="square" rtlCol="0">
              <a:spAutoFit/>
            </a:bodyPr>
            <a:lstStyle/>
            <a:p>
              <a:r>
                <a:rPr lang="en-US" sz="1000" dirty="0" smtClean="0">
                  <a:solidFill>
                    <a:schemeClr val="bg1"/>
                  </a:solidFill>
                </a:rPr>
                <a:t>oikonos.org</a:t>
              </a:r>
              <a:endParaRPr lang="en-US" sz="1000" dirty="0">
                <a:solidFill>
                  <a:schemeClr val="bg1"/>
                </a:solidFill>
              </a:endParaRPr>
            </a:p>
          </p:txBody>
        </p:sp>
      </p:grpSp>
      <p:grpSp>
        <p:nvGrpSpPr>
          <p:cNvPr id="19" name="Group 18"/>
          <p:cNvGrpSpPr/>
          <p:nvPr/>
        </p:nvGrpSpPr>
        <p:grpSpPr>
          <a:xfrm>
            <a:off x="609600" y="2971800"/>
            <a:ext cx="5105400" cy="3810000"/>
            <a:chOff x="609600" y="2971800"/>
            <a:chExt cx="5105400" cy="3810000"/>
          </a:xfrm>
        </p:grpSpPr>
        <p:grpSp>
          <p:nvGrpSpPr>
            <p:cNvPr id="3" name="Group 2"/>
            <p:cNvGrpSpPr/>
            <p:nvPr/>
          </p:nvGrpSpPr>
          <p:grpSpPr>
            <a:xfrm>
              <a:off x="609600" y="2971800"/>
              <a:ext cx="4876800" cy="3810000"/>
              <a:chOff x="533400" y="2590800"/>
              <a:chExt cx="5181600" cy="3962401"/>
            </a:xfrm>
          </p:grpSpPr>
          <p:pic>
            <p:nvPicPr>
              <p:cNvPr id="4" name="Picture 2" descr="http://www.trendyink.net/blog/wp-content/uploads/2009/04/bycatch-north-sea-overfishing-ocean_conservation.jpeg"/>
              <p:cNvPicPr>
                <a:picLocks noChangeAspect="1" noChangeArrowheads="1"/>
              </p:cNvPicPr>
              <p:nvPr/>
            </p:nvPicPr>
            <p:blipFill>
              <a:blip r:embed="rId6" cstate="print"/>
              <a:srcRect/>
              <a:stretch>
                <a:fillRect/>
              </a:stretch>
            </p:blipFill>
            <p:spPr bwMode="auto">
              <a:xfrm>
                <a:off x="533400" y="3124200"/>
                <a:ext cx="2286000" cy="3429001"/>
              </a:xfrm>
              <a:prstGeom prst="rect">
                <a:avLst/>
              </a:prstGeom>
              <a:noFill/>
            </p:spPr>
          </p:pic>
          <p:pic>
            <p:nvPicPr>
              <p:cNvPr id="5" name="Picture 4" descr="http://ambergriscaye.com/art/trawler-bycatch-placencia.jpg"/>
              <p:cNvPicPr>
                <a:picLocks noChangeAspect="1" noChangeArrowheads="1"/>
              </p:cNvPicPr>
              <p:nvPr/>
            </p:nvPicPr>
            <p:blipFill>
              <a:blip r:embed="rId7" cstate="print"/>
              <a:srcRect b="6458"/>
              <a:stretch>
                <a:fillRect/>
              </a:stretch>
            </p:blipFill>
            <p:spPr bwMode="auto">
              <a:xfrm>
                <a:off x="2971800" y="2590800"/>
                <a:ext cx="2743200" cy="1828800"/>
              </a:xfrm>
              <a:prstGeom prst="rect">
                <a:avLst/>
              </a:prstGeom>
              <a:noFill/>
            </p:spPr>
          </p:pic>
          <p:pic>
            <p:nvPicPr>
              <p:cNvPr id="6" name="Picture 6" descr="http://isiria.files.wordpress.com/2009/03/bycatch.jpg"/>
              <p:cNvPicPr>
                <a:picLocks noChangeAspect="1" noChangeArrowheads="1"/>
              </p:cNvPicPr>
              <p:nvPr/>
            </p:nvPicPr>
            <p:blipFill>
              <a:blip r:embed="rId8" cstate="print"/>
              <a:srcRect/>
              <a:stretch>
                <a:fillRect/>
              </a:stretch>
            </p:blipFill>
            <p:spPr bwMode="auto">
              <a:xfrm>
                <a:off x="2971800" y="4495800"/>
                <a:ext cx="2743200" cy="2057400"/>
              </a:xfrm>
              <a:prstGeom prst="rect">
                <a:avLst/>
              </a:prstGeom>
              <a:noFill/>
            </p:spPr>
          </p:pic>
        </p:grpSp>
        <p:sp>
          <p:nvSpPr>
            <p:cNvPr id="14" name="TextBox 13"/>
            <p:cNvSpPr txBox="1"/>
            <p:nvPr/>
          </p:nvSpPr>
          <p:spPr>
            <a:xfrm>
              <a:off x="4373880" y="4478179"/>
              <a:ext cx="1295400" cy="246221"/>
            </a:xfrm>
            <a:prstGeom prst="rect">
              <a:avLst/>
            </a:prstGeom>
            <a:noFill/>
          </p:spPr>
          <p:txBody>
            <a:bodyPr wrap="square" rtlCol="0">
              <a:spAutoFit/>
            </a:bodyPr>
            <a:lstStyle/>
            <a:p>
              <a:r>
                <a:rPr lang="en-US" sz="1000" dirty="0" smtClean="0">
                  <a:solidFill>
                    <a:schemeClr val="bg1"/>
                  </a:solidFill>
                </a:rPr>
                <a:t>ambergriscaye.com</a:t>
              </a:r>
              <a:endParaRPr lang="en-US" sz="1000" dirty="0">
                <a:solidFill>
                  <a:schemeClr val="bg1"/>
                </a:solidFill>
              </a:endParaRPr>
            </a:p>
          </p:txBody>
        </p:sp>
        <p:sp>
          <p:nvSpPr>
            <p:cNvPr id="16" name="TextBox 15"/>
            <p:cNvSpPr txBox="1"/>
            <p:nvPr/>
          </p:nvSpPr>
          <p:spPr>
            <a:xfrm>
              <a:off x="4078044" y="6535579"/>
              <a:ext cx="1636956" cy="246221"/>
            </a:xfrm>
            <a:prstGeom prst="rect">
              <a:avLst/>
            </a:prstGeom>
            <a:noFill/>
          </p:spPr>
          <p:txBody>
            <a:bodyPr wrap="square" rtlCol="0">
              <a:spAutoFit/>
            </a:bodyPr>
            <a:lstStyle/>
            <a:p>
              <a:r>
                <a:rPr lang="en-US" sz="1000" dirty="0" smtClean="0">
                  <a:solidFill>
                    <a:schemeClr val="bg1"/>
                  </a:solidFill>
                </a:rPr>
                <a:t>isiria.files.wordpress.com</a:t>
              </a:r>
              <a:endParaRPr lang="en-US" sz="1000" dirty="0">
                <a:solidFill>
                  <a:schemeClr val="bg1"/>
                </a:solidFill>
              </a:endParaRPr>
            </a:p>
          </p:txBody>
        </p:sp>
        <p:sp>
          <p:nvSpPr>
            <p:cNvPr id="18" name="TextBox 17"/>
            <p:cNvSpPr txBox="1"/>
            <p:nvPr/>
          </p:nvSpPr>
          <p:spPr>
            <a:xfrm>
              <a:off x="1905000" y="6535579"/>
              <a:ext cx="1636956" cy="246221"/>
            </a:xfrm>
            <a:prstGeom prst="rect">
              <a:avLst/>
            </a:prstGeom>
            <a:noFill/>
          </p:spPr>
          <p:txBody>
            <a:bodyPr wrap="square" rtlCol="0">
              <a:spAutoFit/>
            </a:bodyPr>
            <a:lstStyle/>
            <a:p>
              <a:r>
                <a:rPr lang="en-US" sz="1000" dirty="0" smtClean="0">
                  <a:solidFill>
                    <a:schemeClr val="bg1"/>
                  </a:solidFill>
                </a:rPr>
                <a:t>trendyink.net</a:t>
              </a:r>
              <a:endParaRPr lang="en-US" sz="1000" dirty="0">
                <a:solidFill>
                  <a:schemeClr val="bg1"/>
                </a:solidFill>
              </a:endParaRPr>
            </a:p>
          </p:txBody>
        </p:sp>
      </p:grpSp>
    </p:spTree>
    <p:extLst>
      <p:ext uri="{BB962C8B-B14F-4D97-AF65-F5344CB8AC3E}">
        <p14:creationId xmlns:p14="http://schemas.microsoft.com/office/powerpoint/2010/main" val="126474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dissolv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dissolve">
                                      <p:cBhvr>
                                        <p:cTn id="12"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angling4oceans.org/graphics/bycatch_by_gear_type.gif"/>
          <p:cNvPicPr>
            <a:picLocks noChangeAspect="1" noChangeArrowheads="1"/>
          </p:cNvPicPr>
          <p:nvPr/>
        </p:nvPicPr>
        <p:blipFill rotWithShape="1">
          <a:blip r:embed="rId3" cstate="print"/>
          <a:srcRect t="5801"/>
          <a:stretch/>
        </p:blipFill>
        <p:spPr bwMode="auto">
          <a:xfrm>
            <a:off x="1219200" y="1219200"/>
            <a:ext cx="6858000" cy="5513087"/>
          </a:xfrm>
          <a:prstGeom prst="rect">
            <a:avLst/>
          </a:prstGeom>
          <a:noFill/>
        </p:spPr>
      </p:pic>
      <p:sp>
        <p:nvSpPr>
          <p:cNvPr id="3" name="TextBox 2"/>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FISHING GEAR USAGE</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4" name="Rectangle 3"/>
          <p:cNvSpPr/>
          <p:nvPr/>
        </p:nvSpPr>
        <p:spPr>
          <a:xfrm>
            <a:off x="7596837" y="6535579"/>
            <a:ext cx="556563" cy="246221"/>
          </a:xfrm>
          <a:prstGeom prst="rect">
            <a:avLst/>
          </a:prstGeom>
        </p:spPr>
        <p:txBody>
          <a:bodyPr wrap="none">
            <a:spAutoFit/>
          </a:bodyPr>
          <a:lstStyle/>
          <a:p>
            <a:r>
              <a:rPr lang="en-US" sz="1000" dirty="0" smtClean="0"/>
              <a:t>fao.org</a:t>
            </a:r>
            <a:endParaRPr lang="en-US" sz="1000" dirty="0"/>
          </a:p>
        </p:txBody>
      </p:sp>
      <p:cxnSp>
        <p:nvCxnSpPr>
          <p:cNvPr id="7" name="Straight Connector 6"/>
          <p:cNvCxnSpPr/>
          <p:nvPr/>
        </p:nvCxnSpPr>
        <p:spPr>
          <a:xfrm>
            <a:off x="1828800" y="4495800"/>
            <a:ext cx="1676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962400" y="5334000"/>
            <a:ext cx="16764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92594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dissolve">
                                      <p:cBhvr>
                                        <p:cTn id="7" dur="500"/>
                                        <p:tgtEl>
                                          <p:spTgt spid="8"/>
                                        </p:tgtEl>
                                      </p:cBhvr>
                                    </p:animEffect>
                                  </p:childTnLst>
                                </p:cTn>
                              </p:par>
                              <p:par>
                                <p:cTn id="8" presetID="9"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dissolv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FISHING TECHNIQUES</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pic>
        <p:nvPicPr>
          <p:cNvPr id="5122" name="Picture 2" descr="http://lenfestocean.org/fishing%20boat%202.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9200" y="1752600"/>
            <a:ext cx="6505575" cy="427672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788694" y="5791200"/>
            <a:ext cx="1059906" cy="246221"/>
          </a:xfrm>
          <a:prstGeom prst="rect">
            <a:avLst/>
          </a:prstGeom>
        </p:spPr>
        <p:txBody>
          <a:bodyPr wrap="none">
            <a:spAutoFit/>
          </a:bodyPr>
          <a:lstStyle/>
          <a:p>
            <a:r>
              <a:rPr lang="en-US" sz="1000" dirty="0" smtClean="0">
                <a:solidFill>
                  <a:schemeClr val="bg1"/>
                </a:solidFill>
              </a:rPr>
              <a:t>lenfestocean.org</a:t>
            </a:r>
            <a:endParaRPr lang="en-US" sz="1000" dirty="0">
              <a:solidFill>
                <a:schemeClr val="bg1"/>
              </a:solidFill>
            </a:endParaRPr>
          </a:p>
        </p:txBody>
      </p:sp>
    </p:spTree>
    <p:extLst>
      <p:ext uri="{BB962C8B-B14F-4D97-AF65-F5344CB8AC3E}">
        <p14:creationId xmlns:p14="http://schemas.microsoft.com/office/powerpoint/2010/main" val="341028546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WINDOWS\Desktop\driftnet.gif"/>
          <p:cNvPicPr>
            <a:picLocks noChangeAspect="1" noChangeArrowheads="1"/>
          </p:cNvPicPr>
          <p:nvPr/>
        </p:nvPicPr>
        <p:blipFill rotWithShape="1">
          <a:blip r:embed="rId3" cstate="print"/>
          <a:srcRect l="1300" t="2314" r="1300" b="1883"/>
          <a:stretch/>
        </p:blipFill>
        <p:spPr bwMode="auto">
          <a:xfrm>
            <a:off x="776514" y="1320800"/>
            <a:ext cx="7605486" cy="5167086"/>
          </a:xfrm>
          <a:prstGeom prst="rect">
            <a:avLst/>
          </a:prstGeom>
          <a:noFill/>
        </p:spPr>
      </p:pic>
      <p:sp>
        <p:nvSpPr>
          <p:cNvPr id="3" name="TextBox 2"/>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GILL/DRIFT NET</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pic>
        <p:nvPicPr>
          <p:cNvPr id="9218" name="Picture 2" descr="http://www.montereybayaquarium.org/cr/cr_seafoodwatch/content/images/gear/gillnet4.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8400" y="4038600"/>
            <a:ext cx="2667000" cy="266700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7391400" y="6477000"/>
            <a:ext cx="1619354" cy="246221"/>
          </a:xfrm>
          <a:prstGeom prst="rect">
            <a:avLst/>
          </a:prstGeom>
        </p:spPr>
        <p:txBody>
          <a:bodyPr wrap="none">
            <a:spAutoFit/>
          </a:bodyPr>
          <a:lstStyle/>
          <a:p>
            <a:r>
              <a:rPr lang="en-US" sz="1000" dirty="0" smtClean="0">
                <a:solidFill>
                  <a:schemeClr val="bg1"/>
                </a:solidFill>
              </a:rPr>
              <a:t>montereybayaquarium.org</a:t>
            </a:r>
            <a:endParaRPr lang="en-US" sz="1000" dirty="0">
              <a:solidFill>
                <a:schemeClr val="bg1"/>
              </a:solidFill>
            </a:endParaRPr>
          </a:p>
        </p:txBody>
      </p:sp>
    </p:spTree>
    <p:extLst>
      <p:ext uri="{BB962C8B-B14F-4D97-AF65-F5344CB8AC3E}">
        <p14:creationId xmlns:p14="http://schemas.microsoft.com/office/powerpoint/2010/main" val="331202958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Purse-Seine Fishing Illustration"/>
          <p:cNvPicPr>
            <a:picLocks noChangeAspect="1" noChangeArrowheads="1"/>
          </p:cNvPicPr>
          <p:nvPr/>
        </p:nvPicPr>
        <p:blipFill>
          <a:blip r:embed="rId3" cstate="print"/>
          <a:srcRect/>
          <a:stretch>
            <a:fillRect/>
          </a:stretch>
        </p:blipFill>
        <p:spPr bwMode="auto">
          <a:xfrm>
            <a:off x="1371600" y="1195310"/>
            <a:ext cx="6629400" cy="5281690"/>
          </a:xfrm>
          <a:prstGeom prst="rect">
            <a:avLst/>
          </a:prstGeom>
          <a:noFill/>
          <a:ln w="38100">
            <a:solidFill>
              <a:schemeClr val="tx1"/>
            </a:solidFill>
            <a:miter lim="800000"/>
            <a:headEnd/>
            <a:tailEnd/>
          </a:ln>
        </p:spPr>
      </p:pic>
      <p:sp>
        <p:nvSpPr>
          <p:cNvPr id="3" name="TextBox 2"/>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PURSE SEINE</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pic>
        <p:nvPicPr>
          <p:cNvPr id="11266" name="Picture 2" descr="http://www.svn.vefir.net/srmjol/images/stories/Hringnotaveidar.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62600" y="4648200"/>
            <a:ext cx="3352800" cy="2011680"/>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8077200" y="6383179"/>
            <a:ext cx="893193" cy="246221"/>
          </a:xfrm>
          <a:prstGeom prst="rect">
            <a:avLst/>
          </a:prstGeom>
        </p:spPr>
        <p:txBody>
          <a:bodyPr wrap="none">
            <a:spAutoFit/>
          </a:bodyPr>
          <a:lstStyle/>
          <a:p>
            <a:r>
              <a:rPr lang="en-US" sz="1000" dirty="0" smtClean="0">
                <a:solidFill>
                  <a:schemeClr val="bg1"/>
                </a:solidFill>
              </a:rPr>
              <a:t> svn.vefir.net</a:t>
            </a:r>
            <a:endParaRPr lang="en-US" sz="1000" dirty="0">
              <a:solidFill>
                <a:schemeClr val="bg1"/>
              </a:solidFill>
            </a:endParaRPr>
          </a:p>
        </p:txBody>
      </p:sp>
    </p:spTree>
    <p:extLst>
      <p:ext uri="{BB962C8B-B14F-4D97-AF65-F5344CB8AC3E}">
        <p14:creationId xmlns:p14="http://schemas.microsoft.com/office/powerpoint/2010/main" val="695433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Picture 2" descr="http://t0.gstatic.com/images?q=tbn:SKlswQ_F1NL-fM:http://journal.earthwitness.org/storage/ewj/trawl%20net%204web.jpg&amp;t=1"/>
          <p:cNvPicPr>
            <a:picLocks noChangeAspect="1" noChangeArrowheads="1"/>
          </p:cNvPicPr>
          <p:nvPr/>
        </p:nvPicPr>
        <p:blipFill>
          <a:blip r:embed="rId3" cstate="print"/>
          <a:srcRect/>
          <a:stretch>
            <a:fillRect/>
          </a:stretch>
        </p:blipFill>
        <p:spPr bwMode="auto">
          <a:xfrm>
            <a:off x="609600" y="1524000"/>
            <a:ext cx="3048000" cy="4522304"/>
          </a:xfrm>
          <a:prstGeom prst="rect">
            <a:avLst/>
          </a:prstGeom>
          <a:noFill/>
        </p:spPr>
      </p:pic>
      <p:sp>
        <p:nvSpPr>
          <p:cNvPr id="25604" name="AutoShape 4" descr="data:image/jpeg;base64,/9j/4AAQSkZJRgABAQAAAQABAAD/2wCEAAMCAgMCAgMDAwMEAwMEBQgFBQQEBQoHBwYIDAoMDAsKCwsNDhIQDQ4RDgsLEBYQERMUFRUVDA8XGBYUGBIUFRQBAwQEBQQFCQUFCRQNCw0UFBQUFBQUFBQUFBQUFBQUFBQUFBQUFBQUFBQUFBQUFBQUFBQUFBQUFBQUFBQUFBQUFP/AABEIADwAUAMBIgACEQEDEQH/xAAfAAABBQEBAQEBAQAAAAAAAAAAAQIDBAUGBwgJCgv/xAC1EAACAQMDAgQDBQUEBAAAAX0BAgMABBEFEiExQQYTUWEHInEUMoGRoQgjQrHBFVLR8CQzYnKCCQoWFxgZGiUmJygpKjQ1Njc4OTpDREVGR0hJSlNUVVZXWFlaY2RlZmdoaWpzdHV2d3h5eoOEhYaHiImKkpOUlZaXmJmaoqOkpaanqKmqsrO0tba3uLm6wsPExcbHyMnK0tPU1dbX2Nna4eLj5OXm5+jp6vHy8/T19vf4+fr/xAAfAQADAQEBAQEBAQEBAAAAAAAAAQIDBAUGBwgJCgv/xAC1EQACAQIEBAMEBwUEBAABAncAAQIDEQQFITEGEkFRB2FxEyIygQgUQpGhscEJIzNS8BVictEKFiQ04SXxFxgZGiYnKCkqNTY3ODk6Q0RFRkdISUpTVFVWV1hZWmNkZWZnaGlqc3R1dnd4eXqCg4SFhoeIiYqSk5SVlpeYmZqio6Slpqeoqaqys7S1tre4ubrCw8TFxsfIycrS09TV1tfY2dri4+Tl5ufo6ery8/T19vf4+fr/2gAMAwEAAhEDEQA/APN9E1C6ttbjjj0tprKSI7pkdV2uP4SG4x75rsPh34tutR1GawudAuLFNnmx3BRjGRuIKnI+VuM4561jeGJo5d5IyM5wa7vT4ktx8pqGShmieN9SutY1Owfw/LaTWzEW08yN5FzgnbhtuAcge2O9W/BvjLV9ZvpbbUtAOkoiAiRgzKTlxtDBQDjywc+hoS9ma7jEaFvnAY5xgVttcYG4MApqE7lGDb+LNefTrqQ6AkdzHAssELFx5pIOUyU4Ix+tJ4O8WX/ifS7ubU9Fk0W5jk8rypckMMcEEqPatia6ZYm546YFV4piwXdznPb/AD6UN2J5SpJ5xvViMXlxDnzAAQ3tWR4gtYYoDtZR1yfStjUbsxxF+WCCvHfiH4supLO8+yl98YZUIXBzj+lS1caOL+Ifk6PBKfNEYlyGOehxXgCwi4a5eZ22lW2k54Jrd1LUL/Ug0d9cTXGWyfMJJ/WtK5srSPQRuUJcKp69WBFWM+jPCUwt3iVXMgVQCPUe9emWdzuhUodwPGRXi/w6v4r60QJKvnMvGTzXr3hq3kt7YpIQ7Eg8dqG/duSjXsZSJSG+71qxKodflJFRxKqCp42Uk47VMe5RHJIOUKdR3qrcTbBxWg5VTknOelZ9zGeicZptXAzNU1FlQkjcG4IHOBXivxW8R2ljYGzg+W8m4SMDoP7x9qt/HO8ufIs44b6S1it5izqjYLenTrj0rhPD0Nx4q1drjUleaRF2xSyegOc0bATaf4XjtPC5kZUuL5/m3jkqa4jxFHIllKt3CH2g4b0r0nZJb3zJHIFVTl1PQr6iuM8bXaqZklVSXDYKj+lDdgMbRrqWxmjMc8sYyC/bDe1fT/w48UyXumw+f85UAbwetfO58m7urxQoKbAAR6+tdJ8MtcvxNcW8Mwt7O3G95tu7nsB9aT2JR9S4F3bsIjnPUjtUsSlIduOn61X+H9x/anhWK7nEaysMlojuBp0vifTLTUF057hUvJV3LE3VxmkmaIlvL+OxjLTMqx4ySxwAPrXB6r8UdGGlXWoWl2l3DbErIq8Fj2wCOfrVjxdqNvPfNpNwVS1u42TbK2FOe35c14Pr3h7/AIRXxdpdrpKSavY3GAyyxbfLIbG09j8vPtyDViuaN3b3nxF15NQuP3NqxzHbvn1613FnYLaWpDx+U235ex/SqfiTSZNMigvrRhmMgMFHarct01zbLcrykYwxHUVLQjl9fjCXkc0TlJADuB5z7V5l44OF38555POPpXpt5Kl9byh2BZc815B4wvyYXgOXCZAaotrYDobWKMSJvz+84JHb3r0Lwt4FSC2ZC4W0mPmMB1I44/SvMtJuHudSt0c5QtyK9mtrqSKG32nGcCjmuCWlzesNYu9DtbWy0wk23mfOMZx7VJqOkzXvinSdckj+zuyBCjc9Gb/Gq9lGsV+VXoWB/Wup1lzLLp4bBC9PzpFGN8QdGS9jTU4ZHa8tyQyFsqR2wO2KxtIuUudOjlkjAmj+Vt3r61oa3cyCNvm4ZwCD34rH08BIJFUABjzgda1JGz325mgaPO5c4J4+tLc3SaZaNEpDJIvArN1f93FcEdVC4/Wufvb6aRwGbIII5+lS3YDMvLsxzXBJw6kgMvcV5v4pkMu+VMAkEEV2OtuyxswPNcJrjEQv9Kq2twP/2Q=="/>
          <p:cNvSpPr>
            <a:spLocks noChangeAspect="1" noChangeArrowheads="1"/>
          </p:cNvSpPr>
          <p:nvPr/>
        </p:nvSpPr>
        <p:spPr bwMode="auto">
          <a:xfrm>
            <a:off x="155575" y="-274638"/>
            <a:ext cx="762000" cy="5715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7" name="Rectangle 6">
            <a:hlinkClick r:id="rId4"/>
          </p:cNvPr>
          <p:cNvSpPr/>
          <p:nvPr/>
        </p:nvSpPr>
        <p:spPr>
          <a:xfrm>
            <a:off x="3886200" y="1524000"/>
            <a:ext cx="4953000" cy="707886"/>
          </a:xfrm>
          <a:prstGeom prst="rect">
            <a:avLst/>
          </a:prstGeom>
        </p:spPr>
        <p:txBody>
          <a:bodyPr wrap="square">
            <a:spAutoFit/>
          </a:bodyPr>
          <a:lstStyle/>
          <a:p>
            <a:pPr algn="ctr"/>
            <a:r>
              <a:rPr lang="en-US" sz="4000" b="1" dirty="0" smtClean="0">
                <a:solidFill>
                  <a:srgbClr val="FFFF00"/>
                </a:solidFill>
                <a:hlinkClick r:id="rId4"/>
              </a:rPr>
              <a:t>Video</a:t>
            </a:r>
            <a:endParaRPr lang="en-US" sz="4000" b="1" dirty="0">
              <a:solidFill>
                <a:srgbClr val="FFFF00"/>
              </a:solidFill>
            </a:endParaRPr>
          </a:p>
        </p:txBody>
      </p:sp>
      <p:pic>
        <p:nvPicPr>
          <p:cNvPr id="25606" name="Picture 6" descr="http://www.vinniesblog.com/wp-content/uploads/2008/07/before-and-after-of-trawling.jpg"/>
          <p:cNvPicPr>
            <a:picLocks noChangeAspect="1" noChangeArrowheads="1"/>
          </p:cNvPicPr>
          <p:nvPr/>
        </p:nvPicPr>
        <p:blipFill>
          <a:blip r:embed="rId5" cstate="print"/>
          <a:srcRect/>
          <a:stretch>
            <a:fillRect/>
          </a:stretch>
        </p:blipFill>
        <p:spPr bwMode="auto">
          <a:xfrm>
            <a:off x="3729103" y="2971800"/>
            <a:ext cx="5414897" cy="3162300"/>
          </a:xfrm>
          <a:prstGeom prst="rect">
            <a:avLst/>
          </a:prstGeom>
          <a:noFill/>
        </p:spPr>
      </p:pic>
      <p:sp>
        <p:nvSpPr>
          <p:cNvPr id="9" name="TextBox 8"/>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TRAWLING</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2" name="Rectangle 1"/>
          <p:cNvSpPr/>
          <p:nvPr/>
        </p:nvSpPr>
        <p:spPr>
          <a:xfrm>
            <a:off x="2810149" y="5773579"/>
            <a:ext cx="923651" cy="246221"/>
          </a:xfrm>
          <a:prstGeom prst="rect">
            <a:avLst/>
          </a:prstGeom>
        </p:spPr>
        <p:txBody>
          <a:bodyPr wrap="none">
            <a:spAutoFit/>
          </a:bodyPr>
          <a:lstStyle/>
          <a:p>
            <a:r>
              <a:rPr lang="en-US" sz="1000" dirty="0" smtClean="0">
                <a:solidFill>
                  <a:schemeClr val="bg1"/>
                </a:solidFill>
              </a:rPr>
              <a:t>t0.gstatic.com</a:t>
            </a:r>
            <a:endParaRPr lang="en-US" sz="1000" dirty="0">
              <a:solidFill>
                <a:schemeClr val="bg1"/>
              </a:solidFill>
            </a:endParaRPr>
          </a:p>
        </p:txBody>
      </p:sp>
      <p:sp>
        <p:nvSpPr>
          <p:cNvPr id="11" name="Rectangle 10"/>
          <p:cNvSpPr/>
          <p:nvPr/>
        </p:nvSpPr>
        <p:spPr>
          <a:xfrm>
            <a:off x="8001000" y="5773579"/>
            <a:ext cx="1029449" cy="246221"/>
          </a:xfrm>
          <a:prstGeom prst="rect">
            <a:avLst/>
          </a:prstGeom>
        </p:spPr>
        <p:txBody>
          <a:bodyPr wrap="none">
            <a:spAutoFit/>
          </a:bodyPr>
          <a:lstStyle/>
          <a:p>
            <a:r>
              <a:rPr lang="en-US" sz="1000" dirty="0" smtClean="0">
                <a:solidFill>
                  <a:schemeClr val="bg1"/>
                </a:solidFill>
              </a:rPr>
              <a:t>vinniesblog.com</a:t>
            </a:r>
            <a:endParaRPr lang="en-US" sz="1000" dirty="0">
              <a:solidFill>
                <a:schemeClr val="bg1"/>
              </a:solidFill>
            </a:endParaRPr>
          </a:p>
        </p:txBody>
      </p:sp>
    </p:spTree>
    <p:extLst>
      <p:ext uri="{BB962C8B-B14F-4D97-AF65-F5344CB8AC3E}">
        <p14:creationId xmlns:p14="http://schemas.microsoft.com/office/powerpoint/2010/main" val="2491390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606"/>
                                        </p:tgtEl>
                                        <p:attrNameLst>
                                          <p:attrName>style.visibility</p:attrName>
                                        </p:attrNameLst>
                                      </p:cBhvr>
                                      <p:to>
                                        <p:strVal val="visible"/>
                                      </p:to>
                                    </p:set>
                                    <p:animEffect transition="in" filter="dissolve">
                                      <p:cBhvr>
                                        <p:cTn id="7" dur="500"/>
                                        <p:tgtEl>
                                          <p:spTgt spid="2560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Text Box 2"/>
          <p:cNvSpPr txBox="1">
            <a:spLocks noChangeArrowheads="1"/>
          </p:cNvSpPr>
          <p:nvPr/>
        </p:nvSpPr>
        <p:spPr bwMode="auto">
          <a:xfrm>
            <a:off x="228600" y="1455003"/>
            <a:ext cx="8474075" cy="1446550"/>
          </a:xfrm>
          <a:prstGeom prst="rect">
            <a:avLst/>
          </a:prstGeom>
          <a:noFill/>
          <a:ln w="9525">
            <a:noFill/>
            <a:miter lim="800000"/>
            <a:headEnd/>
            <a:tailEnd/>
          </a:ln>
          <a:effectLst/>
        </p:spPr>
        <p:txBody>
          <a:bodyPr>
            <a:spAutoFit/>
          </a:bodyPr>
          <a:lstStyle/>
          <a:p>
            <a:pPr marL="457200" indent="-457200"/>
            <a:r>
              <a:rPr lang="en-US" sz="3200" b="1" dirty="0">
                <a:solidFill>
                  <a:schemeClr val="bg1"/>
                </a:solidFill>
              </a:rPr>
              <a:t>	</a:t>
            </a:r>
            <a:r>
              <a:rPr lang="en-US" sz="2800" b="1" u="sng" dirty="0">
                <a:solidFill>
                  <a:schemeClr val="bg1"/>
                </a:solidFill>
              </a:rPr>
              <a:t>Trawling</a:t>
            </a:r>
            <a:r>
              <a:rPr lang="en-US" sz="2800" dirty="0">
                <a:solidFill>
                  <a:schemeClr val="bg1"/>
                </a:solidFill>
              </a:rPr>
              <a:t>: </a:t>
            </a:r>
            <a:r>
              <a:rPr lang="en-US" sz="2800" dirty="0" err="1">
                <a:solidFill>
                  <a:schemeClr val="bg1"/>
                </a:solidFill>
              </a:rPr>
              <a:t>Bycatch</a:t>
            </a:r>
            <a:r>
              <a:rPr lang="en-US" sz="2800" dirty="0">
                <a:solidFill>
                  <a:schemeClr val="bg1"/>
                </a:solidFill>
              </a:rPr>
              <a:t> in shrimp trawling is very high </a:t>
            </a:r>
            <a:r>
              <a:rPr lang="en-US" sz="2800" dirty="0" smtClean="0">
                <a:solidFill>
                  <a:schemeClr val="bg1"/>
                </a:solidFill>
              </a:rPr>
              <a:t>(25 </a:t>
            </a:r>
            <a:r>
              <a:rPr lang="en-US" sz="2800" dirty="0">
                <a:solidFill>
                  <a:schemeClr val="bg1"/>
                </a:solidFill>
              </a:rPr>
              <a:t>to </a:t>
            </a:r>
            <a:r>
              <a:rPr lang="en-US" sz="2800" dirty="0" smtClean="0">
                <a:solidFill>
                  <a:schemeClr val="bg1"/>
                </a:solidFill>
              </a:rPr>
              <a:t>83% </a:t>
            </a:r>
            <a:r>
              <a:rPr lang="en-US" sz="2800" dirty="0">
                <a:solidFill>
                  <a:schemeClr val="bg1"/>
                </a:solidFill>
              </a:rPr>
              <a:t>of the catch is </a:t>
            </a:r>
            <a:r>
              <a:rPr lang="en-US" sz="2800" dirty="0" smtClean="0">
                <a:solidFill>
                  <a:schemeClr val="bg1"/>
                </a:solidFill>
              </a:rPr>
              <a:t>discarded), </a:t>
            </a:r>
            <a:r>
              <a:rPr lang="en-US" sz="2800" dirty="0">
                <a:solidFill>
                  <a:schemeClr val="bg1"/>
                </a:solidFill>
              </a:rPr>
              <a:t>turtles often caught in trawls. </a:t>
            </a:r>
          </a:p>
        </p:txBody>
      </p:sp>
      <p:sp>
        <p:nvSpPr>
          <p:cNvPr id="125955" name="Rectangle 3"/>
          <p:cNvSpPr>
            <a:spLocks noChangeArrowheads="1"/>
          </p:cNvSpPr>
          <p:nvPr/>
        </p:nvSpPr>
        <p:spPr bwMode="auto">
          <a:xfrm>
            <a:off x="-620713" y="779463"/>
            <a:ext cx="9144001" cy="0"/>
          </a:xfrm>
          <a:prstGeom prst="rect">
            <a:avLst/>
          </a:prstGeom>
          <a:noFill/>
          <a:ln w="9525">
            <a:noFill/>
            <a:miter lim="800000"/>
            <a:headEnd/>
            <a:tailEnd/>
          </a:ln>
          <a:effectLst/>
        </p:spPr>
        <p:txBody>
          <a:bodyPr>
            <a:spAutoFit/>
          </a:bodyPr>
          <a:lstStyle/>
          <a:p>
            <a:endParaRPr lang="en-US"/>
          </a:p>
        </p:txBody>
      </p:sp>
      <p:pic>
        <p:nvPicPr>
          <p:cNvPr id="125956" name="Picture 4" descr="Fisheries Image - fish0775"/>
          <p:cNvPicPr>
            <a:picLocks noChangeAspect="1" noChangeArrowheads="1"/>
          </p:cNvPicPr>
          <p:nvPr/>
        </p:nvPicPr>
        <p:blipFill>
          <a:blip r:embed="rId3" cstate="print"/>
          <a:srcRect/>
          <a:stretch>
            <a:fillRect/>
          </a:stretch>
        </p:blipFill>
        <p:spPr bwMode="auto">
          <a:xfrm>
            <a:off x="609600" y="3905250"/>
            <a:ext cx="3894138" cy="2559050"/>
          </a:xfrm>
          <a:prstGeom prst="rect">
            <a:avLst/>
          </a:prstGeom>
          <a:noFill/>
        </p:spPr>
      </p:pic>
      <p:pic>
        <p:nvPicPr>
          <p:cNvPr id="125957" name="Picture 5" descr="http://www.nmfs.noaa.gov/prot_res/images/turtles/turtle_ted.jpg">
            <a:hlinkClick r:id="rId4"/>
          </p:cNvPr>
          <p:cNvPicPr>
            <a:picLocks noChangeAspect="1" noChangeArrowheads="1"/>
          </p:cNvPicPr>
          <p:nvPr/>
        </p:nvPicPr>
        <p:blipFill>
          <a:blip r:embed="rId5" cstate="print"/>
          <a:srcRect/>
          <a:stretch>
            <a:fillRect/>
          </a:stretch>
        </p:blipFill>
        <p:spPr bwMode="auto">
          <a:xfrm>
            <a:off x="4648200" y="3905250"/>
            <a:ext cx="3857625" cy="2571750"/>
          </a:xfrm>
          <a:prstGeom prst="rect">
            <a:avLst/>
          </a:prstGeom>
          <a:noFill/>
        </p:spPr>
      </p:pic>
      <p:sp>
        <p:nvSpPr>
          <p:cNvPr id="10" name="Rectangle 9"/>
          <p:cNvSpPr/>
          <p:nvPr/>
        </p:nvSpPr>
        <p:spPr>
          <a:xfrm>
            <a:off x="762000" y="3119735"/>
            <a:ext cx="8382000" cy="523220"/>
          </a:xfrm>
          <a:prstGeom prst="rect">
            <a:avLst/>
          </a:prstGeom>
        </p:spPr>
        <p:txBody>
          <a:bodyPr wrap="square">
            <a:spAutoFit/>
          </a:bodyPr>
          <a:lstStyle/>
          <a:p>
            <a:r>
              <a:rPr lang="en-US" sz="2800" dirty="0" smtClean="0">
                <a:solidFill>
                  <a:srgbClr val="FFFF00"/>
                </a:solidFill>
              </a:rPr>
              <a:t>SOLUTION: trawls with trap doors to let turtles escape </a:t>
            </a:r>
            <a:endParaRPr lang="en-US" sz="2800" dirty="0">
              <a:solidFill>
                <a:srgbClr val="FFFF00"/>
              </a:solidFill>
            </a:endParaRPr>
          </a:p>
        </p:txBody>
      </p:sp>
      <p:sp>
        <p:nvSpPr>
          <p:cNvPr id="12" name="TextBox 11"/>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POSSIBLE SOLUTIONS?</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3" name="Rectangle 2"/>
          <p:cNvSpPr/>
          <p:nvPr/>
        </p:nvSpPr>
        <p:spPr>
          <a:xfrm>
            <a:off x="7620000" y="6248400"/>
            <a:ext cx="981359" cy="246221"/>
          </a:xfrm>
          <a:prstGeom prst="rect">
            <a:avLst/>
          </a:prstGeom>
        </p:spPr>
        <p:txBody>
          <a:bodyPr wrap="none">
            <a:spAutoFit/>
          </a:bodyPr>
          <a:lstStyle/>
          <a:p>
            <a:r>
              <a:rPr lang="en-US" sz="1000" dirty="0" smtClean="0">
                <a:solidFill>
                  <a:schemeClr val="bg1"/>
                </a:solidFill>
              </a:rPr>
              <a:t>nmfs.noaa.gov</a:t>
            </a:r>
            <a:endParaRPr lang="en-US" sz="1000" dirty="0">
              <a:solidFill>
                <a:schemeClr val="bg1"/>
              </a:solidFill>
            </a:endParaRPr>
          </a:p>
        </p:txBody>
      </p:sp>
    </p:spTree>
    <p:extLst>
      <p:ext uri="{BB962C8B-B14F-4D97-AF65-F5344CB8AC3E}">
        <p14:creationId xmlns:p14="http://schemas.microsoft.com/office/powerpoint/2010/main" val="4029366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125957"/>
                                        </p:tgtEl>
                                        <p:attrNameLst>
                                          <p:attrName>style.visibility</p:attrName>
                                        </p:attrNameLst>
                                      </p:cBhvr>
                                      <p:to>
                                        <p:strVal val="visible"/>
                                      </p:to>
                                    </p:set>
                                    <p:animEffect transition="in" filter="dissolve">
                                      <p:cBhvr>
                                        <p:cTn id="12" dur="500"/>
                                        <p:tgtEl>
                                          <p:spTgt spid="1259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80" name="Rectangle 4"/>
          <p:cNvSpPr>
            <a:spLocks noChangeArrowheads="1"/>
          </p:cNvSpPr>
          <p:nvPr/>
        </p:nvSpPr>
        <p:spPr bwMode="auto">
          <a:xfrm>
            <a:off x="838200" y="1249678"/>
            <a:ext cx="8153400" cy="1384995"/>
          </a:xfrm>
          <a:prstGeom prst="rect">
            <a:avLst/>
          </a:prstGeom>
          <a:noFill/>
          <a:ln w="9525">
            <a:noFill/>
            <a:miter lim="800000"/>
            <a:headEnd/>
            <a:tailEnd/>
          </a:ln>
          <a:effectLst/>
        </p:spPr>
        <p:txBody>
          <a:bodyPr>
            <a:spAutoFit/>
          </a:bodyPr>
          <a:lstStyle/>
          <a:p>
            <a:pPr marL="457200" indent="-457200">
              <a:spcBef>
                <a:spcPct val="50000"/>
              </a:spcBef>
            </a:pPr>
            <a:r>
              <a:rPr lang="en-US" sz="2800" b="1" u="sng" dirty="0">
                <a:solidFill>
                  <a:schemeClr val="bg1"/>
                </a:solidFill>
              </a:rPr>
              <a:t>Purse seine</a:t>
            </a:r>
            <a:r>
              <a:rPr lang="en-US" sz="2800" u="sng" dirty="0">
                <a:solidFill>
                  <a:schemeClr val="bg1"/>
                </a:solidFill>
              </a:rPr>
              <a:t>:</a:t>
            </a:r>
            <a:r>
              <a:rPr lang="en-US" sz="2800" dirty="0">
                <a:solidFill>
                  <a:schemeClr val="bg1"/>
                </a:solidFill>
              </a:rPr>
              <a:t> </a:t>
            </a:r>
            <a:r>
              <a:rPr lang="en-US" sz="2800" dirty="0" smtClean="0">
                <a:solidFill>
                  <a:schemeClr val="bg1"/>
                </a:solidFill>
              </a:rPr>
              <a:t>Tunas are </a:t>
            </a:r>
            <a:r>
              <a:rPr lang="en-US" sz="2800" dirty="0">
                <a:solidFill>
                  <a:schemeClr val="bg1"/>
                </a:solidFill>
              </a:rPr>
              <a:t>known to hang out under pods of dolphins, nets set around pods of dolphins </a:t>
            </a:r>
            <a:r>
              <a:rPr lang="en-US" sz="2800" dirty="0" smtClean="0">
                <a:solidFill>
                  <a:schemeClr val="bg1"/>
                </a:solidFill>
              </a:rPr>
              <a:t>result </a:t>
            </a:r>
            <a:r>
              <a:rPr lang="en-US" sz="2800" dirty="0">
                <a:solidFill>
                  <a:schemeClr val="bg1"/>
                </a:solidFill>
              </a:rPr>
              <a:t>in many drowning. </a:t>
            </a:r>
          </a:p>
        </p:txBody>
      </p:sp>
      <p:sp>
        <p:nvSpPr>
          <p:cNvPr id="10" name="Rectangle 9"/>
          <p:cNvSpPr/>
          <p:nvPr/>
        </p:nvSpPr>
        <p:spPr>
          <a:xfrm>
            <a:off x="869022" y="2667000"/>
            <a:ext cx="8122578" cy="1384995"/>
          </a:xfrm>
          <a:prstGeom prst="rect">
            <a:avLst/>
          </a:prstGeom>
        </p:spPr>
        <p:txBody>
          <a:bodyPr wrap="square">
            <a:spAutoFit/>
          </a:bodyPr>
          <a:lstStyle/>
          <a:p>
            <a:r>
              <a:rPr lang="en-US" sz="2800" dirty="0" smtClean="0">
                <a:solidFill>
                  <a:srgbClr val="FFFF00"/>
                </a:solidFill>
              </a:rPr>
              <a:t>SOLUTIONS: Nets not set around dolphin pods and/or employ — “backing down”, a technique that lowers upper edge of net letting dolphins escape</a:t>
            </a:r>
            <a:endParaRPr lang="en-US" sz="2800" dirty="0">
              <a:solidFill>
                <a:srgbClr val="FFFF00"/>
              </a:solidFill>
            </a:endParaRPr>
          </a:p>
        </p:txBody>
      </p:sp>
      <p:pic>
        <p:nvPicPr>
          <p:cNvPr id="34818" name="Picture 2" descr="http://www./images/actions/purseseine2.jpg"/>
          <p:cNvPicPr>
            <a:picLocks noChangeAspect="1" noChangeArrowheads="1"/>
          </p:cNvPicPr>
          <p:nvPr/>
        </p:nvPicPr>
        <p:blipFill>
          <a:blip r:embed="rId3" cstate="print"/>
          <a:srcRect/>
          <a:stretch>
            <a:fillRect/>
          </a:stretch>
        </p:blipFill>
        <p:spPr bwMode="auto">
          <a:xfrm>
            <a:off x="869022" y="4069078"/>
            <a:ext cx="3702978" cy="2636522"/>
          </a:xfrm>
          <a:prstGeom prst="rect">
            <a:avLst/>
          </a:prstGeom>
          <a:noFill/>
        </p:spPr>
      </p:pic>
      <p:sp>
        <p:nvSpPr>
          <p:cNvPr id="11" name="TextBox 10"/>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POSSIBLE SOLUTIONS?</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3" name="Rectangle 2"/>
          <p:cNvSpPr/>
          <p:nvPr/>
        </p:nvSpPr>
        <p:spPr>
          <a:xfrm>
            <a:off x="3124200" y="6459379"/>
            <a:ext cx="1577676" cy="246221"/>
          </a:xfrm>
          <a:prstGeom prst="rect">
            <a:avLst/>
          </a:prstGeom>
        </p:spPr>
        <p:txBody>
          <a:bodyPr wrap="none">
            <a:spAutoFit/>
          </a:bodyPr>
          <a:lstStyle/>
          <a:p>
            <a:r>
              <a:rPr lang="en-US" sz="1000" dirty="0" smtClean="0">
                <a:solidFill>
                  <a:schemeClr val="bg1"/>
                </a:solidFill>
              </a:rPr>
              <a:t>greenpeacefoundation.org</a:t>
            </a:r>
            <a:endParaRPr lang="en-US" sz="1000" dirty="0">
              <a:solidFill>
                <a:schemeClr val="bg1"/>
              </a:solidFill>
            </a:endParaRPr>
          </a:p>
        </p:txBody>
      </p:sp>
      <p:grpSp>
        <p:nvGrpSpPr>
          <p:cNvPr id="5" name="Group 4"/>
          <p:cNvGrpSpPr/>
          <p:nvPr/>
        </p:nvGrpSpPr>
        <p:grpSpPr>
          <a:xfrm>
            <a:off x="4724400" y="4069078"/>
            <a:ext cx="3718147" cy="2636522"/>
            <a:chOff x="4724400" y="4069078"/>
            <a:chExt cx="3718147" cy="2636522"/>
          </a:xfrm>
        </p:grpSpPr>
        <p:pic>
          <p:nvPicPr>
            <p:cNvPr id="34820" name="Picture 4" descr="http://swfsc.noaa.gov/uploadedImages/Divisions/PRD/Programs/ETP_Cetacean_Assessment/dolphin_in_net2.jpg"/>
            <p:cNvPicPr>
              <a:picLocks noChangeAspect="1" noChangeArrowheads="1"/>
            </p:cNvPicPr>
            <p:nvPr/>
          </p:nvPicPr>
          <p:blipFill>
            <a:blip r:embed="rId4" cstate="print"/>
            <a:srcRect/>
            <a:stretch>
              <a:fillRect/>
            </a:stretch>
          </p:blipFill>
          <p:spPr bwMode="auto">
            <a:xfrm>
              <a:off x="4724400" y="4069078"/>
              <a:ext cx="3657600" cy="2600325"/>
            </a:xfrm>
            <a:prstGeom prst="rect">
              <a:avLst/>
            </a:prstGeom>
            <a:noFill/>
          </p:spPr>
        </p:pic>
        <p:sp>
          <p:nvSpPr>
            <p:cNvPr id="4" name="Rectangle 3"/>
            <p:cNvSpPr/>
            <p:nvPr/>
          </p:nvSpPr>
          <p:spPr>
            <a:xfrm>
              <a:off x="7467600" y="6459379"/>
              <a:ext cx="974947" cy="246221"/>
            </a:xfrm>
            <a:prstGeom prst="rect">
              <a:avLst/>
            </a:prstGeom>
          </p:spPr>
          <p:txBody>
            <a:bodyPr wrap="none">
              <a:spAutoFit/>
            </a:bodyPr>
            <a:lstStyle/>
            <a:p>
              <a:r>
                <a:rPr lang="en-US" sz="1000" dirty="0" smtClean="0">
                  <a:solidFill>
                    <a:schemeClr val="bg1"/>
                  </a:solidFill>
                </a:rPr>
                <a:t>swfsc.noaa.gov</a:t>
              </a:r>
              <a:endParaRPr lang="en-US" sz="1000" dirty="0">
                <a:solidFill>
                  <a:schemeClr val="bg1"/>
                </a:solidFill>
              </a:endParaRPr>
            </a:p>
          </p:txBody>
        </p:sp>
      </p:grpSp>
    </p:spTree>
    <p:extLst>
      <p:ext uri="{BB962C8B-B14F-4D97-AF65-F5344CB8AC3E}">
        <p14:creationId xmlns:p14="http://schemas.microsoft.com/office/powerpoint/2010/main" val="1248241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ext Box 2"/>
          <p:cNvSpPr txBox="1">
            <a:spLocks noChangeArrowheads="1"/>
          </p:cNvSpPr>
          <p:nvPr/>
        </p:nvSpPr>
        <p:spPr bwMode="auto">
          <a:xfrm>
            <a:off x="775138" y="1097340"/>
            <a:ext cx="8368862" cy="954107"/>
          </a:xfrm>
          <a:prstGeom prst="rect">
            <a:avLst/>
          </a:prstGeom>
          <a:noFill/>
          <a:ln w="9525">
            <a:noFill/>
            <a:miter lim="800000"/>
            <a:headEnd/>
            <a:tailEnd/>
          </a:ln>
          <a:effectLst/>
        </p:spPr>
        <p:txBody>
          <a:bodyPr wrap="square">
            <a:spAutoFit/>
          </a:bodyPr>
          <a:lstStyle/>
          <a:p>
            <a:pPr marL="457200" indent="-457200"/>
            <a:r>
              <a:rPr lang="en-US" sz="2800" b="1" u="sng" dirty="0" smtClean="0">
                <a:solidFill>
                  <a:schemeClr val="bg1"/>
                </a:solidFill>
              </a:rPr>
              <a:t>Driftnets</a:t>
            </a:r>
            <a:r>
              <a:rPr lang="en-US" sz="2800" b="1" u="sng" dirty="0">
                <a:solidFill>
                  <a:schemeClr val="bg1"/>
                </a:solidFill>
              </a:rPr>
              <a:t>:</a:t>
            </a:r>
            <a:r>
              <a:rPr lang="en-US" sz="2800" dirty="0">
                <a:solidFill>
                  <a:schemeClr val="bg1"/>
                </a:solidFill>
              </a:rPr>
              <a:t> indiscriminate entangling of many sorts of marine animals </a:t>
            </a:r>
          </a:p>
        </p:txBody>
      </p:sp>
      <p:sp>
        <p:nvSpPr>
          <p:cNvPr id="13" name="Rectangle 12"/>
          <p:cNvSpPr/>
          <p:nvPr/>
        </p:nvSpPr>
        <p:spPr>
          <a:xfrm>
            <a:off x="762000" y="2140803"/>
            <a:ext cx="7696200" cy="954107"/>
          </a:xfrm>
          <a:prstGeom prst="rect">
            <a:avLst/>
          </a:prstGeom>
        </p:spPr>
        <p:txBody>
          <a:bodyPr wrap="square">
            <a:spAutoFit/>
          </a:bodyPr>
          <a:lstStyle/>
          <a:p>
            <a:pPr marL="457200" indent="-457200"/>
            <a:r>
              <a:rPr lang="en-US" sz="2800" dirty="0" smtClean="0">
                <a:solidFill>
                  <a:srgbClr val="FFFF00"/>
                </a:solidFill>
              </a:rPr>
              <a:t>SOLUTION: banned in oceanic fisheries (but some countries still using them) </a:t>
            </a:r>
          </a:p>
        </p:txBody>
      </p:sp>
      <p:sp>
        <p:nvSpPr>
          <p:cNvPr id="14" name="Rectangle 13"/>
          <p:cNvSpPr/>
          <p:nvPr/>
        </p:nvSpPr>
        <p:spPr>
          <a:xfrm>
            <a:off x="706820" y="3034605"/>
            <a:ext cx="8437180" cy="1384995"/>
          </a:xfrm>
          <a:prstGeom prst="rect">
            <a:avLst/>
          </a:prstGeom>
        </p:spPr>
        <p:txBody>
          <a:bodyPr wrap="square">
            <a:spAutoFit/>
          </a:bodyPr>
          <a:lstStyle/>
          <a:p>
            <a:pPr marL="457200" indent="-457200"/>
            <a:r>
              <a:rPr lang="en-US" sz="2800" b="1" u="sng" dirty="0" smtClean="0">
                <a:solidFill>
                  <a:schemeClr val="bg1"/>
                </a:solidFill>
              </a:rPr>
              <a:t>Long lining</a:t>
            </a:r>
            <a:r>
              <a:rPr lang="en-US" sz="2800" dirty="0" smtClean="0">
                <a:solidFill>
                  <a:schemeClr val="bg1"/>
                </a:solidFill>
              </a:rPr>
              <a:t>: Many albatross drown trying to snatch bait from long lines being deployed. snagged on hooks and pulled under. </a:t>
            </a:r>
          </a:p>
        </p:txBody>
      </p:sp>
      <p:sp>
        <p:nvSpPr>
          <p:cNvPr id="15" name="Rectangle 14"/>
          <p:cNvSpPr/>
          <p:nvPr/>
        </p:nvSpPr>
        <p:spPr>
          <a:xfrm>
            <a:off x="762000" y="4495800"/>
            <a:ext cx="3124200" cy="2246769"/>
          </a:xfrm>
          <a:prstGeom prst="rect">
            <a:avLst/>
          </a:prstGeom>
        </p:spPr>
        <p:txBody>
          <a:bodyPr wrap="square">
            <a:spAutoFit/>
          </a:bodyPr>
          <a:lstStyle/>
          <a:p>
            <a:pPr marL="457200" indent="-457200"/>
            <a:r>
              <a:rPr lang="en-US" sz="2800" dirty="0" smtClean="0">
                <a:solidFill>
                  <a:srgbClr val="FFFF00"/>
                </a:solidFill>
              </a:rPr>
              <a:t>SOLUTION: deploy in the dark or with special rig to let line out under water.</a:t>
            </a:r>
            <a:endParaRPr lang="en-US" sz="2800" dirty="0">
              <a:solidFill>
                <a:srgbClr val="FFFF00"/>
              </a:solidFill>
            </a:endParaRPr>
          </a:p>
        </p:txBody>
      </p:sp>
      <p:pic>
        <p:nvPicPr>
          <p:cNvPr id="33796" name="Picture 4" descr="http://www.afma.gov.au/wp-content/uploads/2010/06/pelagic_longline.jpg"/>
          <p:cNvPicPr>
            <a:picLocks noChangeAspect="1" noChangeArrowheads="1"/>
          </p:cNvPicPr>
          <p:nvPr/>
        </p:nvPicPr>
        <p:blipFill rotWithShape="1">
          <a:blip r:embed="rId3" cstate="print"/>
          <a:srcRect t="14873"/>
          <a:stretch/>
        </p:blipFill>
        <p:spPr bwMode="auto">
          <a:xfrm>
            <a:off x="4191000" y="4061937"/>
            <a:ext cx="4572000" cy="2750344"/>
          </a:xfrm>
          <a:prstGeom prst="rect">
            <a:avLst/>
          </a:prstGeom>
          <a:noFill/>
        </p:spPr>
      </p:pic>
      <p:sp>
        <p:nvSpPr>
          <p:cNvPr id="17" name="TextBox 16"/>
          <p:cNvSpPr txBox="1"/>
          <p:nvPr/>
        </p:nvSpPr>
        <p:spPr>
          <a:xfrm>
            <a:off x="1219200" y="152400"/>
            <a:ext cx="6858000" cy="1015663"/>
          </a:xfrm>
          <a:prstGeom prst="rect">
            <a:avLst/>
          </a:prstGeom>
          <a:noFill/>
        </p:spPr>
        <p:txBody>
          <a:bodyPr wrap="square" rtlCol="0">
            <a:spAutoFit/>
          </a:bodyPr>
          <a:lstStyle/>
          <a:p>
            <a:pPr algn="ctr"/>
            <a:r>
              <a:rPr lang="en-US" sz="6000" b="1" dirty="0" smtClean="0">
                <a:solidFill>
                  <a:srgbClr val="002060"/>
                </a:solidFill>
                <a:effectLst>
                  <a:outerShdw blurRad="38100" dist="38100" dir="2700000" algn="tl">
                    <a:srgbClr val="000000">
                      <a:alpha val="43137"/>
                    </a:srgbClr>
                  </a:outerShdw>
                </a:effectLst>
                <a:latin typeface="Agency FB" pitchFamily="34" charset="0"/>
              </a:rPr>
              <a:t>POSSIBLE SOLUTIONS?</a:t>
            </a:r>
            <a:endParaRPr lang="en-US" sz="6000" b="1" dirty="0">
              <a:solidFill>
                <a:srgbClr val="002060"/>
              </a:solidFill>
              <a:effectLst>
                <a:outerShdw blurRad="38100" dist="38100" dir="2700000" algn="tl">
                  <a:srgbClr val="000000">
                    <a:alpha val="43137"/>
                  </a:srgbClr>
                </a:outerShdw>
              </a:effectLst>
              <a:latin typeface="Agency FB" pitchFamily="34" charset="0"/>
            </a:endParaRPr>
          </a:p>
        </p:txBody>
      </p:sp>
      <p:sp>
        <p:nvSpPr>
          <p:cNvPr id="4" name="Rectangle 3"/>
          <p:cNvSpPr/>
          <p:nvPr/>
        </p:nvSpPr>
        <p:spPr>
          <a:xfrm>
            <a:off x="8001000" y="6553200"/>
            <a:ext cx="825867" cy="246221"/>
          </a:xfrm>
          <a:prstGeom prst="rect">
            <a:avLst/>
          </a:prstGeom>
        </p:spPr>
        <p:txBody>
          <a:bodyPr wrap="none">
            <a:spAutoFit/>
          </a:bodyPr>
          <a:lstStyle/>
          <a:p>
            <a:r>
              <a:rPr lang="en-US" sz="1000" dirty="0" smtClean="0">
                <a:solidFill>
                  <a:schemeClr val="bg1"/>
                </a:solidFill>
              </a:rPr>
              <a:t>afma.gov.au</a:t>
            </a:r>
            <a:endParaRPr lang="en-US" sz="1000" dirty="0">
              <a:solidFill>
                <a:schemeClr val="bg1"/>
              </a:solidFill>
            </a:endParaRPr>
          </a:p>
        </p:txBody>
      </p:sp>
    </p:spTree>
    <p:extLst>
      <p:ext uri="{BB962C8B-B14F-4D97-AF65-F5344CB8AC3E}">
        <p14:creationId xmlns:p14="http://schemas.microsoft.com/office/powerpoint/2010/main" val="2596548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ssolv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dissolve">
                                      <p:cBhvr>
                                        <p:cTn id="1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1626</TotalTime>
  <Words>2079</Words>
  <Application>Microsoft Office PowerPoint</Application>
  <PresentationFormat>On-screen Show (4:3)</PresentationFormat>
  <Paragraphs>144</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Toshiba</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Van Cie</dc:creator>
  <cp:lastModifiedBy>Van Cie</cp:lastModifiedBy>
  <cp:revision>87</cp:revision>
  <dcterms:created xsi:type="dcterms:W3CDTF">2011-04-09T21:54:29Z</dcterms:created>
  <dcterms:modified xsi:type="dcterms:W3CDTF">2011-07-27T05:46:59Z</dcterms:modified>
</cp:coreProperties>
</file>