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8"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12" autoAdjust="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90" y="15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348A61-2E7E-41B3-97B7-452D638E4CA5}" type="datetimeFigureOut">
              <a:rPr lang="en-US" smtClean="0"/>
              <a:t>1/16/2012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6959B-7284-462D-B41D-930383BF6D42}" type="slidenum">
              <a:rPr lang="en-US" smtClean="0"/>
              <a:t>‹#›</a:t>
            </a:fld>
            <a:endParaRPr lang="en-US"/>
          </a:p>
        </p:txBody>
      </p:sp>
    </p:spTree>
    <p:extLst>
      <p:ext uri="{BB962C8B-B14F-4D97-AF65-F5344CB8AC3E}">
        <p14:creationId xmlns:p14="http://schemas.microsoft.com/office/powerpoint/2010/main" val="3500628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Conservation </a:t>
            </a:r>
            <a:r>
              <a:rPr lang="en-US" dirty="0" smtClean="0">
                <a:effectLst/>
              </a:rPr>
              <a:t>is the scientific study of</a:t>
            </a:r>
            <a:r>
              <a:rPr lang="en-US" baseline="0" dirty="0" smtClean="0">
                <a:effectLst/>
              </a:rPr>
              <a:t> </a:t>
            </a:r>
            <a:r>
              <a:rPr lang="en-US" dirty="0" smtClean="0">
                <a:effectLst/>
              </a:rPr>
              <a:t>nature with the aim of protecting species</a:t>
            </a:r>
            <a:r>
              <a:rPr lang="en-US" baseline="0" dirty="0" smtClean="0">
                <a:effectLst/>
              </a:rPr>
              <a:t> </a:t>
            </a:r>
            <a:r>
              <a:rPr lang="en-US" dirty="0" smtClean="0">
                <a:effectLst/>
              </a:rPr>
              <a:t>and ecosystems</a:t>
            </a:r>
            <a:r>
              <a:rPr lang="en-US" baseline="0" dirty="0" smtClean="0">
                <a:effectLst/>
              </a:rPr>
              <a:t> </a:t>
            </a:r>
            <a:r>
              <a:rPr lang="en-US" dirty="0" smtClean="0">
                <a:effectLst/>
              </a:rPr>
              <a:t>from</a:t>
            </a:r>
            <a:r>
              <a:rPr lang="en-US" baseline="0" dirty="0" smtClean="0">
                <a:effectLst/>
              </a:rPr>
              <a:t> overexploitation and/or </a:t>
            </a:r>
            <a:r>
              <a:rPr lang="en-US" dirty="0" smtClean="0">
                <a:effectLst/>
              </a:rPr>
              <a:t>extinction. In many cases this involves an interdisciplinary approach to research  combining subjects</a:t>
            </a:r>
            <a:r>
              <a:rPr lang="en-US" baseline="0" dirty="0" smtClean="0">
                <a:effectLst/>
              </a:rPr>
              <a:t> such as social and biological </a:t>
            </a:r>
            <a:r>
              <a:rPr lang="en-US" dirty="0" smtClean="0">
                <a:effectLst/>
              </a:rPr>
              <a:t>sciences, economics, and natural resource management.</a:t>
            </a:r>
            <a:r>
              <a:rPr lang="en-US" baseline="0" dirty="0" smtClean="0">
                <a:effectLst/>
              </a:rPr>
              <a:t> Conservation can range from protecting large regions such as watersheds and rainforest to specific animals like the African elephant and Great White shark to preserving some of our natural resources such as freshwater and clean air. </a:t>
            </a:r>
            <a:endParaRPr lang="en-US" dirty="0" smtClean="0">
              <a:effectLst/>
            </a:endParaRP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a:t>
            </a:r>
            <a:r>
              <a:rPr lang="en-US" sz="1200" kern="1200" baseline="0" dirty="0" smtClean="0">
                <a:solidFill>
                  <a:schemeClr val="tx1"/>
                </a:solidFill>
                <a:effectLst/>
                <a:latin typeface="+mn-lt"/>
                <a:ea typeface="+mn-ea"/>
                <a:cs typeface="+mn-cs"/>
              </a:rPr>
              <a:t> strengthen the understanding of conservation students will be placed into groups to participate in an interactive laboratory exercise. Instructions are provided in the activity handout sheet.</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FA6959B-7284-462D-B41D-930383BF6D42}" type="slidenum">
              <a:rPr lang="en-US" smtClean="0"/>
              <a:t>1</a:t>
            </a:fld>
            <a:endParaRPr lang="en-US"/>
          </a:p>
        </p:txBody>
      </p:sp>
      <p:sp>
        <p:nvSpPr>
          <p:cNvPr id="5" name="TextBox 4"/>
          <p:cNvSpPr txBox="1"/>
          <p:nvPr/>
        </p:nvSpPr>
        <p:spPr>
          <a:xfrm>
            <a:off x="1219200" y="838200"/>
            <a:ext cx="4419600" cy="523220"/>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chemeClr val="accent3"/>
                </a:solidFill>
              </a:rPr>
              <a:t>What is CONSERVATION???</a:t>
            </a:r>
            <a:endParaRPr lang="en-US" sz="2800" b="1" dirty="0">
              <a:ln/>
              <a:solidFill>
                <a:schemeClr val="accent3"/>
              </a:solidFill>
            </a:endParaRPr>
          </a:p>
        </p:txBody>
      </p:sp>
    </p:spTree>
    <p:extLst>
      <p:ext uri="{BB962C8B-B14F-4D97-AF65-F5344CB8AC3E}">
        <p14:creationId xmlns:p14="http://schemas.microsoft.com/office/powerpoint/2010/main" val="323653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Organisms can provide a wealth of benefits, from possible medicinal uses to environmental indicators. Examples like the South American Tree Frog, which is threatened by the destruction of the Amazon Rainforest, consumes numerous insects reducing vectors for disease, provides possible medicinal uses from poison glands, and acts as an environmental indicator through its sensitive skin by detecting trace amounts of impurities in the air and water. </a:t>
            </a:r>
          </a:p>
          <a:p>
            <a:endParaRPr lang="en-US" baseline="0" dirty="0" smtClean="0"/>
          </a:p>
          <a:p>
            <a:r>
              <a:rPr lang="en-US" baseline="0" dirty="0" smtClean="0"/>
              <a:t>What other organisms have such benefits? Are some more important than others, or do they simply address different issues and concerns? During the lab activity students will be given the opportunity to research an individual organism noting any significant social, biological, and economic benefits. Once completed students will have a chance to share their information with the class in an attempt to convince others why their organism is important. This activity will teach  the importance of organisms and the interconnectedness between causes and effects in our environment. It will also introduce resource management and the difficulties in addressing </a:t>
            </a:r>
            <a:r>
              <a:rPr lang="en-US" baseline="0" smtClean="0"/>
              <a:t>environmental issues.</a:t>
            </a:r>
          </a:p>
          <a:p>
            <a:endParaRPr lang="en-US" baseline="0" dirty="0" smtClean="0"/>
          </a:p>
          <a:p>
            <a:endParaRPr lang="en-US" dirty="0" smtClean="0"/>
          </a:p>
          <a:p>
            <a:r>
              <a:rPr lang="en-US" dirty="0" smtClean="0"/>
              <a:t>Activity – Have the students look at the slide for a couple of minutes and then ask them why is this frog important to conservation?</a:t>
            </a:r>
          </a:p>
          <a:p>
            <a:endParaRPr lang="en-US" dirty="0"/>
          </a:p>
          <a:p>
            <a:r>
              <a:rPr lang="en-US" dirty="0" smtClean="0"/>
              <a:t>Notes: Let them elaborate on the answers. It may help to have students put their suggestions on the board for discussion.</a:t>
            </a:r>
          </a:p>
          <a:p>
            <a:endParaRPr lang="en-US" dirty="0"/>
          </a:p>
          <a:p>
            <a:r>
              <a:rPr lang="en-US" dirty="0" smtClean="0"/>
              <a:t>Sensitive skin – can act as an indicator for environmental change (toxicity, pollution, etc.). Skin may possess a gene that can later be used for pollution analysis.</a:t>
            </a:r>
          </a:p>
          <a:p>
            <a:endParaRPr lang="en-US" dirty="0"/>
          </a:p>
          <a:p>
            <a:r>
              <a:rPr lang="en-US" dirty="0" smtClean="0"/>
              <a:t>Feeds on mosquitoes which are one of the leading global vectors for disease.</a:t>
            </a:r>
          </a:p>
          <a:p>
            <a:endParaRPr lang="en-US" dirty="0"/>
          </a:p>
          <a:p>
            <a:r>
              <a:rPr lang="en-US" dirty="0" smtClean="0"/>
              <a:t>Poison glands – may provide pharmaceutical and medicinal properties/applications.</a:t>
            </a:r>
          </a:p>
          <a:p>
            <a:endParaRPr lang="en-US" dirty="0"/>
          </a:p>
          <a:p>
            <a:r>
              <a:rPr lang="en-US" dirty="0" smtClean="0"/>
              <a:t>Research – much more can be learned about the organisms life history, ecosystem role, and possible benefits for humans.</a:t>
            </a:r>
          </a:p>
          <a:p>
            <a:endParaRPr lang="en-US" dirty="0"/>
          </a:p>
          <a:p>
            <a:r>
              <a:rPr lang="en-US" dirty="0" smtClean="0"/>
              <a:t>Emphasize to the class that this is only a single organism and that there may be many that have yet to be discovered. </a:t>
            </a:r>
            <a:endParaRPr lang="en-US" dirty="0"/>
          </a:p>
        </p:txBody>
      </p:sp>
      <p:sp>
        <p:nvSpPr>
          <p:cNvPr id="4" name="Slide Number Placeholder 3"/>
          <p:cNvSpPr>
            <a:spLocks noGrp="1"/>
          </p:cNvSpPr>
          <p:nvPr>
            <p:ph type="sldNum" sz="quarter" idx="10"/>
          </p:nvPr>
        </p:nvSpPr>
        <p:spPr/>
        <p:txBody>
          <a:bodyPr/>
          <a:lstStyle/>
          <a:p>
            <a:fld id="{0FA6959B-7284-462D-B41D-930383BF6D42}" type="slidenum">
              <a:rPr lang="en-US" smtClean="0"/>
              <a:t>2</a:t>
            </a:fld>
            <a:endParaRPr lang="en-US"/>
          </a:p>
        </p:txBody>
      </p:sp>
    </p:spTree>
    <p:extLst>
      <p:ext uri="{BB962C8B-B14F-4D97-AF65-F5344CB8AC3E}">
        <p14:creationId xmlns:p14="http://schemas.microsoft.com/office/powerpoint/2010/main" val="527489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09D603-E164-463F-A370-8B15B248891A}"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2288628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9D603-E164-463F-A370-8B15B248891A}"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195523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9D603-E164-463F-A370-8B15B248891A}"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2521795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09D603-E164-463F-A370-8B15B248891A}"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11743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09D603-E164-463F-A370-8B15B248891A}" type="datetimeFigureOut">
              <a:rPr lang="en-US" smtClean="0"/>
              <a:t>1/16/2012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327658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9D603-E164-463F-A370-8B15B248891A}" type="datetimeFigureOut">
              <a:rPr lang="en-US" smtClean="0"/>
              <a:t>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375508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9D603-E164-463F-A370-8B15B248891A}" type="datetimeFigureOut">
              <a:rPr lang="en-US" smtClean="0"/>
              <a:t>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70143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9D603-E164-463F-A370-8B15B248891A}"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1472230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9D603-E164-463F-A370-8B15B248891A}"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4022530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9D603-E164-463F-A370-8B15B248891A}"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653507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9D603-E164-463F-A370-8B15B248891A}"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AF0F9-4630-4127-A9ED-BA4608AF726D}" type="slidenum">
              <a:rPr lang="en-US" smtClean="0"/>
              <a:t>‹#›</a:t>
            </a:fld>
            <a:endParaRPr lang="en-US"/>
          </a:p>
        </p:txBody>
      </p:sp>
    </p:spTree>
    <p:extLst>
      <p:ext uri="{BB962C8B-B14F-4D97-AF65-F5344CB8AC3E}">
        <p14:creationId xmlns:p14="http://schemas.microsoft.com/office/powerpoint/2010/main" val="2910838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9D603-E164-463F-A370-8B15B248891A}" type="datetimeFigureOut">
              <a:rPr lang="en-US" smtClean="0"/>
              <a:t>1/16/2012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AF0F9-4630-4127-A9ED-BA4608AF726D}" type="slidenum">
              <a:rPr lang="en-US" smtClean="0"/>
              <a:t>‹#›</a:t>
            </a:fld>
            <a:endParaRPr lang="en-US"/>
          </a:p>
        </p:txBody>
      </p:sp>
    </p:spTree>
    <p:extLst>
      <p:ext uri="{BB962C8B-B14F-4D97-AF65-F5344CB8AC3E}">
        <p14:creationId xmlns:p14="http://schemas.microsoft.com/office/powerpoint/2010/main" val="232672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402896"/>
            <a:ext cx="2133600" cy="2797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1704350"/>
            <a:ext cx="2374835" cy="2194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4199" y="3826704"/>
            <a:ext cx="2184487" cy="1507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262437"/>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0" y="228600"/>
            <a:ext cx="9144000" cy="769441"/>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rPr>
              <a:t>What is CONSERVATION???</a:t>
            </a:r>
            <a:endParaRPr lang="en-US" sz="4400" b="1" dirty="0">
              <a:ln/>
              <a:solidFill>
                <a:schemeClr val="accent3"/>
              </a:solidFill>
            </a:endParaRPr>
          </a:p>
        </p:txBody>
      </p:sp>
      <p:sp>
        <p:nvSpPr>
          <p:cNvPr id="3" name="TextBox 2"/>
          <p:cNvSpPr txBox="1"/>
          <p:nvPr/>
        </p:nvSpPr>
        <p:spPr>
          <a:xfrm>
            <a:off x="1143000" y="3975556"/>
            <a:ext cx="1219200" cy="215444"/>
          </a:xfrm>
          <a:prstGeom prst="rect">
            <a:avLst/>
          </a:prstGeom>
          <a:noFill/>
        </p:spPr>
        <p:txBody>
          <a:bodyPr wrap="square" rtlCol="0">
            <a:spAutoFit/>
          </a:bodyPr>
          <a:lstStyle/>
          <a:p>
            <a:r>
              <a:rPr lang="en-US" sz="800" dirty="0" err="1" smtClean="0">
                <a:solidFill>
                  <a:schemeClr val="bg1"/>
                </a:solidFill>
              </a:rPr>
              <a:t>unm</a:t>
            </a:r>
            <a:r>
              <a:rPr lang="en-US" sz="800" dirty="0" smtClean="0">
                <a:solidFill>
                  <a:schemeClr val="bg1"/>
                </a:solidFill>
              </a:rPr>
              <a:t>,.</a:t>
            </a:r>
            <a:r>
              <a:rPr lang="en-US" sz="800" dirty="0" err="1" smtClean="0">
                <a:solidFill>
                  <a:schemeClr val="bg1"/>
                </a:solidFill>
              </a:rPr>
              <a:t>edu</a:t>
            </a:r>
            <a:endParaRPr lang="en-US" sz="800" dirty="0">
              <a:solidFill>
                <a:schemeClr val="bg1"/>
              </a:solidFill>
            </a:endParaRPr>
          </a:p>
        </p:txBody>
      </p:sp>
      <p:sp>
        <p:nvSpPr>
          <p:cNvPr id="8" name="TextBox 7"/>
          <p:cNvSpPr txBox="1"/>
          <p:nvPr/>
        </p:nvSpPr>
        <p:spPr>
          <a:xfrm>
            <a:off x="4038600" y="5214350"/>
            <a:ext cx="1219200" cy="215444"/>
          </a:xfrm>
          <a:prstGeom prst="rect">
            <a:avLst/>
          </a:prstGeom>
          <a:noFill/>
        </p:spPr>
        <p:txBody>
          <a:bodyPr wrap="square" rtlCol="0">
            <a:spAutoFit/>
          </a:bodyPr>
          <a:lstStyle/>
          <a:p>
            <a:r>
              <a:rPr lang="en-US" sz="800" dirty="0"/>
              <a:t>m</a:t>
            </a:r>
            <a:r>
              <a:rPr lang="en-US" sz="800" dirty="0" smtClean="0"/>
              <a:t>arketwire.com</a:t>
            </a:r>
            <a:endParaRPr lang="en-US" sz="800" dirty="0"/>
          </a:p>
        </p:txBody>
      </p:sp>
      <p:sp>
        <p:nvSpPr>
          <p:cNvPr id="9" name="TextBox 8"/>
          <p:cNvSpPr txBox="1"/>
          <p:nvPr/>
        </p:nvSpPr>
        <p:spPr>
          <a:xfrm>
            <a:off x="7010400" y="6248400"/>
            <a:ext cx="1295400" cy="215444"/>
          </a:xfrm>
          <a:prstGeom prst="rect">
            <a:avLst/>
          </a:prstGeom>
          <a:noFill/>
        </p:spPr>
        <p:txBody>
          <a:bodyPr wrap="square" rtlCol="0">
            <a:spAutoFit/>
          </a:bodyPr>
          <a:lstStyle/>
          <a:p>
            <a:r>
              <a:rPr lang="en-US" sz="800" dirty="0" smtClean="0"/>
              <a:t>nationalschoolsupply.com</a:t>
            </a:r>
            <a:endParaRPr lang="en-US" sz="800" dirty="0"/>
          </a:p>
        </p:txBody>
      </p:sp>
      <p:sp>
        <p:nvSpPr>
          <p:cNvPr id="10" name="TextBox 9"/>
          <p:cNvSpPr txBox="1"/>
          <p:nvPr/>
        </p:nvSpPr>
        <p:spPr>
          <a:xfrm>
            <a:off x="5791200" y="3657600"/>
            <a:ext cx="1295400" cy="215444"/>
          </a:xfrm>
          <a:prstGeom prst="rect">
            <a:avLst/>
          </a:prstGeom>
          <a:noFill/>
        </p:spPr>
        <p:txBody>
          <a:bodyPr wrap="square" rtlCol="0">
            <a:spAutoFit/>
          </a:bodyPr>
          <a:lstStyle/>
          <a:p>
            <a:r>
              <a:rPr lang="en-US" sz="800" dirty="0" smtClean="0"/>
              <a:t>clipartof.com</a:t>
            </a:r>
            <a:endParaRPr lang="en-US" sz="800" dirty="0"/>
          </a:p>
        </p:txBody>
      </p:sp>
    </p:spTree>
    <p:extLst>
      <p:ext uri="{BB962C8B-B14F-4D97-AF65-F5344CB8AC3E}">
        <p14:creationId xmlns:p14="http://schemas.microsoft.com/office/powerpoint/2010/main" val="2375862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rog photo"/>
          <p:cNvPicPr>
            <a:picLocks noChangeAspect="1" noChangeArrowheads="1"/>
          </p:cNvPicPr>
          <p:nvPr/>
        </p:nvPicPr>
        <p:blipFill>
          <a:blip r:embed="rId3" cstate="print"/>
          <a:srcRect/>
          <a:stretch>
            <a:fillRect/>
          </a:stretch>
        </p:blipFill>
        <p:spPr bwMode="auto">
          <a:xfrm>
            <a:off x="2447925" y="1110034"/>
            <a:ext cx="4257675" cy="2776166"/>
          </a:xfrm>
          <a:prstGeom prst="rect">
            <a:avLst/>
          </a:prstGeom>
          <a:noFill/>
        </p:spPr>
      </p:pic>
      <p:sp>
        <p:nvSpPr>
          <p:cNvPr id="4" name="TextBox 3"/>
          <p:cNvSpPr txBox="1"/>
          <p:nvPr/>
        </p:nvSpPr>
        <p:spPr>
          <a:xfrm>
            <a:off x="3581400" y="3962400"/>
            <a:ext cx="5562600" cy="954107"/>
          </a:xfrm>
          <a:prstGeom prst="rect">
            <a:avLst/>
          </a:prstGeom>
          <a:noFill/>
        </p:spPr>
        <p:txBody>
          <a:bodyPr wrap="square" rtlCol="0">
            <a:spAutoFit/>
          </a:bodyPr>
          <a:lstStyle/>
          <a:p>
            <a:r>
              <a:rPr lang="en-US" sz="2800" b="1" dirty="0" smtClean="0">
                <a:solidFill>
                  <a:srgbClr val="000000"/>
                </a:solidFill>
              </a:rPr>
              <a:t>Delicate skin – sensitive to environmental change </a:t>
            </a:r>
            <a:endParaRPr lang="en-US" sz="2800" b="1" dirty="0">
              <a:solidFill>
                <a:srgbClr val="000000"/>
              </a:solidFill>
            </a:endParaRPr>
          </a:p>
        </p:txBody>
      </p:sp>
      <p:sp>
        <p:nvSpPr>
          <p:cNvPr id="5" name="TextBox 4"/>
          <p:cNvSpPr txBox="1"/>
          <p:nvPr/>
        </p:nvSpPr>
        <p:spPr>
          <a:xfrm>
            <a:off x="3581400" y="4876800"/>
            <a:ext cx="5562600" cy="954107"/>
          </a:xfrm>
          <a:prstGeom prst="rect">
            <a:avLst/>
          </a:prstGeom>
          <a:noFill/>
        </p:spPr>
        <p:txBody>
          <a:bodyPr wrap="square" rtlCol="0">
            <a:spAutoFit/>
          </a:bodyPr>
          <a:lstStyle/>
          <a:p>
            <a:r>
              <a:rPr lang="en-US" sz="2800" b="1" dirty="0" smtClean="0">
                <a:solidFill>
                  <a:srgbClr val="000000"/>
                </a:solidFill>
              </a:rPr>
              <a:t>Feed on insects (mosquitoes) – carriers of disease</a:t>
            </a:r>
            <a:endParaRPr lang="en-US" sz="2800" b="1" dirty="0">
              <a:solidFill>
                <a:srgbClr val="000000"/>
              </a:solidFill>
            </a:endParaRPr>
          </a:p>
        </p:txBody>
      </p:sp>
      <p:sp>
        <p:nvSpPr>
          <p:cNvPr id="6" name="TextBox 5"/>
          <p:cNvSpPr txBox="1"/>
          <p:nvPr/>
        </p:nvSpPr>
        <p:spPr>
          <a:xfrm>
            <a:off x="3276600" y="5791200"/>
            <a:ext cx="7543800" cy="523220"/>
          </a:xfrm>
          <a:prstGeom prst="rect">
            <a:avLst/>
          </a:prstGeom>
          <a:noFill/>
        </p:spPr>
        <p:txBody>
          <a:bodyPr wrap="square" rtlCol="0">
            <a:spAutoFit/>
          </a:bodyPr>
          <a:lstStyle/>
          <a:p>
            <a:r>
              <a:rPr lang="en-US" sz="2800" b="1" dirty="0" smtClean="0">
                <a:solidFill>
                  <a:srgbClr val="000000"/>
                </a:solidFill>
              </a:rPr>
              <a:t>Poison glands – possible medicinal use</a:t>
            </a:r>
            <a:endParaRPr lang="en-US" sz="2800" b="1" dirty="0">
              <a:solidFill>
                <a:srgbClr val="000000"/>
              </a:solidFill>
            </a:endParaRPr>
          </a:p>
        </p:txBody>
      </p:sp>
      <p:sp>
        <p:nvSpPr>
          <p:cNvPr id="7" name="TextBox 6"/>
          <p:cNvSpPr txBox="1"/>
          <p:nvPr/>
        </p:nvSpPr>
        <p:spPr>
          <a:xfrm>
            <a:off x="3276600" y="6324600"/>
            <a:ext cx="7543800" cy="523220"/>
          </a:xfrm>
          <a:prstGeom prst="rect">
            <a:avLst/>
          </a:prstGeom>
          <a:noFill/>
        </p:spPr>
        <p:txBody>
          <a:bodyPr wrap="square" rtlCol="0">
            <a:spAutoFit/>
          </a:bodyPr>
          <a:lstStyle/>
          <a:p>
            <a:r>
              <a:rPr lang="en-US" sz="2800" b="1" dirty="0" smtClean="0">
                <a:solidFill>
                  <a:srgbClr val="000000"/>
                </a:solidFill>
              </a:rPr>
              <a:t>Scientific research, culture, and food</a:t>
            </a:r>
            <a:endParaRPr lang="en-US" sz="2800" b="1" dirty="0">
              <a:solidFill>
                <a:srgbClr val="000000"/>
              </a:solidFill>
            </a:endParaRPr>
          </a:p>
        </p:txBody>
      </p:sp>
      <p:sp>
        <p:nvSpPr>
          <p:cNvPr id="8" name="TextBox 7"/>
          <p:cNvSpPr txBox="1"/>
          <p:nvPr/>
        </p:nvSpPr>
        <p:spPr>
          <a:xfrm>
            <a:off x="0" y="228600"/>
            <a:ext cx="9144000" cy="769441"/>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rPr>
              <a:t>Why do we care?</a:t>
            </a:r>
            <a:endParaRPr lang="en-US" sz="4400" b="1" dirty="0">
              <a:ln/>
              <a:solidFill>
                <a:schemeClr val="accent3"/>
              </a:solidFill>
            </a:endParaRPr>
          </a:p>
        </p:txBody>
      </p:sp>
      <p:sp>
        <p:nvSpPr>
          <p:cNvPr id="9" name="TextBox 8"/>
          <p:cNvSpPr txBox="1"/>
          <p:nvPr/>
        </p:nvSpPr>
        <p:spPr>
          <a:xfrm>
            <a:off x="6019800" y="3670756"/>
            <a:ext cx="1219200" cy="215444"/>
          </a:xfrm>
          <a:prstGeom prst="rect">
            <a:avLst/>
          </a:prstGeom>
          <a:noFill/>
        </p:spPr>
        <p:txBody>
          <a:bodyPr wrap="square" rtlCol="0">
            <a:spAutoFit/>
          </a:bodyPr>
          <a:lstStyle/>
          <a:p>
            <a:r>
              <a:rPr lang="en-US" sz="800" dirty="0">
                <a:solidFill>
                  <a:schemeClr val="bg1"/>
                </a:solidFill>
              </a:rPr>
              <a:t>u</a:t>
            </a:r>
            <a:r>
              <a:rPr lang="en-US" sz="800" dirty="0" smtClean="0">
                <a:solidFill>
                  <a:schemeClr val="bg1"/>
                </a:solidFill>
              </a:rPr>
              <a:t>images.org</a:t>
            </a:r>
            <a:endParaRPr lang="en-US" sz="800" dirty="0">
              <a:solidFill>
                <a:schemeClr val="bg1"/>
              </a:solidFill>
            </a:endParaRPr>
          </a:p>
        </p:txBody>
      </p:sp>
    </p:spTree>
    <p:extLst>
      <p:ext uri="{BB962C8B-B14F-4D97-AF65-F5344CB8AC3E}">
        <p14:creationId xmlns:p14="http://schemas.microsoft.com/office/powerpoint/2010/main" val="378930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498</Words>
  <Application>Microsoft Office PowerPoint</Application>
  <PresentationFormat>On-screen Show (4:3)</PresentationFormat>
  <Paragraphs>35</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Cie</dc:creator>
  <cp:lastModifiedBy>DKCIE</cp:lastModifiedBy>
  <cp:revision>25</cp:revision>
  <dcterms:created xsi:type="dcterms:W3CDTF">2011-04-10T10:40:01Z</dcterms:created>
  <dcterms:modified xsi:type="dcterms:W3CDTF">2012-01-16T23:15:45Z</dcterms:modified>
</cp:coreProperties>
</file>