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29" r:id="rId1"/>
  </p:sldMasterIdLst>
  <p:notesMasterIdLst>
    <p:notesMasterId r:id="rId12"/>
  </p:notesMasterIdLst>
  <p:sldIdLst>
    <p:sldId id="256" r:id="rId2"/>
    <p:sldId id="264" r:id="rId3"/>
    <p:sldId id="267" r:id="rId4"/>
    <p:sldId id="268" r:id="rId5"/>
    <p:sldId id="269" r:id="rId6"/>
    <p:sldId id="263" r:id="rId7"/>
    <p:sldId id="261" r:id="rId8"/>
    <p:sldId id="265" r:id="rId9"/>
    <p:sldId id="270" r:id="rId10"/>
    <p:sldId id="258" r:id="rId11"/>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p:clrMru>
    <a:srgbClr val="8B216A"/>
  </p:clrMru>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537" autoAdjust="0"/>
    <p:restoredTop sz="73323" autoAdjust="0"/>
  </p:normalViewPr>
  <p:slideViewPr>
    <p:cSldViewPr snapToGrid="0" snapToObjects="1">
      <p:cViewPr varScale="1">
        <p:scale>
          <a:sx n="80" d="100"/>
          <a:sy n="80" d="100"/>
        </p:scale>
        <p:origin x="-1272" y="-10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interSettings" Target="printerSettings/printerSettings1.bin"/><Relationship Id="rId14" Type="http://schemas.openxmlformats.org/officeDocument/2006/relationships/presProps" Target="presProps.xml"/><Relationship Id="rId15" Type="http://schemas.openxmlformats.org/officeDocument/2006/relationships/viewProps" Target="viewProps.xml"/><Relationship Id="rId16" Type="http://schemas.openxmlformats.org/officeDocument/2006/relationships/theme" Target="theme/theme1.xml"/><Relationship Id="rId17"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8279E69-B91A-0A4F-B91B-25A8CA6AD886}" type="datetimeFigureOut">
              <a:rPr lang="en-US" smtClean="0"/>
              <a:pPr/>
              <a:t>4/25/12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0F6B30C-4948-AC4E-A971-35152792416C}" type="slidenum">
              <a:rPr lang="en-US" smtClean="0"/>
              <a:pPr/>
              <a:t>‹#›</a:t>
            </a:fld>
            <a:endParaRPr lang="en-US"/>
          </a:p>
        </p:txBody>
      </p:sp>
    </p:spTree>
    <p:extLst>
      <p:ext uri="{BB962C8B-B14F-4D97-AF65-F5344CB8AC3E}">
        <p14:creationId xmlns:p14="http://schemas.microsoft.com/office/powerpoint/2010/main" val="3108379530"/>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AUTHORS: Maryann</a:t>
            </a:r>
            <a:r>
              <a:rPr lang="en-US" sz="1200" kern="1200" baseline="0" dirty="0" smtClean="0">
                <a:solidFill>
                  <a:schemeClr val="tx1"/>
                </a:solidFill>
                <a:effectLst/>
                <a:latin typeface="+mn-lt"/>
                <a:ea typeface="+mn-ea"/>
                <a:cs typeface="+mn-cs"/>
              </a:rPr>
              <a:t> Tekverk, PhD student, Scripps Institution of Oceanography and Jerry Ruiz, teacher, Dana Middle School, San Diego, CA</a:t>
            </a:r>
            <a:endParaRPr lang="en-US" sz="1200" kern="1200" dirty="0" smtClean="0">
              <a:solidFill>
                <a:schemeClr val="tx1"/>
              </a:solidFill>
              <a:effectLst/>
              <a:latin typeface="+mn-lt"/>
              <a:ea typeface="+mn-ea"/>
              <a:cs typeface="+mn-cs"/>
            </a:endParaRPr>
          </a:p>
          <a:p>
            <a:pPr lvl="0"/>
            <a:r>
              <a:rPr lang="en-US" sz="1200" kern="1200" dirty="0" smtClean="0">
                <a:solidFill>
                  <a:schemeClr val="tx1"/>
                </a:solidFill>
                <a:effectLst/>
                <a:latin typeface="+mn-lt"/>
                <a:ea typeface="+mn-ea"/>
                <a:cs typeface="+mn-cs"/>
              </a:rPr>
              <a:t>WHY: This lesson is used to teach students</a:t>
            </a:r>
            <a:r>
              <a:rPr lang="en-US" sz="1200" kern="1200" baseline="0" dirty="0" smtClean="0">
                <a:solidFill>
                  <a:schemeClr val="tx1"/>
                </a:solidFill>
                <a:effectLst/>
                <a:latin typeface="+mn-lt"/>
                <a:ea typeface="+mn-ea"/>
                <a:cs typeface="+mn-cs"/>
              </a:rPr>
              <a:t> that everything is made of matter, all matter is made of atoms, and that matter can be rearranged into infinite arrangements.  Understanding these things is key to learning atomic theory.</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SUMMARY:  This lesson plan assumes that students have heard that matter is made of atoms, but that their understanding is very basic and that they have not explored the concept of conservation of mass.  These activities are meant to be the beginning of a unit that will continue expanding students’ understanding of atomic structure using tangible and relatable examples.  The objective is to give students a fun and memorable hands-on appreciation for the permanence of individual atoms along with the understanding that they can undergo infinite rearrangements.  The unit will provide a concrete example to refer back to as more advanced concepts of sub-atomic particles and stable isotopes are introduced and explored.  It will also provide an introduction to trends on the Periodic Table.</a:t>
            </a:r>
          </a:p>
          <a:p>
            <a:pPr lvl="0"/>
            <a:r>
              <a:rPr lang="en-US" sz="1200" kern="1200" dirty="0" smtClean="0">
                <a:solidFill>
                  <a:schemeClr val="tx1"/>
                </a:solidFill>
                <a:effectLst/>
                <a:latin typeface="+mn-lt"/>
                <a:ea typeface="+mn-ea"/>
                <a:cs typeface="+mn-cs"/>
              </a:rPr>
              <a:t>WEBSITES USED IN THIS PRESENTATION: No</a:t>
            </a:r>
            <a:r>
              <a:rPr lang="en-US" sz="1200" kern="1200" baseline="0" dirty="0" smtClean="0">
                <a:solidFill>
                  <a:schemeClr val="tx1"/>
                </a:solidFill>
                <a:effectLst/>
                <a:latin typeface="+mn-lt"/>
                <a:ea typeface="+mn-ea"/>
                <a:cs typeface="+mn-cs"/>
              </a:rPr>
              <a:t> websites are used in this presentation.</a:t>
            </a:r>
            <a:endParaRPr lang="en-US" sz="1200" kern="1200" dirty="0" smtClean="0">
              <a:solidFill>
                <a:schemeClr val="tx1"/>
              </a:solidFill>
              <a:effectLst/>
              <a:latin typeface="+mn-lt"/>
              <a:ea typeface="+mn-ea"/>
              <a:cs typeface="+mn-cs"/>
            </a:endParaRPr>
          </a:p>
          <a:p>
            <a:pPr lvl="0"/>
            <a:r>
              <a:rPr lang="en-US" sz="1200" kern="1200" dirty="0" smtClean="0">
                <a:solidFill>
                  <a:schemeClr val="tx1"/>
                </a:solidFill>
                <a:effectLst/>
                <a:latin typeface="+mn-lt"/>
                <a:ea typeface="+mn-ea"/>
                <a:cs typeface="+mn-cs"/>
              </a:rPr>
              <a:t>ADDITIONAL READING: n/a</a:t>
            </a:r>
          </a:p>
          <a:p>
            <a:pPr lvl="0"/>
            <a:r>
              <a:rPr lang="en-US" sz="1200" kern="1200" dirty="0" smtClean="0">
                <a:solidFill>
                  <a:schemeClr val="tx1"/>
                </a:solidFill>
                <a:effectLst/>
                <a:latin typeface="+mn-lt"/>
                <a:ea typeface="+mn-ea"/>
                <a:cs typeface="+mn-cs"/>
              </a:rPr>
              <a:t>CONTEXT FOR USE: This is the first one-day section a two-week unit focusing on atoms and trends on the periodic table. The following lecture is a</a:t>
            </a:r>
            <a:r>
              <a:rPr lang="en-US" sz="1200" kern="1200" baseline="0" dirty="0" smtClean="0">
                <a:solidFill>
                  <a:schemeClr val="tx1"/>
                </a:solidFill>
                <a:effectLst/>
                <a:latin typeface="+mn-lt"/>
                <a:ea typeface="+mn-ea"/>
                <a:cs typeface="+mn-cs"/>
              </a:rPr>
              <a:t> lesson on elements and atomic particles. </a:t>
            </a:r>
            <a:r>
              <a:rPr lang="en-US" sz="1200" kern="1200" dirty="0" smtClean="0">
                <a:solidFill>
                  <a:schemeClr val="tx1"/>
                </a:solidFill>
                <a:effectLst/>
                <a:latin typeface="+mn-lt"/>
                <a:ea typeface="+mn-ea"/>
                <a:cs typeface="+mn-cs"/>
              </a:rPr>
              <a:t>This lesson</a:t>
            </a:r>
            <a:r>
              <a:rPr lang="en-US" sz="1200" kern="1200" baseline="0" dirty="0" smtClean="0">
                <a:solidFill>
                  <a:schemeClr val="tx1"/>
                </a:solidFill>
                <a:effectLst/>
                <a:latin typeface="+mn-lt"/>
                <a:ea typeface="+mn-ea"/>
                <a:cs typeface="+mn-cs"/>
              </a:rPr>
              <a:t> plan is designed for fifth and sixth graders.  It assumes the students start with little or no knowledge of atomic theory and properties of matter.</a:t>
            </a:r>
            <a:endParaRPr lang="en-US" sz="1200" kern="1200" dirty="0" smtClean="0">
              <a:solidFill>
                <a:schemeClr val="tx1"/>
              </a:solidFill>
              <a:effectLst/>
              <a:latin typeface="+mn-lt"/>
              <a:ea typeface="+mn-ea"/>
              <a:cs typeface="+mn-cs"/>
            </a:endParaRPr>
          </a:p>
          <a:p>
            <a:pPr lvl="0"/>
            <a:r>
              <a:rPr lang="en-US" sz="1200" kern="1200" dirty="0" smtClean="0">
                <a:solidFill>
                  <a:schemeClr val="tx1"/>
                </a:solidFill>
                <a:effectLst/>
                <a:latin typeface="+mn-lt"/>
                <a:ea typeface="+mn-ea"/>
                <a:cs typeface="+mn-cs"/>
              </a:rPr>
              <a:t>MISCONCEPTIONS:  </a:t>
            </a:r>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 Particles are viewed as mini versions of the substance they comprise – Be</a:t>
            </a:r>
            <a:r>
              <a:rPr lang="en-US" sz="1200" kern="1200" baseline="0" dirty="0" smtClean="0">
                <a:solidFill>
                  <a:schemeClr val="tx1"/>
                </a:solidFill>
                <a:effectLst/>
                <a:latin typeface="+mn-lt"/>
                <a:ea typeface="+mn-ea"/>
                <a:cs typeface="+mn-cs"/>
              </a:rPr>
              <a:t> sure to clarify that Legos are like atoms conceptually, but not in shape and structure.  Also be sure to clarify that students are NOT made of tiny Legos.</a:t>
            </a:r>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 No differentiation is made between atoms and molecules</a:t>
            </a:r>
            <a:r>
              <a:rPr lang="en-US" sz="1200" kern="1200" baseline="0" dirty="0" smtClean="0">
                <a:solidFill>
                  <a:schemeClr val="tx1"/>
                </a:solidFill>
                <a:effectLst/>
                <a:latin typeface="+mn-lt"/>
                <a:ea typeface="+mn-ea"/>
                <a:cs typeface="+mn-cs"/>
              </a:rPr>
              <a:t> – This will be addressed in later lessons but may come up.</a:t>
            </a:r>
            <a:endParaRPr lang="en-US" sz="1200" kern="1200" dirty="0" smtClean="0">
              <a:solidFill>
                <a:schemeClr val="tx1"/>
              </a:solidFill>
              <a:effectLst/>
              <a:latin typeface="+mn-lt"/>
              <a:ea typeface="+mn-ea"/>
              <a:cs typeface="+mn-cs"/>
            </a:endParaRPr>
          </a:p>
          <a:p>
            <a:pPr lvl="0"/>
            <a:r>
              <a:rPr lang="en-US" sz="1200" kern="1200" dirty="0" smtClean="0">
                <a:solidFill>
                  <a:schemeClr val="tx1"/>
                </a:solidFill>
                <a:effectLst/>
                <a:latin typeface="+mn-lt"/>
                <a:ea typeface="+mn-ea"/>
                <a:cs typeface="+mn-cs"/>
              </a:rPr>
              <a:t>EVALUATION TIPS: Post-Evaluation</a:t>
            </a:r>
            <a:r>
              <a:rPr lang="en-US" sz="1200" kern="1200" baseline="0" dirty="0" smtClean="0">
                <a:solidFill>
                  <a:schemeClr val="tx1"/>
                </a:solidFill>
                <a:effectLst/>
                <a:latin typeface="+mn-lt"/>
                <a:ea typeface="+mn-ea"/>
                <a:cs typeface="+mn-cs"/>
              </a:rPr>
              <a:t> is in the form of a class discussion.</a:t>
            </a:r>
            <a:endParaRPr lang="en-US" sz="1200" kern="1200" dirty="0" smtClean="0">
              <a:solidFill>
                <a:schemeClr val="tx1"/>
              </a:solidFill>
              <a:effectLst/>
              <a:latin typeface="+mn-lt"/>
              <a:ea typeface="+mn-ea"/>
              <a:cs typeface="+mn-cs"/>
            </a:endParaRPr>
          </a:p>
          <a:p>
            <a:pPr lvl="0"/>
            <a:r>
              <a:rPr lang="en-US" sz="1200" b="0" kern="1200" dirty="0" smtClean="0">
                <a:solidFill>
                  <a:srgbClr val="FF0000"/>
                </a:solidFill>
                <a:effectLst/>
                <a:latin typeface="+mn-lt"/>
                <a:ea typeface="+mn-ea"/>
                <a:cs typeface="+mn-cs"/>
              </a:rPr>
              <a:t>TEACHING NOTES:</a:t>
            </a:r>
            <a:r>
              <a:rPr lang="en-US" sz="1200" b="0" kern="1200" baseline="0" dirty="0" smtClean="0">
                <a:solidFill>
                  <a:srgbClr val="FF0000"/>
                </a:solidFill>
                <a:effectLst/>
                <a:latin typeface="+mn-lt"/>
                <a:ea typeface="+mn-ea"/>
                <a:cs typeface="+mn-cs"/>
              </a:rPr>
              <a:t> The concepts in this lesson will be initially hard to grasp and may take a few reinforcing lessons before they are concrete to all students.</a:t>
            </a:r>
            <a:endParaRPr lang="en-US" sz="1200" b="0" kern="1200" dirty="0" smtClean="0">
              <a:solidFill>
                <a:srgbClr val="FF0000"/>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00F6B30C-4948-AC4E-A971-35152792416C}" type="slidenum">
              <a:rPr lang="en-US" smtClean="0"/>
              <a:pPr/>
              <a:t>1</a:t>
            </a:fld>
            <a:endParaRPr lang="en-US"/>
          </a:p>
        </p:txBody>
      </p:sp>
    </p:spTree>
    <p:extLst>
      <p:ext uri="{BB962C8B-B14F-4D97-AF65-F5344CB8AC3E}">
        <p14:creationId xmlns:p14="http://schemas.microsoft.com/office/powerpoint/2010/main" val="40096402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All</a:t>
            </a:r>
            <a:r>
              <a:rPr lang="en-US" sz="1200" kern="1200" baseline="0" dirty="0" smtClean="0">
                <a:solidFill>
                  <a:schemeClr val="tx1"/>
                </a:solidFill>
                <a:effectLst/>
                <a:latin typeface="+mn-lt"/>
                <a:ea typeface="+mn-ea"/>
                <a:cs typeface="+mn-cs"/>
              </a:rPr>
              <a:t> of the slides in this presentation are meant to walk the </a:t>
            </a:r>
            <a:r>
              <a:rPr lang="en-US" sz="1200" i="1" kern="1200" baseline="0" dirty="0" smtClean="0">
                <a:solidFill>
                  <a:schemeClr val="tx1"/>
                </a:solidFill>
                <a:effectLst/>
                <a:latin typeface="+mn-lt"/>
                <a:ea typeface="+mn-ea"/>
                <a:cs typeface="+mn-cs"/>
              </a:rPr>
              <a:t>instructor</a:t>
            </a:r>
            <a:r>
              <a:rPr lang="en-US" sz="1200" kern="1200" baseline="0" dirty="0" smtClean="0">
                <a:solidFill>
                  <a:schemeClr val="tx1"/>
                </a:solidFill>
                <a:effectLst/>
                <a:latin typeface="+mn-lt"/>
                <a:ea typeface="+mn-ea"/>
                <a:cs typeface="+mn-cs"/>
              </a:rPr>
              <a:t> through the lesson.</a:t>
            </a:r>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00F6B30C-4948-AC4E-A971-35152792416C}" type="slidenum">
              <a:rPr lang="en-US" smtClean="0"/>
              <a:pPr/>
              <a:t>2</a:t>
            </a:fld>
            <a:endParaRPr lang="en-US"/>
          </a:p>
        </p:txBody>
      </p:sp>
    </p:spTree>
    <p:extLst>
      <p:ext uri="{BB962C8B-B14F-4D97-AF65-F5344CB8AC3E}">
        <p14:creationId xmlns:p14="http://schemas.microsoft.com/office/powerpoint/2010/main" val="243887994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All</a:t>
            </a:r>
            <a:r>
              <a:rPr lang="en-US" sz="1200" kern="1200" baseline="0" dirty="0" smtClean="0">
                <a:solidFill>
                  <a:schemeClr val="tx1"/>
                </a:solidFill>
                <a:effectLst/>
                <a:latin typeface="+mn-lt"/>
                <a:ea typeface="+mn-ea"/>
                <a:cs typeface="+mn-cs"/>
              </a:rPr>
              <a:t> of the slides in this presentation are meant to walk the </a:t>
            </a:r>
            <a:r>
              <a:rPr lang="en-US" sz="1200" i="1" kern="1200" baseline="0" dirty="0" smtClean="0">
                <a:solidFill>
                  <a:schemeClr val="tx1"/>
                </a:solidFill>
                <a:effectLst/>
                <a:latin typeface="+mn-lt"/>
                <a:ea typeface="+mn-ea"/>
                <a:cs typeface="+mn-cs"/>
              </a:rPr>
              <a:t>instructor</a:t>
            </a:r>
            <a:r>
              <a:rPr lang="en-US" sz="1200" kern="1200" baseline="0" dirty="0" smtClean="0">
                <a:solidFill>
                  <a:schemeClr val="tx1"/>
                </a:solidFill>
                <a:effectLst/>
                <a:latin typeface="+mn-lt"/>
                <a:ea typeface="+mn-ea"/>
                <a:cs typeface="+mn-cs"/>
              </a:rPr>
              <a:t> through the lesson.</a:t>
            </a:r>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Its</a:t>
            </a:r>
            <a:r>
              <a:rPr lang="en-US" sz="1200" kern="1200" baseline="0" dirty="0" smtClean="0">
                <a:solidFill>
                  <a:schemeClr val="tx1"/>
                </a:solidFill>
                <a:effectLst/>
                <a:latin typeface="+mn-lt"/>
                <a:ea typeface="+mn-ea"/>
                <a:cs typeface="+mn-cs"/>
              </a:rPr>
              <a:t> best to have the standard small square and rectangular Legos so that kids have to think to create the proper shapes for their objects. If they have doors and flowers and people already than the analogy to atoms is weaker.  Also, it is best to have a plate in each box as a foundation.</a:t>
            </a:r>
          </a:p>
        </p:txBody>
      </p:sp>
      <p:sp>
        <p:nvSpPr>
          <p:cNvPr id="4" name="Slide Number Placeholder 3"/>
          <p:cNvSpPr>
            <a:spLocks noGrp="1"/>
          </p:cNvSpPr>
          <p:nvPr>
            <p:ph type="sldNum" sz="quarter" idx="10"/>
          </p:nvPr>
        </p:nvSpPr>
        <p:spPr/>
        <p:txBody>
          <a:bodyPr/>
          <a:lstStyle/>
          <a:p>
            <a:fld id="{00F6B30C-4948-AC4E-A971-35152792416C}" type="slidenum">
              <a:rPr lang="en-US" smtClean="0"/>
              <a:pPr/>
              <a:t>3</a:t>
            </a:fld>
            <a:endParaRPr lang="en-US"/>
          </a:p>
        </p:txBody>
      </p:sp>
    </p:spTree>
    <p:extLst>
      <p:ext uri="{BB962C8B-B14F-4D97-AF65-F5344CB8AC3E}">
        <p14:creationId xmlns:p14="http://schemas.microsoft.com/office/powerpoint/2010/main" val="40473347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All</a:t>
            </a:r>
            <a:r>
              <a:rPr lang="en-US" sz="1200" kern="1200" baseline="0" dirty="0" smtClean="0">
                <a:solidFill>
                  <a:schemeClr val="tx1"/>
                </a:solidFill>
                <a:effectLst/>
                <a:latin typeface="+mn-lt"/>
                <a:ea typeface="+mn-ea"/>
                <a:cs typeface="+mn-cs"/>
              </a:rPr>
              <a:t> of the slides in this presentation are meant to walk the </a:t>
            </a:r>
            <a:r>
              <a:rPr lang="en-US" sz="1200" i="1" kern="1200" baseline="0" dirty="0" smtClean="0">
                <a:solidFill>
                  <a:schemeClr val="tx1"/>
                </a:solidFill>
                <a:effectLst/>
                <a:latin typeface="+mn-lt"/>
                <a:ea typeface="+mn-ea"/>
                <a:cs typeface="+mn-cs"/>
              </a:rPr>
              <a:t>instructor</a:t>
            </a:r>
            <a:r>
              <a:rPr lang="en-US" sz="1200" kern="1200" baseline="0" dirty="0" smtClean="0">
                <a:solidFill>
                  <a:schemeClr val="tx1"/>
                </a:solidFill>
                <a:effectLst/>
                <a:latin typeface="+mn-lt"/>
                <a:ea typeface="+mn-ea"/>
                <a:cs typeface="+mn-cs"/>
              </a:rPr>
              <a:t> through the lesson.</a:t>
            </a:r>
          </a:p>
          <a:p>
            <a:endParaRPr lang="en-US" sz="1200" kern="1200" baseline="0" dirty="0" smtClean="0">
              <a:solidFill>
                <a:schemeClr val="tx1"/>
              </a:solidFill>
              <a:effectLst/>
              <a:latin typeface="+mn-lt"/>
              <a:ea typeface="+mn-ea"/>
              <a:cs typeface="+mn-cs"/>
            </a:endParaRPr>
          </a:p>
          <a:p>
            <a:r>
              <a:rPr lang="en-US" sz="1200" kern="1200" baseline="0" dirty="0" smtClean="0">
                <a:solidFill>
                  <a:schemeClr val="tx1"/>
                </a:solidFill>
                <a:effectLst/>
                <a:latin typeface="+mn-lt"/>
                <a:ea typeface="+mn-ea"/>
                <a:cs typeface="+mn-cs"/>
              </a:rPr>
              <a:t>Opening questions such as this are used to begin each day of instruction.  Have students copy down the question and then do their best to write something down.  It is good to pick questions which make students think, but are not inaccessible to those who have not been exposed to the material yet.  For example “What are atoms?” might discourage students who cannot formulate an answer.  By the second week these questions can also be used to reinforce all the concepts already taught.</a:t>
            </a:r>
          </a:p>
          <a:p>
            <a:endParaRPr lang="en-US" sz="1200" kern="1200" baseline="0" dirty="0" smtClean="0">
              <a:solidFill>
                <a:schemeClr val="tx1"/>
              </a:solidFill>
              <a:effectLst/>
              <a:latin typeface="+mn-lt"/>
              <a:ea typeface="+mn-ea"/>
              <a:cs typeface="+mn-cs"/>
            </a:endParaRPr>
          </a:p>
          <a:p>
            <a:r>
              <a:rPr lang="en-US" sz="1200" kern="1200" baseline="0" dirty="0" smtClean="0">
                <a:solidFill>
                  <a:schemeClr val="tx1"/>
                </a:solidFill>
                <a:effectLst/>
                <a:latin typeface="+mn-lt"/>
                <a:ea typeface="+mn-ea"/>
                <a:cs typeface="+mn-cs"/>
              </a:rPr>
              <a:t>Discussion does not need to be very long and detailed, it is more important that students think of answers on their own so they are in a thoughtful mood when they begin building with and thinking about the Legos.</a:t>
            </a:r>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00F6B30C-4948-AC4E-A971-35152792416C}" type="slidenum">
              <a:rPr lang="en-US" smtClean="0"/>
              <a:pPr/>
              <a:t>4</a:t>
            </a:fld>
            <a:endParaRPr lang="en-US"/>
          </a:p>
        </p:txBody>
      </p:sp>
    </p:spTree>
    <p:extLst>
      <p:ext uri="{BB962C8B-B14F-4D97-AF65-F5344CB8AC3E}">
        <p14:creationId xmlns:p14="http://schemas.microsoft.com/office/powerpoint/2010/main" val="298939480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All</a:t>
            </a:r>
            <a:r>
              <a:rPr lang="en-US" sz="1200" kern="1200" baseline="0" dirty="0" smtClean="0">
                <a:solidFill>
                  <a:schemeClr val="tx1"/>
                </a:solidFill>
                <a:effectLst/>
                <a:latin typeface="+mn-lt"/>
                <a:ea typeface="+mn-ea"/>
                <a:cs typeface="+mn-cs"/>
              </a:rPr>
              <a:t> of the slides in this presentation are meant to walk the </a:t>
            </a:r>
            <a:r>
              <a:rPr lang="en-US" sz="1200" i="1" kern="1200" baseline="0" dirty="0" smtClean="0">
                <a:solidFill>
                  <a:schemeClr val="tx1"/>
                </a:solidFill>
                <a:effectLst/>
                <a:latin typeface="+mn-lt"/>
                <a:ea typeface="+mn-ea"/>
                <a:cs typeface="+mn-cs"/>
              </a:rPr>
              <a:t>instructor</a:t>
            </a:r>
            <a:r>
              <a:rPr lang="en-US" sz="1200" kern="1200" baseline="0" dirty="0" smtClean="0">
                <a:solidFill>
                  <a:schemeClr val="tx1"/>
                </a:solidFill>
                <a:effectLst/>
                <a:latin typeface="+mn-lt"/>
                <a:ea typeface="+mn-ea"/>
                <a:cs typeface="+mn-cs"/>
              </a:rPr>
              <a:t> through the lesson.</a:t>
            </a:r>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00F6B30C-4948-AC4E-A971-35152792416C}" type="slidenum">
              <a:rPr lang="en-US" smtClean="0"/>
              <a:pPr/>
              <a:t>5</a:t>
            </a:fld>
            <a:endParaRPr lang="en-US"/>
          </a:p>
        </p:txBody>
      </p:sp>
    </p:spTree>
    <p:extLst>
      <p:ext uri="{BB962C8B-B14F-4D97-AF65-F5344CB8AC3E}">
        <p14:creationId xmlns:p14="http://schemas.microsoft.com/office/powerpoint/2010/main" val="222359243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All</a:t>
            </a:r>
            <a:r>
              <a:rPr lang="en-US" sz="1200" kern="1200" baseline="0" dirty="0" smtClean="0">
                <a:solidFill>
                  <a:schemeClr val="tx1"/>
                </a:solidFill>
                <a:effectLst/>
                <a:latin typeface="+mn-lt"/>
                <a:ea typeface="+mn-ea"/>
                <a:cs typeface="+mn-cs"/>
              </a:rPr>
              <a:t> of the slides in this presentation are meant to walk the </a:t>
            </a:r>
            <a:r>
              <a:rPr lang="en-US" sz="1200" i="1" kern="1200" baseline="0" dirty="0" smtClean="0">
                <a:solidFill>
                  <a:schemeClr val="tx1"/>
                </a:solidFill>
                <a:effectLst/>
                <a:latin typeface="+mn-lt"/>
                <a:ea typeface="+mn-ea"/>
                <a:cs typeface="+mn-cs"/>
              </a:rPr>
              <a:t>instructor</a:t>
            </a:r>
            <a:r>
              <a:rPr lang="en-US" sz="1200" kern="1200" baseline="0" dirty="0" smtClean="0">
                <a:solidFill>
                  <a:schemeClr val="tx1"/>
                </a:solidFill>
                <a:effectLst/>
                <a:latin typeface="+mn-lt"/>
                <a:ea typeface="+mn-ea"/>
                <a:cs typeface="+mn-cs"/>
              </a:rPr>
              <a:t> through the lesson.</a:t>
            </a:r>
            <a:endParaRPr lang="en-US" dirty="0" smtClean="0"/>
          </a:p>
          <a:p>
            <a:endParaRPr lang="en-US" dirty="0" smtClean="0"/>
          </a:p>
          <a:p>
            <a:r>
              <a:rPr lang="en-US" dirty="0" smtClean="0"/>
              <a:t> While students will make many valuable observations, the most important to emphasize is that atoms come in a limited number of types, but can be rearranged in an infinite number of ways without any change in the individual atom,</a:t>
            </a:r>
            <a:r>
              <a:rPr lang="en-US" baseline="0" dirty="0" smtClean="0"/>
              <a:t> like Legos.</a:t>
            </a:r>
          </a:p>
          <a:p>
            <a:endParaRPr lang="en-US" baseline="0" dirty="0" smtClean="0"/>
          </a:p>
          <a:p>
            <a:endParaRPr lang="en-US" sz="1200" kern="1200" baseline="0" dirty="0" smtClean="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baseline="0" dirty="0" smtClean="0">
                <a:solidFill>
                  <a:schemeClr val="tx1"/>
                </a:solidFill>
                <a:effectLst/>
                <a:latin typeface="+mn-lt"/>
                <a:ea typeface="+mn-ea"/>
                <a:cs typeface="+mn-cs"/>
              </a:rPr>
              <a:t>At this point students generally bring up atoms.  Keep this discussion short until after the section of Sophie’s World is read.  Students may bring up molecules or examples of molecules as well, if they do, tell them that a discussion of these will continue after the reading activity and then afterwards, </a:t>
            </a:r>
            <a:r>
              <a:rPr lang="en-US" sz="1200" kern="1200" baseline="0" smtClean="0">
                <a:solidFill>
                  <a:schemeClr val="tx1"/>
                </a:solidFill>
                <a:effectLst/>
                <a:latin typeface="+mn-lt"/>
                <a:ea typeface="+mn-ea"/>
                <a:cs typeface="+mn-cs"/>
              </a:rPr>
              <a:t>ask them to </a:t>
            </a:r>
            <a:r>
              <a:rPr lang="en-US" sz="1200" kern="1200" baseline="0" dirty="0" smtClean="0">
                <a:solidFill>
                  <a:schemeClr val="tx1"/>
                </a:solidFill>
                <a:effectLst/>
                <a:latin typeface="+mn-lt"/>
                <a:ea typeface="+mn-ea"/>
                <a:cs typeface="+mn-cs"/>
              </a:rPr>
              <a:t>make a comparison between a molecule and their Legos, and ask if they know how an atom is different than a molecule.</a:t>
            </a:r>
          </a:p>
          <a:p>
            <a:pPr marL="0" marR="0" indent="0" algn="l" defTabSz="457200" rtl="0" eaLnBrk="1" fontAlgn="auto" latinLnBrk="0" hangingPunct="1">
              <a:lnSpc>
                <a:spcPct val="100000"/>
              </a:lnSpc>
              <a:spcBef>
                <a:spcPts val="0"/>
              </a:spcBef>
              <a:spcAft>
                <a:spcPts val="0"/>
              </a:spcAft>
              <a:buClrTx/>
              <a:buSzTx/>
              <a:buFontTx/>
              <a:buNone/>
              <a:tabLst/>
              <a:defRPr/>
            </a:pPr>
            <a:endParaRPr lang="en-US" dirty="0" smtClean="0"/>
          </a:p>
          <a:p>
            <a:r>
              <a:rPr lang="en-US" sz="1200" kern="1200" dirty="0" err="1" smtClean="0">
                <a:solidFill>
                  <a:schemeClr val="tx1"/>
                </a:solidFill>
                <a:latin typeface="+mn-lt"/>
                <a:ea typeface="+mn-ea"/>
                <a:cs typeface="+mn-cs"/>
              </a:rPr>
              <a:t>Gaarder</a:t>
            </a:r>
            <a:r>
              <a:rPr lang="en-US" sz="1200" kern="1200" dirty="0" smtClean="0">
                <a:solidFill>
                  <a:schemeClr val="tx1"/>
                </a:solidFill>
                <a:latin typeface="+mn-lt"/>
                <a:ea typeface="+mn-ea"/>
                <a:cs typeface="+mn-cs"/>
              </a:rPr>
              <a:t>, </a:t>
            </a:r>
            <a:r>
              <a:rPr lang="en-US" sz="1200" kern="1200" dirty="0" err="1" smtClean="0">
                <a:solidFill>
                  <a:schemeClr val="tx1"/>
                </a:solidFill>
                <a:latin typeface="+mn-lt"/>
                <a:ea typeface="+mn-ea"/>
                <a:cs typeface="+mn-cs"/>
              </a:rPr>
              <a:t>Jostein</a:t>
            </a:r>
            <a:r>
              <a:rPr lang="en-US" sz="1200" kern="1200" dirty="0" smtClean="0">
                <a:solidFill>
                  <a:schemeClr val="tx1"/>
                </a:solidFill>
                <a:latin typeface="+mn-lt"/>
                <a:ea typeface="+mn-ea"/>
                <a:cs typeface="+mn-cs"/>
              </a:rPr>
              <a:t>. "The Atom Theory." </a:t>
            </a:r>
            <a:r>
              <a:rPr lang="en-US" sz="1200" i="1" kern="1200" dirty="0" smtClean="0">
                <a:solidFill>
                  <a:schemeClr val="tx1"/>
                </a:solidFill>
                <a:latin typeface="+mn-lt"/>
                <a:ea typeface="+mn-ea"/>
                <a:cs typeface="+mn-cs"/>
              </a:rPr>
              <a:t>Sophie's World: A Novel about the History of Philosophy</a:t>
            </a:r>
            <a:r>
              <a:rPr lang="en-US" sz="1200" i="0" kern="1200" dirty="0" smtClean="0">
                <a:solidFill>
                  <a:schemeClr val="tx1"/>
                </a:solidFill>
                <a:latin typeface="+mn-lt"/>
                <a:ea typeface="+mn-ea"/>
                <a:cs typeface="+mn-cs"/>
              </a:rPr>
              <a:t>. New York: Farrar, Straus and Giroux, 1994. 43-45. Print.</a:t>
            </a:r>
            <a:endParaRPr lang="en-US" dirty="0"/>
          </a:p>
        </p:txBody>
      </p:sp>
      <p:sp>
        <p:nvSpPr>
          <p:cNvPr id="4" name="Slide Number Placeholder 3"/>
          <p:cNvSpPr>
            <a:spLocks noGrp="1"/>
          </p:cNvSpPr>
          <p:nvPr>
            <p:ph type="sldNum" sz="quarter" idx="10"/>
          </p:nvPr>
        </p:nvSpPr>
        <p:spPr/>
        <p:txBody>
          <a:bodyPr/>
          <a:lstStyle/>
          <a:p>
            <a:fld id="{00F6B30C-4948-AC4E-A971-35152792416C}" type="slidenum">
              <a:rPr lang="en-US" smtClean="0"/>
              <a:pPr/>
              <a:t>6</a:t>
            </a:fld>
            <a:endParaRPr lang="en-US"/>
          </a:p>
        </p:txBody>
      </p:sp>
    </p:spTree>
    <p:extLst>
      <p:ext uri="{BB962C8B-B14F-4D97-AF65-F5344CB8AC3E}">
        <p14:creationId xmlns:p14="http://schemas.microsoft.com/office/powerpoint/2010/main" val="118588160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All</a:t>
            </a:r>
            <a:r>
              <a:rPr lang="en-US" sz="1200" kern="1200" baseline="0" dirty="0" smtClean="0">
                <a:solidFill>
                  <a:schemeClr val="tx1"/>
                </a:solidFill>
                <a:effectLst/>
                <a:latin typeface="+mn-lt"/>
                <a:ea typeface="+mn-ea"/>
                <a:cs typeface="+mn-cs"/>
              </a:rPr>
              <a:t> of the slides in this presentation are meant to walk the </a:t>
            </a:r>
            <a:r>
              <a:rPr lang="en-US" sz="1200" i="1" kern="1200" baseline="0" dirty="0" smtClean="0">
                <a:solidFill>
                  <a:schemeClr val="tx1"/>
                </a:solidFill>
                <a:effectLst/>
                <a:latin typeface="+mn-lt"/>
                <a:ea typeface="+mn-ea"/>
                <a:cs typeface="+mn-cs"/>
              </a:rPr>
              <a:t>instructor</a:t>
            </a:r>
            <a:r>
              <a:rPr lang="en-US" sz="1200" kern="1200" baseline="0" dirty="0" smtClean="0">
                <a:solidFill>
                  <a:schemeClr val="tx1"/>
                </a:solidFill>
                <a:effectLst/>
                <a:latin typeface="+mn-lt"/>
                <a:ea typeface="+mn-ea"/>
                <a:cs typeface="+mn-cs"/>
              </a:rPr>
              <a:t> through the lesson.</a:t>
            </a:r>
            <a:endParaRPr lang="en-US" sz="1200" kern="1200" dirty="0" smtClean="0">
              <a:solidFill>
                <a:schemeClr val="tx1"/>
              </a:solidFill>
              <a:effectLst/>
              <a:latin typeface="+mn-lt"/>
              <a:ea typeface="+mn-ea"/>
              <a:cs typeface="+mn-cs"/>
            </a:endParaRPr>
          </a:p>
          <a:p>
            <a:endParaRPr lang="en-US" sz="1200" kern="1200" dirty="0" smtClean="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This may be read by students or by the teacher, depending on the reading level of the class. Even without students having a background in atomic history, this passage is entertaining and reaffirms the basic fundamental properties of atoms and atomic behavior.</a:t>
            </a: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This</a:t>
            </a:r>
            <a:r>
              <a:rPr lang="en-US" sz="1200" kern="1200" baseline="0" dirty="0" smtClean="0">
                <a:solidFill>
                  <a:schemeClr val="tx1"/>
                </a:solidFill>
                <a:effectLst/>
                <a:latin typeface="+mn-lt"/>
                <a:ea typeface="+mn-ea"/>
                <a:cs typeface="+mn-cs"/>
              </a:rPr>
              <a:t> piece is a bit lengthy, so it is good to have students share the reading of it. You can choose to end it at any point you see fit on </a:t>
            </a:r>
            <a:r>
              <a:rPr lang="en-US" sz="1200" kern="1200" baseline="0" smtClean="0">
                <a:solidFill>
                  <a:schemeClr val="tx1"/>
                </a:solidFill>
                <a:effectLst/>
                <a:latin typeface="+mn-lt"/>
                <a:ea typeface="+mn-ea"/>
                <a:cs typeface="+mn-cs"/>
              </a:rPr>
              <a:t>page 44-45</a:t>
            </a:r>
            <a:r>
              <a:rPr lang="en-US" sz="1200" kern="1200" baseline="0" dirty="0" smtClean="0">
                <a:solidFill>
                  <a:schemeClr val="tx1"/>
                </a:solidFill>
                <a:effectLst/>
                <a:latin typeface="+mn-lt"/>
                <a:ea typeface="+mn-ea"/>
                <a:cs typeface="+mn-cs"/>
              </a:rPr>
              <a:t>.  I ended the passage at the “nothing can come from nothing” paragraph on page 44 (where the red line is) and then we discussed the passage, because with younger students the additional material may further misconceptions. Also, there are a few phrases which are difficult for younger kids to understand, and it is good to define them as you go through.  Make sure to tell students to ask for the definition of any phrase they do not understand.</a:t>
            </a:r>
            <a:endParaRPr lang="en-US" sz="1200" kern="1200" dirty="0" smtClean="0">
              <a:solidFill>
                <a:schemeClr val="tx1"/>
              </a:solidFill>
              <a:effectLst/>
              <a:latin typeface="+mn-lt"/>
              <a:ea typeface="+mn-ea"/>
              <a:cs typeface="+mn-cs"/>
            </a:endParaRPr>
          </a:p>
          <a:p>
            <a:endParaRPr lang="en-US" dirty="0" smtClean="0"/>
          </a:p>
          <a:p>
            <a:r>
              <a:rPr lang="en-US" sz="1200" kern="1200" dirty="0" err="1" smtClean="0">
                <a:solidFill>
                  <a:schemeClr val="tx1"/>
                </a:solidFill>
                <a:latin typeface="+mn-lt"/>
                <a:ea typeface="+mn-ea"/>
                <a:cs typeface="+mn-cs"/>
              </a:rPr>
              <a:t>Gaarder</a:t>
            </a:r>
            <a:r>
              <a:rPr lang="en-US" sz="1200" kern="1200" dirty="0" smtClean="0">
                <a:solidFill>
                  <a:schemeClr val="tx1"/>
                </a:solidFill>
                <a:latin typeface="+mn-lt"/>
                <a:ea typeface="+mn-ea"/>
                <a:cs typeface="+mn-cs"/>
              </a:rPr>
              <a:t>, </a:t>
            </a:r>
            <a:r>
              <a:rPr lang="en-US" sz="1200" kern="1200" dirty="0" err="1" smtClean="0">
                <a:solidFill>
                  <a:schemeClr val="tx1"/>
                </a:solidFill>
                <a:latin typeface="+mn-lt"/>
                <a:ea typeface="+mn-ea"/>
                <a:cs typeface="+mn-cs"/>
              </a:rPr>
              <a:t>Jostein</a:t>
            </a:r>
            <a:r>
              <a:rPr lang="en-US" sz="1200" kern="1200" dirty="0" smtClean="0">
                <a:solidFill>
                  <a:schemeClr val="tx1"/>
                </a:solidFill>
                <a:latin typeface="+mn-lt"/>
                <a:ea typeface="+mn-ea"/>
                <a:cs typeface="+mn-cs"/>
              </a:rPr>
              <a:t>. "The Atom Theory." </a:t>
            </a:r>
            <a:r>
              <a:rPr lang="en-US" sz="1200" i="1" kern="1200" dirty="0" smtClean="0">
                <a:solidFill>
                  <a:schemeClr val="tx1"/>
                </a:solidFill>
                <a:latin typeface="+mn-lt"/>
                <a:ea typeface="+mn-ea"/>
                <a:cs typeface="+mn-cs"/>
              </a:rPr>
              <a:t>Sophie's World: A Novel about the History of Philosophy</a:t>
            </a:r>
            <a:r>
              <a:rPr lang="en-US" sz="1200" i="0" kern="1200" dirty="0" smtClean="0">
                <a:solidFill>
                  <a:schemeClr val="tx1"/>
                </a:solidFill>
                <a:latin typeface="+mn-lt"/>
                <a:ea typeface="+mn-ea"/>
                <a:cs typeface="+mn-cs"/>
              </a:rPr>
              <a:t>. New York: Farrar, Straus and Giroux, 1994. 43-45. Print.</a:t>
            </a:r>
            <a:endParaRPr lang="en-US" dirty="0"/>
          </a:p>
        </p:txBody>
      </p:sp>
      <p:sp>
        <p:nvSpPr>
          <p:cNvPr id="4" name="Slide Number Placeholder 3"/>
          <p:cNvSpPr>
            <a:spLocks noGrp="1"/>
          </p:cNvSpPr>
          <p:nvPr>
            <p:ph type="sldNum" sz="quarter" idx="10"/>
          </p:nvPr>
        </p:nvSpPr>
        <p:spPr/>
        <p:txBody>
          <a:bodyPr/>
          <a:lstStyle/>
          <a:p>
            <a:fld id="{00F6B30C-4948-AC4E-A971-35152792416C}" type="slidenum">
              <a:rPr lang="en-US" smtClean="0"/>
              <a:pPr/>
              <a:t>7</a:t>
            </a:fld>
            <a:endParaRPr lang="en-US"/>
          </a:p>
        </p:txBody>
      </p:sp>
    </p:spTree>
    <p:extLst>
      <p:ext uri="{BB962C8B-B14F-4D97-AF65-F5344CB8AC3E}">
        <p14:creationId xmlns:p14="http://schemas.microsoft.com/office/powerpoint/2010/main" val="48630696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All</a:t>
            </a:r>
            <a:r>
              <a:rPr lang="en-US" sz="1200" kern="1200" baseline="0" dirty="0" smtClean="0">
                <a:solidFill>
                  <a:schemeClr val="tx1"/>
                </a:solidFill>
                <a:effectLst/>
                <a:latin typeface="+mn-lt"/>
                <a:ea typeface="+mn-ea"/>
                <a:cs typeface="+mn-cs"/>
              </a:rPr>
              <a:t> of the slides in this presentation are meant to walk the </a:t>
            </a:r>
            <a:r>
              <a:rPr lang="en-US" sz="1200" i="1" kern="1200" baseline="0" dirty="0" smtClean="0">
                <a:solidFill>
                  <a:schemeClr val="tx1"/>
                </a:solidFill>
                <a:effectLst/>
                <a:latin typeface="+mn-lt"/>
                <a:ea typeface="+mn-ea"/>
                <a:cs typeface="+mn-cs"/>
              </a:rPr>
              <a:t>instructor</a:t>
            </a:r>
            <a:r>
              <a:rPr lang="en-US" sz="1200" kern="1200" baseline="0" dirty="0" smtClean="0">
                <a:solidFill>
                  <a:schemeClr val="tx1"/>
                </a:solidFill>
                <a:effectLst/>
                <a:latin typeface="+mn-lt"/>
                <a:ea typeface="+mn-ea"/>
                <a:cs typeface="+mn-cs"/>
              </a:rPr>
              <a:t> through the lesson.</a:t>
            </a:r>
          </a:p>
          <a:p>
            <a:endParaRPr lang="en-US" sz="1200" kern="1200" baseline="0" dirty="0" smtClean="0">
              <a:solidFill>
                <a:schemeClr val="tx1"/>
              </a:solidFill>
              <a:effectLst/>
              <a:latin typeface="+mn-lt"/>
              <a:ea typeface="+mn-ea"/>
              <a:cs typeface="+mn-cs"/>
            </a:endParaRPr>
          </a:p>
          <a:p>
            <a:r>
              <a:rPr lang="en-US" sz="1200" kern="1200" dirty="0" err="1" smtClean="0">
                <a:solidFill>
                  <a:schemeClr val="tx1"/>
                </a:solidFill>
                <a:latin typeface="+mn-lt"/>
                <a:ea typeface="+mn-ea"/>
                <a:cs typeface="+mn-cs"/>
              </a:rPr>
              <a:t>Gaarder</a:t>
            </a:r>
            <a:r>
              <a:rPr lang="en-US" sz="1200" kern="1200" dirty="0" smtClean="0">
                <a:solidFill>
                  <a:schemeClr val="tx1"/>
                </a:solidFill>
                <a:latin typeface="+mn-lt"/>
                <a:ea typeface="+mn-ea"/>
                <a:cs typeface="+mn-cs"/>
              </a:rPr>
              <a:t>, </a:t>
            </a:r>
            <a:r>
              <a:rPr lang="en-US" sz="1200" kern="1200" dirty="0" err="1" smtClean="0">
                <a:solidFill>
                  <a:schemeClr val="tx1"/>
                </a:solidFill>
                <a:latin typeface="+mn-lt"/>
                <a:ea typeface="+mn-ea"/>
                <a:cs typeface="+mn-cs"/>
              </a:rPr>
              <a:t>Jostein</a:t>
            </a:r>
            <a:r>
              <a:rPr lang="en-US" sz="1200" kern="1200" dirty="0" smtClean="0">
                <a:solidFill>
                  <a:schemeClr val="tx1"/>
                </a:solidFill>
                <a:latin typeface="+mn-lt"/>
                <a:ea typeface="+mn-ea"/>
                <a:cs typeface="+mn-cs"/>
              </a:rPr>
              <a:t>. "The Atom Theory." </a:t>
            </a:r>
            <a:r>
              <a:rPr lang="en-US" sz="1200" i="1" kern="1200" dirty="0" smtClean="0">
                <a:solidFill>
                  <a:schemeClr val="tx1"/>
                </a:solidFill>
                <a:latin typeface="+mn-lt"/>
                <a:ea typeface="+mn-ea"/>
                <a:cs typeface="+mn-cs"/>
              </a:rPr>
              <a:t>Sophie's World: A Novel about the History of Philosophy</a:t>
            </a:r>
            <a:r>
              <a:rPr lang="en-US" sz="1200" i="0" kern="1200" dirty="0" smtClean="0">
                <a:solidFill>
                  <a:schemeClr val="tx1"/>
                </a:solidFill>
                <a:latin typeface="+mn-lt"/>
                <a:ea typeface="+mn-ea"/>
                <a:cs typeface="+mn-cs"/>
              </a:rPr>
              <a:t>. New York: Farrar, Straus and Giroux, 1994. 43-45. Print.</a:t>
            </a:r>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00F6B30C-4948-AC4E-A971-35152792416C}" type="slidenum">
              <a:rPr lang="en-US" smtClean="0"/>
              <a:pPr/>
              <a:t>8</a:t>
            </a:fld>
            <a:endParaRPr lang="en-US"/>
          </a:p>
        </p:txBody>
      </p:sp>
    </p:spTree>
    <p:extLst>
      <p:ext uri="{BB962C8B-B14F-4D97-AF65-F5344CB8AC3E}">
        <p14:creationId xmlns:p14="http://schemas.microsoft.com/office/powerpoint/2010/main" val="208689905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All</a:t>
            </a:r>
            <a:r>
              <a:rPr lang="en-US" sz="1200" kern="1200" baseline="0" dirty="0" smtClean="0">
                <a:solidFill>
                  <a:schemeClr val="tx1"/>
                </a:solidFill>
                <a:effectLst/>
                <a:latin typeface="+mn-lt"/>
                <a:ea typeface="+mn-ea"/>
                <a:cs typeface="+mn-cs"/>
              </a:rPr>
              <a:t> of the slides in this presentation are meant to walk the </a:t>
            </a:r>
            <a:r>
              <a:rPr lang="en-US" sz="1200" i="1" kern="1200" baseline="0" dirty="0" smtClean="0">
                <a:solidFill>
                  <a:schemeClr val="tx1"/>
                </a:solidFill>
                <a:effectLst/>
                <a:latin typeface="+mn-lt"/>
                <a:ea typeface="+mn-ea"/>
                <a:cs typeface="+mn-cs"/>
              </a:rPr>
              <a:t>instructor</a:t>
            </a:r>
            <a:r>
              <a:rPr lang="en-US" sz="1200" kern="1200" baseline="0" dirty="0" smtClean="0">
                <a:solidFill>
                  <a:schemeClr val="tx1"/>
                </a:solidFill>
                <a:effectLst/>
                <a:latin typeface="+mn-lt"/>
                <a:ea typeface="+mn-ea"/>
                <a:cs typeface="+mn-cs"/>
              </a:rPr>
              <a:t> through the lesson.</a:t>
            </a:r>
            <a:endParaRPr lang="en-US" sz="1200" kern="1200" dirty="0" smtClean="0">
              <a:solidFill>
                <a:schemeClr val="tx1"/>
              </a:solidFill>
              <a:effectLst/>
              <a:latin typeface="+mn-lt"/>
              <a:ea typeface="+mn-ea"/>
              <a:cs typeface="+mn-cs"/>
            </a:endParaRPr>
          </a:p>
          <a:p>
            <a:endParaRPr lang="en-US" dirty="0" smtClean="0"/>
          </a:p>
          <a:p>
            <a:r>
              <a:rPr lang="en-US" dirty="0" smtClean="0"/>
              <a:t>While this may seem unnecessarily repetitive,</a:t>
            </a:r>
            <a:r>
              <a:rPr lang="en-US" baseline="0" dirty="0" smtClean="0"/>
              <a:t> these concepts are fundamental to the following two weeks of instruction</a:t>
            </a:r>
            <a:r>
              <a:rPr lang="en-US" baseline="0" dirty="0" smtClean="0"/>
              <a:t>.</a:t>
            </a:r>
          </a:p>
          <a:p>
            <a:endParaRPr lang="en-US" baseline="0" dirty="0" smtClean="0"/>
          </a:p>
          <a:p>
            <a:r>
              <a:rPr lang="en-US" baseline="0" dirty="0" smtClean="0"/>
              <a:t>Note:  The section on Sophie’s World is above the level of the average sixth grade reader, but I was pleasantly surprised by the thoughtfulness of students’ responses.  My recommendation is to take the risk of reading it, as some students may be inspired by it and it can foster </a:t>
            </a:r>
            <a:r>
              <a:rPr lang="en-US" baseline="0" smtClean="0"/>
              <a:t>interesting discussion.</a:t>
            </a:r>
            <a:endParaRPr lang="en-US" dirty="0"/>
          </a:p>
        </p:txBody>
      </p:sp>
      <p:sp>
        <p:nvSpPr>
          <p:cNvPr id="4" name="Slide Number Placeholder 3"/>
          <p:cNvSpPr>
            <a:spLocks noGrp="1"/>
          </p:cNvSpPr>
          <p:nvPr>
            <p:ph type="sldNum" sz="quarter" idx="10"/>
          </p:nvPr>
        </p:nvSpPr>
        <p:spPr/>
        <p:txBody>
          <a:bodyPr/>
          <a:lstStyle/>
          <a:p>
            <a:fld id="{00F6B30C-4948-AC4E-A971-35152792416C}" type="slidenum">
              <a:rPr lang="en-US" smtClean="0"/>
              <a:pPr/>
              <a:t>9</a:t>
            </a:fld>
            <a:endParaRPr lang="en-US"/>
          </a:p>
        </p:txBody>
      </p:sp>
    </p:spTree>
    <p:extLst>
      <p:ext uri="{BB962C8B-B14F-4D97-AF65-F5344CB8AC3E}">
        <p14:creationId xmlns:p14="http://schemas.microsoft.com/office/powerpoint/2010/main" val="264949212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All</a:t>
            </a:r>
            <a:r>
              <a:rPr lang="en-US" sz="1200" kern="1200" baseline="0" dirty="0" smtClean="0">
                <a:solidFill>
                  <a:schemeClr val="tx1"/>
                </a:solidFill>
                <a:effectLst/>
                <a:latin typeface="+mn-lt"/>
                <a:ea typeface="+mn-ea"/>
                <a:cs typeface="+mn-cs"/>
              </a:rPr>
              <a:t> of the slides in this presentation are meant to walk the </a:t>
            </a:r>
            <a:r>
              <a:rPr lang="en-US" sz="1200" i="1" kern="1200" baseline="0" dirty="0" smtClean="0">
                <a:solidFill>
                  <a:schemeClr val="tx1"/>
                </a:solidFill>
                <a:effectLst/>
                <a:latin typeface="+mn-lt"/>
                <a:ea typeface="+mn-ea"/>
                <a:cs typeface="+mn-cs"/>
              </a:rPr>
              <a:t>instructor</a:t>
            </a:r>
            <a:r>
              <a:rPr lang="en-US" sz="1200" kern="1200" baseline="0" dirty="0" smtClean="0">
                <a:solidFill>
                  <a:schemeClr val="tx1"/>
                </a:solidFill>
                <a:effectLst/>
                <a:latin typeface="+mn-lt"/>
                <a:ea typeface="+mn-ea"/>
                <a:cs typeface="+mn-cs"/>
              </a:rPr>
              <a:t> through the lesson.</a:t>
            </a:r>
            <a:endParaRPr lang="en-US" sz="1200" kern="1200" dirty="0" smtClean="0">
              <a:solidFill>
                <a:schemeClr val="tx1"/>
              </a:solidFill>
              <a:effectLst/>
              <a:latin typeface="+mn-lt"/>
              <a:ea typeface="+mn-ea"/>
              <a:cs typeface="+mn-cs"/>
            </a:endParaRP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 Students</a:t>
            </a:r>
            <a:r>
              <a:rPr lang="en-US" sz="1200" kern="1200" baseline="0" dirty="0" smtClean="0">
                <a:solidFill>
                  <a:schemeClr val="tx1"/>
                </a:solidFill>
                <a:effectLst/>
                <a:latin typeface="+mn-lt"/>
                <a:ea typeface="+mn-ea"/>
                <a:cs typeface="+mn-cs"/>
              </a:rPr>
              <a:t> may ask questions such as “Is this apple made of atoms?”, “Am I made of atoms”, “Is this water made of atoms”.  A good way to get them thinking about atomic exchange is to get students thinking about a </a:t>
            </a:r>
            <a:r>
              <a:rPr lang="en-US" sz="1200" i="1" kern="1200" baseline="0" dirty="0" smtClean="0">
                <a:solidFill>
                  <a:schemeClr val="tx1"/>
                </a:solidFill>
                <a:effectLst/>
                <a:latin typeface="+mn-lt"/>
                <a:ea typeface="+mn-ea"/>
                <a:cs typeface="+mn-cs"/>
              </a:rPr>
              <a:t>process</a:t>
            </a:r>
            <a:r>
              <a:rPr lang="en-US" sz="1200" kern="1200" baseline="0" dirty="0" smtClean="0">
                <a:solidFill>
                  <a:schemeClr val="tx1"/>
                </a:solidFill>
                <a:effectLst/>
                <a:latin typeface="+mn-lt"/>
                <a:ea typeface="+mn-ea"/>
                <a:cs typeface="+mn-cs"/>
              </a:rPr>
              <a:t>, such as eating an apple, or photosynthesis and respiration of a plant.</a:t>
            </a:r>
            <a:endParaRPr lang="en-US" dirty="0" smtClean="0"/>
          </a:p>
          <a:p>
            <a:endParaRPr lang="en-US" dirty="0" smtClean="0"/>
          </a:p>
          <a:p>
            <a:r>
              <a:rPr lang="en-US" sz="1200" kern="1200" dirty="0" err="1" smtClean="0">
                <a:solidFill>
                  <a:schemeClr val="tx1"/>
                </a:solidFill>
                <a:latin typeface="+mn-lt"/>
                <a:ea typeface="+mn-ea"/>
                <a:cs typeface="+mn-cs"/>
              </a:rPr>
              <a:t>Gaarder</a:t>
            </a:r>
            <a:r>
              <a:rPr lang="en-US" sz="1200" kern="1200" dirty="0" smtClean="0">
                <a:solidFill>
                  <a:schemeClr val="tx1"/>
                </a:solidFill>
                <a:latin typeface="+mn-lt"/>
                <a:ea typeface="+mn-ea"/>
                <a:cs typeface="+mn-cs"/>
              </a:rPr>
              <a:t>, </a:t>
            </a:r>
            <a:r>
              <a:rPr lang="en-US" sz="1200" kern="1200" dirty="0" err="1" smtClean="0">
                <a:solidFill>
                  <a:schemeClr val="tx1"/>
                </a:solidFill>
                <a:latin typeface="+mn-lt"/>
                <a:ea typeface="+mn-ea"/>
                <a:cs typeface="+mn-cs"/>
              </a:rPr>
              <a:t>Jostein</a:t>
            </a:r>
            <a:r>
              <a:rPr lang="en-US" sz="1200" kern="1200" dirty="0" smtClean="0">
                <a:solidFill>
                  <a:schemeClr val="tx1"/>
                </a:solidFill>
                <a:latin typeface="+mn-lt"/>
                <a:ea typeface="+mn-ea"/>
                <a:cs typeface="+mn-cs"/>
              </a:rPr>
              <a:t>. "The Atom Theory." </a:t>
            </a:r>
            <a:r>
              <a:rPr lang="en-US" sz="1200" i="1" kern="1200" dirty="0" smtClean="0">
                <a:solidFill>
                  <a:schemeClr val="tx1"/>
                </a:solidFill>
                <a:latin typeface="+mn-lt"/>
                <a:ea typeface="+mn-ea"/>
                <a:cs typeface="+mn-cs"/>
              </a:rPr>
              <a:t>Sophie's World: A Novel about the History of Philosophy</a:t>
            </a:r>
            <a:r>
              <a:rPr lang="en-US" sz="1200" i="0" kern="1200" dirty="0" smtClean="0">
                <a:solidFill>
                  <a:schemeClr val="tx1"/>
                </a:solidFill>
                <a:latin typeface="+mn-lt"/>
                <a:ea typeface="+mn-ea"/>
                <a:cs typeface="+mn-cs"/>
              </a:rPr>
              <a:t>. New York: Farrar, Straus and Giroux, 1994. 43-45. Print.</a:t>
            </a:r>
            <a:endParaRPr lang="en-US" dirty="0" smtClean="0"/>
          </a:p>
        </p:txBody>
      </p:sp>
      <p:sp>
        <p:nvSpPr>
          <p:cNvPr id="4" name="Slide Number Placeholder 3"/>
          <p:cNvSpPr>
            <a:spLocks noGrp="1"/>
          </p:cNvSpPr>
          <p:nvPr>
            <p:ph type="sldNum" sz="quarter" idx="10"/>
          </p:nvPr>
        </p:nvSpPr>
        <p:spPr/>
        <p:txBody>
          <a:bodyPr/>
          <a:lstStyle/>
          <a:p>
            <a:fld id="{00F6B30C-4948-AC4E-A971-35152792416C}" type="slidenum">
              <a:rPr lang="en-US" smtClean="0"/>
              <a:pPr/>
              <a:t>10</a:t>
            </a:fld>
            <a:endParaRPr lang="en-US"/>
          </a:p>
        </p:txBody>
      </p:sp>
    </p:spTree>
    <p:extLst>
      <p:ext uri="{BB962C8B-B14F-4D97-AF65-F5344CB8AC3E}">
        <p14:creationId xmlns:p14="http://schemas.microsoft.com/office/powerpoint/2010/main" val="348802384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3048"/>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25146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46304" y="6391656"/>
            <a:ext cx="8833104" cy="309563"/>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Subtitle 8"/>
          <p:cNvSpPr>
            <a:spLocks noGrp="1"/>
          </p:cNvSpPr>
          <p:nvPr>
            <p:ph type="subTitle" idx="1"/>
          </p:nvPr>
        </p:nvSpPr>
        <p:spPr>
          <a:xfrm>
            <a:off x="685800" y="2999232"/>
            <a:ext cx="7772400" cy="3209544"/>
          </a:xfrm>
        </p:spPr>
        <p:txBody>
          <a:bodyPr>
            <a:noAutofit/>
          </a:bodyPr>
          <a:lstStyle>
            <a:lvl1pPr marL="168275" indent="-168275" algn="l">
              <a:buFont typeface="Georgia" pitchFamily="18" charset="0"/>
              <a:buChar char="●"/>
              <a:defRPr kumimoji="0" lang="en-US" sz="2000" kern="1200" dirty="0">
                <a:solidFill>
                  <a:schemeClr val="tx1"/>
                </a:solidFill>
                <a:latin typeface="+mn-lt"/>
                <a:ea typeface="+mn-ea"/>
                <a:cs typeface="+mn-cs"/>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pPr marL="274320" lvl="0" indent="-274320" algn="l" rtl="0" eaLnBrk="1" latinLnBrk="0" hangingPunct="1">
              <a:spcBef>
                <a:spcPct val="20000"/>
              </a:spcBef>
              <a:buClr>
                <a:srgbClr val="8B216A"/>
              </a:buClr>
              <a:buSzPct val="85000"/>
              <a:buFont typeface="Georgia" pitchFamily="18" charset="0"/>
              <a:buChar char="●"/>
            </a:pPr>
            <a:r>
              <a:rPr kumimoji="0" lang="en-US" dirty="0" smtClean="0"/>
              <a:t>Click to edit Master subtitle style</a:t>
            </a:r>
            <a:endParaRPr kumimoji="0" lang="en-US" dirty="0"/>
          </a:p>
        </p:txBody>
      </p:sp>
      <p:sp>
        <p:nvSpPr>
          <p:cNvPr id="28" name="Date Placeholder 27"/>
          <p:cNvSpPr>
            <a:spLocks noGrp="1"/>
          </p:cNvSpPr>
          <p:nvPr>
            <p:ph type="dt" sz="half" idx="10"/>
          </p:nvPr>
        </p:nvSpPr>
        <p:spPr/>
        <p:txBody>
          <a:bodyPr/>
          <a:lstStyle/>
          <a:p>
            <a:r>
              <a:rPr lang="en-US" smtClean="0"/>
              <a:t>Scripps Classroom Connection</a:t>
            </a:r>
            <a:endParaRPr lang="en-US" dirty="0"/>
          </a:p>
        </p:txBody>
      </p:sp>
      <p:sp>
        <p:nvSpPr>
          <p:cNvPr id="17" name="Footer Placeholder 16"/>
          <p:cNvSpPr>
            <a:spLocks noGrp="1"/>
          </p:cNvSpPr>
          <p:nvPr>
            <p:ph type="ftr" sz="quarter" idx="11"/>
          </p:nvPr>
        </p:nvSpPr>
        <p:spPr/>
        <p:txBody>
          <a:bodyPr/>
          <a:lstStyle>
            <a:lvl1pPr>
              <a:defRPr>
                <a:solidFill>
                  <a:schemeClr val="bg1"/>
                </a:solidFill>
              </a:defRPr>
            </a:lvl1pPr>
          </a:lstStyle>
          <a:p>
            <a:r>
              <a:rPr lang="en-US" dirty="0" smtClean="0"/>
              <a:t>http://earthref.org/SCC</a:t>
            </a:r>
            <a:endParaRPr lang="en-US" dirty="0"/>
          </a:p>
        </p:txBody>
      </p:sp>
      <p:sp>
        <p:nvSpPr>
          <p:cNvPr id="7" name="Straight Connector 6"/>
          <p:cNvSpPr>
            <a:spLocks noChangeShapeType="1"/>
          </p:cNvSpPr>
          <p:nvPr/>
        </p:nvSpPr>
        <p:spPr bwMode="auto">
          <a:xfrm>
            <a:off x="155448" y="2420112"/>
            <a:ext cx="8833104" cy="0"/>
          </a:xfrm>
          <a:prstGeom prst="line">
            <a:avLst/>
          </a:prstGeom>
          <a:noFill/>
          <a:ln w="12700" cap="flat" cmpd="sng" algn="ctr">
            <a:solidFill>
              <a:srgbClr val="8B216A"/>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auto">
          <a:xfrm>
            <a:off x="152400" y="152400"/>
            <a:ext cx="8833104" cy="6547104"/>
          </a:xfrm>
          <a:prstGeom prst="rect">
            <a:avLst/>
          </a:prstGeom>
          <a:noFill/>
          <a:ln w="12700" cap="flat" cmpd="sng" algn="ctr">
            <a:solidFill>
              <a:srgbClr val="8B216A"/>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Oval 12"/>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Oval 13"/>
          <p:cNvSpPr/>
          <p:nvPr/>
        </p:nvSpPr>
        <p:spPr>
          <a:xfrm>
            <a:off x="4361688" y="2209800"/>
            <a:ext cx="420624" cy="420624"/>
          </a:xfrm>
          <a:prstGeom prst="ellipse">
            <a:avLst/>
          </a:prstGeom>
          <a:solidFill>
            <a:srgbClr val="FFFFFF"/>
          </a:solidFill>
          <a:ln w="50800" cap="rnd" cmpd="dbl" algn="ctr">
            <a:solidFill>
              <a:srgbClr val="8B216A"/>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Slide Number Placeholder 28"/>
          <p:cNvSpPr>
            <a:spLocks noGrp="1"/>
          </p:cNvSpPr>
          <p:nvPr>
            <p:ph type="sldNum" sz="quarter" idx="12"/>
          </p:nvPr>
        </p:nvSpPr>
        <p:spPr>
          <a:xfrm>
            <a:off x="4343400" y="2199450"/>
            <a:ext cx="457200" cy="441325"/>
          </a:xfrm>
        </p:spPr>
        <p:txBody>
          <a:bodyPr/>
          <a:lstStyle>
            <a:lvl1pPr>
              <a:defRPr>
                <a:solidFill>
                  <a:srgbClr val="8B216A"/>
                </a:solidFill>
              </a:defRPr>
            </a:lvl1pPr>
          </a:lstStyle>
          <a:p>
            <a:fld id="{2754ED01-E2A0-4C1E-8E21-014B99041579}" type="slidenum">
              <a:rPr lang="en-US" smtClean="0"/>
              <a:pPr/>
              <a:t>‹#›</a:t>
            </a:fld>
            <a:endParaRPr lang="en-US" dirty="0"/>
          </a:p>
        </p:txBody>
      </p:sp>
      <p:sp>
        <p:nvSpPr>
          <p:cNvPr id="8" name="Title 7"/>
          <p:cNvSpPr>
            <a:spLocks noGrp="1"/>
          </p:cNvSpPr>
          <p:nvPr>
            <p:ph type="ctrTitle"/>
          </p:nvPr>
        </p:nvSpPr>
        <p:spPr>
          <a:xfrm>
            <a:off x="685800" y="381000"/>
            <a:ext cx="7772400" cy="1752600"/>
          </a:xfrm>
        </p:spPr>
        <p:txBody>
          <a:bodyPr anchor="b"/>
          <a:lstStyle>
            <a:lvl1pPr>
              <a:defRPr sz="4200">
                <a:solidFill>
                  <a:srgbClr val="8B216A"/>
                </a:solidFill>
              </a:defRPr>
            </a:lvl1pPr>
          </a:lstStyle>
          <a:p>
            <a:r>
              <a:rPr kumimoji="0" lang="en-US" dirty="0" smtClean="0"/>
              <a:t>Click to edit Master title style</a:t>
            </a:r>
            <a:endParaRPr kumimoji="0"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bg>
      <p:bgRef idx="1001">
        <a:schemeClr val="bg2"/>
      </p:bgRef>
    </p:bg>
    <p:spTree>
      <p:nvGrpSpPr>
        <p:cNvPr id="1" name=""/>
        <p:cNvGrpSpPr/>
        <p:nvPr/>
      </p:nvGrpSpPr>
      <p:grpSpPr>
        <a:xfrm>
          <a:off x="0" y="0"/>
          <a:ext cx="0" cy="0"/>
          <a:chOff x="0" y="0"/>
          <a:chExt cx="0" cy="0"/>
        </a:xfrm>
      </p:grpSpPr>
      <p:sp>
        <p:nvSpPr>
          <p:cNvPr id="8" name="Content Placeholder 7"/>
          <p:cNvSpPr>
            <a:spLocks noGrp="1"/>
          </p:cNvSpPr>
          <p:nvPr>
            <p:ph sz="quarter" idx="1"/>
          </p:nvPr>
        </p:nvSpPr>
        <p:spPr>
          <a:xfrm>
            <a:off x="301752" y="1527048"/>
            <a:ext cx="8503920" cy="4572000"/>
          </a:xfrm>
        </p:spPr>
        <p:txBody>
          <a:bodyPr/>
          <a:lstStyle/>
          <a:p>
            <a:pPr lvl="0" eaLnBrk="1" latinLnBrk="0" hangingPunct="1"/>
            <a:r>
              <a:rPr lang="en-US" dirty="0" smtClean="0"/>
              <a:t>Click to edit Master text styles</a:t>
            </a:r>
          </a:p>
          <a:p>
            <a:pPr lvl="1" eaLnBrk="1" latinLnBrk="0" hangingPunct="1"/>
            <a:r>
              <a:rPr lang="en-US" dirty="0" smtClean="0"/>
              <a:t>Second level</a:t>
            </a:r>
          </a:p>
          <a:p>
            <a:pPr lvl="2" eaLnBrk="1" latinLnBrk="0" hangingPunct="1"/>
            <a:r>
              <a:rPr lang="en-US" dirty="0" smtClean="0"/>
              <a:t>Third level</a:t>
            </a:r>
          </a:p>
          <a:p>
            <a:pPr lvl="3" eaLnBrk="1" latinLnBrk="0" hangingPunct="1"/>
            <a:r>
              <a:rPr lang="en-US" dirty="0" smtClean="0"/>
              <a:t>Fourth level</a:t>
            </a:r>
          </a:p>
          <a:p>
            <a:pPr lvl="4" eaLnBrk="1" latinLnBrk="0" hangingPunct="1"/>
            <a:r>
              <a:rPr lang="en-US" dirty="0" smtClean="0"/>
              <a:t>Fifth level</a:t>
            </a:r>
            <a:endParaRPr kumimoji="0" lang="en-US" dirty="0"/>
          </a:p>
        </p:txBody>
      </p:sp>
      <p:sp>
        <p:nvSpPr>
          <p:cNvPr id="7" name="Title 6"/>
          <p:cNvSpPr>
            <a:spLocks noGrp="1"/>
          </p:cNvSpPr>
          <p:nvPr>
            <p:ph type="title"/>
          </p:nvPr>
        </p:nvSpPr>
        <p:spPr/>
        <p:txBody>
          <a:bodyPr/>
          <a:lstStyle/>
          <a:p>
            <a:r>
              <a:rPr lang="en-US" smtClean="0"/>
              <a:t>Click to edit Master title style</a:t>
            </a:r>
            <a:endParaRPr lang="en-US"/>
          </a:p>
        </p:txBody>
      </p:sp>
      <p:sp>
        <p:nvSpPr>
          <p:cNvPr id="9" name="Date Placeholder 8"/>
          <p:cNvSpPr>
            <a:spLocks noGrp="1"/>
          </p:cNvSpPr>
          <p:nvPr>
            <p:ph type="dt" sz="half" idx="10"/>
          </p:nvPr>
        </p:nvSpPr>
        <p:spPr/>
        <p:txBody>
          <a:bodyPr/>
          <a:lstStyle/>
          <a:p>
            <a:r>
              <a:rPr lang="en-US" smtClean="0"/>
              <a:t>Scripps Classroom Connection</a:t>
            </a:r>
            <a:endParaRPr lang="en-US" dirty="0"/>
          </a:p>
        </p:txBody>
      </p:sp>
      <p:sp>
        <p:nvSpPr>
          <p:cNvPr id="10" name="Slide Number Placeholder 9"/>
          <p:cNvSpPr>
            <a:spLocks noGrp="1"/>
          </p:cNvSpPr>
          <p:nvPr>
            <p:ph type="sldNum" sz="quarter" idx="11"/>
          </p:nvPr>
        </p:nvSpPr>
        <p:spPr/>
        <p:txBody>
          <a:bodyPr/>
          <a:lstStyle/>
          <a:p>
            <a:fld id="{2699FF66-05F8-374C-B745-6BF8E34BE28D}" type="slidenum">
              <a:rPr lang="en-US" smtClean="0"/>
              <a:pPr/>
              <a:t>‹#›</a:t>
            </a:fld>
            <a:endParaRPr lang="en-US"/>
          </a:p>
        </p:txBody>
      </p:sp>
      <p:sp>
        <p:nvSpPr>
          <p:cNvPr id="11" name="Footer Placeholder 10"/>
          <p:cNvSpPr>
            <a:spLocks noGrp="1"/>
          </p:cNvSpPr>
          <p:nvPr>
            <p:ph type="ftr" sz="quarter" idx="12"/>
          </p:nvPr>
        </p:nvSpPr>
        <p:spPr/>
        <p:txBody>
          <a:bodyPr/>
          <a:lstStyle/>
          <a:p>
            <a:r>
              <a:rPr lang="en-US" dirty="0" smtClean="0"/>
              <a:t>http://earthref.org/SCC</a:t>
            </a:r>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1">
        <a:schemeClr val="bg2"/>
      </p:bgRef>
    </p:bg>
    <p:spTree>
      <p:nvGrpSpPr>
        <p:cNvPr id="1" name=""/>
        <p:cNvGrpSpPr/>
        <p:nvPr/>
      </p:nvGrpSpPr>
      <p:grpSpPr>
        <a:xfrm>
          <a:off x="0" y="0"/>
          <a:ext cx="0" cy="0"/>
          <a:chOff x="0" y="0"/>
          <a:chExt cx="0" cy="0"/>
        </a:xfrm>
      </p:grpSpPr>
      <p:sp>
        <p:nvSpPr>
          <p:cNvPr id="10" name="Straight Connector 9"/>
          <p:cNvSpPr>
            <a:spLocks noChangeShapeType="1"/>
          </p:cNvSpPr>
          <p:nvPr/>
        </p:nvSpPr>
        <p:spPr bwMode="auto">
          <a:xfrm flipV="1">
            <a:off x="4572000" y="2200275"/>
            <a:ext cx="0" cy="4187952"/>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Rectangle 19"/>
          <p:cNvSpPr>
            <a:spLocks noChangeArrowheads="1"/>
          </p:cNvSpPr>
          <p:nvPr/>
        </p:nvSpPr>
        <p:spPr bwMode="white">
          <a:xfrm>
            <a:off x="0" y="0"/>
            <a:ext cx="9144000" cy="1447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1" name="Rectangle 20"/>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2" name="Rectangle 21"/>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tangle 10"/>
          <p:cNvSpPr/>
          <p:nvPr/>
        </p:nvSpPr>
        <p:spPr>
          <a:xfrm>
            <a:off x="152400" y="1371600"/>
            <a:ext cx="8833104" cy="914400"/>
          </a:xfrm>
          <a:prstGeom prst="rect">
            <a:avLst/>
          </a:prstGeom>
          <a:solidFill>
            <a:srgbClr val="8B216A">
              <a:alpha val="70000"/>
            </a:srgbClr>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a:spLocks noChangeArrowheads="1"/>
          </p:cNvSpPr>
          <p:nvPr/>
        </p:nvSpPr>
        <p:spPr bwMode="auto">
          <a:xfrm>
            <a:off x="145923" y="6391656"/>
            <a:ext cx="8833104" cy="310896"/>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 Placeholder 2"/>
          <p:cNvSpPr>
            <a:spLocks noGrp="1"/>
          </p:cNvSpPr>
          <p:nvPr>
            <p:ph type="body" idx="1"/>
          </p:nvPr>
        </p:nvSpPr>
        <p:spPr>
          <a:xfrm>
            <a:off x="301752" y="1460208"/>
            <a:ext cx="4040188"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791330" y="1460208"/>
            <a:ext cx="4041775"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lvl1pPr marL="0" marR="0" indent="0" algn="r" defTabSz="457200" rtl="0" eaLnBrk="1" fontAlgn="auto" latinLnBrk="0" hangingPunct="1">
              <a:lnSpc>
                <a:spcPct val="100000"/>
              </a:lnSpc>
              <a:spcBef>
                <a:spcPts val="0"/>
              </a:spcBef>
              <a:spcAft>
                <a:spcPts val="0"/>
              </a:spcAft>
              <a:buClrTx/>
              <a:buSzTx/>
              <a:buFontTx/>
              <a:buNone/>
              <a:tabLst/>
              <a:defRPr/>
            </a:lvl1pPr>
          </a:lstStyle>
          <a:p>
            <a:r>
              <a:rPr lang="en-US" smtClean="0"/>
              <a:t>Scripps Classroom Connection</a:t>
            </a:r>
            <a:endParaRPr lang="en-US" dirty="0"/>
          </a:p>
        </p:txBody>
      </p:sp>
      <p:sp>
        <p:nvSpPr>
          <p:cNvPr id="8" name="Footer Placeholder 7"/>
          <p:cNvSpPr>
            <a:spLocks noGrp="1"/>
          </p:cNvSpPr>
          <p:nvPr>
            <p:ph type="ftr" sz="quarter" idx="11"/>
          </p:nvPr>
        </p:nvSpPr>
        <p:spPr>
          <a:xfrm>
            <a:off x="304800" y="6409944"/>
            <a:ext cx="3581400" cy="365760"/>
          </a:xfrm>
        </p:spPr>
        <p:txBody>
          <a:bodyPr/>
          <a:lstStyle/>
          <a:p>
            <a:r>
              <a:rPr lang="en-US" dirty="0" smtClean="0"/>
              <a:t>http://earthref.org/SCC</a:t>
            </a:r>
          </a:p>
        </p:txBody>
      </p:sp>
      <p:sp>
        <p:nvSpPr>
          <p:cNvPr id="15" name="Straight Connector 14"/>
          <p:cNvSpPr>
            <a:spLocks noChangeShapeType="1"/>
          </p:cNvSpPr>
          <p:nvPr/>
        </p:nvSpPr>
        <p:spPr bwMode="auto">
          <a:xfrm>
            <a:off x="152400" y="1280160"/>
            <a:ext cx="8833104" cy="0"/>
          </a:xfrm>
          <a:prstGeom prst="line">
            <a:avLst/>
          </a:prstGeom>
          <a:noFill/>
          <a:ln w="12700" cap="flat" cmpd="sng" algn="ctr">
            <a:solidFill>
              <a:srgbClr val="8B216A"/>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auto">
          <a:xfrm>
            <a:off x="152400" y="155448"/>
            <a:ext cx="8833104" cy="6547104"/>
          </a:xfrm>
          <a:prstGeom prst="rect">
            <a:avLst/>
          </a:prstGeom>
          <a:noFill/>
          <a:ln w="12700" cap="flat" cmpd="sng" algn="ctr">
            <a:solidFill>
              <a:srgbClr val="8B216A"/>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4" name="Content Placeholder 23"/>
          <p:cNvSpPr>
            <a:spLocks noGrp="1"/>
          </p:cNvSpPr>
          <p:nvPr>
            <p:ph sz="quarter" idx="2"/>
          </p:nvPr>
        </p:nvSpPr>
        <p:spPr>
          <a:xfrm>
            <a:off x="301752" y="2471383"/>
            <a:ext cx="4041648" cy="3818404"/>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6" name="Content Placeholder 25"/>
          <p:cNvSpPr>
            <a:spLocks noGrp="1"/>
          </p:cNvSpPr>
          <p:nvPr>
            <p:ph sz="quarter" idx="4"/>
          </p:nvPr>
        </p:nvSpPr>
        <p:spPr>
          <a:xfrm>
            <a:off x="4800600" y="2471383"/>
            <a:ext cx="4038600" cy="382219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Oval 24"/>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Oval 26"/>
          <p:cNvSpPr/>
          <p:nvPr/>
        </p:nvSpPr>
        <p:spPr>
          <a:xfrm>
            <a:off x="4361688" y="1050524"/>
            <a:ext cx="420624" cy="420624"/>
          </a:xfrm>
          <a:prstGeom prst="ellipse">
            <a:avLst/>
          </a:prstGeom>
          <a:solidFill>
            <a:srgbClr val="FFFFFF"/>
          </a:solidFill>
          <a:ln w="50800" cap="rnd" cmpd="dbl" algn="ctr">
            <a:solidFill>
              <a:srgbClr val="8B216A"/>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Slide Number Placeholder 8"/>
          <p:cNvSpPr>
            <a:spLocks noGrp="1"/>
          </p:cNvSpPr>
          <p:nvPr>
            <p:ph type="sldNum" sz="quarter" idx="12"/>
          </p:nvPr>
        </p:nvSpPr>
        <p:spPr>
          <a:xfrm>
            <a:off x="4343400" y="1042416"/>
            <a:ext cx="457200" cy="441325"/>
          </a:xfrm>
        </p:spPr>
        <p:txBody>
          <a:bodyPr/>
          <a:lstStyle>
            <a:lvl1pPr algn="ctr">
              <a:defRPr/>
            </a:lvl1pPr>
          </a:lstStyle>
          <a:p>
            <a:fld id="{2699FF66-05F8-374C-B745-6BF8E34BE28D}" type="slidenum">
              <a:rPr lang="en-US" smtClean="0"/>
              <a:pPr/>
              <a:t>‹#›</a:t>
            </a:fld>
            <a:endParaRPr lang="en-US"/>
          </a:p>
        </p:txBody>
      </p:sp>
      <p:sp>
        <p:nvSpPr>
          <p:cNvPr id="23" name="Title 22"/>
          <p:cNvSpPr>
            <a:spLocks noGrp="1"/>
          </p:cNvSpPr>
          <p:nvPr>
            <p:ph type="title"/>
          </p:nvPr>
        </p:nvSpPr>
        <p:spPr/>
        <p:txBody>
          <a:bodyPr rtlCol="0" anchor="b" anchorCtr="0"/>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1"/>
      </p:bgRef>
    </p:bg>
    <p:spTree>
      <p:nvGrpSpPr>
        <p:cNvPr id="1" name=""/>
        <p:cNvGrpSpPr/>
        <p:nvPr/>
      </p:nvGrpSpPr>
      <p:grpSpPr>
        <a:xfrm>
          <a:off x="0" y="0"/>
          <a:ext cx="0" cy="0"/>
          <a:chOff x="0" y="0"/>
          <a:chExt cx="0" cy="0"/>
        </a:xfrm>
      </p:grpSpPr>
      <p:sp>
        <p:nvSpPr>
          <p:cNvPr id="19" name="Rectangle 18"/>
          <p:cNvSpPr>
            <a:spLocks noChangeArrowheads="1"/>
          </p:cNvSpPr>
          <p:nvPr/>
        </p:nvSpPr>
        <p:spPr bwMode="auto">
          <a:xfrm>
            <a:off x="152400" y="152400"/>
            <a:ext cx="8833104" cy="304800"/>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18872"/>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3" name="Rectangle 12"/>
          <p:cNvSpPr/>
          <p:nvPr/>
        </p:nvSpPr>
        <p:spPr>
          <a:xfrm>
            <a:off x="152400" y="609600"/>
            <a:ext cx="2743200" cy="5778785"/>
          </a:xfrm>
          <a:prstGeom prst="rect">
            <a:avLst/>
          </a:prstGeom>
          <a:solidFill>
            <a:srgbClr val="8B216A">
              <a:alpha val="75000"/>
            </a:srgbClr>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381000" y="914400"/>
            <a:ext cx="2362200" cy="990600"/>
          </a:xfrm>
        </p:spPr>
        <p:txBody>
          <a:bodyPr anchor="b">
            <a:noAutofit/>
          </a:bodyPr>
          <a:lstStyle>
            <a:lvl1pPr algn="l">
              <a:buNone/>
              <a:defRPr sz="2200" b="1">
                <a:solidFill>
                  <a:srgbClr val="FFFFFF"/>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381000" y="1981200"/>
            <a:ext cx="2362200" cy="4144963"/>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8" name="Rectangle 7"/>
          <p:cNvSpPr>
            <a:spLocks noChangeArrowheads="1"/>
          </p:cNvSpPr>
          <p:nvPr/>
        </p:nvSpPr>
        <p:spPr bwMode="auto">
          <a:xfrm>
            <a:off x="152400" y="152400"/>
            <a:ext cx="8833104" cy="6547104"/>
          </a:xfrm>
          <a:prstGeom prst="rect">
            <a:avLst/>
          </a:prstGeom>
          <a:noFill/>
          <a:ln w="12700" cap="flat" cmpd="sng" algn="ctr">
            <a:solidFill>
              <a:srgbClr val="8B216A"/>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Straight Connector 8"/>
          <p:cNvSpPr>
            <a:spLocks noChangeShapeType="1"/>
          </p:cNvSpPr>
          <p:nvPr/>
        </p:nvSpPr>
        <p:spPr bwMode="auto">
          <a:xfrm>
            <a:off x="152400" y="533400"/>
            <a:ext cx="8833104" cy="0"/>
          </a:xfrm>
          <a:prstGeom prst="line">
            <a:avLst/>
          </a:prstGeom>
          <a:noFill/>
          <a:ln w="12700" cap="flat" cmpd="sng" algn="ctr">
            <a:solidFill>
              <a:srgbClr val="8B216A"/>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Content Placeholder 19"/>
          <p:cNvSpPr>
            <a:spLocks noGrp="1"/>
          </p:cNvSpPr>
          <p:nvPr>
            <p:ph sz="quarter" idx="1"/>
          </p:nvPr>
        </p:nvSpPr>
        <p:spPr>
          <a:xfrm>
            <a:off x="3124200" y="685800"/>
            <a:ext cx="5638800" cy="5410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Oval 9"/>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 10"/>
          <p:cNvSpPr/>
          <p:nvPr/>
        </p:nvSpPr>
        <p:spPr>
          <a:xfrm>
            <a:off x="1389888" y="323088"/>
            <a:ext cx="420624" cy="420624"/>
          </a:xfrm>
          <a:prstGeom prst="ellipse">
            <a:avLst/>
          </a:prstGeom>
          <a:noFill/>
          <a:ln w="50800" cap="rnd" cmpd="dbl" algn="ctr">
            <a:solidFill>
              <a:srgbClr val="8B216A"/>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lvl1pPr>
              <a:defRPr>
                <a:solidFill>
                  <a:srgbClr val="8B216A"/>
                </a:solidFill>
              </a:defRPr>
            </a:lvl1pPr>
          </a:lstStyle>
          <a:p>
            <a:fld id="{2754ED01-E2A0-4C1E-8E21-014B99041579}" type="slidenum">
              <a:rPr lang="en-US" smtClean="0"/>
              <a:pPr/>
              <a:t>‹#›</a:t>
            </a:fld>
            <a:endParaRPr lang="en-US" dirty="0"/>
          </a:p>
        </p:txBody>
      </p:sp>
      <p:sp>
        <p:nvSpPr>
          <p:cNvPr id="21" name="Rectangle 20"/>
          <p:cNvSpPr>
            <a:spLocks noChangeArrowheads="1"/>
          </p:cNvSpPr>
          <p:nvPr/>
        </p:nvSpPr>
        <p:spPr bwMode="auto">
          <a:xfrm>
            <a:off x="149352" y="6388385"/>
            <a:ext cx="8833104" cy="309563"/>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p:txBody>
          <a:bodyPr/>
          <a:lstStyle>
            <a:lvl1pPr marL="0" marR="0" indent="0" algn="r" defTabSz="457200" rtl="0" eaLnBrk="1" fontAlgn="auto" latinLnBrk="0" hangingPunct="1">
              <a:lnSpc>
                <a:spcPct val="100000"/>
              </a:lnSpc>
              <a:spcBef>
                <a:spcPts val="0"/>
              </a:spcBef>
              <a:spcAft>
                <a:spcPts val="0"/>
              </a:spcAft>
              <a:buClrTx/>
              <a:buSzTx/>
              <a:buFontTx/>
              <a:buNone/>
              <a:tabLst/>
              <a:defRPr/>
            </a:lvl1pPr>
          </a:lstStyle>
          <a:p>
            <a:r>
              <a:rPr lang="en-US" smtClean="0"/>
              <a:t>Scripps Classroom Connection</a:t>
            </a:r>
            <a:endParaRPr lang="en-US" dirty="0"/>
          </a:p>
        </p:txBody>
      </p:sp>
      <p:sp>
        <p:nvSpPr>
          <p:cNvPr id="6" name="Footer Placeholder 5"/>
          <p:cNvSpPr>
            <a:spLocks noGrp="1"/>
          </p:cNvSpPr>
          <p:nvPr>
            <p:ph type="ftr" sz="quarter" idx="11"/>
          </p:nvPr>
        </p:nvSpPr>
        <p:spPr>
          <a:xfrm>
            <a:off x="301752" y="6410848"/>
            <a:ext cx="3383280" cy="365760"/>
          </a:xfrm>
        </p:spPr>
        <p:txBody>
          <a:bodyPr/>
          <a:lstStyle/>
          <a:p>
            <a:r>
              <a:rPr lang="en-US" dirty="0" smtClean="0"/>
              <a:t>http://earthref.org/SCC</a:t>
            </a:r>
          </a:p>
        </p:txBody>
      </p:sp>
    </p:spTree>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1" name="Straight Connector 20"/>
          <p:cNvSpPr>
            <a:spLocks noChangeShapeType="1"/>
          </p:cNvSpPr>
          <p:nvPr/>
        </p:nvSpPr>
        <p:spPr bwMode="auto">
          <a:xfrm>
            <a:off x="152400" y="533400"/>
            <a:ext cx="8833104" cy="0"/>
          </a:xfrm>
          <a:prstGeom prst="line">
            <a:avLst/>
          </a:prstGeom>
          <a:noFill/>
          <a:ln w="12700" cap="flat" cmpd="sng" algn="ctr">
            <a:solidFill>
              <a:srgbClr val="8B216A"/>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0" name="Rectangle 19"/>
          <p:cNvSpPr>
            <a:spLocks noChangeArrowheads="1"/>
          </p:cNvSpPr>
          <p:nvPr/>
        </p:nvSpPr>
        <p:spPr bwMode="auto">
          <a:xfrm>
            <a:off x="152400" y="152400"/>
            <a:ext cx="8833104" cy="301752"/>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p:nvPr/>
        </p:nvSpPr>
        <p:spPr>
          <a:xfrm>
            <a:off x="152400" y="609600"/>
            <a:ext cx="2743200" cy="5778785"/>
          </a:xfrm>
          <a:prstGeom prst="rect">
            <a:avLst/>
          </a:prstGeom>
          <a:solidFill>
            <a:srgbClr val="8B216A">
              <a:alpha val="75000"/>
            </a:srgbClr>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Rectangle 14"/>
          <p:cNvSpPr>
            <a:spLocks noChangeArrowheads="1"/>
          </p:cNvSpPr>
          <p:nvPr/>
        </p:nvSpPr>
        <p:spPr bwMode="auto">
          <a:xfrm>
            <a:off x="152400" y="155448"/>
            <a:ext cx="8833104" cy="6547104"/>
          </a:xfrm>
          <a:prstGeom prst="rect">
            <a:avLst/>
          </a:prstGeom>
          <a:noFill/>
          <a:ln w="12700" cap="flat" cmpd="sng" algn="ctr">
            <a:solidFill>
              <a:srgbClr val="8B216A"/>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Oval 11"/>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Oval 12"/>
          <p:cNvSpPr/>
          <p:nvPr/>
        </p:nvSpPr>
        <p:spPr>
          <a:xfrm>
            <a:off x="1389888" y="323088"/>
            <a:ext cx="420624" cy="420624"/>
          </a:xfrm>
          <a:prstGeom prst="ellipse">
            <a:avLst/>
          </a:prstGeom>
          <a:solidFill>
            <a:srgbClr val="FFFFFF"/>
          </a:solidFill>
          <a:ln w="50800" cap="rnd" cmpd="dbl" algn="ctr">
            <a:solidFill>
              <a:srgbClr val="8B216A"/>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p>
            <a:fld id="{2699FF66-05F8-374C-B745-6BF8E34BE28D}" type="slidenum">
              <a:rPr lang="en-US" smtClean="0"/>
              <a:pPr/>
              <a:t>‹#›</a:t>
            </a:fld>
            <a:endParaRPr lang="en-US"/>
          </a:p>
        </p:txBody>
      </p:sp>
      <p:sp>
        <p:nvSpPr>
          <p:cNvPr id="2" name="Title 1"/>
          <p:cNvSpPr>
            <a:spLocks noGrp="1"/>
          </p:cNvSpPr>
          <p:nvPr>
            <p:ph type="title"/>
          </p:nvPr>
        </p:nvSpPr>
        <p:spPr>
          <a:xfrm>
            <a:off x="3000375" y="5029200"/>
            <a:ext cx="5867400" cy="1219200"/>
          </a:xfrm>
        </p:spPr>
        <p:txBody>
          <a:bodyPr anchor="t">
            <a:noAutofit/>
          </a:bodyPr>
          <a:lstStyle>
            <a:lvl1pPr algn="l">
              <a:buNone/>
              <a:defRPr sz="2400" b="1">
                <a:solidFill>
                  <a:schemeClr val="tx2"/>
                </a:solidFill>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3000375" y="609600"/>
            <a:ext cx="5867400" cy="4267200"/>
          </a:xfrm>
        </p:spPr>
        <p:txBody>
          <a:bodyPr/>
          <a:lstStyle>
            <a:lvl1pPr marL="0" indent="0">
              <a:buNone/>
              <a:defRPr sz="3200"/>
            </a:lvl1pPr>
          </a:lstStyle>
          <a:p>
            <a:r>
              <a:rPr kumimoji="0" lang="en-US" smtClean="0"/>
              <a:t>Drag picture to placeholder or click icon to add</a:t>
            </a:r>
            <a:endParaRPr kumimoji="0" lang="en-US" dirty="0"/>
          </a:p>
        </p:txBody>
      </p:sp>
      <p:sp>
        <p:nvSpPr>
          <p:cNvPr id="4" name="Text Placeholder 3"/>
          <p:cNvSpPr>
            <a:spLocks noGrp="1"/>
          </p:cNvSpPr>
          <p:nvPr>
            <p:ph type="body" sz="half" idx="2"/>
          </p:nvPr>
        </p:nvSpPr>
        <p:spPr>
          <a:xfrm>
            <a:off x="381000" y="990600"/>
            <a:ext cx="2438400"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22" name="Rectangle 21"/>
          <p:cNvSpPr>
            <a:spLocks noChangeArrowheads="1"/>
          </p:cNvSpPr>
          <p:nvPr/>
        </p:nvSpPr>
        <p:spPr bwMode="auto">
          <a:xfrm>
            <a:off x="149352" y="6388385"/>
            <a:ext cx="8833104" cy="309563"/>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a:xfrm>
            <a:off x="5788152" y="6404984"/>
            <a:ext cx="3044952" cy="365760"/>
          </a:xfrm>
        </p:spPr>
        <p:txBody>
          <a:bodyPr/>
          <a:lstStyle>
            <a:lvl1pPr marL="0" marR="0" indent="0" algn="r" defTabSz="457200" rtl="0" eaLnBrk="1" fontAlgn="auto" latinLnBrk="0" hangingPunct="1">
              <a:lnSpc>
                <a:spcPct val="100000"/>
              </a:lnSpc>
              <a:spcBef>
                <a:spcPts val="0"/>
              </a:spcBef>
              <a:spcAft>
                <a:spcPts val="0"/>
              </a:spcAft>
              <a:buClrTx/>
              <a:buSzTx/>
              <a:buFontTx/>
              <a:buNone/>
              <a:tabLst/>
              <a:defRPr/>
            </a:lvl1pPr>
          </a:lstStyle>
          <a:p>
            <a:r>
              <a:rPr lang="en-US" smtClean="0"/>
              <a:t>Scripps Classroom Connection</a:t>
            </a:r>
            <a:endParaRPr lang="en-US" dirty="0"/>
          </a:p>
        </p:txBody>
      </p:sp>
      <p:sp>
        <p:nvSpPr>
          <p:cNvPr id="6" name="Footer Placeholder 5"/>
          <p:cNvSpPr>
            <a:spLocks noGrp="1"/>
          </p:cNvSpPr>
          <p:nvPr>
            <p:ph type="ftr" sz="quarter" idx="11"/>
          </p:nvPr>
        </p:nvSpPr>
        <p:spPr>
          <a:xfrm>
            <a:off x="301752" y="6410848"/>
            <a:ext cx="3584448" cy="365760"/>
          </a:xfrm>
        </p:spPr>
        <p:txBody>
          <a:bodyPr/>
          <a:lstStyle/>
          <a:p>
            <a:r>
              <a:rPr lang="en-US" dirty="0" smtClean="0"/>
              <a:t>http://earthref.org/SCC</a:t>
            </a: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393371"/>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auto">
          <a:xfrm>
            <a:off x="159488" y="6395473"/>
            <a:ext cx="8830056" cy="309563"/>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Date Placeholder 13"/>
          <p:cNvSpPr>
            <a:spLocks noGrp="1"/>
          </p:cNvSpPr>
          <p:nvPr>
            <p:ph type="dt" sz="half" idx="2"/>
          </p:nvPr>
        </p:nvSpPr>
        <p:spPr>
          <a:xfrm>
            <a:off x="5932960" y="6390808"/>
            <a:ext cx="3044952" cy="365760"/>
          </a:xfrm>
          <a:prstGeom prst="rect">
            <a:avLst/>
          </a:prstGeom>
        </p:spPr>
        <p:txBody>
          <a:bodyPr vert="horz"/>
          <a:lstStyle>
            <a:lvl1pPr algn="r" eaLnBrk="1" latinLnBrk="0" hangingPunct="1">
              <a:defRPr kumimoji="0" sz="1400" b="1">
                <a:solidFill>
                  <a:srgbClr val="FFFFFF"/>
                </a:solidFill>
              </a:defRPr>
            </a:lvl1pPr>
          </a:lstStyle>
          <a:p>
            <a:r>
              <a:rPr lang="en-US" dirty="0" smtClean="0"/>
              <a:t>Scripps Classroom Connection</a:t>
            </a:r>
            <a:endParaRPr lang="en-US" dirty="0"/>
          </a:p>
        </p:txBody>
      </p:sp>
      <p:sp>
        <p:nvSpPr>
          <p:cNvPr id="3" name="Footer Placeholder 2"/>
          <p:cNvSpPr>
            <a:spLocks noGrp="1"/>
          </p:cNvSpPr>
          <p:nvPr>
            <p:ph type="ftr" sz="quarter" idx="3"/>
          </p:nvPr>
        </p:nvSpPr>
        <p:spPr>
          <a:xfrm>
            <a:off x="163040" y="6396672"/>
            <a:ext cx="3581400" cy="365760"/>
          </a:xfrm>
          <a:prstGeom prst="rect">
            <a:avLst/>
          </a:prstGeom>
        </p:spPr>
        <p:txBody>
          <a:bodyPr vert="horz"/>
          <a:lstStyle>
            <a:lvl1pPr algn="l" eaLnBrk="1" latinLnBrk="0" hangingPunct="1">
              <a:defRPr kumimoji="0" sz="1200" b="1">
                <a:solidFill>
                  <a:srgbClr val="FFFFFF"/>
                </a:solidFill>
              </a:defRPr>
            </a:lvl1pPr>
          </a:lstStyle>
          <a:p>
            <a:r>
              <a:rPr lang="en-US" dirty="0" smtClean="0"/>
              <a:t>http://earthref.org/SCC</a:t>
            </a:r>
            <a:endParaRPr lang="en-US" dirty="0"/>
          </a:p>
        </p:txBody>
      </p:sp>
      <p:sp>
        <p:nvSpPr>
          <p:cNvPr id="8" name="Rectangle 7"/>
          <p:cNvSpPr>
            <a:spLocks noChangeArrowheads="1"/>
          </p:cNvSpPr>
          <p:nvPr/>
        </p:nvSpPr>
        <p:spPr bwMode="auto">
          <a:xfrm>
            <a:off x="152400" y="155448"/>
            <a:ext cx="8833104" cy="6547104"/>
          </a:xfrm>
          <a:prstGeom prst="rect">
            <a:avLst/>
          </a:prstGeom>
          <a:noFill/>
          <a:ln w="12700" cap="flat" cmpd="sng" algn="ctr">
            <a:solidFill>
              <a:srgbClr val="8B216A"/>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0" name="Straight Connector 9"/>
          <p:cNvSpPr>
            <a:spLocks noChangeShapeType="1"/>
          </p:cNvSpPr>
          <p:nvPr/>
        </p:nvSpPr>
        <p:spPr bwMode="auto">
          <a:xfrm>
            <a:off x="152400" y="1276743"/>
            <a:ext cx="8833104" cy="0"/>
          </a:xfrm>
          <a:prstGeom prst="line">
            <a:avLst/>
          </a:prstGeom>
          <a:noFill/>
          <a:ln w="12700" cap="flat" cmpd="sng" algn="ctr">
            <a:solidFill>
              <a:srgbClr val="8B216A"/>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2" name="Oval 11"/>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 14"/>
          <p:cNvSpPr/>
          <p:nvPr/>
        </p:nvSpPr>
        <p:spPr>
          <a:xfrm>
            <a:off x="4361688" y="1050524"/>
            <a:ext cx="420624" cy="420624"/>
          </a:xfrm>
          <a:prstGeom prst="ellipse">
            <a:avLst/>
          </a:prstGeom>
          <a:solidFill>
            <a:srgbClr val="FFFFFF"/>
          </a:solidFill>
          <a:ln w="50800" cap="rnd" cmpd="dbl" algn="ctr">
            <a:solidFill>
              <a:srgbClr val="8B216A"/>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Slide Number Placeholder 22"/>
          <p:cNvSpPr>
            <a:spLocks noGrp="1"/>
          </p:cNvSpPr>
          <p:nvPr>
            <p:ph type="sldNum" sz="quarter" idx="4"/>
          </p:nvPr>
        </p:nvSpPr>
        <p:spPr>
          <a:xfrm>
            <a:off x="4343400" y="1040174"/>
            <a:ext cx="457200" cy="441325"/>
          </a:xfrm>
          <a:prstGeom prst="rect">
            <a:avLst/>
          </a:prstGeom>
        </p:spPr>
        <p:txBody>
          <a:bodyPr vert="horz" lIns="45720" rIns="45720" anchor="ctr">
            <a:normAutofit/>
          </a:bodyPr>
          <a:lstStyle>
            <a:lvl1pPr algn="ctr" eaLnBrk="1" latinLnBrk="0" hangingPunct="1">
              <a:defRPr kumimoji="0" sz="1600" baseline="0">
                <a:solidFill>
                  <a:srgbClr val="8B216A"/>
                </a:solidFill>
              </a:defRPr>
            </a:lvl1pPr>
          </a:lstStyle>
          <a:p>
            <a:fld id="{2699FF66-05F8-374C-B745-6BF8E34BE28D}" type="slidenum">
              <a:rPr lang="en-US" smtClean="0"/>
              <a:pPr/>
              <a:t>‹#›</a:t>
            </a:fld>
            <a:endParaRPr lang="en-US" dirty="0"/>
          </a:p>
        </p:txBody>
      </p:sp>
      <p:sp>
        <p:nvSpPr>
          <p:cNvPr id="22" name="Title Placeholder 21"/>
          <p:cNvSpPr>
            <a:spLocks noGrp="1"/>
          </p:cNvSpPr>
          <p:nvPr>
            <p:ph type="title"/>
          </p:nvPr>
        </p:nvSpPr>
        <p:spPr>
          <a:xfrm>
            <a:off x="301752" y="228600"/>
            <a:ext cx="8534400" cy="758952"/>
          </a:xfrm>
          <a:prstGeom prst="rect">
            <a:avLst/>
          </a:prstGeom>
        </p:spPr>
        <p:txBody>
          <a:bodyPr vert="horz" anchor="b">
            <a:normAutofit/>
          </a:bodyPr>
          <a:lstStyle/>
          <a:p>
            <a:r>
              <a:rPr kumimoji="0" lang="en-US" dirty="0" smtClean="0"/>
              <a:t>Click to edit Master title style</a:t>
            </a:r>
            <a:endParaRPr kumimoji="0" lang="en-US" dirty="0"/>
          </a:p>
        </p:txBody>
      </p:sp>
      <p:sp>
        <p:nvSpPr>
          <p:cNvPr id="13" name="Text Placeholder 12"/>
          <p:cNvSpPr>
            <a:spLocks noGrp="1"/>
          </p:cNvSpPr>
          <p:nvPr>
            <p:ph type="body" idx="1"/>
          </p:nvPr>
        </p:nvSpPr>
        <p:spPr>
          <a:xfrm>
            <a:off x="301752" y="1524000"/>
            <a:ext cx="8534400" cy="4599432"/>
          </a:xfrm>
          <a:prstGeom prst="rect">
            <a:avLst/>
          </a:prstGeom>
        </p:spPr>
        <p:txBody>
          <a:bodyPr vert="horz">
            <a:normAutofit/>
          </a:bodyPr>
          <a:lstStyle/>
          <a:p>
            <a:pPr lvl="0" eaLnBrk="1" latinLnBrk="0" hangingPunct="1"/>
            <a:r>
              <a:rPr kumimoji="0" lang="en-US" dirty="0" smtClean="0"/>
              <a:t>Click to edit Master text styles</a:t>
            </a:r>
          </a:p>
          <a:p>
            <a:pPr lvl="1" eaLnBrk="1" latinLnBrk="0" hangingPunct="1"/>
            <a:r>
              <a:rPr kumimoji="0" lang="en-US" dirty="0" smtClean="0"/>
              <a:t>Second level</a:t>
            </a:r>
          </a:p>
          <a:p>
            <a:pPr lvl="2" eaLnBrk="1" latinLnBrk="0" hangingPunct="1"/>
            <a:r>
              <a:rPr kumimoji="0" lang="en-US" dirty="0" smtClean="0"/>
              <a:t>Third level</a:t>
            </a:r>
          </a:p>
          <a:p>
            <a:pPr lvl="3" eaLnBrk="1" latinLnBrk="0" hangingPunct="1"/>
            <a:r>
              <a:rPr kumimoji="0" lang="en-US" dirty="0" smtClean="0"/>
              <a:t>Fourth level</a:t>
            </a:r>
          </a:p>
          <a:p>
            <a:pPr lvl="4" eaLnBrk="1" latinLnBrk="0" hangingPunct="1"/>
            <a:r>
              <a:rPr kumimoji="0" lang="en-US" dirty="0" smtClean="0"/>
              <a:t>Fifth level</a:t>
            </a:r>
            <a:endParaRPr kumimoji="0" lang="en-US" dirty="0"/>
          </a:p>
        </p:txBody>
      </p:sp>
    </p:spTree>
  </p:cSld>
  <p:clrMap bg1="lt1" tx1="dk1" bg2="lt2" tx2="dk2" accent1="accent1" accent2="accent2" accent3="accent3" accent4="accent4" accent5="accent5" accent6="accent6" hlink="hlink" folHlink="folHlink"/>
  <p:sldLayoutIdLst>
    <p:sldLayoutId id="2147483730" r:id="rId1"/>
    <p:sldLayoutId id="2147483731" r:id="rId2"/>
    <p:sldLayoutId id="2147483734" r:id="rId3"/>
    <p:sldLayoutId id="2147483737" r:id="rId4"/>
    <p:sldLayoutId id="2147483738" r:id="rId5"/>
  </p:sldLayoutIdLst>
  <p:hf sldNum="0" hdr="0"/>
  <p:txStyles>
    <p:titleStyle>
      <a:lvl1pPr algn="ctr" rtl="0" eaLnBrk="1" latinLnBrk="0" hangingPunct="1">
        <a:spcBef>
          <a:spcPct val="0"/>
        </a:spcBef>
        <a:buNone/>
        <a:defRPr kumimoji="0" sz="3300" kern="1200">
          <a:solidFill>
            <a:srgbClr val="8B216A"/>
          </a:solidFill>
          <a:latin typeface="+mj-lt"/>
          <a:ea typeface="+mj-ea"/>
          <a:cs typeface="+mj-cs"/>
        </a:defRPr>
      </a:lvl1pPr>
    </p:titleStyle>
    <p:bodyStyle>
      <a:lvl1pPr marL="274320" indent="-274320" algn="l" rtl="0" eaLnBrk="1" latinLnBrk="0" hangingPunct="1">
        <a:spcBef>
          <a:spcPct val="20000"/>
        </a:spcBef>
        <a:buClr>
          <a:srgbClr val="8B216A"/>
        </a:buClr>
        <a:buSzPct val="85000"/>
        <a:buFont typeface="Georgia" pitchFamily="18" charset="0"/>
        <a:buChar char="●"/>
        <a:defRPr kumimoji="0" sz="2700" kern="1200">
          <a:solidFill>
            <a:schemeClr val="tx1"/>
          </a:solidFill>
          <a:latin typeface="+mn-lt"/>
          <a:ea typeface="+mn-ea"/>
          <a:cs typeface="+mn-cs"/>
        </a:defRPr>
      </a:lvl1pPr>
      <a:lvl2pPr marL="548640" indent="-274320" algn="l" rtl="0" eaLnBrk="1" latinLnBrk="0" hangingPunct="1">
        <a:spcBef>
          <a:spcPct val="20000"/>
        </a:spcBef>
        <a:buClr>
          <a:srgbClr val="8B216A"/>
        </a:buClr>
        <a:buSzPct val="85000"/>
        <a:buFont typeface="Georgia" pitchFamily="18" charset="0"/>
        <a:buChar char="●"/>
        <a:defRPr kumimoji="0" sz="2200" kern="1200">
          <a:solidFill>
            <a:schemeClr val="tx1">
              <a:lumMod val="50000"/>
              <a:lumOff val="50000"/>
            </a:schemeClr>
          </a:solidFill>
          <a:latin typeface="+mn-lt"/>
          <a:ea typeface="+mn-ea"/>
          <a:cs typeface="+mn-cs"/>
        </a:defRPr>
      </a:lvl2pPr>
      <a:lvl3pPr marL="822960" indent="-228600" algn="l" rtl="0" eaLnBrk="1" latinLnBrk="0" hangingPunct="1">
        <a:spcBef>
          <a:spcPct val="20000"/>
        </a:spcBef>
        <a:buClr>
          <a:srgbClr val="8B216A"/>
        </a:buClr>
        <a:buSzPct val="85000"/>
        <a:buFont typeface="Georgia" pitchFamily="18" charset="0"/>
        <a:buChar char="●"/>
        <a:defRPr kumimoji="0" sz="2000" kern="1200">
          <a:solidFill>
            <a:schemeClr val="bg2">
              <a:lumMod val="50000"/>
            </a:schemeClr>
          </a:solidFill>
          <a:latin typeface="+mn-lt"/>
          <a:ea typeface="+mn-ea"/>
          <a:cs typeface="+mn-cs"/>
        </a:defRPr>
      </a:lvl3pPr>
      <a:lvl4pPr marL="1097280" indent="-228600" algn="l" rtl="0" eaLnBrk="1" latinLnBrk="0" hangingPunct="1">
        <a:spcBef>
          <a:spcPct val="20000"/>
        </a:spcBef>
        <a:buClr>
          <a:srgbClr val="8B216A"/>
        </a:buClr>
        <a:buSzPct val="85000"/>
        <a:buFont typeface="Georgia" pitchFamily="18" charset="0"/>
        <a:buChar char="●"/>
        <a:defRPr kumimoji="0" sz="1800" kern="1200">
          <a:solidFill>
            <a:schemeClr val="bg2">
              <a:lumMod val="90000"/>
            </a:schemeClr>
          </a:solidFill>
          <a:latin typeface="+mn-lt"/>
          <a:ea typeface="+mn-ea"/>
          <a:cs typeface="+mn-cs"/>
        </a:defRPr>
      </a:lvl4pPr>
      <a:lvl5pPr marL="1371600" indent="-228600" algn="l" rtl="0" eaLnBrk="1" latinLnBrk="0" hangingPunct="1">
        <a:spcBef>
          <a:spcPct val="20000"/>
        </a:spcBef>
        <a:buClr>
          <a:srgbClr val="8B216A"/>
        </a:buClr>
        <a:buSzPct val="85000"/>
        <a:buFont typeface="Georgia" pitchFamily="18" charset="0"/>
        <a:buChar char="●"/>
        <a:defRPr kumimoji="0" sz="1400" kern="1200">
          <a:solidFill>
            <a:schemeClr val="accent5">
              <a:lumMod val="60000"/>
              <a:lumOff val="40000"/>
            </a:schemeClr>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4" Type="http://schemas.openxmlformats.org/officeDocument/2006/relationships/image" Target="../media/image4.png"/><Relationship Id="rId1" Type="http://schemas.openxmlformats.org/officeDocument/2006/relationships/slideLayout" Target="../slideLayouts/slideLayout5.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8.xml"/><Relationship Id="rId3" Type="http://schemas.openxmlformats.org/officeDocument/2006/relationships/image" Target="../media/image5.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685800" y="3003258"/>
            <a:ext cx="7772400" cy="3212983"/>
          </a:xfrm>
        </p:spPr>
        <p:txBody>
          <a:bodyPr>
            <a:noAutofit/>
          </a:bodyPr>
          <a:lstStyle/>
          <a:p>
            <a:r>
              <a:rPr lang="en-US" dirty="0" smtClean="0"/>
              <a:t>This presentation is for the </a:t>
            </a:r>
            <a:r>
              <a:rPr lang="en-US" i="1" dirty="0" smtClean="0"/>
              <a:t>instructor</a:t>
            </a:r>
            <a:r>
              <a:rPr lang="en-US" dirty="0" smtClean="0"/>
              <a:t>, not to be </a:t>
            </a:r>
            <a:r>
              <a:rPr lang="en-US" dirty="0"/>
              <a:t>u</a:t>
            </a:r>
            <a:r>
              <a:rPr lang="en-US" dirty="0" smtClean="0"/>
              <a:t>sed in the classroom.</a:t>
            </a:r>
          </a:p>
          <a:p>
            <a:r>
              <a:rPr lang="en-US" dirty="0" smtClean="0"/>
              <a:t>This lesson will teach the students that everything is made of matter, and all matter is made up of atoms, which can undergo infinite rearrangements.</a:t>
            </a:r>
          </a:p>
        </p:txBody>
      </p:sp>
      <p:sp>
        <p:nvSpPr>
          <p:cNvPr id="2" name="Title 1"/>
          <p:cNvSpPr>
            <a:spLocks noGrp="1"/>
          </p:cNvSpPr>
          <p:nvPr>
            <p:ph type="ctrTitle"/>
          </p:nvPr>
        </p:nvSpPr>
        <p:spPr/>
        <p:txBody>
          <a:bodyPr>
            <a:normAutofit/>
          </a:bodyPr>
          <a:lstStyle/>
          <a:p>
            <a:r>
              <a:rPr lang="en-US" dirty="0" smtClean="0"/>
              <a:t>Atoms</a:t>
            </a:r>
            <a:r>
              <a:rPr lang="en-US" dirty="0"/>
              <a:t> </a:t>
            </a:r>
            <a:r>
              <a:rPr lang="en-US" dirty="0" smtClean="0"/>
              <a:t>– Building Blocks of Life</a:t>
            </a:r>
            <a:endParaRPr lang="en-US" dirty="0"/>
          </a:p>
        </p:txBody>
      </p:sp>
      <p:sp>
        <p:nvSpPr>
          <p:cNvPr id="4" name="Footer Placeholder 3"/>
          <p:cNvSpPr>
            <a:spLocks noGrp="1"/>
          </p:cNvSpPr>
          <p:nvPr>
            <p:ph type="ftr" sz="quarter" idx="11"/>
          </p:nvPr>
        </p:nvSpPr>
        <p:spPr/>
        <p:txBody>
          <a:bodyPr/>
          <a:lstStyle/>
          <a:p>
            <a:r>
              <a:rPr lang="en-US" smtClean="0"/>
              <a:t>http://earthref.org/SCC</a:t>
            </a:r>
            <a:endParaRPr lang="en-US" dirty="0"/>
          </a:p>
        </p:txBody>
      </p:sp>
      <p:sp>
        <p:nvSpPr>
          <p:cNvPr id="5" name="Date Placeholder 4"/>
          <p:cNvSpPr>
            <a:spLocks noGrp="1"/>
          </p:cNvSpPr>
          <p:nvPr>
            <p:ph type="dt" sz="half" idx="10"/>
          </p:nvPr>
        </p:nvSpPr>
        <p:spPr/>
        <p:txBody>
          <a:bodyPr/>
          <a:lstStyle/>
          <a:p>
            <a:r>
              <a:rPr lang="en-US" smtClean="0"/>
              <a:t>Scripps Classroom Connection</a:t>
            </a:r>
            <a:endParaRPr lang="en-US" dirty="0"/>
          </a:p>
        </p:txBody>
      </p:sp>
      <p:sp>
        <p:nvSpPr>
          <p:cNvPr id="6" name="TextBox 5"/>
          <p:cNvSpPr txBox="1"/>
          <p:nvPr/>
        </p:nvSpPr>
        <p:spPr>
          <a:xfrm>
            <a:off x="-1651000" y="3991429"/>
            <a:ext cx="184666" cy="369332"/>
          </a:xfrm>
          <a:prstGeom prst="rect">
            <a:avLst/>
          </a:prstGeom>
          <a:noFill/>
        </p:spPr>
        <p:txBody>
          <a:bodyPr wrap="none" rtlCol="0">
            <a:spAutoFit/>
          </a:bodyPr>
          <a:lstStyle/>
          <a:p>
            <a:endParaRPr lang="en-US"/>
          </a:p>
        </p:txBody>
      </p:sp>
    </p:spTree>
    <p:extLst>
      <p:ext uri="{BB962C8B-B14F-4D97-AF65-F5344CB8AC3E}">
        <p14:creationId xmlns:p14="http://schemas.microsoft.com/office/powerpoint/2010/main" val="3699192261"/>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
          </p:nvPr>
        </p:nvSpPr>
        <p:spPr/>
        <p:txBody>
          <a:bodyPr/>
          <a:lstStyle/>
          <a:p>
            <a:pPr marL="285750" indent="-285750">
              <a:buFont typeface="Arial"/>
              <a:buChar char="•"/>
            </a:pPr>
            <a:r>
              <a:rPr lang="en-US" dirty="0" smtClean="0"/>
              <a:t>The lesson assumes </a:t>
            </a:r>
            <a:r>
              <a:rPr lang="en-US" dirty="0"/>
              <a:t>that students understanding of matter is very basic and that they have not explored the concept of conservation of mass. </a:t>
            </a:r>
          </a:p>
          <a:p>
            <a:pPr marL="285750" indent="-285750">
              <a:buFont typeface="Wingdings" charset="2"/>
              <a:buChar char="§"/>
            </a:pPr>
            <a:r>
              <a:rPr lang="en-US" dirty="0"/>
              <a:t>It is important to have a fundamental knowledge of atoms to build upon before </a:t>
            </a:r>
            <a:r>
              <a:rPr lang="en-US" dirty="0" smtClean="0"/>
              <a:t>discussing bonding, energy exchange, and eventually chemistry.</a:t>
            </a:r>
            <a:endParaRPr lang="en-US" dirty="0"/>
          </a:p>
        </p:txBody>
      </p:sp>
      <p:sp>
        <p:nvSpPr>
          <p:cNvPr id="3" name="Title 2"/>
          <p:cNvSpPr>
            <a:spLocks noGrp="1"/>
          </p:cNvSpPr>
          <p:nvPr>
            <p:ph type="title"/>
          </p:nvPr>
        </p:nvSpPr>
        <p:spPr/>
        <p:txBody>
          <a:bodyPr/>
          <a:lstStyle/>
          <a:p>
            <a:r>
              <a:rPr lang="en-US" dirty="0" smtClean="0"/>
              <a:t>Reasoning and Context</a:t>
            </a:r>
            <a:endParaRPr lang="en-US" dirty="0"/>
          </a:p>
        </p:txBody>
      </p:sp>
      <p:sp>
        <p:nvSpPr>
          <p:cNvPr id="4" name="Date Placeholder 3"/>
          <p:cNvSpPr>
            <a:spLocks noGrp="1"/>
          </p:cNvSpPr>
          <p:nvPr>
            <p:ph type="dt" sz="half" idx="10"/>
          </p:nvPr>
        </p:nvSpPr>
        <p:spPr/>
        <p:txBody>
          <a:bodyPr/>
          <a:lstStyle/>
          <a:p>
            <a:r>
              <a:rPr lang="en-US" smtClean="0"/>
              <a:t>Scripps Classroom Connection</a:t>
            </a:r>
            <a:endParaRPr lang="en-US" dirty="0"/>
          </a:p>
        </p:txBody>
      </p:sp>
      <p:sp>
        <p:nvSpPr>
          <p:cNvPr id="5" name="Footer Placeholder 4"/>
          <p:cNvSpPr>
            <a:spLocks noGrp="1"/>
          </p:cNvSpPr>
          <p:nvPr>
            <p:ph type="ftr" sz="quarter" idx="12"/>
          </p:nvPr>
        </p:nvSpPr>
        <p:spPr/>
        <p:txBody>
          <a:bodyPr/>
          <a:lstStyle/>
          <a:p>
            <a:r>
              <a:rPr lang="en-US" smtClean="0"/>
              <a:t>http://earthref.org/SCC</a:t>
            </a:r>
            <a:endParaRPr lang="en-US" dirty="0"/>
          </a:p>
        </p:txBody>
      </p:sp>
    </p:spTree>
    <p:extLst>
      <p:ext uri="{BB962C8B-B14F-4D97-AF65-F5344CB8AC3E}">
        <p14:creationId xmlns:p14="http://schemas.microsoft.com/office/powerpoint/2010/main" val="357170524"/>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
          </p:nvPr>
        </p:nvSpPr>
        <p:spPr/>
        <p:txBody>
          <a:bodyPr/>
          <a:lstStyle/>
          <a:p>
            <a:r>
              <a:rPr lang="en-US" dirty="0" smtClean="0"/>
              <a:t>6 boxes </a:t>
            </a:r>
            <a:r>
              <a:rPr lang="en-US" dirty="0"/>
              <a:t>of at least </a:t>
            </a:r>
            <a:r>
              <a:rPr lang="en-US" dirty="0" smtClean="0"/>
              <a:t>30 </a:t>
            </a:r>
            <a:r>
              <a:rPr lang="en-US" dirty="0"/>
              <a:t>assorted </a:t>
            </a:r>
            <a:r>
              <a:rPr lang="en-US" dirty="0" smtClean="0"/>
              <a:t>Legos each</a:t>
            </a:r>
          </a:p>
          <a:p>
            <a:pPr lvl="1"/>
            <a:r>
              <a:rPr lang="en-US" dirty="0" smtClean="0"/>
              <a:t>You may need a few more boxes depending on how large the class size is.  Its good to have 2-4 students per box of </a:t>
            </a:r>
            <a:r>
              <a:rPr lang="en-US" dirty="0" err="1" smtClean="0"/>
              <a:t>Legoes</a:t>
            </a:r>
            <a:r>
              <a:rPr lang="en-US" dirty="0" smtClean="0"/>
              <a:t>.</a:t>
            </a:r>
          </a:p>
          <a:p>
            <a:r>
              <a:rPr lang="en-US" dirty="0" smtClean="0"/>
              <a:t>Notecards </a:t>
            </a:r>
            <a:r>
              <a:rPr lang="en-US" dirty="0"/>
              <a:t>with a simple object written on both sides, </a:t>
            </a:r>
            <a:r>
              <a:rPr lang="en-US" dirty="0" err="1"/>
              <a:t>e.g</a:t>
            </a:r>
            <a:r>
              <a:rPr lang="en-US" dirty="0"/>
              <a:t>: tree, flower, bird, town, planet, </a:t>
            </a:r>
            <a:r>
              <a:rPr lang="en-US" dirty="0" smtClean="0"/>
              <a:t>bridge</a:t>
            </a:r>
          </a:p>
          <a:p>
            <a:pPr lvl="1"/>
            <a:r>
              <a:rPr lang="en-US" dirty="0" smtClean="0"/>
              <a:t>Students will be building objects written on the cards.</a:t>
            </a:r>
          </a:p>
          <a:p>
            <a:r>
              <a:rPr lang="en-US" dirty="0" smtClean="0"/>
              <a:t>Science journals (one per student)</a:t>
            </a:r>
          </a:p>
          <a:p>
            <a:pPr lvl="1"/>
            <a:r>
              <a:rPr lang="en-US" dirty="0" smtClean="0"/>
              <a:t>These will be used throughout the 2 week lesson to record students’ thoughts and observations.</a:t>
            </a:r>
            <a:endParaRPr lang="en-US" dirty="0"/>
          </a:p>
          <a:p>
            <a:pPr marL="0" indent="0">
              <a:buNone/>
            </a:pPr>
            <a:endParaRPr lang="en-US" dirty="0"/>
          </a:p>
        </p:txBody>
      </p:sp>
      <p:sp>
        <p:nvSpPr>
          <p:cNvPr id="3" name="Title 2"/>
          <p:cNvSpPr>
            <a:spLocks noGrp="1"/>
          </p:cNvSpPr>
          <p:nvPr>
            <p:ph type="title"/>
          </p:nvPr>
        </p:nvSpPr>
        <p:spPr/>
        <p:txBody>
          <a:bodyPr/>
          <a:lstStyle/>
          <a:p>
            <a:r>
              <a:rPr lang="en-US" dirty="0" smtClean="0"/>
              <a:t>Materials</a:t>
            </a:r>
            <a:endParaRPr lang="en-US" dirty="0"/>
          </a:p>
        </p:txBody>
      </p:sp>
      <p:sp>
        <p:nvSpPr>
          <p:cNvPr id="4" name="Date Placeholder 3"/>
          <p:cNvSpPr>
            <a:spLocks noGrp="1"/>
          </p:cNvSpPr>
          <p:nvPr>
            <p:ph type="dt" sz="half" idx="10"/>
          </p:nvPr>
        </p:nvSpPr>
        <p:spPr/>
        <p:txBody>
          <a:bodyPr/>
          <a:lstStyle/>
          <a:p>
            <a:r>
              <a:rPr lang="en-US" smtClean="0"/>
              <a:t>Scripps Classroom Connection</a:t>
            </a:r>
            <a:endParaRPr lang="en-US" dirty="0"/>
          </a:p>
        </p:txBody>
      </p:sp>
      <p:sp>
        <p:nvSpPr>
          <p:cNvPr id="5" name="Footer Placeholder 4"/>
          <p:cNvSpPr>
            <a:spLocks noGrp="1"/>
          </p:cNvSpPr>
          <p:nvPr>
            <p:ph type="ftr" sz="quarter" idx="12"/>
          </p:nvPr>
        </p:nvSpPr>
        <p:spPr/>
        <p:txBody>
          <a:bodyPr/>
          <a:lstStyle/>
          <a:p>
            <a:r>
              <a:rPr lang="en-US" smtClean="0"/>
              <a:t>http://earthref.org/SCC</a:t>
            </a:r>
            <a:endParaRPr lang="en-US" dirty="0"/>
          </a:p>
        </p:txBody>
      </p:sp>
    </p:spTree>
    <p:extLst>
      <p:ext uri="{BB962C8B-B14F-4D97-AF65-F5344CB8AC3E}">
        <p14:creationId xmlns:p14="http://schemas.microsoft.com/office/powerpoint/2010/main" val="4182009424"/>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
          </p:nvPr>
        </p:nvSpPr>
        <p:spPr/>
        <p:txBody>
          <a:bodyPr/>
          <a:lstStyle/>
          <a:p>
            <a:pPr marL="0" indent="0">
              <a:buNone/>
            </a:pPr>
            <a:r>
              <a:rPr lang="en-US" b="1" dirty="0" smtClean="0"/>
              <a:t>What are you made of?</a:t>
            </a:r>
          </a:p>
          <a:p>
            <a:pPr marL="0" indent="0">
              <a:buNone/>
            </a:pPr>
            <a:r>
              <a:rPr lang="en-US" dirty="0" smtClean="0"/>
              <a:t>Write this </a:t>
            </a:r>
            <a:r>
              <a:rPr lang="en-US" dirty="0"/>
              <a:t>q</a:t>
            </a:r>
            <a:r>
              <a:rPr lang="en-US" dirty="0" smtClean="0"/>
              <a:t>uestion on the board/overhead</a:t>
            </a:r>
            <a:endParaRPr lang="en-US" dirty="0"/>
          </a:p>
          <a:p>
            <a:r>
              <a:rPr lang="en-US" dirty="0" smtClean="0"/>
              <a:t>Students’ </a:t>
            </a:r>
            <a:r>
              <a:rPr lang="en-US" dirty="0"/>
              <a:t>preliminary answers will be written individually in student daily science journals.</a:t>
            </a:r>
          </a:p>
          <a:p>
            <a:endParaRPr lang="en-US" dirty="0" smtClean="0"/>
          </a:p>
          <a:p>
            <a:r>
              <a:rPr lang="en-US" dirty="0" smtClean="0"/>
              <a:t>After students are given 5-10 minutes to think and write, each </a:t>
            </a:r>
            <a:r>
              <a:rPr lang="en-US" dirty="0"/>
              <a:t>table can give one or 2 </a:t>
            </a:r>
            <a:r>
              <a:rPr lang="en-US" dirty="0" smtClean="0"/>
              <a:t>answers.</a:t>
            </a:r>
            <a:endParaRPr lang="en-US" dirty="0"/>
          </a:p>
          <a:p>
            <a:endParaRPr lang="en-US" dirty="0"/>
          </a:p>
        </p:txBody>
      </p:sp>
      <p:sp>
        <p:nvSpPr>
          <p:cNvPr id="3" name="Title 2"/>
          <p:cNvSpPr>
            <a:spLocks noGrp="1"/>
          </p:cNvSpPr>
          <p:nvPr>
            <p:ph type="title"/>
          </p:nvPr>
        </p:nvSpPr>
        <p:spPr/>
        <p:txBody>
          <a:bodyPr/>
          <a:lstStyle/>
          <a:p>
            <a:r>
              <a:rPr lang="en-US" dirty="0" smtClean="0"/>
              <a:t>Opening Question</a:t>
            </a:r>
            <a:endParaRPr lang="en-US" dirty="0"/>
          </a:p>
        </p:txBody>
      </p:sp>
      <p:sp>
        <p:nvSpPr>
          <p:cNvPr id="4" name="Date Placeholder 3"/>
          <p:cNvSpPr>
            <a:spLocks noGrp="1"/>
          </p:cNvSpPr>
          <p:nvPr>
            <p:ph type="dt" sz="half" idx="10"/>
          </p:nvPr>
        </p:nvSpPr>
        <p:spPr/>
        <p:txBody>
          <a:bodyPr/>
          <a:lstStyle/>
          <a:p>
            <a:r>
              <a:rPr lang="en-US" smtClean="0"/>
              <a:t>Scripps Classroom Connection</a:t>
            </a:r>
            <a:endParaRPr lang="en-US" dirty="0"/>
          </a:p>
        </p:txBody>
      </p:sp>
      <p:sp>
        <p:nvSpPr>
          <p:cNvPr id="5" name="Footer Placeholder 4"/>
          <p:cNvSpPr>
            <a:spLocks noGrp="1"/>
          </p:cNvSpPr>
          <p:nvPr>
            <p:ph type="ftr" sz="quarter" idx="12"/>
          </p:nvPr>
        </p:nvSpPr>
        <p:spPr/>
        <p:txBody>
          <a:bodyPr/>
          <a:lstStyle/>
          <a:p>
            <a:r>
              <a:rPr lang="en-US" smtClean="0"/>
              <a:t>http://earthref.org/SCC</a:t>
            </a:r>
            <a:endParaRPr lang="en-US" dirty="0"/>
          </a:p>
        </p:txBody>
      </p:sp>
    </p:spTree>
    <p:extLst>
      <p:ext uri="{BB962C8B-B14F-4D97-AF65-F5344CB8AC3E}">
        <p14:creationId xmlns:p14="http://schemas.microsoft.com/office/powerpoint/2010/main" val="1451853324"/>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
          </p:nvPr>
        </p:nvSpPr>
        <p:spPr/>
        <p:txBody>
          <a:bodyPr>
            <a:normAutofit fontScale="77500" lnSpcReduction="20000"/>
          </a:bodyPr>
          <a:lstStyle/>
          <a:p>
            <a:r>
              <a:rPr lang="en-US" dirty="0" smtClean="0"/>
              <a:t>Students </a:t>
            </a:r>
            <a:r>
              <a:rPr lang="en-US" dirty="0"/>
              <a:t>will be told to complete a quick Lego building challenge.  Each group of two will be given a box of Legos with an included index card with a common object written on side one and another on side two.  The teams will be asked to build their first object in a five minute time period.</a:t>
            </a:r>
          </a:p>
          <a:p>
            <a:pPr marL="0" indent="0">
              <a:buNone/>
            </a:pPr>
            <a:endParaRPr lang="en-US" dirty="0"/>
          </a:p>
          <a:p>
            <a:r>
              <a:rPr lang="en-US" dirty="0"/>
              <a:t>At the end of this time, student groups will be asked to share their creations (a few seconds per group), then told to take their creations apart and return the Legos to the boxes as quickly as possible.</a:t>
            </a:r>
          </a:p>
          <a:p>
            <a:pPr marL="0" indent="0">
              <a:buNone/>
            </a:pPr>
            <a:endParaRPr lang="en-US" dirty="0"/>
          </a:p>
          <a:p>
            <a:r>
              <a:rPr lang="en-US" dirty="0"/>
              <a:t>Each group will pass their box to the next group and repeat the exercise, building the object written on side two of the card</a:t>
            </a:r>
            <a:r>
              <a:rPr lang="en-US" dirty="0" smtClean="0"/>
              <a:t>.</a:t>
            </a:r>
            <a:endParaRPr lang="en-US" dirty="0"/>
          </a:p>
          <a:p>
            <a:r>
              <a:rPr lang="en-US" dirty="0"/>
              <a:t>After a second quick sharing of the creations, the Legos will be put away </a:t>
            </a:r>
          </a:p>
        </p:txBody>
      </p:sp>
      <p:sp>
        <p:nvSpPr>
          <p:cNvPr id="3" name="Title 2"/>
          <p:cNvSpPr>
            <a:spLocks noGrp="1"/>
          </p:cNvSpPr>
          <p:nvPr>
            <p:ph type="title"/>
          </p:nvPr>
        </p:nvSpPr>
        <p:spPr/>
        <p:txBody>
          <a:bodyPr/>
          <a:lstStyle/>
          <a:p>
            <a:r>
              <a:rPr lang="en-US" dirty="0" smtClean="0"/>
              <a:t>Activity</a:t>
            </a:r>
            <a:endParaRPr lang="en-US" dirty="0"/>
          </a:p>
        </p:txBody>
      </p:sp>
      <p:sp>
        <p:nvSpPr>
          <p:cNvPr id="4" name="Date Placeholder 3"/>
          <p:cNvSpPr>
            <a:spLocks noGrp="1"/>
          </p:cNvSpPr>
          <p:nvPr>
            <p:ph type="dt" sz="half" idx="10"/>
          </p:nvPr>
        </p:nvSpPr>
        <p:spPr/>
        <p:txBody>
          <a:bodyPr/>
          <a:lstStyle/>
          <a:p>
            <a:r>
              <a:rPr lang="en-US" smtClean="0"/>
              <a:t>Scripps Classroom Connection</a:t>
            </a:r>
            <a:endParaRPr lang="en-US" dirty="0"/>
          </a:p>
        </p:txBody>
      </p:sp>
      <p:sp>
        <p:nvSpPr>
          <p:cNvPr id="5" name="Footer Placeholder 4"/>
          <p:cNvSpPr>
            <a:spLocks noGrp="1"/>
          </p:cNvSpPr>
          <p:nvPr>
            <p:ph type="ftr" sz="quarter" idx="12"/>
          </p:nvPr>
        </p:nvSpPr>
        <p:spPr/>
        <p:txBody>
          <a:bodyPr/>
          <a:lstStyle/>
          <a:p>
            <a:r>
              <a:rPr lang="en-US" smtClean="0"/>
              <a:t>http://earthref.org/SCC</a:t>
            </a:r>
            <a:endParaRPr lang="en-US" dirty="0"/>
          </a:p>
        </p:txBody>
      </p:sp>
    </p:spTree>
    <p:extLst>
      <p:ext uri="{BB962C8B-B14F-4D97-AF65-F5344CB8AC3E}">
        <p14:creationId xmlns:p14="http://schemas.microsoft.com/office/powerpoint/2010/main" val="1104691754"/>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
          </p:nvPr>
        </p:nvSpPr>
        <p:spPr/>
        <p:txBody>
          <a:bodyPr>
            <a:normAutofit lnSpcReduction="10000"/>
          </a:bodyPr>
          <a:lstStyle/>
          <a:p>
            <a:r>
              <a:rPr lang="en-US" dirty="0" smtClean="0"/>
              <a:t>Introduce the concept that atoms are the building blocks of the universe</a:t>
            </a:r>
          </a:p>
          <a:p>
            <a:r>
              <a:rPr lang="en-US" dirty="0" smtClean="0"/>
              <a:t>Explain </a:t>
            </a:r>
            <a:r>
              <a:rPr lang="en-US" dirty="0"/>
              <a:t>and expand upon the responses that the students wrote in their journals and observations they made while building and deconstructing their </a:t>
            </a:r>
            <a:r>
              <a:rPr lang="en-US" dirty="0" smtClean="0"/>
              <a:t>objects.</a:t>
            </a:r>
          </a:p>
          <a:p>
            <a:pPr lvl="1"/>
            <a:r>
              <a:rPr lang="en-US" dirty="0" smtClean="0"/>
              <a:t>Ask, “How are you like Legos?”</a:t>
            </a:r>
            <a:endParaRPr lang="en-US" dirty="0"/>
          </a:p>
          <a:p>
            <a:pPr marL="0" indent="0">
              <a:buNone/>
            </a:pPr>
            <a:endParaRPr lang="en-US" dirty="0"/>
          </a:p>
          <a:p>
            <a:r>
              <a:rPr lang="en-US" dirty="0"/>
              <a:t>After some discussion</a:t>
            </a:r>
            <a:r>
              <a:rPr lang="en-US" dirty="0" smtClean="0"/>
              <a:t>, share the following </a:t>
            </a:r>
            <a:r>
              <a:rPr lang="en-US" dirty="0"/>
              <a:t>passage from Chapter Five of “Sophie’s World” by </a:t>
            </a:r>
            <a:r>
              <a:rPr lang="en-US" dirty="0" err="1"/>
              <a:t>Jostein</a:t>
            </a:r>
            <a:r>
              <a:rPr lang="en-US" dirty="0"/>
              <a:t> </a:t>
            </a:r>
            <a:r>
              <a:rPr lang="en-US" dirty="0" err="1" smtClean="0"/>
              <a:t>Gaarder</a:t>
            </a:r>
            <a:r>
              <a:rPr lang="en-US" dirty="0" smtClean="0"/>
              <a:t> </a:t>
            </a:r>
            <a:r>
              <a:rPr lang="en-US" dirty="0"/>
              <a:t>with the students</a:t>
            </a:r>
            <a:r>
              <a:rPr lang="en-US" dirty="0" smtClean="0"/>
              <a:t>.</a:t>
            </a:r>
            <a:endParaRPr lang="en-US" dirty="0"/>
          </a:p>
        </p:txBody>
      </p:sp>
      <p:sp>
        <p:nvSpPr>
          <p:cNvPr id="3" name="Title 2"/>
          <p:cNvSpPr>
            <a:spLocks noGrp="1"/>
          </p:cNvSpPr>
          <p:nvPr>
            <p:ph type="title"/>
          </p:nvPr>
        </p:nvSpPr>
        <p:spPr/>
        <p:txBody>
          <a:bodyPr/>
          <a:lstStyle/>
          <a:p>
            <a:r>
              <a:rPr lang="en-US" dirty="0" smtClean="0"/>
              <a:t>Guided Discussion</a:t>
            </a:r>
            <a:endParaRPr lang="en-US" dirty="0"/>
          </a:p>
        </p:txBody>
      </p:sp>
      <p:sp>
        <p:nvSpPr>
          <p:cNvPr id="4" name="Date Placeholder 3"/>
          <p:cNvSpPr>
            <a:spLocks noGrp="1"/>
          </p:cNvSpPr>
          <p:nvPr>
            <p:ph type="dt" sz="half" idx="10"/>
          </p:nvPr>
        </p:nvSpPr>
        <p:spPr/>
        <p:txBody>
          <a:bodyPr/>
          <a:lstStyle/>
          <a:p>
            <a:r>
              <a:rPr lang="en-US" smtClean="0"/>
              <a:t>Scripps Classroom Connection</a:t>
            </a:r>
            <a:endParaRPr lang="en-US" dirty="0"/>
          </a:p>
        </p:txBody>
      </p:sp>
      <p:sp>
        <p:nvSpPr>
          <p:cNvPr id="5" name="Footer Placeholder 4"/>
          <p:cNvSpPr>
            <a:spLocks noGrp="1"/>
          </p:cNvSpPr>
          <p:nvPr>
            <p:ph type="ftr" sz="quarter" idx="12"/>
          </p:nvPr>
        </p:nvSpPr>
        <p:spPr/>
        <p:txBody>
          <a:bodyPr/>
          <a:lstStyle/>
          <a:p>
            <a:r>
              <a:rPr lang="en-US" smtClean="0"/>
              <a:t>http://earthref.org/SCC</a:t>
            </a:r>
            <a:endParaRPr lang="en-US" dirty="0"/>
          </a:p>
        </p:txBody>
      </p:sp>
    </p:spTree>
    <p:extLst>
      <p:ext uri="{BB962C8B-B14F-4D97-AF65-F5344CB8AC3E}">
        <p14:creationId xmlns:p14="http://schemas.microsoft.com/office/powerpoint/2010/main" val="4089493837"/>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half" idx="2"/>
          </p:nvPr>
        </p:nvSpPr>
        <p:spPr/>
        <p:txBody>
          <a:bodyPr/>
          <a:lstStyle/>
          <a:p>
            <a:r>
              <a:rPr lang="en-US" dirty="0"/>
              <a:t>In this passage, a discussion takes place detailing how the first descriptions of atoms by Democritus were, in many ways, a design description for Legos of the future. </a:t>
            </a:r>
          </a:p>
        </p:txBody>
      </p:sp>
      <p:sp>
        <p:nvSpPr>
          <p:cNvPr id="5" name="Date Placeholder 4"/>
          <p:cNvSpPr>
            <a:spLocks noGrp="1"/>
          </p:cNvSpPr>
          <p:nvPr>
            <p:ph type="dt" sz="half" idx="10"/>
          </p:nvPr>
        </p:nvSpPr>
        <p:spPr/>
        <p:txBody>
          <a:bodyPr/>
          <a:lstStyle/>
          <a:p>
            <a:r>
              <a:rPr lang="en-US" smtClean="0"/>
              <a:t>Scripps Classroom Connection</a:t>
            </a:r>
            <a:endParaRPr lang="en-US" dirty="0"/>
          </a:p>
        </p:txBody>
      </p:sp>
      <p:sp>
        <p:nvSpPr>
          <p:cNvPr id="6" name="Footer Placeholder 5"/>
          <p:cNvSpPr>
            <a:spLocks noGrp="1"/>
          </p:cNvSpPr>
          <p:nvPr>
            <p:ph type="ftr" sz="quarter" idx="11"/>
          </p:nvPr>
        </p:nvSpPr>
        <p:spPr/>
        <p:txBody>
          <a:bodyPr/>
          <a:lstStyle/>
          <a:p>
            <a:r>
              <a:rPr lang="en-US" smtClean="0"/>
              <a:t>http://earthref.org/SCC</a:t>
            </a:r>
            <a:endParaRPr lang="en-US" dirty="0" smtClean="0"/>
          </a:p>
        </p:txBody>
      </p:sp>
      <p:pic>
        <p:nvPicPr>
          <p:cNvPr id="10" name="Picture 9"/>
          <p:cNvPicPr>
            <a:picLocks noChangeAspect="1"/>
          </p:cNvPicPr>
          <p:nvPr/>
        </p:nvPicPr>
        <p:blipFill rotWithShape="1">
          <a:blip r:embed="rId3"/>
          <a:srcRect l="3872"/>
          <a:stretch/>
        </p:blipFill>
        <p:spPr>
          <a:xfrm>
            <a:off x="2905058" y="543448"/>
            <a:ext cx="3026741" cy="5861536"/>
          </a:xfrm>
          <a:prstGeom prst="rect">
            <a:avLst/>
          </a:prstGeom>
        </p:spPr>
      </p:pic>
      <p:pic>
        <p:nvPicPr>
          <p:cNvPr id="11" name="Picture 10"/>
          <p:cNvPicPr>
            <a:picLocks noChangeAspect="1"/>
          </p:cNvPicPr>
          <p:nvPr/>
        </p:nvPicPr>
        <p:blipFill>
          <a:blip r:embed="rId4"/>
          <a:stretch>
            <a:fillRect/>
          </a:stretch>
        </p:blipFill>
        <p:spPr>
          <a:xfrm>
            <a:off x="5875740" y="543448"/>
            <a:ext cx="3104324" cy="5867400"/>
          </a:xfrm>
          <a:prstGeom prst="rect">
            <a:avLst/>
          </a:prstGeom>
        </p:spPr>
      </p:pic>
      <p:cxnSp>
        <p:nvCxnSpPr>
          <p:cNvPr id="3" name="Straight Connector 2"/>
          <p:cNvCxnSpPr/>
          <p:nvPr/>
        </p:nvCxnSpPr>
        <p:spPr>
          <a:xfrm>
            <a:off x="5875740" y="6199084"/>
            <a:ext cx="2957364" cy="0"/>
          </a:xfrm>
          <a:prstGeom prst="line">
            <a:avLst/>
          </a:prstGeom>
          <a:ln w="28575" cmpd="sng"/>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569911747"/>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r>
              <a:rPr lang="en-US" smtClean="0"/>
              <a:t>Scripps Classroom Connection</a:t>
            </a:r>
            <a:endParaRPr lang="en-US" dirty="0"/>
          </a:p>
        </p:txBody>
      </p:sp>
      <p:sp>
        <p:nvSpPr>
          <p:cNvPr id="6" name="Footer Placeholder 5"/>
          <p:cNvSpPr>
            <a:spLocks noGrp="1"/>
          </p:cNvSpPr>
          <p:nvPr>
            <p:ph type="ftr" sz="quarter" idx="11"/>
          </p:nvPr>
        </p:nvSpPr>
        <p:spPr/>
        <p:txBody>
          <a:bodyPr/>
          <a:lstStyle/>
          <a:p>
            <a:r>
              <a:rPr lang="en-US" smtClean="0"/>
              <a:t>http://earthref.org/SCC</a:t>
            </a:r>
            <a:endParaRPr lang="en-US" dirty="0" smtClean="0"/>
          </a:p>
        </p:txBody>
      </p:sp>
      <p:pic>
        <p:nvPicPr>
          <p:cNvPr id="9" name="Picture 8"/>
          <p:cNvPicPr>
            <a:picLocks noChangeAspect="1"/>
          </p:cNvPicPr>
          <p:nvPr/>
        </p:nvPicPr>
        <p:blipFill>
          <a:blip r:embed="rId3"/>
          <a:stretch>
            <a:fillRect/>
          </a:stretch>
        </p:blipFill>
        <p:spPr>
          <a:xfrm>
            <a:off x="4230147" y="631336"/>
            <a:ext cx="3809259" cy="5675460"/>
          </a:xfrm>
          <a:prstGeom prst="rect">
            <a:avLst/>
          </a:prstGeom>
        </p:spPr>
      </p:pic>
      <p:sp>
        <p:nvSpPr>
          <p:cNvPr id="7" name="Text Placeholder 3"/>
          <p:cNvSpPr>
            <a:spLocks noGrp="1"/>
          </p:cNvSpPr>
          <p:nvPr>
            <p:ph type="body" sz="half" idx="2"/>
          </p:nvPr>
        </p:nvSpPr>
        <p:spPr/>
        <p:txBody>
          <a:bodyPr/>
          <a:lstStyle/>
          <a:p>
            <a:r>
              <a:rPr lang="en-US" dirty="0"/>
              <a:t>In this passage, a discussion takes place detailing how the first descriptions of atoms by Democritus were, in many ways, a design description for Legos of the future. </a:t>
            </a:r>
          </a:p>
        </p:txBody>
      </p:sp>
    </p:spTree>
    <p:extLst>
      <p:ext uri="{BB962C8B-B14F-4D97-AF65-F5344CB8AC3E}">
        <p14:creationId xmlns:p14="http://schemas.microsoft.com/office/powerpoint/2010/main" val="2438605724"/>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
          </p:nvPr>
        </p:nvSpPr>
        <p:spPr/>
        <p:txBody>
          <a:bodyPr/>
          <a:lstStyle/>
          <a:p>
            <a:r>
              <a:rPr lang="en-US" dirty="0" smtClean="0"/>
              <a:t>Ask the </a:t>
            </a:r>
            <a:r>
              <a:rPr lang="en-US" dirty="0" smtClean="0"/>
              <a:t>students what their </a:t>
            </a:r>
            <a:r>
              <a:rPr lang="en-US" dirty="0" smtClean="0"/>
              <a:t>thoughts </a:t>
            </a:r>
            <a:r>
              <a:rPr lang="en-US" dirty="0" smtClean="0"/>
              <a:t>were when hearing the </a:t>
            </a:r>
            <a:r>
              <a:rPr lang="en-US" dirty="0" smtClean="0"/>
              <a:t>piece, and specifically ask one student to now clarify how </a:t>
            </a:r>
            <a:r>
              <a:rPr lang="en-US" dirty="0" smtClean="0"/>
              <a:t>Legos </a:t>
            </a:r>
            <a:r>
              <a:rPr lang="en-US" dirty="0" smtClean="0"/>
              <a:t>are like atoms.  Have others help them if necessary.</a:t>
            </a:r>
            <a:endParaRPr lang="en-US" dirty="0"/>
          </a:p>
        </p:txBody>
      </p:sp>
      <p:sp>
        <p:nvSpPr>
          <p:cNvPr id="3" name="Title 2"/>
          <p:cNvSpPr>
            <a:spLocks noGrp="1"/>
          </p:cNvSpPr>
          <p:nvPr>
            <p:ph type="title"/>
          </p:nvPr>
        </p:nvSpPr>
        <p:spPr/>
        <p:txBody>
          <a:bodyPr/>
          <a:lstStyle/>
          <a:p>
            <a:r>
              <a:rPr lang="en-US" dirty="0" smtClean="0"/>
              <a:t>Discussion</a:t>
            </a:r>
            <a:endParaRPr lang="en-US" dirty="0"/>
          </a:p>
        </p:txBody>
      </p:sp>
      <p:sp>
        <p:nvSpPr>
          <p:cNvPr id="4" name="Date Placeholder 3"/>
          <p:cNvSpPr>
            <a:spLocks noGrp="1"/>
          </p:cNvSpPr>
          <p:nvPr>
            <p:ph type="dt" sz="half" idx="10"/>
          </p:nvPr>
        </p:nvSpPr>
        <p:spPr/>
        <p:txBody>
          <a:bodyPr/>
          <a:lstStyle/>
          <a:p>
            <a:r>
              <a:rPr lang="en-US" smtClean="0"/>
              <a:t>Scripps Classroom Connection</a:t>
            </a:r>
            <a:endParaRPr lang="en-US" dirty="0"/>
          </a:p>
        </p:txBody>
      </p:sp>
      <p:sp>
        <p:nvSpPr>
          <p:cNvPr id="5" name="Footer Placeholder 4"/>
          <p:cNvSpPr>
            <a:spLocks noGrp="1"/>
          </p:cNvSpPr>
          <p:nvPr>
            <p:ph type="ftr" sz="quarter" idx="12"/>
          </p:nvPr>
        </p:nvSpPr>
        <p:spPr/>
        <p:txBody>
          <a:bodyPr/>
          <a:lstStyle/>
          <a:p>
            <a:r>
              <a:rPr lang="en-US" smtClean="0"/>
              <a:t>http://earthref.org/SCC</a:t>
            </a:r>
            <a:endParaRPr lang="en-US" dirty="0"/>
          </a:p>
        </p:txBody>
      </p:sp>
    </p:spTree>
    <p:extLst>
      <p:ext uri="{BB962C8B-B14F-4D97-AF65-F5344CB8AC3E}">
        <p14:creationId xmlns:p14="http://schemas.microsoft.com/office/powerpoint/2010/main" val="2011477760"/>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p:txBody>
          <a:bodyPr>
            <a:noAutofit/>
          </a:bodyPr>
          <a:lstStyle/>
          <a:p>
            <a:pPr marL="0" indent="0">
              <a:buNone/>
            </a:pPr>
            <a:r>
              <a:rPr lang="en-US" dirty="0" smtClean="0"/>
              <a:t>Ask </a:t>
            </a:r>
            <a:r>
              <a:rPr lang="en-US" dirty="0"/>
              <a:t>students to consider real-life examples of atoms moving from one object to </a:t>
            </a:r>
            <a:r>
              <a:rPr lang="en-US" dirty="0" smtClean="0"/>
              <a:t>another.</a:t>
            </a:r>
            <a:endParaRPr lang="en-US" dirty="0"/>
          </a:p>
          <a:p>
            <a:r>
              <a:rPr lang="en-US" dirty="0" smtClean="0"/>
              <a:t>Ex: Photosynthesis </a:t>
            </a:r>
            <a:r>
              <a:rPr lang="en-US" dirty="0"/>
              <a:t>and respiration (a good example to conclude with is the fact that a plant in the room has exchanged atoms with all of the students in the room, and vice versa</a:t>
            </a:r>
            <a:r>
              <a:rPr lang="en-US" dirty="0" smtClean="0"/>
              <a:t>)</a:t>
            </a:r>
            <a:endParaRPr lang="en-US" dirty="0"/>
          </a:p>
          <a:p>
            <a:r>
              <a:rPr lang="en-US" dirty="0"/>
              <a:t>Some students may bring up more disgusting exchanges, but these are valid and memorable examples as well, and will reinforce the basic principles learned</a:t>
            </a:r>
            <a:r>
              <a:rPr lang="en-US" dirty="0" smtClean="0"/>
              <a:t>.</a:t>
            </a:r>
          </a:p>
          <a:p>
            <a:pPr marL="0" indent="0">
              <a:buNone/>
            </a:pPr>
            <a:r>
              <a:rPr lang="en-US" dirty="0" smtClean="0"/>
              <a:t>Continue to emphasize that all life is made of atoms</a:t>
            </a:r>
            <a:endParaRPr lang="en-US" dirty="0"/>
          </a:p>
        </p:txBody>
      </p:sp>
      <p:sp>
        <p:nvSpPr>
          <p:cNvPr id="5" name="Date Placeholder 4"/>
          <p:cNvSpPr>
            <a:spLocks noGrp="1"/>
          </p:cNvSpPr>
          <p:nvPr>
            <p:ph type="dt" sz="half" idx="10"/>
          </p:nvPr>
        </p:nvSpPr>
        <p:spPr/>
        <p:txBody>
          <a:bodyPr/>
          <a:lstStyle/>
          <a:p>
            <a:r>
              <a:rPr lang="en-US" smtClean="0"/>
              <a:t>Scripps Classroom Connection</a:t>
            </a:r>
            <a:endParaRPr lang="en-US" dirty="0"/>
          </a:p>
        </p:txBody>
      </p:sp>
      <p:sp>
        <p:nvSpPr>
          <p:cNvPr id="4" name="Footer Placeholder 3"/>
          <p:cNvSpPr>
            <a:spLocks noGrp="1"/>
          </p:cNvSpPr>
          <p:nvPr>
            <p:ph type="ftr" sz="quarter" idx="11"/>
          </p:nvPr>
        </p:nvSpPr>
        <p:spPr/>
        <p:txBody>
          <a:bodyPr/>
          <a:lstStyle/>
          <a:p>
            <a:r>
              <a:rPr lang="en-US" smtClean="0"/>
              <a:t>http://earthref.org/SCC</a:t>
            </a:r>
            <a:endParaRPr lang="en-US" dirty="0"/>
          </a:p>
        </p:txBody>
      </p:sp>
      <p:sp>
        <p:nvSpPr>
          <p:cNvPr id="3" name="Title 2"/>
          <p:cNvSpPr>
            <a:spLocks noGrp="1"/>
          </p:cNvSpPr>
          <p:nvPr>
            <p:ph type="ctrTitle"/>
          </p:nvPr>
        </p:nvSpPr>
        <p:spPr/>
        <p:txBody>
          <a:bodyPr>
            <a:normAutofit/>
          </a:bodyPr>
          <a:lstStyle/>
          <a:p>
            <a:r>
              <a:rPr lang="en-US" dirty="0" smtClean="0"/>
              <a:t>Conclusions</a:t>
            </a:r>
            <a:br>
              <a:rPr lang="en-US" dirty="0" smtClean="0"/>
            </a:br>
            <a:endParaRPr lang="en-US" dirty="0"/>
          </a:p>
        </p:txBody>
      </p:sp>
    </p:spTree>
    <p:extLst>
      <p:ext uri="{BB962C8B-B14F-4D97-AF65-F5344CB8AC3E}">
        <p14:creationId xmlns:p14="http://schemas.microsoft.com/office/powerpoint/2010/main" val="3709687685"/>
      </p:ext>
    </p:extLst>
  </p:cSld>
  <p:clrMapOvr>
    <a:masterClrMapping/>
  </p:clrMapOvr>
  <p:timing>
    <p:tnLst>
      <p:par>
        <p:cTn xmlns:p14="http://schemas.microsoft.com/office/powerpoint/2010/mai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theme1.xml><?xml version="1.0" encoding="utf-8"?>
<a:theme xmlns:a="http://schemas.openxmlformats.org/drawingml/2006/main" name="SCC">
  <a:themeElements>
    <a:clrScheme name="Civic">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Civic">
      <a:majorFont>
        <a:latin typeface="Georgia"/>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Georgia"/>
        <a:ea typeface=""/>
        <a:cs typeface=""/>
        <a:font script="Jpan" typeface="ＭＳ Ｐ明朝"/>
        <a:font script="Hang" typeface="바탕"/>
        <a:font script="Hans" typeface="华文新魏"/>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Civic">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Civic.thmx</Template>
  <TotalTime>5343</TotalTime>
  <Words>1946</Words>
  <Application>Microsoft Macintosh PowerPoint</Application>
  <PresentationFormat>On-screen Show (4:3)</PresentationFormat>
  <Paragraphs>121</Paragraphs>
  <Slides>10</Slides>
  <Notes>10</Notes>
  <HiddenSlides>0</HiddenSlides>
  <MMClips>0</MMClips>
  <ScaleCrop>false</ScaleCrop>
  <HeadingPairs>
    <vt:vector size="4" baseType="variant">
      <vt:variant>
        <vt:lpstr>Theme</vt:lpstr>
      </vt:variant>
      <vt:variant>
        <vt:i4>1</vt:i4>
      </vt:variant>
      <vt:variant>
        <vt:lpstr>Slide Titles</vt:lpstr>
      </vt:variant>
      <vt:variant>
        <vt:i4>10</vt:i4>
      </vt:variant>
    </vt:vector>
  </HeadingPairs>
  <TitlesOfParts>
    <vt:vector size="11" baseType="lpstr">
      <vt:lpstr>SCC</vt:lpstr>
      <vt:lpstr>Atoms – Building Blocks of Life</vt:lpstr>
      <vt:lpstr>Reasoning and Context</vt:lpstr>
      <vt:lpstr>Materials</vt:lpstr>
      <vt:lpstr>Opening Question</vt:lpstr>
      <vt:lpstr>Activity</vt:lpstr>
      <vt:lpstr>Guided Discussion</vt:lpstr>
      <vt:lpstr>PowerPoint Presentation</vt:lpstr>
      <vt:lpstr>PowerPoint Presentation</vt:lpstr>
      <vt:lpstr>Discussion</vt:lpstr>
      <vt:lpstr>Conclusions </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perfect K-12 presentation ever (replace this with your title)</dc:title>
  <dc:creator>IGPP</dc:creator>
  <cp:lastModifiedBy>Maryann Tekverk</cp:lastModifiedBy>
  <cp:revision>84</cp:revision>
  <cp:lastPrinted>2011-07-11T02:33:14Z</cp:lastPrinted>
  <dcterms:created xsi:type="dcterms:W3CDTF">2011-06-23T20:06:11Z</dcterms:created>
  <dcterms:modified xsi:type="dcterms:W3CDTF">2012-04-26T01:45:00Z</dcterms:modified>
</cp:coreProperties>
</file>