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23"/>
  </p:notesMasterIdLst>
  <p:sldIdLst>
    <p:sldId id="256" r:id="rId2"/>
    <p:sldId id="287" r:id="rId3"/>
    <p:sldId id="288" r:id="rId4"/>
    <p:sldId id="26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5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4FC03"/>
    <a:srgbClr val="FFACF5"/>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23" autoAdjust="0"/>
    <p:restoredTop sz="42370" autoAdjust="0"/>
  </p:normalViewPr>
  <p:slideViewPr>
    <p:cSldViewPr snapToGrid="0" snapToObjects="1">
      <p:cViewPr varScale="1">
        <p:scale>
          <a:sx n="43" d="100"/>
          <a:sy n="43" d="100"/>
        </p:scale>
        <p:origin x="-2400"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4/25/12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Maryann</a:t>
            </a:r>
            <a:r>
              <a:rPr lang="en-US" sz="1200" kern="1200" baseline="0" dirty="0" smtClean="0">
                <a:solidFill>
                  <a:schemeClr val="tx1"/>
                </a:solidFill>
                <a:effectLst/>
                <a:latin typeface="+mn-lt"/>
                <a:ea typeface="+mn-ea"/>
                <a:cs typeface="+mn-cs"/>
              </a:rPr>
              <a:t> Tekverk, PhD student, Scripps Institution of Oceanography and Jerry Ruiz, teacher, Dana Middle School, San Diego, CA</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This lesson will introduce students to atomic particles (protons,</a:t>
            </a:r>
            <a:r>
              <a:rPr lang="en-US" sz="1200" kern="1200" baseline="0" dirty="0" smtClean="0">
                <a:solidFill>
                  <a:schemeClr val="tx1"/>
                </a:solidFill>
                <a:effectLst/>
                <a:latin typeface="+mn-lt"/>
                <a:ea typeface="+mn-ea"/>
                <a:cs typeface="+mn-cs"/>
              </a:rPr>
              <a:t> neutrons, electrons) which will allow for later discussion of atomic bonding.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SUMMARY:  This is part 2 of a two-week unit focusing on atoms and trends on the periodic table.  This lesson plan assumes that students know that matter is made of atoms, but that their understanding is very basic and that they have not explored atomic structure or learned about atomic particles.</a:t>
            </a:r>
          </a:p>
          <a:p>
            <a:pPr lvl="0"/>
            <a:r>
              <a:rPr lang="en-US" sz="1200" kern="1200" dirty="0" smtClean="0">
                <a:solidFill>
                  <a:schemeClr val="tx1"/>
                </a:solidFill>
                <a:effectLst/>
                <a:latin typeface="+mn-lt"/>
                <a:ea typeface="+mn-ea"/>
                <a:cs typeface="+mn-cs"/>
              </a:rPr>
              <a:t>WEBSITES USED IN THIS PRESENTATION:</a:t>
            </a:r>
            <a:r>
              <a:rPr lang="en-US" sz="1200" kern="1200" baseline="0" dirty="0" smtClean="0">
                <a:solidFill>
                  <a:schemeClr val="tx1"/>
                </a:solidFill>
                <a:effectLst/>
                <a:latin typeface="+mn-lt"/>
                <a:ea typeface="+mn-ea"/>
                <a:cs typeface="+mn-cs"/>
              </a:rPr>
              <a:t> No websites are used in this presentation.</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ADDITIONAL READING: http://</a:t>
            </a:r>
            <a:r>
              <a:rPr lang="en-US" sz="1200" kern="1200" dirty="0" err="1" smtClean="0">
                <a:solidFill>
                  <a:schemeClr val="tx1"/>
                </a:solidFill>
                <a:effectLst/>
                <a:latin typeface="+mn-lt"/>
                <a:ea typeface="+mn-ea"/>
                <a:cs typeface="+mn-cs"/>
              </a:rPr>
              <a:t>www.webelements.com</a:t>
            </a:r>
            <a:r>
              <a:rPr lang="en-US" sz="1200" kern="1200" dirty="0" smtClean="0">
                <a:solidFill>
                  <a:schemeClr val="tx1"/>
                </a:solidFill>
                <a:effectLst/>
                <a:latin typeface="+mn-lt"/>
                <a:ea typeface="+mn-ea"/>
                <a:cs typeface="+mn-cs"/>
              </a:rPr>
              <a:t> is a useful website for exploring the Periodic Table.</a:t>
            </a:r>
          </a:p>
          <a:p>
            <a:pPr lvl="0"/>
            <a:r>
              <a:rPr lang="en-US" sz="1200" kern="1200" dirty="0" smtClean="0">
                <a:solidFill>
                  <a:schemeClr val="tx1"/>
                </a:solidFill>
                <a:effectLst/>
                <a:latin typeface="+mn-lt"/>
                <a:ea typeface="+mn-ea"/>
                <a:cs typeface="+mn-cs"/>
              </a:rPr>
              <a:t>CONTEXT FOR USE: This lesson</a:t>
            </a:r>
            <a:r>
              <a:rPr lang="en-US" sz="1200" kern="1200" baseline="0" dirty="0" smtClean="0">
                <a:solidFill>
                  <a:schemeClr val="tx1"/>
                </a:solidFill>
                <a:effectLst/>
                <a:latin typeface="+mn-lt"/>
                <a:ea typeface="+mn-ea"/>
                <a:cs typeface="+mn-cs"/>
              </a:rPr>
              <a:t> plan is part 2 of a two-week section designed for fifth and sixth graders.  The lesson assumes the students start with little knowledge of atomic theory and properties of matter, but </a:t>
            </a:r>
            <a:r>
              <a:rPr lang="en-US" sz="1200" i="1" kern="1200" baseline="0" dirty="0" smtClean="0">
                <a:solidFill>
                  <a:schemeClr val="tx1"/>
                </a:solidFill>
                <a:effectLst/>
                <a:latin typeface="+mn-lt"/>
                <a:ea typeface="+mn-ea"/>
                <a:cs typeface="+mn-cs"/>
              </a:rPr>
              <a:t>have</a:t>
            </a:r>
            <a:r>
              <a:rPr lang="en-US" sz="1200" kern="1200" baseline="0" dirty="0" smtClean="0">
                <a:solidFill>
                  <a:schemeClr val="tx1"/>
                </a:solidFill>
                <a:effectLst/>
                <a:latin typeface="+mn-lt"/>
                <a:ea typeface="+mn-ea"/>
                <a:cs typeface="+mn-cs"/>
              </a:rPr>
              <a:t> been introduced to the concept of atoms and conservation of mass. The previous lesson uses </a:t>
            </a:r>
            <a:r>
              <a:rPr lang="en-US" sz="1200" kern="1200" baseline="0" dirty="0" smtClean="0">
                <a:solidFill>
                  <a:schemeClr val="tx1"/>
                </a:solidFill>
                <a:effectLst/>
                <a:latin typeface="+mn-lt"/>
                <a:ea typeface="+mn-ea"/>
                <a:cs typeface="+mn-cs"/>
              </a:rPr>
              <a:t>Legos </a:t>
            </a:r>
            <a:r>
              <a:rPr lang="en-US" sz="1200" kern="1200" baseline="0" dirty="0" smtClean="0">
                <a:solidFill>
                  <a:schemeClr val="tx1"/>
                </a:solidFill>
                <a:effectLst/>
                <a:latin typeface="+mn-lt"/>
                <a:ea typeface="+mn-ea"/>
                <a:cs typeface="+mn-cs"/>
              </a:rPr>
              <a:t>to teach that atoms are the building blocks of life, and the following lesson involves reporting on an elements physical and chemical properties</a:t>
            </a:r>
          </a:p>
          <a:p>
            <a:pPr lvl="0"/>
            <a:r>
              <a:rPr lang="en-US" sz="1200" kern="1200" dirty="0" smtClean="0">
                <a:solidFill>
                  <a:schemeClr val="tx1"/>
                </a:solidFill>
                <a:effectLst/>
                <a:latin typeface="+mn-lt"/>
                <a:ea typeface="+mn-ea"/>
                <a:cs typeface="+mn-cs"/>
              </a:rPr>
              <a:t>MISCONCEPTIONS:  </a:t>
            </a:r>
          </a:p>
          <a:p>
            <a:pPr marL="171450" lvl="0" indent="-171450">
              <a:buFontTx/>
              <a:buChar char="-"/>
            </a:pPr>
            <a:r>
              <a:rPr lang="en-US" sz="1200" kern="1200" dirty="0" smtClean="0">
                <a:solidFill>
                  <a:schemeClr val="tx1"/>
                </a:solidFill>
                <a:effectLst/>
                <a:latin typeface="+mn-lt"/>
                <a:ea typeface="+mn-ea"/>
                <a:cs typeface="+mn-cs"/>
              </a:rPr>
              <a:t>Gases are not matter </a:t>
            </a:r>
          </a:p>
          <a:p>
            <a:pPr marL="171450" lvl="0" indent="-171450">
              <a:buFontTx/>
              <a:buChar char="-"/>
            </a:pPr>
            <a:r>
              <a:rPr lang="en-US" sz="1200" kern="1200" dirty="0" smtClean="0">
                <a:solidFill>
                  <a:schemeClr val="tx1"/>
                </a:solidFill>
                <a:effectLst/>
                <a:latin typeface="+mn-lt"/>
                <a:ea typeface="+mn-ea"/>
                <a:cs typeface="+mn-cs"/>
              </a:rPr>
              <a:t>Particles are viewed as mini versions of the substance they comprise </a:t>
            </a:r>
          </a:p>
          <a:p>
            <a:pPr marL="171450" lvl="0" indent="-171450">
              <a:buFontTx/>
              <a:buChar char="-"/>
            </a:pPr>
            <a:r>
              <a:rPr lang="en-US" sz="1200" kern="1200" dirty="0" smtClean="0">
                <a:solidFill>
                  <a:schemeClr val="tx1"/>
                </a:solidFill>
                <a:effectLst/>
                <a:latin typeface="+mn-lt"/>
                <a:ea typeface="+mn-ea"/>
                <a:cs typeface="+mn-cs"/>
              </a:rPr>
              <a:t>No differentiation is made between atoms and molecules </a:t>
            </a:r>
          </a:p>
          <a:p>
            <a:pPr marL="171450" lvl="0" indent="-171450">
              <a:buFontTx/>
              <a:buChar char="-"/>
            </a:pPr>
            <a:r>
              <a:rPr lang="en-US" sz="1200" kern="1200" dirty="0" smtClean="0">
                <a:solidFill>
                  <a:schemeClr val="tx1"/>
                </a:solidFill>
                <a:effectLst/>
                <a:latin typeface="+mn-lt"/>
                <a:ea typeface="+mn-ea"/>
                <a:cs typeface="+mn-cs"/>
              </a:rPr>
              <a:t>Air and Oxygen are the same </a:t>
            </a:r>
          </a:p>
          <a:p>
            <a:pPr lvl="0"/>
            <a:r>
              <a:rPr lang="en-US" sz="1200" b="0" kern="1200" dirty="0" smtClean="0">
                <a:solidFill>
                  <a:schemeClr val="tx1"/>
                </a:solidFill>
                <a:effectLst/>
                <a:latin typeface="+mn-lt"/>
                <a:ea typeface="+mn-ea"/>
                <a:cs typeface="+mn-cs"/>
              </a:rPr>
              <a:t>EVALUATION TIPS: Post</a:t>
            </a:r>
            <a:r>
              <a:rPr lang="en-US" sz="1200" b="0" kern="1200" baseline="0" dirty="0" smtClean="0">
                <a:solidFill>
                  <a:schemeClr val="tx1"/>
                </a:solidFill>
                <a:effectLst/>
                <a:latin typeface="+mn-lt"/>
                <a:ea typeface="+mn-ea"/>
                <a:cs typeface="+mn-cs"/>
              </a:rPr>
              <a:t>-evaluation will involve discussion, and students </a:t>
            </a:r>
            <a:r>
              <a:rPr lang="en-US" sz="1200" b="0" kern="1200" baseline="0" dirty="0" smtClean="0">
                <a:solidFill>
                  <a:schemeClr val="tx1"/>
                </a:solidFill>
                <a:effectLst/>
                <a:latin typeface="+mn-lt"/>
                <a:ea typeface="+mn-ea"/>
                <a:cs typeface="+mn-cs"/>
              </a:rPr>
              <a:t>ability </a:t>
            </a:r>
            <a:r>
              <a:rPr lang="en-US" sz="1200" b="0" kern="1200" baseline="0" dirty="0" smtClean="0">
                <a:solidFill>
                  <a:schemeClr val="tx1"/>
                </a:solidFill>
                <a:effectLst/>
                <a:latin typeface="+mn-lt"/>
                <a:ea typeface="+mn-ea"/>
                <a:cs typeface="+mn-cs"/>
              </a:rPr>
              <a:t>to understand further examples of atomic theory.  In addition, student’s Bohr Models can be evaluated for fundamental understanding.</a:t>
            </a:r>
            <a:endParaRPr lang="en-US" sz="1200" b="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 It is best to start with the carbon atom</a:t>
            </a:r>
            <a:r>
              <a:rPr lang="en-US" sz="1200" kern="1200" baseline="0" dirty="0" smtClean="0">
                <a:solidFill>
                  <a:schemeClr val="tx1"/>
                </a:solidFill>
                <a:effectLst/>
                <a:latin typeface="+mn-lt"/>
                <a:ea typeface="+mn-ea"/>
                <a:cs typeface="+mn-cs"/>
              </a:rPr>
              <a:t> as an example and walk students through making their own, and then explain the parts, if you do it in the other order it is too much information at once and students become confused about which atomic particles are which.</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is for the instructor.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is for the instructor.</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634266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is for use with students</a:t>
            </a:r>
            <a:endParaRPr lang="en-US" dirty="0" smtClean="0"/>
          </a:p>
          <a:p>
            <a:endParaRPr lang="en-US" dirty="0" smtClean="0"/>
          </a:p>
          <a:p>
            <a:r>
              <a:rPr lang="en-US" dirty="0" smtClean="0"/>
              <a:t>Ask students the question and see if</a:t>
            </a:r>
            <a:r>
              <a:rPr lang="en-US" baseline="0" dirty="0" smtClean="0"/>
              <a:t> they have an answer before introducing this concept</a:t>
            </a:r>
          </a:p>
          <a:p>
            <a:endParaRPr lang="en-US" dirty="0" smtClean="0"/>
          </a:p>
          <a:p>
            <a:r>
              <a:rPr lang="en-US" dirty="0" smtClean="0"/>
              <a:t>Clarify each bullet by giving</a:t>
            </a:r>
            <a:r>
              <a:rPr lang="en-US" baseline="0" dirty="0" smtClean="0"/>
              <a:t> examples, asking students for examples and then confirming or denying whether they are true, and discussing why.</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141174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through each example, pointing it out on the Periodic Table,</a:t>
            </a:r>
            <a:r>
              <a:rPr lang="en-US" baseline="0" dirty="0" smtClean="0"/>
              <a:t> and mentioning where it is found, and what state the element is at room temperature.  Be sure to mention that the Periodic Table includes solids, liquids, and gases.  Ask students if they know of any other examples.</a:t>
            </a:r>
          </a:p>
          <a:p>
            <a:endParaRPr lang="en-US" baseline="0" dirty="0" smtClean="0"/>
          </a:p>
          <a:p>
            <a:r>
              <a:rPr lang="en-US" baseline="0" dirty="0" smtClean="0"/>
              <a:t>Images are from http://images-of-</a:t>
            </a:r>
            <a:r>
              <a:rPr lang="en-US" baseline="0" dirty="0" err="1" smtClean="0"/>
              <a:t>elements.com</a:t>
            </a:r>
            <a:r>
              <a:rPr lang="en-US" baseline="0" dirty="0" smtClean="0"/>
              <a:t> – Images are public domain and can be shared and copied.</a:t>
            </a: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070932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this slide, ask students for their ideas, before moving on to explain</a:t>
            </a:r>
            <a:r>
              <a:rPr lang="en-US" baseline="0" dirty="0" smtClean="0"/>
              <a:t> atomic particles.  Students may say that elements are different shapes and sizes like the </a:t>
            </a:r>
            <a:r>
              <a:rPr lang="en-US" baseline="0" dirty="0" err="1" smtClean="0"/>
              <a:t>Legoes</a:t>
            </a:r>
            <a:r>
              <a:rPr lang="en-US" baseline="0" dirty="0" smtClean="0"/>
              <a:t> they used.  Be sure to clarify that they “act like” Legos, but are not shaped like Legos.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1919120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students copy this slide into their science</a:t>
            </a:r>
            <a:r>
              <a:rPr lang="en-US" baseline="0" dirty="0" smtClean="0"/>
              <a:t> journals, labeling the protons, neutrons, and electrons, and recording their charges.</a:t>
            </a:r>
          </a:p>
          <a:p>
            <a:endParaRPr lang="en-US" baseline="0" dirty="0" smtClean="0"/>
          </a:p>
          <a:p>
            <a:r>
              <a:rPr lang="en-US" baseline="0" dirty="0" smtClean="0"/>
              <a:t>Be sure to emphasize that </a:t>
            </a:r>
            <a:r>
              <a:rPr lang="en-US" i="1" baseline="0" dirty="0" smtClean="0"/>
              <a:t>protons</a:t>
            </a:r>
            <a:r>
              <a:rPr lang="en-US" baseline="0" dirty="0" smtClean="0"/>
              <a:t> define which atom is which, and point out that this is how they are listed on the Periodic Table.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4171760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the Periodic Table,</a:t>
            </a:r>
            <a:r>
              <a:rPr lang="en-US" baseline="0" dirty="0" smtClean="0"/>
              <a:t> and explain that it is arranged into rows and columns based on the properties of each of the elements.</a:t>
            </a:r>
          </a:p>
          <a:p>
            <a:endParaRPr lang="en-US" baseline="0" dirty="0" smtClean="0"/>
          </a:p>
          <a:p>
            <a:r>
              <a:rPr lang="en-US" baseline="0" dirty="0" smtClean="0"/>
              <a:t>After this is done, assign each student an element (starting with one and going up to ~30).  Avoid elements with atomic numbers higher than 36 because orbitals will become extremely complicated and students will have trouble relating these elements to their lives as they are rare.  The instructor can take carbon, and work through the activity with the students, using carbon as the example.</a:t>
            </a:r>
            <a:endParaRPr lang="en-US" dirty="0" smtClean="0"/>
          </a:p>
          <a:p>
            <a:endParaRPr lang="en-US" dirty="0" smtClean="0"/>
          </a:p>
          <a:p>
            <a:r>
              <a:rPr lang="en-US" dirty="0" smtClean="0"/>
              <a:t>Instruct students to copy the square</a:t>
            </a:r>
            <a:r>
              <a:rPr lang="en-US" baseline="0" dirty="0" smtClean="0"/>
              <a:t> for their element down from this periodic table, drawing it in their science journals and labeling it similarly to the C example at the top of the slide.  Go through this with them, using carbon as an example.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Periodic Table images are from </a:t>
            </a:r>
            <a:r>
              <a:rPr lang="en-US" baseline="0" dirty="0" err="1" smtClean="0"/>
              <a:t>ttp</a:t>
            </a:r>
            <a:r>
              <a:rPr lang="en-US" baseline="0" dirty="0" smtClean="0"/>
              <a:t>://</a:t>
            </a:r>
            <a:r>
              <a:rPr lang="en-US" baseline="0" dirty="0" err="1" smtClean="0"/>
              <a:t>education.jlab.org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Author: Steve Gagnon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Last accessed: February 28, 2012</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Images are public domain and can be shared.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Periodic table image</a:t>
            </a:r>
            <a:r>
              <a:rPr lang="en-US" baseline="0" dirty="0" smtClean="0"/>
              <a:t> is found at</a:t>
            </a:r>
            <a:r>
              <a:rPr lang="en-US" dirty="0" smtClean="0"/>
              <a:t>: http://</a:t>
            </a:r>
            <a:r>
              <a:rPr lang="en-US" dirty="0" err="1" smtClean="0"/>
              <a:t>education.jlab.org</a:t>
            </a:r>
            <a:r>
              <a:rPr lang="en-US" dirty="0" smtClean="0"/>
              <a:t>/</a:t>
            </a:r>
            <a:r>
              <a:rPr lang="en-US" dirty="0" err="1" smtClean="0"/>
              <a:t>itselemental</a:t>
            </a:r>
            <a:r>
              <a:rPr lang="en-US" dirty="0" smtClean="0"/>
              <a:t>/tableofelements5dc.pdf</a:t>
            </a:r>
            <a:endParaRPr lang="en-US" baseline="0" dirty="0" smtClean="0"/>
          </a:p>
        </p:txBody>
      </p:sp>
      <p:sp>
        <p:nvSpPr>
          <p:cNvPr id="4" name="Slide Number Placeholder 3"/>
          <p:cNvSpPr>
            <a:spLocks noGrp="1"/>
          </p:cNvSpPr>
          <p:nvPr>
            <p:ph type="sldNum" sz="quarter" idx="10"/>
          </p:nvPr>
        </p:nvSpPr>
        <p:spPr/>
        <p:txBody>
          <a:bodyPr/>
          <a:lstStyle/>
          <a:p>
            <a:fld id="{A401FE88-70CE-784A-9FC9-5544B1EC13A9}" type="slidenum">
              <a:rPr lang="en-US" smtClean="0"/>
              <a:t>8</a:t>
            </a:fld>
            <a:endParaRPr lang="en-US"/>
          </a:p>
        </p:txBody>
      </p:sp>
    </p:spTree>
    <p:extLst>
      <p:ext uri="{BB962C8B-B14F-4D97-AF65-F5344CB8AC3E}">
        <p14:creationId xmlns:p14="http://schemas.microsoft.com/office/powerpoint/2010/main" val="1807614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ask students to calculate the number of protons, neutrons, and electrons in their individual elements, going through the example of carbon with them.  Tell students to ask a neighbor for help.  This part will require going around the classroom to make sure every student is understanding.</a:t>
            </a:r>
          </a:p>
          <a:p>
            <a:endParaRPr lang="en-US" baseline="0" dirty="0" smtClean="0"/>
          </a:p>
          <a:p>
            <a:r>
              <a:rPr lang="en-US" baseline="0" dirty="0" smtClean="0"/>
              <a:t>Some students may copy the carbon example directly, thinking they should record 6,6, and 6.  Be sure to specify that these numbers are specific to carbon, and that everyone’s answers will be different because every element is different.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Periodic Table images are from </a:t>
            </a:r>
            <a:r>
              <a:rPr lang="en-US" baseline="0" dirty="0" err="1" smtClean="0"/>
              <a:t>ttp</a:t>
            </a:r>
            <a:r>
              <a:rPr lang="en-US" baseline="0" dirty="0" smtClean="0"/>
              <a:t>://</a:t>
            </a:r>
            <a:r>
              <a:rPr lang="en-US" baseline="0" dirty="0" err="1" smtClean="0"/>
              <a:t>education.jlab.org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Author: Steve Gagnon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Last accessed: February 28, 2012</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Images are public domain and can be shared.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Periodic table image</a:t>
            </a:r>
            <a:r>
              <a:rPr lang="en-US" baseline="0" dirty="0" smtClean="0"/>
              <a:t> is found at</a:t>
            </a:r>
            <a:r>
              <a:rPr lang="en-US" dirty="0" smtClean="0"/>
              <a:t>: http://</a:t>
            </a:r>
            <a:r>
              <a:rPr lang="en-US" dirty="0" err="1" smtClean="0"/>
              <a:t>education.jlab.org</a:t>
            </a:r>
            <a:r>
              <a:rPr lang="en-US" dirty="0" smtClean="0"/>
              <a:t>/</a:t>
            </a:r>
            <a:r>
              <a:rPr lang="en-US" dirty="0" err="1" smtClean="0"/>
              <a:t>itselemental</a:t>
            </a:r>
            <a:r>
              <a:rPr lang="en-US" dirty="0" smtClean="0"/>
              <a:t>/tableofelements5dc.pdf</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1554724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that each student has all of this information recorded</a:t>
            </a:r>
            <a:r>
              <a:rPr lang="en-US" baseline="0" dirty="0" smtClean="0"/>
              <a:t> before starting the exercise.  Once this is complete, pass to each student:</a:t>
            </a:r>
          </a:p>
          <a:p>
            <a:endParaRPr lang="en-US" baseline="0" dirty="0" smtClean="0"/>
          </a:p>
          <a:p>
            <a:r>
              <a:rPr lang="en-US" baseline="0" dirty="0" smtClean="0"/>
              <a:t>One large plate</a:t>
            </a:r>
          </a:p>
          <a:p>
            <a:r>
              <a:rPr lang="en-US" baseline="0" dirty="0" smtClean="0"/>
              <a:t>Markers, pens or pencils</a:t>
            </a:r>
          </a:p>
          <a:p>
            <a:r>
              <a:rPr lang="en-US" baseline="0" dirty="0" smtClean="0"/>
              <a:t>Red, yellow, and green painting stickers (or other circular stickers).  These can be found at hardware or office supply stores.</a:t>
            </a:r>
          </a:p>
          <a:p>
            <a:endParaRPr lang="en-US" baseline="0" dirty="0" smtClean="0"/>
          </a:p>
          <a:p>
            <a:r>
              <a:rPr lang="en-US" baseline="0" dirty="0" smtClean="0"/>
              <a:t>Tell students that they will be making models of their atom, using the stickers at atomic particles.  Then specify which color is which atomic particle. An example is written on the slide, but change it if necessary for classroom use.</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1753060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Now tell students that you will be looking at individual blocks on the periodic table to go through examples of how many protons, neutrons, and electrons are in each element.</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Periodic Table images are from </a:t>
            </a:r>
            <a:r>
              <a:rPr lang="en-US" baseline="0" dirty="0" err="1" smtClean="0"/>
              <a:t>ttp</a:t>
            </a:r>
            <a:r>
              <a:rPr lang="en-US" baseline="0" dirty="0" smtClean="0"/>
              <a:t>://</a:t>
            </a:r>
            <a:r>
              <a:rPr lang="en-US" baseline="0" dirty="0" err="1" smtClean="0"/>
              <a:t>education.jlab.org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Author: Steve Gagnon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Last accessed: February 28, 2012</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Images are public domain and can be shared.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Periodic table image</a:t>
            </a:r>
            <a:r>
              <a:rPr lang="en-US" baseline="0" dirty="0" smtClean="0"/>
              <a:t> is found at</a:t>
            </a:r>
            <a:r>
              <a:rPr lang="en-US" dirty="0" smtClean="0"/>
              <a:t>: http://</a:t>
            </a:r>
            <a:r>
              <a:rPr lang="en-US" dirty="0" err="1" smtClean="0"/>
              <a:t>education.jlab.org</a:t>
            </a:r>
            <a:r>
              <a:rPr lang="en-US" dirty="0" smtClean="0"/>
              <a:t>/</a:t>
            </a:r>
            <a:r>
              <a:rPr lang="en-US" dirty="0" err="1" smtClean="0"/>
              <a:t>itselemental</a:t>
            </a:r>
            <a:r>
              <a:rPr lang="en-US" dirty="0" smtClean="0"/>
              <a:t>/tableofelements5dc.pdf</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A401FE88-70CE-784A-9FC9-5544B1EC13A9}" type="slidenum">
              <a:rPr lang="en-US" smtClean="0"/>
              <a:t>11</a:t>
            </a:fld>
            <a:endParaRPr lang="en-US"/>
          </a:p>
        </p:txBody>
      </p:sp>
    </p:spTree>
    <p:extLst>
      <p:ext uri="{BB962C8B-B14F-4D97-AF65-F5344CB8AC3E}">
        <p14:creationId xmlns:p14="http://schemas.microsoft.com/office/powerpoint/2010/main" val="1807614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Explain that all</a:t>
            </a:r>
            <a:r>
              <a:rPr lang="en-US" baseline="0" dirty="0" smtClean="0"/>
              <a:t> elements are different by showing a few examples, on the whiteboard, go through the calculations of the number of protons, neutrons, and electrons, if it is still unclear.  If not, have students shout the answers out.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Periodic Table images are from </a:t>
            </a:r>
            <a:r>
              <a:rPr lang="en-US" baseline="0" dirty="0" err="1" smtClean="0"/>
              <a:t>ttp</a:t>
            </a:r>
            <a:r>
              <a:rPr lang="en-US" baseline="0" dirty="0" smtClean="0"/>
              <a:t>://</a:t>
            </a:r>
            <a:r>
              <a:rPr lang="en-US" baseline="0" dirty="0" err="1" smtClean="0"/>
              <a:t>education.jlab.org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Author: Steve Gagnon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Last accessed: February 28, 2012</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Images are public domain and can be shared.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Periodic table image</a:t>
            </a:r>
            <a:r>
              <a:rPr lang="en-US" baseline="0" dirty="0" smtClean="0"/>
              <a:t> is found at</a:t>
            </a:r>
            <a:r>
              <a:rPr lang="en-US" dirty="0" smtClean="0"/>
              <a:t>: http://</a:t>
            </a:r>
            <a:r>
              <a:rPr lang="en-US" dirty="0" err="1" smtClean="0"/>
              <a:t>education.jlab.org</a:t>
            </a:r>
            <a:r>
              <a:rPr lang="en-US" dirty="0" smtClean="0"/>
              <a:t>/</a:t>
            </a:r>
            <a:r>
              <a:rPr lang="en-US" dirty="0" err="1" smtClean="0"/>
              <a:t>itselemental</a:t>
            </a:r>
            <a:r>
              <a:rPr lang="en-US" dirty="0" smtClean="0"/>
              <a:t>/tableofelements5dc.pdf</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3261102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Again have students call out the answers, pointing out how this</a:t>
            </a:r>
            <a:r>
              <a:rPr lang="en-US" baseline="0" dirty="0" smtClean="0"/>
              <a:t> atom looks different from the last one.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Periodic Table images are from </a:t>
            </a:r>
            <a:r>
              <a:rPr lang="en-US" baseline="0" dirty="0" err="1" smtClean="0"/>
              <a:t>ttp</a:t>
            </a:r>
            <a:r>
              <a:rPr lang="en-US" baseline="0" dirty="0" smtClean="0"/>
              <a:t>://</a:t>
            </a:r>
            <a:r>
              <a:rPr lang="en-US" baseline="0" dirty="0" err="1" smtClean="0"/>
              <a:t>education.jlab.org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Author: Steve Gagnon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Last accessed: February 28, 2012</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Images are public domain and can be shared.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Periodic table image</a:t>
            </a:r>
            <a:r>
              <a:rPr lang="en-US" baseline="0" dirty="0" smtClean="0"/>
              <a:t> is found at</a:t>
            </a:r>
            <a:r>
              <a:rPr lang="en-US" dirty="0" smtClean="0"/>
              <a:t>: http://</a:t>
            </a:r>
            <a:r>
              <a:rPr lang="en-US" dirty="0" err="1" smtClean="0"/>
              <a:t>education.jlab.org</a:t>
            </a:r>
            <a:r>
              <a:rPr lang="en-US" dirty="0" smtClean="0"/>
              <a:t>/</a:t>
            </a:r>
            <a:r>
              <a:rPr lang="en-US" dirty="0" err="1" smtClean="0"/>
              <a:t>itselemental</a:t>
            </a:r>
            <a:r>
              <a:rPr lang="en-US" dirty="0" smtClean="0"/>
              <a:t>/tableofelements5dc.pdf</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689510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Again have students call out the answers, pointing out how this</a:t>
            </a:r>
            <a:r>
              <a:rPr lang="en-US" baseline="0" dirty="0" smtClean="0"/>
              <a:t> atom looks different from the last one.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smtClean="0"/>
              <a:t>Periodic </a:t>
            </a:r>
            <a:r>
              <a:rPr lang="en-US" baseline="0" dirty="0" smtClean="0"/>
              <a:t>Table images are from </a:t>
            </a:r>
            <a:r>
              <a:rPr lang="en-US" baseline="0" dirty="0" err="1" smtClean="0"/>
              <a:t>ttp</a:t>
            </a:r>
            <a:r>
              <a:rPr lang="en-US" baseline="0" dirty="0" smtClean="0"/>
              <a:t>://</a:t>
            </a:r>
            <a:r>
              <a:rPr lang="en-US" baseline="0" dirty="0" err="1" smtClean="0"/>
              <a:t>education.jlab.org</a:t>
            </a: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Author: Steve Gagnon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Last accessed: February 28, 2012</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Images are public domain and can be shared.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Periodic table image</a:t>
            </a:r>
            <a:r>
              <a:rPr lang="en-US" baseline="0" dirty="0" smtClean="0"/>
              <a:t> is found at</a:t>
            </a:r>
            <a:r>
              <a:rPr lang="en-US" dirty="0" smtClean="0"/>
              <a:t>: http://</a:t>
            </a:r>
            <a:r>
              <a:rPr lang="en-US" dirty="0" err="1" smtClean="0"/>
              <a:t>education.jlab.org</a:t>
            </a:r>
            <a:r>
              <a:rPr lang="en-US" dirty="0" smtClean="0"/>
              <a:t>/</a:t>
            </a:r>
            <a:r>
              <a:rPr lang="en-US" dirty="0" err="1" smtClean="0"/>
              <a:t>itselemental</a:t>
            </a:r>
            <a:r>
              <a:rPr lang="en-US" dirty="0" smtClean="0"/>
              <a:t>/tableofelements5dc.pdf</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187738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tell students that they will be drawing their</a:t>
            </a:r>
            <a:r>
              <a:rPr lang="en-US" baseline="0" dirty="0" smtClean="0"/>
              <a:t> atoms, using the stickers.  Have students draw the nucleus in the center of their plate.  Show your carbon example, and have them place in the number of protons and neutrons that belong in the nucleus.  This will likely require a walk around the classroom to assure that everyone is on the same page.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3969747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the students have</a:t>
            </a:r>
            <a:r>
              <a:rPr lang="en-US" baseline="0" dirty="0" smtClean="0"/>
              <a:t> filled in their nuclei with protons and neutrons, tell them that each of them will have to add electrons to their atoms to balance the charges.  Explain that electrons are found in orbitals, and ask students to wait a few slides before adding electrons to their models.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16</a:t>
            </a:fld>
            <a:endParaRPr lang="en-US"/>
          </a:p>
        </p:txBody>
      </p:sp>
    </p:spTree>
    <p:extLst>
      <p:ext uri="{BB962C8B-B14F-4D97-AF65-F5344CB8AC3E}">
        <p14:creationId xmlns:p14="http://schemas.microsoft.com/office/powerpoint/2010/main" val="2520335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that orbital one has 2 spots for electrons,</a:t>
            </a:r>
            <a:r>
              <a:rPr lang="en-US" baseline="0" dirty="0" smtClean="0"/>
              <a:t> and orbital 2 has eight places for electrons.  Explain that each orbital must be filled before moving on to the next orbital.</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17</a:t>
            </a:fld>
            <a:endParaRPr lang="en-US"/>
          </a:p>
        </p:txBody>
      </p:sp>
    </p:spTree>
    <p:extLst>
      <p:ext uri="{BB962C8B-B14F-4D97-AF65-F5344CB8AC3E}">
        <p14:creationId xmlns:p14="http://schemas.microsoft.com/office/powerpoint/2010/main" val="34912120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explain</a:t>
            </a:r>
            <a:r>
              <a:rPr lang="en-US" baseline="0" dirty="0" smtClean="0"/>
              <a:t> that orbital 3 again has eight places for electrons, reminding students that </a:t>
            </a:r>
            <a:r>
              <a:rPr lang="en-US" dirty="0" smtClean="0"/>
              <a:t>orbital one has 2 spots for electrons,</a:t>
            </a:r>
            <a:r>
              <a:rPr lang="en-US" baseline="0" dirty="0" smtClean="0"/>
              <a:t> and orbital 2 has eight places for electrons.  Again state that each orbital must be filled before moving on to the next orbital.</a:t>
            </a:r>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18</a:t>
            </a:fld>
            <a:endParaRPr lang="en-US"/>
          </a:p>
        </p:txBody>
      </p:sp>
    </p:spTree>
    <p:extLst>
      <p:ext uri="{BB962C8B-B14F-4D97-AF65-F5344CB8AC3E}">
        <p14:creationId xmlns:p14="http://schemas.microsoft.com/office/powerpoint/2010/main" val="4252667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have students complete the activity by adding electrons to their atoms.  Go</a:t>
            </a:r>
            <a:r>
              <a:rPr lang="en-US" baseline="0" dirty="0" smtClean="0"/>
              <a:t> back to the image of an atom (next slide) so that students may refer to it while making orbitals.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19</a:t>
            </a:fld>
            <a:endParaRPr lang="en-US"/>
          </a:p>
        </p:txBody>
      </p:sp>
    </p:spTree>
    <p:extLst>
      <p:ext uri="{BB962C8B-B14F-4D97-AF65-F5344CB8AC3E}">
        <p14:creationId xmlns:p14="http://schemas.microsoft.com/office/powerpoint/2010/main" val="5143158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students are finishing their models,</a:t>
            </a:r>
            <a:r>
              <a:rPr lang="en-US" baseline="0" dirty="0" smtClean="0"/>
              <a:t> ask them to quietly compare with their neighbors the similarities and differences they find between their models.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20</a:t>
            </a:fld>
            <a:endParaRPr lang="en-US"/>
          </a:p>
        </p:txBody>
      </p:sp>
    </p:spTree>
    <p:extLst>
      <p:ext uri="{BB962C8B-B14F-4D97-AF65-F5344CB8AC3E}">
        <p14:creationId xmlns:p14="http://schemas.microsoft.com/office/powerpoint/2010/main" val="1254833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is for the </a:t>
            </a:r>
            <a:r>
              <a:rPr lang="en-US" sz="1200" kern="1200" baseline="0" smtClean="0">
                <a:solidFill>
                  <a:schemeClr val="tx1"/>
                </a:solidFill>
                <a:effectLst/>
                <a:latin typeface="+mn-lt"/>
                <a:ea typeface="+mn-ea"/>
                <a:cs typeface="+mn-cs"/>
              </a:rPr>
              <a:t>instructor.</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By the time models are constructed the period</a:t>
            </a:r>
            <a:r>
              <a:rPr lang="en-US" sz="1200" kern="1200" baseline="0" dirty="0" smtClean="0">
                <a:solidFill>
                  <a:schemeClr val="tx1"/>
                </a:solidFill>
                <a:effectLst/>
                <a:latin typeface="+mn-lt"/>
                <a:ea typeface="+mn-ea"/>
                <a:cs typeface="+mn-cs"/>
              </a:rPr>
              <a:t> is probably over, so save discussion for next time.  Tell students to go home and think about their element because in the next lesson they will be learning about this element’s physical and chemical properties.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If there is extra time discuss the questions above.</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21</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r>
              <a:rPr lang="en-US" dirty="0"/>
              <a:t>This presentation is for the </a:t>
            </a:r>
            <a:r>
              <a:rPr lang="en-US" dirty="0" smtClean="0"/>
              <a:t>instructor and the students.</a:t>
            </a:r>
          </a:p>
          <a:p>
            <a:r>
              <a:rPr lang="en-US" dirty="0"/>
              <a:t>O</a:t>
            </a:r>
            <a:r>
              <a:rPr lang="en-US" dirty="0" smtClean="0"/>
              <a:t>nly the “What is an Element?” section (orange) is for use with students.</a:t>
            </a:r>
          </a:p>
          <a:p>
            <a:r>
              <a:rPr lang="en-US" dirty="0" smtClean="0"/>
              <a:t>The lesson will walk the students through constructing a model of Bohr’s Atom.</a:t>
            </a:r>
          </a:p>
        </p:txBody>
      </p:sp>
      <p:sp>
        <p:nvSpPr>
          <p:cNvPr id="2" name="Title 1"/>
          <p:cNvSpPr>
            <a:spLocks noGrp="1"/>
          </p:cNvSpPr>
          <p:nvPr>
            <p:ph type="ctrTitle"/>
          </p:nvPr>
        </p:nvSpPr>
        <p:spPr/>
        <p:txBody>
          <a:bodyPr>
            <a:normAutofit/>
          </a:bodyPr>
          <a:lstStyle/>
          <a:p>
            <a:r>
              <a:rPr lang="en-US" dirty="0"/>
              <a:t>Atoms, Elements, and Properties of the Periodic Table </a:t>
            </a:r>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marL="0" indent="0">
              <a:buNone/>
            </a:pPr>
            <a:r>
              <a:rPr lang="en-US" dirty="0" smtClean="0"/>
              <a:t>Can you think of some examples of atoms?</a:t>
            </a:r>
          </a:p>
          <a:p>
            <a:r>
              <a:rPr lang="en-US" dirty="0" smtClean="0"/>
              <a:t>Have students write this question down and answer it in their journals.</a:t>
            </a:r>
          </a:p>
          <a:p>
            <a:r>
              <a:rPr lang="en-US" dirty="0" smtClean="0"/>
              <a:t>If time allows, a short discussion can follow.</a:t>
            </a:r>
            <a:endParaRPr lang="en-US" dirty="0"/>
          </a:p>
        </p:txBody>
      </p:sp>
      <p:sp>
        <p:nvSpPr>
          <p:cNvPr id="2" name="Title 1"/>
          <p:cNvSpPr>
            <a:spLocks noGrp="1"/>
          </p:cNvSpPr>
          <p:nvPr>
            <p:ph type="ctrTitle"/>
          </p:nvPr>
        </p:nvSpPr>
        <p:spPr/>
        <p:txBody>
          <a:bodyPr>
            <a:normAutofit/>
          </a:bodyPr>
          <a:lstStyle/>
          <a:p>
            <a:r>
              <a:rPr lang="en-US" dirty="0" smtClean="0"/>
              <a:t>Opening Question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288940349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p:txBody>
          <a:bodyPr/>
          <a:lstStyle/>
          <a:p>
            <a:r>
              <a:rPr lang="en-US" dirty="0" smtClean="0"/>
              <a:t>One large paper plate per student</a:t>
            </a:r>
          </a:p>
          <a:p>
            <a:r>
              <a:rPr lang="en-US" dirty="0" smtClean="0"/>
              <a:t>Painter’s dots in three colors</a:t>
            </a:r>
          </a:p>
          <a:p>
            <a:pPr lvl="1"/>
            <a:r>
              <a:rPr lang="en-US" dirty="0" smtClean="0"/>
              <a:t>I used red, yellow, and green</a:t>
            </a:r>
          </a:p>
          <a:p>
            <a:pPr lvl="1"/>
            <a:r>
              <a:rPr lang="en-US" dirty="0" smtClean="0"/>
              <a:t>These are available at hardware stores and office supply stores</a:t>
            </a:r>
          </a:p>
          <a:p>
            <a:r>
              <a:rPr lang="en-US" dirty="0" smtClean="0"/>
              <a:t>Pencils, markers, or pens</a:t>
            </a:r>
          </a:p>
        </p:txBody>
      </p:sp>
      <p:sp>
        <p:nvSpPr>
          <p:cNvPr id="3" name="Title 2"/>
          <p:cNvSpPr>
            <a:spLocks noGrp="1"/>
          </p:cNvSpPr>
          <p:nvPr>
            <p:ph type="title"/>
          </p:nvPr>
        </p:nvSpPr>
        <p:spPr/>
        <p:txBody>
          <a:bodyPr/>
          <a:lstStyle/>
          <a:p>
            <a:r>
              <a:rPr lang="en-US" dirty="0" smtClean="0"/>
              <a:t>Materials</a:t>
            </a:r>
            <a:endParaRPr lang="en-US" dirty="0"/>
          </a:p>
        </p:txBody>
      </p:sp>
      <p:sp>
        <p:nvSpPr>
          <p:cNvPr id="4" name="Date Placeholder 3"/>
          <p:cNvSpPr>
            <a:spLocks noGrp="1"/>
          </p:cNvSpPr>
          <p:nvPr>
            <p:ph type="dt" sz="half" idx="10"/>
          </p:nvPr>
        </p:nvSpPr>
        <p:spPr/>
        <p:txBody>
          <a:bodyPr/>
          <a:lstStyle/>
          <a:p>
            <a:r>
              <a:rPr lang="en-US" dirty="0"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2379154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Element?</a:t>
            </a:r>
            <a:endParaRPr lang="en-US" dirty="0"/>
          </a:p>
        </p:txBody>
      </p:sp>
      <p:sp>
        <p:nvSpPr>
          <p:cNvPr id="3" name="Content Placeholder 2"/>
          <p:cNvSpPr>
            <a:spLocks noGrp="1"/>
          </p:cNvSpPr>
          <p:nvPr>
            <p:ph idx="1"/>
          </p:nvPr>
        </p:nvSpPr>
        <p:spPr/>
        <p:txBody>
          <a:bodyPr>
            <a:noAutofit/>
          </a:bodyPr>
          <a:lstStyle/>
          <a:p>
            <a:r>
              <a:rPr lang="en-US" sz="3200" dirty="0"/>
              <a:t>C</a:t>
            </a:r>
            <a:r>
              <a:rPr lang="en-US" sz="3200" dirty="0" smtClean="0"/>
              <a:t>onsists </a:t>
            </a:r>
            <a:r>
              <a:rPr lang="en-US" sz="3200" dirty="0"/>
              <a:t>of </a:t>
            </a:r>
            <a:r>
              <a:rPr lang="en-US" sz="3200" b="1" dirty="0"/>
              <a:t>only one kind of </a:t>
            </a:r>
            <a:r>
              <a:rPr lang="en-US" sz="3200" b="1" dirty="0" smtClean="0"/>
              <a:t>atom</a:t>
            </a:r>
            <a:endParaRPr lang="en-US" sz="3200" b="1" dirty="0"/>
          </a:p>
          <a:p>
            <a:r>
              <a:rPr lang="en-US" sz="3200" b="1" dirty="0"/>
              <a:t>C</a:t>
            </a:r>
            <a:r>
              <a:rPr lang="en-US" sz="3200" b="1" dirty="0" smtClean="0"/>
              <a:t>annot </a:t>
            </a:r>
            <a:r>
              <a:rPr lang="en-US" sz="3200" b="1" dirty="0"/>
              <a:t>be broken down </a:t>
            </a:r>
            <a:r>
              <a:rPr lang="en-US" sz="3200" dirty="0"/>
              <a:t>into a simpler type of matter </a:t>
            </a:r>
            <a:r>
              <a:rPr lang="en-US" sz="3200" dirty="0" smtClean="0"/>
              <a:t>by </a:t>
            </a:r>
            <a:r>
              <a:rPr lang="en-US" sz="3200" dirty="0"/>
              <a:t>chemical </a:t>
            </a:r>
            <a:r>
              <a:rPr lang="en-US" sz="3200" dirty="0" smtClean="0"/>
              <a:t>means</a:t>
            </a:r>
            <a:endParaRPr lang="en-US" sz="3200" dirty="0"/>
          </a:p>
          <a:p>
            <a:r>
              <a:rPr lang="en-US" sz="3200" b="1" dirty="0"/>
              <a:t>C</a:t>
            </a:r>
            <a:r>
              <a:rPr lang="en-US" sz="3200" b="1" dirty="0" smtClean="0"/>
              <a:t>an </a:t>
            </a:r>
            <a:r>
              <a:rPr lang="en-US" sz="3200" b="1" dirty="0"/>
              <a:t>exist </a:t>
            </a:r>
            <a:r>
              <a:rPr lang="en-US" sz="3200" b="1" dirty="0" smtClean="0"/>
              <a:t>as </a:t>
            </a:r>
            <a:r>
              <a:rPr lang="en-US" sz="3200" b="1" dirty="0"/>
              <a:t>either atoms </a:t>
            </a:r>
            <a:r>
              <a:rPr lang="en-US" sz="3200" b="1" dirty="0" smtClean="0"/>
              <a:t>or components of a molecule</a:t>
            </a:r>
            <a:endParaRPr lang="en-US" sz="3200" b="1" dirty="0"/>
          </a:p>
        </p:txBody>
      </p:sp>
      <p:sp>
        <p:nvSpPr>
          <p:cNvPr id="4"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5"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1591282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Elements</a:t>
            </a:r>
            <a:endParaRPr lang="en-US" dirty="0"/>
          </a:p>
        </p:txBody>
      </p:sp>
      <p:sp>
        <p:nvSpPr>
          <p:cNvPr id="4" name="TextBox 3"/>
          <p:cNvSpPr txBox="1"/>
          <p:nvPr/>
        </p:nvSpPr>
        <p:spPr>
          <a:xfrm>
            <a:off x="3415331" y="3383308"/>
            <a:ext cx="2527300" cy="369332"/>
          </a:xfrm>
          <a:prstGeom prst="rect">
            <a:avLst/>
          </a:prstGeom>
          <a:noFill/>
        </p:spPr>
        <p:txBody>
          <a:bodyPr wrap="square" rtlCol="0">
            <a:spAutoFit/>
          </a:bodyPr>
          <a:lstStyle/>
          <a:p>
            <a:r>
              <a:rPr lang="en-US" dirty="0" smtClean="0"/>
              <a:t>Sodium (Na)</a:t>
            </a:r>
            <a:endParaRPr lang="en-US" dirty="0"/>
          </a:p>
        </p:txBody>
      </p:sp>
      <p:sp>
        <p:nvSpPr>
          <p:cNvPr id="6" name="TextBox 5"/>
          <p:cNvSpPr txBox="1"/>
          <p:nvPr/>
        </p:nvSpPr>
        <p:spPr>
          <a:xfrm>
            <a:off x="396380" y="6090252"/>
            <a:ext cx="2527300" cy="369332"/>
          </a:xfrm>
          <a:prstGeom prst="rect">
            <a:avLst/>
          </a:prstGeom>
          <a:noFill/>
        </p:spPr>
        <p:txBody>
          <a:bodyPr wrap="square" rtlCol="0">
            <a:spAutoFit/>
          </a:bodyPr>
          <a:lstStyle/>
          <a:p>
            <a:r>
              <a:rPr lang="en-US" dirty="0" smtClean="0"/>
              <a:t>Sulfur (S)</a:t>
            </a:r>
            <a:endParaRPr lang="en-US" dirty="0"/>
          </a:p>
        </p:txBody>
      </p:sp>
      <p:sp>
        <p:nvSpPr>
          <p:cNvPr id="7" name="TextBox 6"/>
          <p:cNvSpPr txBox="1"/>
          <p:nvPr/>
        </p:nvSpPr>
        <p:spPr>
          <a:xfrm>
            <a:off x="80155" y="3623388"/>
            <a:ext cx="2527300" cy="369332"/>
          </a:xfrm>
          <a:prstGeom prst="rect">
            <a:avLst/>
          </a:prstGeom>
          <a:noFill/>
        </p:spPr>
        <p:txBody>
          <a:bodyPr wrap="square" rtlCol="0">
            <a:spAutoFit/>
          </a:bodyPr>
          <a:lstStyle/>
          <a:p>
            <a:r>
              <a:rPr lang="en-US" dirty="0" smtClean="0"/>
              <a:t>Helium (He)</a:t>
            </a:r>
            <a:endParaRPr lang="en-US" dirty="0"/>
          </a:p>
        </p:txBody>
      </p:sp>
      <p:sp>
        <p:nvSpPr>
          <p:cNvPr id="8" name="TextBox 7"/>
          <p:cNvSpPr txBox="1"/>
          <p:nvPr/>
        </p:nvSpPr>
        <p:spPr>
          <a:xfrm>
            <a:off x="6470650" y="3710751"/>
            <a:ext cx="2527300" cy="369332"/>
          </a:xfrm>
          <a:prstGeom prst="rect">
            <a:avLst/>
          </a:prstGeom>
          <a:noFill/>
        </p:spPr>
        <p:txBody>
          <a:bodyPr wrap="square" rtlCol="0">
            <a:spAutoFit/>
          </a:bodyPr>
          <a:lstStyle/>
          <a:p>
            <a:r>
              <a:rPr lang="en-US" dirty="0" smtClean="0"/>
              <a:t>Mercury (Hg)</a:t>
            </a:r>
            <a:endParaRPr lang="en-US" dirty="0"/>
          </a:p>
        </p:txBody>
      </p:sp>
      <p:sp>
        <p:nvSpPr>
          <p:cNvPr id="9" name="TextBox 8"/>
          <p:cNvSpPr txBox="1"/>
          <p:nvPr/>
        </p:nvSpPr>
        <p:spPr>
          <a:xfrm>
            <a:off x="2727128" y="5402827"/>
            <a:ext cx="2527300" cy="369332"/>
          </a:xfrm>
          <a:prstGeom prst="rect">
            <a:avLst/>
          </a:prstGeom>
          <a:noFill/>
        </p:spPr>
        <p:txBody>
          <a:bodyPr wrap="square" rtlCol="0">
            <a:spAutoFit/>
          </a:bodyPr>
          <a:lstStyle/>
          <a:p>
            <a:r>
              <a:rPr lang="en-US" dirty="0" smtClean="0"/>
              <a:t>Gold (Au)</a:t>
            </a:r>
            <a:endParaRPr lang="en-US" dirty="0"/>
          </a:p>
        </p:txBody>
      </p:sp>
      <p:sp>
        <p:nvSpPr>
          <p:cNvPr id="10" name="TextBox 9"/>
          <p:cNvSpPr txBox="1"/>
          <p:nvPr/>
        </p:nvSpPr>
        <p:spPr>
          <a:xfrm>
            <a:off x="5508625" y="5905586"/>
            <a:ext cx="2527300" cy="369332"/>
          </a:xfrm>
          <a:prstGeom prst="rect">
            <a:avLst/>
          </a:prstGeom>
          <a:noFill/>
        </p:spPr>
        <p:txBody>
          <a:bodyPr wrap="square" rtlCol="0">
            <a:spAutoFit/>
          </a:bodyPr>
          <a:lstStyle/>
          <a:p>
            <a:r>
              <a:rPr lang="en-US" dirty="0" smtClean="0"/>
              <a:t>Copper (Cu)</a:t>
            </a:r>
            <a:endParaRPr lang="en-US" dirty="0"/>
          </a:p>
        </p:txBody>
      </p:sp>
      <p:sp>
        <p:nvSpPr>
          <p:cNvPr id="17"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pic>
        <p:nvPicPr>
          <p:cNvPr id="3" name="Picture 2"/>
          <p:cNvPicPr>
            <a:picLocks noChangeAspect="1"/>
          </p:cNvPicPr>
          <p:nvPr/>
        </p:nvPicPr>
        <p:blipFill rotWithShape="1">
          <a:blip r:embed="rId3"/>
          <a:srcRect t="7907" r="7836" b="17706"/>
          <a:stretch/>
        </p:blipFill>
        <p:spPr>
          <a:xfrm>
            <a:off x="230297" y="4467606"/>
            <a:ext cx="2010405" cy="1622646"/>
          </a:xfrm>
          <a:prstGeom prst="rect">
            <a:avLst/>
          </a:prstGeom>
        </p:spPr>
      </p:pic>
      <p:pic>
        <p:nvPicPr>
          <p:cNvPr id="5" name="Picture 4"/>
          <p:cNvPicPr>
            <a:picLocks noChangeAspect="1"/>
          </p:cNvPicPr>
          <p:nvPr/>
        </p:nvPicPr>
        <p:blipFill rotWithShape="1">
          <a:blip r:embed="rId4"/>
          <a:srcRect t="36981" r="23802" b="8529"/>
          <a:stretch/>
        </p:blipFill>
        <p:spPr>
          <a:xfrm>
            <a:off x="2387599" y="4009569"/>
            <a:ext cx="1935493" cy="1384086"/>
          </a:xfrm>
          <a:prstGeom prst="rect">
            <a:avLst/>
          </a:prstGeom>
        </p:spPr>
      </p:pic>
      <p:pic>
        <p:nvPicPr>
          <p:cNvPr id="19" name="Picture 18"/>
          <p:cNvPicPr>
            <a:picLocks noChangeAspect="1"/>
          </p:cNvPicPr>
          <p:nvPr/>
        </p:nvPicPr>
        <p:blipFill rotWithShape="1">
          <a:blip r:embed="rId5"/>
          <a:srcRect t="6376" b="6402"/>
          <a:stretch/>
        </p:blipFill>
        <p:spPr>
          <a:xfrm>
            <a:off x="5254428" y="4210678"/>
            <a:ext cx="1943209" cy="1694907"/>
          </a:xfrm>
          <a:prstGeom prst="rect">
            <a:avLst/>
          </a:prstGeom>
        </p:spPr>
      </p:pic>
      <p:pic>
        <p:nvPicPr>
          <p:cNvPr id="20" name="Picture 19"/>
          <p:cNvPicPr>
            <a:picLocks noChangeAspect="1"/>
          </p:cNvPicPr>
          <p:nvPr/>
        </p:nvPicPr>
        <p:blipFill>
          <a:blip r:embed="rId6"/>
          <a:stretch>
            <a:fillRect/>
          </a:stretch>
        </p:blipFill>
        <p:spPr>
          <a:xfrm>
            <a:off x="6321656" y="1655461"/>
            <a:ext cx="2055290" cy="2055290"/>
          </a:xfrm>
          <a:prstGeom prst="rect">
            <a:avLst/>
          </a:prstGeom>
        </p:spPr>
      </p:pic>
      <p:pic>
        <p:nvPicPr>
          <p:cNvPr id="21" name="Picture 20"/>
          <p:cNvPicPr>
            <a:picLocks noChangeAspect="1"/>
          </p:cNvPicPr>
          <p:nvPr/>
        </p:nvPicPr>
        <p:blipFill>
          <a:blip r:embed="rId7"/>
          <a:stretch>
            <a:fillRect/>
          </a:stretch>
        </p:blipFill>
        <p:spPr>
          <a:xfrm>
            <a:off x="3415331" y="1774095"/>
            <a:ext cx="1609213" cy="1609213"/>
          </a:xfrm>
          <a:prstGeom prst="rect">
            <a:avLst/>
          </a:prstGeom>
        </p:spPr>
      </p:pic>
      <p:pic>
        <p:nvPicPr>
          <p:cNvPr id="22" name="Picture 21"/>
          <p:cNvPicPr>
            <a:picLocks noChangeAspect="1"/>
          </p:cNvPicPr>
          <p:nvPr/>
        </p:nvPicPr>
        <p:blipFill>
          <a:blip r:embed="rId8"/>
          <a:stretch>
            <a:fillRect/>
          </a:stretch>
        </p:blipFill>
        <p:spPr>
          <a:xfrm>
            <a:off x="201755" y="1816902"/>
            <a:ext cx="1724799" cy="1724799"/>
          </a:xfrm>
          <a:prstGeom prst="rect">
            <a:avLst/>
          </a:prstGeom>
        </p:spPr>
      </p:pic>
      <p:sp>
        <p:nvSpPr>
          <p:cNvPr id="23"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191928955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What distinguishes one element from another?</a:t>
            </a:r>
            <a:endParaRPr lang="en-US" dirty="0"/>
          </a:p>
        </p:txBody>
      </p:sp>
      <p:sp>
        <p:nvSpPr>
          <p:cNvPr id="6" name="Footer Placeholder 4"/>
          <p:cNvSpPr>
            <a:spLocks noGrp="1"/>
          </p:cNvSpPr>
          <p:nvPr>
            <p:ph type="ftr" sz="quarter" idx="12"/>
          </p:nvPr>
        </p:nvSpPr>
        <p:spPr>
          <a:xfrm>
            <a:off x="163040" y="6396672"/>
            <a:ext cx="2822989" cy="365760"/>
          </a:xfrm>
        </p:spPr>
        <p:txBody>
          <a:bodyPr/>
          <a:lstStyle/>
          <a:p>
            <a:r>
              <a:rPr lang="en-US" dirty="0" smtClean="0"/>
              <a:t>http://</a:t>
            </a:r>
            <a:r>
              <a:rPr lang="en-US" dirty="0" err="1" smtClean="0"/>
              <a:t>earthref.org</a:t>
            </a:r>
            <a:r>
              <a:rPr lang="en-US" dirty="0" smtClean="0"/>
              <a:t>/SCC</a:t>
            </a:r>
            <a:endParaRPr lang="en-US" dirty="0"/>
          </a:p>
        </p:txBody>
      </p:sp>
      <p:sp>
        <p:nvSpPr>
          <p:cNvPr id="4"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8909121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Atomic Particles</a:t>
            </a:r>
            <a:endParaRPr lang="en-US" dirty="0"/>
          </a:p>
        </p:txBody>
      </p:sp>
      <p:sp>
        <p:nvSpPr>
          <p:cNvPr id="3" name="Content Placeholder 2"/>
          <p:cNvSpPr>
            <a:spLocks noGrp="1"/>
          </p:cNvSpPr>
          <p:nvPr>
            <p:ph idx="1"/>
          </p:nvPr>
        </p:nvSpPr>
        <p:spPr>
          <a:xfrm>
            <a:off x="3254375" y="3672492"/>
            <a:ext cx="5889625" cy="2590800"/>
          </a:xfrm>
        </p:spPr>
        <p:txBody>
          <a:bodyPr>
            <a:normAutofit fontScale="92500" lnSpcReduction="10000"/>
          </a:bodyPr>
          <a:lstStyle/>
          <a:p>
            <a:pPr marL="0" indent="0">
              <a:buNone/>
            </a:pPr>
            <a:r>
              <a:rPr lang="en-US" sz="3200" b="1" dirty="0" smtClean="0">
                <a:solidFill>
                  <a:srgbClr val="FFACF5"/>
                </a:solidFill>
              </a:rPr>
              <a:t>Protons</a:t>
            </a:r>
            <a:r>
              <a:rPr lang="en-US" sz="3200" dirty="0" smtClean="0">
                <a:solidFill>
                  <a:srgbClr val="FFACF5"/>
                </a:solidFill>
              </a:rPr>
              <a:t> </a:t>
            </a:r>
            <a:r>
              <a:rPr lang="en-US" sz="3200" dirty="0" smtClean="0"/>
              <a:t>– positive charge (+)</a:t>
            </a:r>
          </a:p>
          <a:p>
            <a:pPr lvl="1"/>
            <a:r>
              <a:rPr lang="en-US" sz="3200" dirty="0" smtClean="0"/>
              <a:t>Defines what type of atom it is</a:t>
            </a:r>
          </a:p>
          <a:p>
            <a:pPr marL="0" indent="0">
              <a:buNone/>
            </a:pPr>
            <a:endParaRPr lang="en-US" sz="3200" b="1" dirty="0" smtClean="0">
              <a:solidFill>
                <a:schemeClr val="bg1">
                  <a:lumMod val="50000"/>
                </a:schemeClr>
              </a:solidFill>
            </a:endParaRPr>
          </a:p>
          <a:p>
            <a:pPr marL="0" indent="0">
              <a:buNone/>
            </a:pPr>
            <a:r>
              <a:rPr lang="en-US" sz="3200" b="1" dirty="0" smtClean="0">
                <a:solidFill>
                  <a:schemeClr val="bg1">
                    <a:lumMod val="50000"/>
                  </a:schemeClr>
                </a:solidFill>
              </a:rPr>
              <a:t>Neutrons</a:t>
            </a:r>
            <a:r>
              <a:rPr lang="en-US" sz="3200" dirty="0" smtClean="0">
                <a:solidFill>
                  <a:schemeClr val="bg1">
                    <a:lumMod val="50000"/>
                  </a:schemeClr>
                </a:solidFill>
              </a:rPr>
              <a:t> </a:t>
            </a:r>
            <a:r>
              <a:rPr lang="en-US" sz="3200" dirty="0" smtClean="0"/>
              <a:t>– neutral charge (0)</a:t>
            </a:r>
          </a:p>
          <a:p>
            <a:pPr marL="0" indent="0">
              <a:buNone/>
            </a:pPr>
            <a:r>
              <a:rPr lang="en-US" sz="3200" b="1" dirty="0" smtClean="0">
                <a:solidFill>
                  <a:srgbClr val="CCFFCC"/>
                </a:solidFill>
              </a:rPr>
              <a:t>Electrons</a:t>
            </a:r>
            <a:r>
              <a:rPr lang="en-US" sz="3200" dirty="0" smtClean="0">
                <a:solidFill>
                  <a:srgbClr val="CCFFCC"/>
                </a:solidFill>
              </a:rPr>
              <a:t> </a:t>
            </a:r>
            <a:r>
              <a:rPr lang="en-US" sz="3200" dirty="0" smtClean="0"/>
              <a:t>– negative charge (-)</a:t>
            </a:r>
            <a:endParaRPr lang="en-US" sz="3200" dirty="0"/>
          </a:p>
        </p:txBody>
      </p:sp>
      <p:grpSp>
        <p:nvGrpSpPr>
          <p:cNvPr id="7" name="Group 6"/>
          <p:cNvGrpSpPr/>
          <p:nvPr/>
        </p:nvGrpSpPr>
        <p:grpSpPr>
          <a:xfrm>
            <a:off x="339567" y="1544174"/>
            <a:ext cx="2606252" cy="2547921"/>
            <a:chOff x="2743200" y="1651000"/>
            <a:chExt cx="3784600" cy="3670300"/>
          </a:xfrm>
        </p:grpSpPr>
        <p:sp>
          <p:nvSpPr>
            <p:cNvPr id="19" name="Oval 18"/>
            <p:cNvSpPr/>
            <p:nvPr/>
          </p:nvSpPr>
          <p:spPr>
            <a:xfrm>
              <a:off x="3378200" y="2273300"/>
              <a:ext cx="2387600" cy="23876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2743200" y="1651000"/>
              <a:ext cx="3784600" cy="36703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 name="Oval 7"/>
          <p:cNvSpPr/>
          <p:nvPr/>
        </p:nvSpPr>
        <p:spPr>
          <a:xfrm>
            <a:off x="2318605" y="2708289"/>
            <a:ext cx="204929" cy="204929"/>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674392" y="2708289"/>
            <a:ext cx="204929" cy="204929"/>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776856" y="3784701"/>
            <a:ext cx="204929" cy="204929"/>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216140" y="1645692"/>
            <a:ext cx="204929" cy="204929"/>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646394" y="2679914"/>
            <a:ext cx="223669" cy="225714"/>
          </a:xfrm>
          <a:prstGeom prst="ellipse">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329169" y="2899309"/>
            <a:ext cx="223669" cy="225714"/>
          </a:xfrm>
          <a:prstGeom prst="ellipse">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460633" y="2587842"/>
            <a:ext cx="223669" cy="225714"/>
          </a:xfrm>
          <a:prstGeom prst="ellipse">
            <a:avLst/>
          </a:prstGeom>
          <a:solidFill>
            <a:srgbClr val="FFACF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1625208" y="2905628"/>
            <a:ext cx="223669" cy="225714"/>
          </a:xfrm>
          <a:prstGeom prst="ellipse">
            <a:avLst/>
          </a:prstGeom>
          <a:solidFill>
            <a:srgbClr val="FFACF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26" name="Oval 25"/>
          <p:cNvSpPr/>
          <p:nvPr/>
        </p:nvSpPr>
        <p:spPr>
          <a:xfrm>
            <a:off x="1267879" y="2708289"/>
            <a:ext cx="223669" cy="225714"/>
          </a:xfrm>
          <a:prstGeom prst="ellipse">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1422725" y="2760784"/>
            <a:ext cx="223669" cy="225714"/>
          </a:xfrm>
          <a:prstGeom prst="ellipse">
            <a:avLst/>
          </a:prstGeom>
          <a:solidFill>
            <a:srgbClr val="FFACF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1472808" y="2993662"/>
            <a:ext cx="223669" cy="225714"/>
          </a:xfrm>
          <a:prstGeom prst="ellipse">
            <a:avLst/>
          </a:prstGeom>
          <a:solidFill>
            <a:srgbClr val="FFACF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1559959" y="2821146"/>
            <a:ext cx="223669" cy="225714"/>
          </a:xfrm>
          <a:prstGeom prst="ellipse">
            <a:avLst/>
          </a:prstGeom>
          <a:solidFill>
            <a:srgbClr val="7F7F7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1" name="Straight Arrow Connector 30"/>
          <p:cNvCxnSpPr>
            <a:endCxn id="25" idx="5"/>
          </p:cNvCxnSpPr>
          <p:nvPr/>
        </p:nvCxnSpPr>
        <p:spPr>
          <a:xfrm flipH="1" flipV="1">
            <a:off x="1816121" y="3098287"/>
            <a:ext cx="1438254" cy="68641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flipV="1">
            <a:off x="1422725" y="3046860"/>
            <a:ext cx="1831650" cy="233478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flipV="1">
            <a:off x="906081" y="3937103"/>
            <a:ext cx="2348294" cy="2033776"/>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30"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32"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58573120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1528" y="29425"/>
            <a:ext cx="8951057" cy="6367247"/>
          </a:xfrm>
          <a:prstGeom prst="rect">
            <a:avLst/>
          </a:prstGeom>
        </p:spPr>
      </p:pic>
      <p:sp>
        <p:nvSpPr>
          <p:cNvPr id="7"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6"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6936215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Periodic Table of the Elements</a:t>
            </a:r>
            <a:endParaRPr lang="en-US" dirty="0"/>
          </a:p>
        </p:txBody>
      </p:sp>
      <p:pic>
        <p:nvPicPr>
          <p:cNvPr id="5" name="Picture 4"/>
          <p:cNvPicPr>
            <a:picLocks noChangeAspect="1"/>
          </p:cNvPicPr>
          <p:nvPr/>
        </p:nvPicPr>
        <p:blipFill>
          <a:blip r:embed="rId3"/>
          <a:stretch>
            <a:fillRect/>
          </a:stretch>
        </p:blipFill>
        <p:spPr>
          <a:xfrm>
            <a:off x="0" y="1574800"/>
            <a:ext cx="9144000" cy="2486526"/>
          </a:xfrm>
          <a:prstGeom prst="rect">
            <a:avLst/>
          </a:prstGeom>
        </p:spPr>
      </p:pic>
      <p:sp>
        <p:nvSpPr>
          <p:cNvPr id="7"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3" name="TextBox 2"/>
          <p:cNvSpPr txBox="1"/>
          <p:nvPr/>
        </p:nvSpPr>
        <p:spPr>
          <a:xfrm>
            <a:off x="301752" y="4543502"/>
            <a:ext cx="8534400" cy="1569660"/>
          </a:xfrm>
          <a:prstGeom prst="rect">
            <a:avLst/>
          </a:prstGeom>
          <a:noFill/>
        </p:spPr>
        <p:txBody>
          <a:bodyPr wrap="square" rtlCol="0">
            <a:spAutoFit/>
          </a:bodyPr>
          <a:lstStyle/>
          <a:p>
            <a:r>
              <a:rPr lang="en-US" sz="2400" dirty="0" smtClean="0"/>
              <a:t>Number of Protons = Atomic Number = 6</a:t>
            </a:r>
          </a:p>
          <a:p>
            <a:r>
              <a:rPr lang="en-US" sz="2400" dirty="0" smtClean="0"/>
              <a:t>Number of Electrons = Atomic Number = 6</a:t>
            </a:r>
            <a:endParaRPr lang="en-US" sz="2400" dirty="0"/>
          </a:p>
          <a:p>
            <a:r>
              <a:rPr lang="en-US" sz="2400" dirty="0" smtClean="0"/>
              <a:t>Atomic weight – Atomic Number = Number of Neutrons</a:t>
            </a:r>
          </a:p>
          <a:p>
            <a:r>
              <a:rPr lang="en-US" sz="2400" dirty="0" smtClean="0"/>
              <a:t>12 – 6 = 6</a:t>
            </a:r>
            <a:endParaRPr lang="en-US" sz="2400" dirty="0"/>
          </a:p>
        </p:txBody>
      </p:sp>
      <p:sp>
        <p:nvSpPr>
          <p:cNvPr id="8"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200945233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work:</a:t>
            </a:r>
            <a:endParaRPr lang="en-US" dirty="0"/>
          </a:p>
        </p:txBody>
      </p:sp>
      <p:sp>
        <p:nvSpPr>
          <p:cNvPr id="3" name="Content Placeholder 2"/>
          <p:cNvSpPr>
            <a:spLocks noGrp="1"/>
          </p:cNvSpPr>
          <p:nvPr>
            <p:ph idx="1"/>
          </p:nvPr>
        </p:nvSpPr>
        <p:spPr/>
        <p:txBody>
          <a:bodyPr>
            <a:noAutofit/>
          </a:bodyPr>
          <a:lstStyle/>
          <a:p>
            <a:pPr marL="514350" indent="-514350">
              <a:buFont typeface="Calibri" charset="0"/>
              <a:buAutoNum type="arabicParenR"/>
            </a:pPr>
            <a:r>
              <a:rPr lang="en-US" sz="3200" dirty="0">
                <a:latin typeface="Calibri"/>
                <a:cs typeface="Calibri"/>
              </a:rPr>
              <a:t>Find your element on the periodic table</a:t>
            </a:r>
            <a:r>
              <a:rPr lang="en-US" sz="3200" dirty="0" smtClean="0">
                <a:latin typeface="Calibri"/>
                <a:cs typeface="Calibri"/>
              </a:rPr>
              <a:t>.</a:t>
            </a:r>
          </a:p>
          <a:p>
            <a:pPr marL="514350" indent="-514350">
              <a:buFont typeface="Calibri" charset="0"/>
              <a:buAutoNum type="arabicParenR"/>
            </a:pPr>
            <a:r>
              <a:rPr lang="en-US" sz="3200" dirty="0" smtClean="0">
                <a:latin typeface="Calibri"/>
                <a:cs typeface="Calibri"/>
              </a:rPr>
              <a:t>Copy the Element Square into your notebook.</a:t>
            </a:r>
            <a:endParaRPr lang="en-US" sz="3200" dirty="0">
              <a:latin typeface="Calibri"/>
              <a:cs typeface="Calibri"/>
            </a:endParaRPr>
          </a:p>
          <a:p>
            <a:pPr marL="514350" indent="-514350">
              <a:buFont typeface="Calibri" charset="0"/>
              <a:buAutoNum type="arabicParenR"/>
            </a:pPr>
            <a:r>
              <a:rPr lang="en-US" sz="3200" dirty="0">
                <a:latin typeface="Calibri"/>
                <a:cs typeface="Calibri"/>
              </a:rPr>
              <a:t>Determine the number of </a:t>
            </a:r>
            <a:r>
              <a:rPr lang="en-US" sz="3200" b="1" dirty="0" smtClean="0">
                <a:latin typeface="Calibri"/>
                <a:cs typeface="Calibri"/>
              </a:rPr>
              <a:t>protons</a:t>
            </a:r>
            <a:r>
              <a:rPr lang="en-US" sz="3200" dirty="0" smtClean="0">
                <a:latin typeface="Calibri"/>
                <a:cs typeface="Calibri"/>
              </a:rPr>
              <a:t>, </a:t>
            </a:r>
            <a:r>
              <a:rPr lang="en-US" sz="3200" b="1" dirty="0" smtClean="0">
                <a:latin typeface="Calibri"/>
                <a:cs typeface="Calibri"/>
              </a:rPr>
              <a:t>neutrons</a:t>
            </a:r>
            <a:r>
              <a:rPr lang="en-US" sz="3200" dirty="0" smtClean="0">
                <a:latin typeface="Calibri"/>
                <a:cs typeface="Calibri"/>
              </a:rPr>
              <a:t> and </a:t>
            </a:r>
            <a:r>
              <a:rPr lang="en-US" sz="3200" b="1" dirty="0" smtClean="0">
                <a:latin typeface="Calibri"/>
                <a:cs typeface="Calibri"/>
              </a:rPr>
              <a:t>electrons</a:t>
            </a:r>
            <a:r>
              <a:rPr lang="en-US" sz="3200" dirty="0">
                <a:latin typeface="Calibri"/>
                <a:cs typeface="Calibri"/>
              </a:rPr>
              <a:t> </a:t>
            </a:r>
            <a:r>
              <a:rPr lang="en-US" sz="3200" dirty="0" smtClean="0">
                <a:latin typeface="Calibri"/>
                <a:cs typeface="Calibri"/>
              </a:rPr>
              <a:t>and record the number of each in your notebook</a:t>
            </a:r>
          </a:p>
        </p:txBody>
      </p:sp>
      <p:sp>
        <p:nvSpPr>
          <p:cNvPr id="4"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5" name="TextBox 4"/>
          <p:cNvSpPr txBox="1"/>
          <p:nvPr/>
        </p:nvSpPr>
        <p:spPr>
          <a:xfrm>
            <a:off x="2637868" y="4543501"/>
            <a:ext cx="6198284" cy="1754327"/>
          </a:xfrm>
          <a:prstGeom prst="rect">
            <a:avLst/>
          </a:prstGeom>
          <a:noFill/>
        </p:spPr>
        <p:txBody>
          <a:bodyPr wrap="square" rtlCol="0">
            <a:spAutoFit/>
          </a:bodyPr>
          <a:lstStyle/>
          <a:p>
            <a:r>
              <a:rPr lang="en-US" sz="3600" dirty="0" smtClean="0"/>
              <a:t>= Protons – positive charge</a:t>
            </a:r>
          </a:p>
          <a:p>
            <a:r>
              <a:rPr lang="en-US" sz="3600" dirty="0" smtClean="0"/>
              <a:t>= Neutrons – neutral charge</a:t>
            </a:r>
          </a:p>
          <a:p>
            <a:r>
              <a:rPr lang="en-US" sz="3600" dirty="0" smtClean="0"/>
              <a:t>= Electrons – negative charge</a:t>
            </a:r>
            <a:endParaRPr lang="en-US" sz="3600" dirty="0"/>
          </a:p>
        </p:txBody>
      </p:sp>
      <p:sp>
        <p:nvSpPr>
          <p:cNvPr id="6" name="Oval 5"/>
          <p:cNvSpPr/>
          <p:nvPr/>
        </p:nvSpPr>
        <p:spPr>
          <a:xfrm>
            <a:off x="2158679" y="5233773"/>
            <a:ext cx="439645" cy="439645"/>
          </a:xfrm>
          <a:prstGeom prst="ellips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158679" y="5827947"/>
            <a:ext cx="439645" cy="439645"/>
          </a:xfrm>
          <a:prstGeom prst="ellipse">
            <a:avLst/>
          </a:prstGeom>
          <a:solidFill>
            <a:srgbClr val="34FC03"/>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158679" y="4665589"/>
            <a:ext cx="439645" cy="439645"/>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64229618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1528" y="29425"/>
            <a:ext cx="8951057" cy="6367247"/>
          </a:xfrm>
          <a:prstGeom prst="rect">
            <a:avLst/>
          </a:prstGeom>
        </p:spPr>
      </p:pic>
      <p:sp>
        <p:nvSpPr>
          <p:cNvPr id="6"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7"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3786053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Hydrogen</a:t>
            </a:r>
            <a:endParaRPr lang="en-US" dirty="0"/>
          </a:p>
        </p:txBody>
      </p:sp>
      <p:pic>
        <p:nvPicPr>
          <p:cNvPr id="5" name="Picture 4"/>
          <p:cNvPicPr>
            <a:picLocks noChangeAspect="1"/>
          </p:cNvPicPr>
          <p:nvPr/>
        </p:nvPicPr>
        <p:blipFill>
          <a:blip r:embed="rId3"/>
          <a:stretch>
            <a:fillRect/>
          </a:stretch>
        </p:blipFill>
        <p:spPr>
          <a:xfrm>
            <a:off x="779463" y="1232647"/>
            <a:ext cx="2806700" cy="2781300"/>
          </a:xfrm>
          <a:prstGeom prst="rect">
            <a:avLst/>
          </a:prstGeom>
        </p:spPr>
      </p:pic>
      <p:pic>
        <p:nvPicPr>
          <p:cNvPr id="6" name="Picture 5"/>
          <p:cNvPicPr>
            <a:picLocks noChangeAspect="1"/>
          </p:cNvPicPr>
          <p:nvPr/>
        </p:nvPicPr>
        <p:blipFill>
          <a:blip r:embed="rId4"/>
          <a:stretch>
            <a:fillRect/>
          </a:stretch>
        </p:blipFill>
        <p:spPr>
          <a:xfrm>
            <a:off x="4679951" y="3149600"/>
            <a:ext cx="3683000" cy="2882900"/>
          </a:xfrm>
          <a:prstGeom prst="rect">
            <a:avLst/>
          </a:prstGeom>
        </p:spPr>
      </p:pic>
      <p:sp>
        <p:nvSpPr>
          <p:cNvPr id="7" name="TextBox 6"/>
          <p:cNvSpPr txBox="1"/>
          <p:nvPr/>
        </p:nvSpPr>
        <p:spPr>
          <a:xfrm>
            <a:off x="779463" y="4445000"/>
            <a:ext cx="2671763" cy="1200328"/>
          </a:xfrm>
          <a:prstGeom prst="rect">
            <a:avLst/>
          </a:prstGeom>
          <a:noFill/>
        </p:spPr>
        <p:txBody>
          <a:bodyPr wrap="square" rtlCol="0">
            <a:spAutoFit/>
          </a:bodyPr>
          <a:lstStyle/>
          <a:p>
            <a:r>
              <a:rPr lang="en-US" sz="2400" dirty="0" smtClean="0"/>
              <a:t>1 proton</a:t>
            </a:r>
          </a:p>
          <a:p>
            <a:r>
              <a:rPr lang="en-US" sz="2400" dirty="0"/>
              <a:t>0</a:t>
            </a:r>
            <a:r>
              <a:rPr lang="en-US" sz="2400" dirty="0" smtClean="0"/>
              <a:t> neutrons</a:t>
            </a:r>
          </a:p>
          <a:p>
            <a:r>
              <a:rPr lang="en-US" sz="2400" dirty="0" smtClean="0"/>
              <a:t>1 electron</a:t>
            </a:r>
            <a:endParaRPr lang="en-US" sz="2400" dirty="0"/>
          </a:p>
        </p:txBody>
      </p:sp>
      <p:pic>
        <p:nvPicPr>
          <p:cNvPr id="9" name="Picture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35101" y="3409997"/>
            <a:ext cx="1833562" cy="425403"/>
          </a:xfrm>
          <a:prstGeom prst="rect">
            <a:avLst/>
          </a:prstGeom>
        </p:spPr>
      </p:pic>
      <p:sp>
        <p:nvSpPr>
          <p:cNvPr id="11" name="TextBox 10"/>
          <p:cNvSpPr txBox="1"/>
          <p:nvPr/>
        </p:nvSpPr>
        <p:spPr>
          <a:xfrm>
            <a:off x="1987550" y="3238500"/>
            <a:ext cx="1028699" cy="646331"/>
          </a:xfrm>
          <a:prstGeom prst="rect">
            <a:avLst/>
          </a:prstGeom>
          <a:noFill/>
        </p:spPr>
        <p:txBody>
          <a:bodyPr wrap="square" rtlCol="0">
            <a:spAutoFit/>
          </a:bodyPr>
          <a:lstStyle/>
          <a:p>
            <a:r>
              <a:rPr lang="en-US" sz="3600" dirty="0" smtClean="0">
                <a:latin typeface="Times"/>
                <a:cs typeface="Times"/>
              </a:rPr>
              <a:t>1</a:t>
            </a:r>
            <a:endParaRPr lang="en-US" sz="3600" dirty="0">
              <a:latin typeface="Times"/>
              <a:cs typeface="Times"/>
            </a:endParaRPr>
          </a:p>
        </p:txBody>
      </p:sp>
      <p:sp>
        <p:nvSpPr>
          <p:cNvPr id="10"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12"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72695189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Carbon</a:t>
            </a:r>
            <a:endParaRPr lang="en-US" dirty="0"/>
          </a:p>
        </p:txBody>
      </p:sp>
      <p:pic>
        <p:nvPicPr>
          <p:cNvPr id="6" name="Picture 5"/>
          <p:cNvPicPr>
            <a:picLocks noChangeAspect="1"/>
          </p:cNvPicPr>
          <p:nvPr/>
        </p:nvPicPr>
        <p:blipFill>
          <a:blip r:embed="rId3"/>
          <a:stretch>
            <a:fillRect/>
          </a:stretch>
        </p:blipFill>
        <p:spPr>
          <a:xfrm>
            <a:off x="779463" y="1092200"/>
            <a:ext cx="2819400" cy="2832100"/>
          </a:xfrm>
          <a:prstGeom prst="rect">
            <a:avLst/>
          </a:prstGeom>
        </p:spPr>
      </p:pic>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21200" y="2197721"/>
            <a:ext cx="3841751" cy="3783980"/>
          </a:xfrm>
          <a:prstGeom prst="rect">
            <a:avLst/>
          </a:prstGeom>
        </p:spPr>
      </p:pic>
      <p:sp>
        <p:nvSpPr>
          <p:cNvPr id="10" name="TextBox 9"/>
          <p:cNvSpPr txBox="1"/>
          <p:nvPr/>
        </p:nvSpPr>
        <p:spPr>
          <a:xfrm>
            <a:off x="779463" y="4445000"/>
            <a:ext cx="2671763" cy="1200328"/>
          </a:xfrm>
          <a:prstGeom prst="rect">
            <a:avLst/>
          </a:prstGeom>
          <a:noFill/>
        </p:spPr>
        <p:txBody>
          <a:bodyPr wrap="square" rtlCol="0">
            <a:spAutoFit/>
          </a:bodyPr>
          <a:lstStyle/>
          <a:p>
            <a:r>
              <a:rPr lang="en-US" sz="2400" dirty="0"/>
              <a:t>6</a:t>
            </a:r>
            <a:r>
              <a:rPr lang="en-US" sz="2400" dirty="0" smtClean="0"/>
              <a:t> protons</a:t>
            </a:r>
          </a:p>
          <a:p>
            <a:r>
              <a:rPr lang="en-US" sz="2400" dirty="0"/>
              <a:t>6</a:t>
            </a:r>
            <a:r>
              <a:rPr lang="en-US" sz="2400" dirty="0" smtClean="0"/>
              <a:t> neutrons</a:t>
            </a:r>
          </a:p>
          <a:p>
            <a:r>
              <a:rPr lang="en-US" sz="2400" dirty="0"/>
              <a:t>6</a:t>
            </a:r>
            <a:r>
              <a:rPr lang="en-US" sz="2400" dirty="0" smtClean="0"/>
              <a:t> electrons</a:t>
            </a:r>
            <a:endParaRPr lang="en-US" sz="2400" dirty="0"/>
          </a:p>
        </p:txBody>
      </p:sp>
      <p:pic>
        <p:nvPicPr>
          <p:cNvPr id="12" name="Picture 1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36701" y="3208681"/>
            <a:ext cx="1719262" cy="487019"/>
          </a:xfrm>
          <a:prstGeom prst="rect">
            <a:avLst/>
          </a:prstGeom>
        </p:spPr>
      </p:pic>
      <p:sp>
        <p:nvSpPr>
          <p:cNvPr id="14" name="TextBox 13"/>
          <p:cNvSpPr txBox="1"/>
          <p:nvPr/>
        </p:nvSpPr>
        <p:spPr>
          <a:xfrm>
            <a:off x="1860550" y="3136900"/>
            <a:ext cx="1028699" cy="646331"/>
          </a:xfrm>
          <a:prstGeom prst="rect">
            <a:avLst/>
          </a:prstGeom>
          <a:noFill/>
        </p:spPr>
        <p:txBody>
          <a:bodyPr wrap="square" rtlCol="0">
            <a:spAutoFit/>
          </a:bodyPr>
          <a:lstStyle/>
          <a:p>
            <a:r>
              <a:rPr lang="en-US" sz="3600" dirty="0" smtClean="0">
                <a:latin typeface="Times"/>
                <a:cs typeface="Times"/>
              </a:rPr>
              <a:t>12</a:t>
            </a:r>
            <a:endParaRPr lang="en-US" sz="3600" dirty="0">
              <a:latin typeface="Times"/>
              <a:cs typeface="Times"/>
            </a:endParaRPr>
          </a:p>
        </p:txBody>
      </p:sp>
      <p:sp>
        <p:nvSpPr>
          <p:cNvPr id="13"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15"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52265261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Oxygen</a:t>
            </a:r>
            <a:endParaRPr lang="en-US" dirty="0"/>
          </a:p>
        </p:txBody>
      </p:sp>
      <p:pic>
        <p:nvPicPr>
          <p:cNvPr id="4" name="Picture 3"/>
          <p:cNvPicPr>
            <a:picLocks noChangeAspect="1"/>
          </p:cNvPicPr>
          <p:nvPr/>
        </p:nvPicPr>
        <p:blipFill>
          <a:blip r:embed="rId3"/>
          <a:stretch>
            <a:fillRect/>
          </a:stretch>
        </p:blipFill>
        <p:spPr>
          <a:xfrm>
            <a:off x="779463" y="1232647"/>
            <a:ext cx="2794000" cy="2806700"/>
          </a:xfrm>
          <a:prstGeom prst="rect">
            <a:avLst/>
          </a:prstGeom>
        </p:spPr>
      </p:pic>
      <p:pic>
        <p:nvPicPr>
          <p:cNvPr id="5" name="Picture 4"/>
          <p:cNvPicPr>
            <a:picLocks noChangeAspect="1"/>
          </p:cNvPicPr>
          <p:nvPr/>
        </p:nvPicPr>
        <p:blipFill>
          <a:blip r:embed="rId4"/>
          <a:stretch>
            <a:fillRect/>
          </a:stretch>
        </p:blipFill>
        <p:spPr>
          <a:xfrm>
            <a:off x="4273551" y="2127997"/>
            <a:ext cx="4089400" cy="3822700"/>
          </a:xfrm>
          <a:prstGeom prst="rect">
            <a:avLst/>
          </a:prstGeom>
        </p:spPr>
      </p:pic>
      <p:sp>
        <p:nvSpPr>
          <p:cNvPr id="6" name="TextBox 5"/>
          <p:cNvSpPr txBox="1"/>
          <p:nvPr/>
        </p:nvSpPr>
        <p:spPr>
          <a:xfrm>
            <a:off x="779463" y="4445000"/>
            <a:ext cx="2671763" cy="1200328"/>
          </a:xfrm>
          <a:prstGeom prst="rect">
            <a:avLst/>
          </a:prstGeom>
          <a:noFill/>
        </p:spPr>
        <p:txBody>
          <a:bodyPr wrap="square" rtlCol="0">
            <a:spAutoFit/>
          </a:bodyPr>
          <a:lstStyle/>
          <a:p>
            <a:r>
              <a:rPr lang="en-US" sz="2400" dirty="0"/>
              <a:t>8</a:t>
            </a:r>
            <a:r>
              <a:rPr lang="en-US" sz="2400" dirty="0" smtClean="0"/>
              <a:t> protons</a:t>
            </a:r>
          </a:p>
          <a:p>
            <a:r>
              <a:rPr lang="en-US" sz="2400" dirty="0"/>
              <a:t>8</a:t>
            </a:r>
            <a:r>
              <a:rPr lang="en-US" sz="2400" dirty="0" smtClean="0"/>
              <a:t> neutrons</a:t>
            </a:r>
          </a:p>
          <a:p>
            <a:r>
              <a:rPr lang="en-US" sz="2400" dirty="0"/>
              <a:t>8</a:t>
            </a:r>
            <a:r>
              <a:rPr lang="en-US" sz="2400" dirty="0" smtClean="0"/>
              <a:t> electrons</a:t>
            </a:r>
            <a:endParaRPr lang="en-US" sz="2400" dirty="0"/>
          </a:p>
        </p:txBody>
      </p:sp>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25601" y="3409997"/>
            <a:ext cx="1643062" cy="425403"/>
          </a:xfrm>
          <a:prstGeom prst="rect">
            <a:avLst/>
          </a:prstGeom>
        </p:spPr>
      </p:pic>
      <p:sp>
        <p:nvSpPr>
          <p:cNvPr id="9" name="TextBox 8"/>
          <p:cNvSpPr txBox="1"/>
          <p:nvPr/>
        </p:nvSpPr>
        <p:spPr>
          <a:xfrm>
            <a:off x="1822450" y="3251200"/>
            <a:ext cx="1028699" cy="646331"/>
          </a:xfrm>
          <a:prstGeom prst="rect">
            <a:avLst/>
          </a:prstGeom>
          <a:noFill/>
        </p:spPr>
        <p:txBody>
          <a:bodyPr wrap="square" rtlCol="0">
            <a:spAutoFit/>
          </a:bodyPr>
          <a:lstStyle/>
          <a:p>
            <a:r>
              <a:rPr lang="en-US" sz="3600" dirty="0" smtClean="0">
                <a:latin typeface="Times"/>
                <a:cs typeface="Times"/>
              </a:rPr>
              <a:t>16</a:t>
            </a:r>
            <a:endParaRPr lang="en-US" sz="3600" dirty="0">
              <a:latin typeface="Times"/>
              <a:cs typeface="Times"/>
            </a:endParaRPr>
          </a:p>
        </p:txBody>
      </p:sp>
      <p:sp>
        <p:nvSpPr>
          <p:cNvPr id="10"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11"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44613286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Orbitals</a:t>
            </a:r>
            <a:endParaRPr lang="en-US" dirty="0"/>
          </a:p>
        </p:txBody>
      </p:sp>
      <p:sp>
        <p:nvSpPr>
          <p:cNvPr id="4" name="Oval 3"/>
          <p:cNvSpPr/>
          <p:nvPr/>
        </p:nvSpPr>
        <p:spPr>
          <a:xfrm>
            <a:off x="4120542" y="3402025"/>
            <a:ext cx="908663" cy="915989"/>
          </a:xfrm>
          <a:prstGeom prst="ellipse">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5346700" y="2832100"/>
            <a:ext cx="3797300" cy="369332"/>
          </a:xfrm>
          <a:prstGeom prst="rect">
            <a:avLst/>
          </a:prstGeom>
          <a:noFill/>
        </p:spPr>
        <p:txBody>
          <a:bodyPr wrap="square" rtlCol="0">
            <a:spAutoFit/>
          </a:bodyPr>
          <a:lstStyle/>
          <a:p>
            <a:r>
              <a:rPr lang="en-US" b="1" dirty="0" smtClean="0"/>
              <a:t>Nucleus </a:t>
            </a:r>
            <a:r>
              <a:rPr lang="en-US" dirty="0" smtClean="0"/>
              <a:t>– Protons and Neutrons</a:t>
            </a:r>
            <a:endParaRPr lang="en-US" dirty="0"/>
          </a:p>
        </p:txBody>
      </p:sp>
      <p:cxnSp>
        <p:nvCxnSpPr>
          <p:cNvPr id="30" name="Straight Arrow Connector 29"/>
          <p:cNvCxnSpPr>
            <a:stCxn id="27" idx="1"/>
          </p:cNvCxnSpPr>
          <p:nvPr/>
        </p:nvCxnSpPr>
        <p:spPr>
          <a:xfrm flipH="1">
            <a:off x="4711700" y="3016766"/>
            <a:ext cx="635000" cy="72973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6"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7"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20492702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Orbitals</a:t>
            </a:r>
            <a:endParaRPr lang="en-US" dirty="0"/>
          </a:p>
        </p:txBody>
      </p:sp>
      <p:grpSp>
        <p:nvGrpSpPr>
          <p:cNvPr id="8" name="Group 7"/>
          <p:cNvGrpSpPr/>
          <p:nvPr/>
        </p:nvGrpSpPr>
        <p:grpSpPr>
          <a:xfrm>
            <a:off x="3211038" y="2457982"/>
            <a:ext cx="2751194" cy="2773379"/>
            <a:chOff x="3378200" y="2273300"/>
            <a:chExt cx="2387600" cy="2387600"/>
          </a:xfrm>
        </p:grpSpPr>
        <p:sp>
          <p:nvSpPr>
            <p:cNvPr id="4" name="Oval 3"/>
            <p:cNvSpPr/>
            <p:nvPr/>
          </p:nvSpPr>
          <p:spPr>
            <a:xfrm>
              <a:off x="4167503" y="3086025"/>
              <a:ext cx="788575" cy="788574"/>
            </a:xfrm>
            <a:prstGeom prst="ellipse">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78200" y="2273300"/>
              <a:ext cx="2387600" cy="23876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Oval 8"/>
          <p:cNvSpPr/>
          <p:nvPr/>
        </p:nvSpPr>
        <p:spPr>
          <a:xfrm>
            <a:off x="5790781"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039587"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5543132" y="2134816"/>
            <a:ext cx="2819819" cy="646331"/>
          </a:xfrm>
          <a:prstGeom prst="rect">
            <a:avLst/>
          </a:prstGeom>
          <a:noFill/>
        </p:spPr>
        <p:txBody>
          <a:bodyPr wrap="square" rtlCol="0">
            <a:spAutoFit/>
          </a:bodyPr>
          <a:lstStyle/>
          <a:p>
            <a:r>
              <a:rPr lang="en-US" b="1" dirty="0" smtClean="0"/>
              <a:t>First orbital </a:t>
            </a:r>
            <a:r>
              <a:rPr lang="en-US" dirty="0" smtClean="0"/>
              <a:t>– 2 valence electrons</a:t>
            </a:r>
            <a:endParaRPr lang="en-US" dirty="0"/>
          </a:p>
        </p:txBody>
      </p:sp>
      <p:sp>
        <p:nvSpPr>
          <p:cNvPr id="11"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12"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83150569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Orbitals</a:t>
            </a:r>
            <a:endParaRPr lang="en-US" dirty="0"/>
          </a:p>
        </p:txBody>
      </p:sp>
      <p:grpSp>
        <p:nvGrpSpPr>
          <p:cNvPr id="8" name="Group 7"/>
          <p:cNvGrpSpPr/>
          <p:nvPr/>
        </p:nvGrpSpPr>
        <p:grpSpPr>
          <a:xfrm>
            <a:off x="2479337" y="1735133"/>
            <a:ext cx="4360935" cy="4263332"/>
            <a:chOff x="2743200" y="1651000"/>
            <a:chExt cx="3784600" cy="3670300"/>
          </a:xfrm>
        </p:grpSpPr>
        <p:sp>
          <p:nvSpPr>
            <p:cNvPr id="4" name="Oval 3"/>
            <p:cNvSpPr/>
            <p:nvPr/>
          </p:nvSpPr>
          <p:spPr>
            <a:xfrm>
              <a:off x="4167503" y="3086025"/>
              <a:ext cx="788575" cy="788574"/>
            </a:xfrm>
            <a:prstGeom prst="ellipse">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78200" y="2273300"/>
              <a:ext cx="2387600" cy="23876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2743200" y="1651000"/>
              <a:ext cx="3784600" cy="36703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Oval 8"/>
          <p:cNvSpPr/>
          <p:nvPr/>
        </p:nvSpPr>
        <p:spPr>
          <a:xfrm>
            <a:off x="5790781"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039587"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133681" y="505990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3211037" y="1905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619331" y="1905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2868137" y="523135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406900" y="5827015"/>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668822" y="36703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307887"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406900" y="15621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6425781" y="1905000"/>
            <a:ext cx="2718219" cy="646331"/>
          </a:xfrm>
          <a:prstGeom prst="rect">
            <a:avLst/>
          </a:prstGeom>
          <a:noFill/>
        </p:spPr>
        <p:txBody>
          <a:bodyPr wrap="square" rtlCol="0">
            <a:spAutoFit/>
          </a:bodyPr>
          <a:lstStyle/>
          <a:p>
            <a:r>
              <a:rPr lang="en-US" b="1" dirty="0" smtClean="0"/>
              <a:t>Second orbital </a:t>
            </a:r>
            <a:r>
              <a:rPr lang="en-US" dirty="0" smtClean="0"/>
              <a:t>– 8 valence electrons</a:t>
            </a:r>
            <a:endParaRPr lang="en-US" dirty="0"/>
          </a:p>
        </p:txBody>
      </p:sp>
      <p:sp>
        <p:nvSpPr>
          <p:cNvPr id="19"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20"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214870130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Orbitals</a:t>
            </a:r>
            <a:endParaRPr lang="en-US" dirty="0"/>
          </a:p>
        </p:txBody>
      </p:sp>
      <p:grpSp>
        <p:nvGrpSpPr>
          <p:cNvPr id="8" name="Group 7"/>
          <p:cNvGrpSpPr/>
          <p:nvPr/>
        </p:nvGrpSpPr>
        <p:grpSpPr>
          <a:xfrm>
            <a:off x="1689100" y="1130299"/>
            <a:ext cx="5765800" cy="5461001"/>
            <a:chOff x="2057400" y="1130299"/>
            <a:chExt cx="5003800" cy="4701373"/>
          </a:xfrm>
        </p:grpSpPr>
        <p:sp>
          <p:nvSpPr>
            <p:cNvPr id="4" name="Oval 3"/>
            <p:cNvSpPr/>
            <p:nvPr/>
          </p:nvSpPr>
          <p:spPr>
            <a:xfrm>
              <a:off x="4167503" y="3086025"/>
              <a:ext cx="788575" cy="788574"/>
            </a:xfrm>
            <a:prstGeom prst="ellipse">
              <a:avLst/>
            </a:prstGeom>
            <a:solidFill>
              <a:srgbClr val="FFFF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78200" y="2273300"/>
              <a:ext cx="2387600" cy="23876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2743200" y="1651000"/>
              <a:ext cx="3784600" cy="36703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057400" y="1130299"/>
              <a:ext cx="5003800" cy="4701373"/>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Oval 8"/>
          <p:cNvSpPr/>
          <p:nvPr/>
        </p:nvSpPr>
        <p:spPr>
          <a:xfrm>
            <a:off x="5790781"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039587"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133681" y="505990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3211037" y="1905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619331" y="1905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2868137" y="523135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406900" y="5827015"/>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668822" y="36703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307887"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406900" y="15621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600281" y="62484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143750" y="46101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3357087" y="62484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689100" y="46101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790700" y="2413531"/>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6866994" y="2242081"/>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5447881" y="10795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3528537" y="1061197"/>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6425781" y="1168399"/>
            <a:ext cx="2718219" cy="646331"/>
          </a:xfrm>
          <a:prstGeom prst="rect">
            <a:avLst/>
          </a:prstGeom>
          <a:noFill/>
        </p:spPr>
        <p:txBody>
          <a:bodyPr wrap="square" rtlCol="0">
            <a:spAutoFit/>
          </a:bodyPr>
          <a:lstStyle/>
          <a:p>
            <a:r>
              <a:rPr lang="en-US" b="1" dirty="0" smtClean="0"/>
              <a:t>Third orbital </a:t>
            </a:r>
            <a:r>
              <a:rPr lang="en-US" dirty="0" smtClean="0"/>
              <a:t>– 8 valence electrons</a:t>
            </a:r>
            <a:endParaRPr lang="en-US" dirty="0"/>
          </a:p>
        </p:txBody>
      </p:sp>
      <p:sp>
        <p:nvSpPr>
          <p:cNvPr id="28"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29"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100351112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66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p:txBody>
          <a:bodyPr>
            <a:normAutofit/>
          </a:bodyPr>
          <a:lstStyle/>
          <a:p>
            <a:pPr marL="514350" indent="-514350">
              <a:buFont typeface="Calibri" charset="0"/>
              <a:buAutoNum type="arabicParenR"/>
            </a:pPr>
            <a:r>
              <a:rPr lang="en-US" dirty="0">
                <a:latin typeface="Calibri" charset="0"/>
              </a:rPr>
              <a:t>Find your element on the periodic table</a:t>
            </a:r>
            <a:r>
              <a:rPr lang="en-US" dirty="0" smtClean="0">
                <a:latin typeface="Calibri" charset="0"/>
              </a:rPr>
              <a:t>.</a:t>
            </a:r>
          </a:p>
          <a:p>
            <a:pPr marL="514350" indent="-514350">
              <a:buFont typeface="Calibri" charset="0"/>
              <a:buAutoNum type="arabicParenR"/>
            </a:pPr>
            <a:r>
              <a:rPr lang="en-US" dirty="0" smtClean="0">
                <a:latin typeface="Calibri" charset="0"/>
              </a:rPr>
              <a:t>Copy the Element Square into your notebook.</a:t>
            </a:r>
            <a:endParaRPr lang="en-US" dirty="0">
              <a:latin typeface="Calibri" charset="0"/>
            </a:endParaRPr>
          </a:p>
          <a:p>
            <a:pPr marL="514350" indent="-514350">
              <a:buFont typeface="Calibri" charset="0"/>
              <a:buAutoNum type="arabicParenR"/>
            </a:pPr>
            <a:r>
              <a:rPr lang="en-US" dirty="0">
                <a:latin typeface="Calibri" charset="0"/>
              </a:rPr>
              <a:t>Determine the number of </a:t>
            </a:r>
            <a:r>
              <a:rPr lang="en-US" dirty="0" smtClean="0">
                <a:latin typeface="Calibri" charset="0"/>
              </a:rPr>
              <a:t>protons, neutrons and electrons</a:t>
            </a:r>
          </a:p>
          <a:p>
            <a:pPr marL="457200" lvl="1" indent="0">
              <a:buNone/>
            </a:pPr>
            <a:r>
              <a:rPr lang="en-US" dirty="0" smtClean="0">
                <a:latin typeface="Calibri" charset="0"/>
              </a:rPr>
              <a:t>If your element is in the </a:t>
            </a:r>
            <a:r>
              <a:rPr lang="en-US" b="1" dirty="0" smtClean="0">
                <a:latin typeface="Calibri" charset="0"/>
              </a:rPr>
              <a:t>1</a:t>
            </a:r>
            <a:r>
              <a:rPr lang="en-US" b="1" baseline="30000" dirty="0" smtClean="0">
                <a:latin typeface="Calibri" charset="0"/>
              </a:rPr>
              <a:t>st</a:t>
            </a:r>
            <a:r>
              <a:rPr lang="en-US" b="1" dirty="0" smtClean="0">
                <a:latin typeface="Calibri" charset="0"/>
              </a:rPr>
              <a:t> </a:t>
            </a:r>
            <a:r>
              <a:rPr lang="en-US" dirty="0" smtClean="0">
                <a:latin typeface="Calibri" charset="0"/>
              </a:rPr>
              <a:t>row it has </a:t>
            </a:r>
            <a:r>
              <a:rPr lang="en-US" b="1" dirty="0" smtClean="0">
                <a:latin typeface="Calibri" charset="0"/>
              </a:rPr>
              <a:t>1</a:t>
            </a:r>
            <a:r>
              <a:rPr lang="en-US" dirty="0" smtClean="0">
                <a:latin typeface="Calibri" charset="0"/>
              </a:rPr>
              <a:t> orbital shell</a:t>
            </a:r>
          </a:p>
          <a:p>
            <a:pPr marL="457200" lvl="1" indent="0">
              <a:buNone/>
            </a:pPr>
            <a:r>
              <a:rPr lang="en-US" dirty="0" smtClean="0">
                <a:latin typeface="Calibri" charset="0"/>
              </a:rPr>
              <a:t>If your element is </a:t>
            </a:r>
            <a:r>
              <a:rPr lang="en-US" dirty="0">
                <a:latin typeface="Calibri" charset="0"/>
              </a:rPr>
              <a:t>in the </a:t>
            </a:r>
            <a:r>
              <a:rPr lang="en-US" b="1" dirty="0" smtClean="0">
                <a:latin typeface="Calibri" charset="0"/>
              </a:rPr>
              <a:t>2</a:t>
            </a:r>
            <a:r>
              <a:rPr lang="en-US" b="1" baseline="30000" dirty="0" smtClean="0">
                <a:latin typeface="Calibri" charset="0"/>
              </a:rPr>
              <a:t>nd</a:t>
            </a:r>
            <a:r>
              <a:rPr lang="en-US" dirty="0" smtClean="0">
                <a:latin typeface="Calibri" charset="0"/>
              </a:rPr>
              <a:t> </a:t>
            </a:r>
            <a:r>
              <a:rPr lang="en-US" dirty="0">
                <a:latin typeface="Calibri" charset="0"/>
              </a:rPr>
              <a:t>row it has </a:t>
            </a:r>
            <a:r>
              <a:rPr lang="en-US" b="1" dirty="0" smtClean="0">
                <a:latin typeface="Calibri" charset="0"/>
              </a:rPr>
              <a:t>2</a:t>
            </a:r>
            <a:r>
              <a:rPr lang="en-US" dirty="0" smtClean="0">
                <a:latin typeface="Calibri" charset="0"/>
              </a:rPr>
              <a:t> orbital shell</a:t>
            </a:r>
          </a:p>
          <a:p>
            <a:pPr marL="457200" lvl="1" indent="0">
              <a:buNone/>
            </a:pPr>
            <a:r>
              <a:rPr lang="en-US" dirty="0" smtClean="0">
                <a:latin typeface="Calibri" charset="0"/>
              </a:rPr>
              <a:t>If your element is </a:t>
            </a:r>
            <a:r>
              <a:rPr lang="en-US" dirty="0">
                <a:latin typeface="Calibri" charset="0"/>
              </a:rPr>
              <a:t>in the </a:t>
            </a:r>
            <a:r>
              <a:rPr lang="en-US" b="1" baseline="30000" dirty="0" smtClean="0">
                <a:latin typeface="Calibri" charset="0"/>
              </a:rPr>
              <a:t>3rd</a:t>
            </a:r>
            <a:r>
              <a:rPr lang="en-US" b="1" dirty="0" smtClean="0">
                <a:latin typeface="Calibri" charset="0"/>
              </a:rPr>
              <a:t> </a:t>
            </a:r>
            <a:r>
              <a:rPr lang="en-US" dirty="0">
                <a:latin typeface="Calibri" charset="0"/>
              </a:rPr>
              <a:t>row it has </a:t>
            </a:r>
            <a:r>
              <a:rPr lang="en-US" b="1" dirty="0" smtClean="0">
                <a:latin typeface="Calibri" charset="0"/>
              </a:rPr>
              <a:t>3</a:t>
            </a:r>
            <a:r>
              <a:rPr lang="en-US" dirty="0" smtClean="0">
                <a:latin typeface="Calibri" charset="0"/>
              </a:rPr>
              <a:t> orbital shell</a:t>
            </a:r>
            <a:endParaRPr lang="en-US" dirty="0">
              <a:latin typeface="Calibri" charset="0"/>
            </a:endParaRPr>
          </a:p>
          <a:p>
            <a:pPr marL="514350" indent="-514350">
              <a:buFont typeface="Calibri" charset="0"/>
              <a:buAutoNum type="arabicParenR"/>
            </a:pPr>
            <a:r>
              <a:rPr lang="en-US" dirty="0" smtClean="0">
                <a:latin typeface="Calibri" charset="0"/>
              </a:rPr>
              <a:t>Place protons and neutrons in the nucleus, and organize electrons around the nucleus in valence shells</a:t>
            </a:r>
            <a:endParaRPr lang="en-US" dirty="0">
              <a:latin typeface="Calibri" charset="0"/>
            </a:endParaRPr>
          </a:p>
          <a:p>
            <a:endParaRPr lang="en-US" dirty="0"/>
          </a:p>
        </p:txBody>
      </p:sp>
      <p:sp>
        <p:nvSpPr>
          <p:cNvPr id="4"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5"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733109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6600"/>
        </a:solidFill>
        <a:effectLst/>
      </p:bgPr>
    </p:bg>
    <p:spTree>
      <p:nvGrpSpPr>
        <p:cNvPr id="1" name=""/>
        <p:cNvGrpSpPr/>
        <p:nvPr/>
      </p:nvGrpSpPr>
      <p:grpSpPr>
        <a:xfrm>
          <a:off x="0" y="0"/>
          <a:ext cx="0" cy="0"/>
          <a:chOff x="0" y="0"/>
          <a:chExt cx="0" cy="0"/>
        </a:xfrm>
      </p:grpSpPr>
      <p:grpSp>
        <p:nvGrpSpPr>
          <p:cNvPr id="28" name="Group 27"/>
          <p:cNvGrpSpPr/>
          <p:nvPr/>
        </p:nvGrpSpPr>
        <p:grpSpPr>
          <a:xfrm>
            <a:off x="1689100" y="294591"/>
            <a:ext cx="6210300" cy="6296709"/>
            <a:chOff x="1689100" y="1074506"/>
            <a:chExt cx="5797550" cy="5516794"/>
          </a:xfrm>
        </p:grpSpPr>
        <p:grpSp>
          <p:nvGrpSpPr>
            <p:cNvPr id="8" name="Group 7"/>
            <p:cNvGrpSpPr/>
            <p:nvPr/>
          </p:nvGrpSpPr>
          <p:grpSpPr>
            <a:xfrm>
              <a:off x="1689100" y="1130299"/>
              <a:ext cx="5765800" cy="5461001"/>
              <a:chOff x="2057400" y="1130299"/>
              <a:chExt cx="5003800" cy="4701373"/>
            </a:xfrm>
          </p:grpSpPr>
          <p:sp>
            <p:nvSpPr>
              <p:cNvPr id="4" name="Oval 3"/>
              <p:cNvSpPr/>
              <p:nvPr/>
            </p:nvSpPr>
            <p:spPr>
              <a:xfrm>
                <a:off x="4167503" y="3086025"/>
                <a:ext cx="788575" cy="788574"/>
              </a:xfrm>
              <a:prstGeom prst="ellipse">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3378200" y="2273300"/>
                <a:ext cx="2387600" cy="23876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2743200" y="1651000"/>
                <a:ext cx="3784600" cy="3670300"/>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2057400" y="1130299"/>
                <a:ext cx="5003800" cy="4701373"/>
              </a:xfrm>
              <a:prstGeom prst="ellipse">
                <a:avLst/>
              </a:prstGeom>
              <a:noFill/>
              <a:ln w="5715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9" name="Oval 8"/>
            <p:cNvSpPr/>
            <p:nvPr/>
          </p:nvSpPr>
          <p:spPr>
            <a:xfrm>
              <a:off x="5790781" y="3696308"/>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039587" y="3696308"/>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6133681" y="505990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3211037" y="1918308"/>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619331" y="1918308"/>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2868137" y="523135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406900" y="5827015"/>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6668822" y="368360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307887" y="36830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4406900" y="1575408"/>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600281" y="62484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7143750" y="462340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3357087" y="62484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689100" y="4610100"/>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790700" y="2413531"/>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6866994" y="225538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5447881" y="1092809"/>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3528537" y="1074506"/>
              <a:ext cx="342900" cy="342900"/>
            </a:xfrm>
            <a:prstGeom prst="ellipse">
              <a:avLst/>
            </a:prstGeom>
            <a:solidFill>
              <a:srgbClr val="CCFF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TextBox 28"/>
          <p:cNvSpPr txBox="1"/>
          <p:nvPr/>
        </p:nvSpPr>
        <p:spPr>
          <a:xfrm>
            <a:off x="4293642" y="3257356"/>
            <a:ext cx="2088152" cy="923330"/>
          </a:xfrm>
          <a:prstGeom prst="rect">
            <a:avLst/>
          </a:prstGeom>
          <a:noFill/>
        </p:spPr>
        <p:txBody>
          <a:bodyPr wrap="square" rtlCol="0">
            <a:spAutoFit/>
          </a:bodyPr>
          <a:lstStyle/>
          <a:p>
            <a:r>
              <a:rPr lang="en-US" b="1" dirty="0" smtClean="0"/>
              <a:t>Nucleus </a:t>
            </a:r>
            <a:r>
              <a:rPr lang="en-US" dirty="0" smtClean="0"/>
              <a:t>Contains protons and neutrons</a:t>
            </a:r>
            <a:endParaRPr lang="en-US" dirty="0"/>
          </a:p>
        </p:txBody>
      </p:sp>
      <p:sp>
        <p:nvSpPr>
          <p:cNvPr id="30" name="TextBox 29"/>
          <p:cNvSpPr txBox="1"/>
          <p:nvPr/>
        </p:nvSpPr>
        <p:spPr>
          <a:xfrm>
            <a:off x="5626100" y="2120900"/>
            <a:ext cx="1609528" cy="646331"/>
          </a:xfrm>
          <a:prstGeom prst="rect">
            <a:avLst/>
          </a:prstGeom>
          <a:noFill/>
        </p:spPr>
        <p:txBody>
          <a:bodyPr wrap="square" rtlCol="0">
            <a:spAutoFit/>
          </a:bodyPr>
          <a:lstStyle/>
          <a:p>
            <a:r>
              <a:rPr lang="en-US" b="1" dirty="0" smtClean="0"/>
              <a:t>Electron shells</a:t>
            </a:r>
            <a:endParaRPr lang="en-US" b="1" dirty="0"/>
          </a:p>
        </p:txBody>
      </p:sp>
      <p:sp>
        <p:nvSpPr>
          <p:cNvPr id="31" name="Footer Placeholder 4"/>
          <p:cNvSpPr>
            <a:spLocks noGrp="1"/>
          </p:cNvSpPr>
          <p:nvPr>
            <p:ph type="ftr" sz="quarter" idx="12"/>
          </p:nvPr>
        </p:nvSpPr>
        <p:spPr>
          <a:xfrm>
            <a:off x="163040" y="6396672"/>
            <a:ext cx="3581400" cy="365760"/>
          </a:xfrm>
        </p:spPr>
        <p:txBody>
          <a:bodyPr/>
          <a:lstStyle/>
          <a:p>
            <a:r>
              <a:rPr lang="en-US" dirty="0" smtClean="0"/>
              <a:t>http://</a:t>
            </a:r>
            <a:r>
              <a:rPr lang="en-US" dirty="0" err="1" smtClean="0"/>
              <a:t>earthref.org</a:t>
            </a:r>
            <a:r>
              <a:rPr lang="en-US" dirty="0" smtClean="0"/>
              <a:t>/SCC</a:t>
            </a:r>
            <a:endParaRPr lang="en-US" dirty="0"/>
          </a:p>
        </p:txBody>
      </p:sp>
      <p:sp>
        <p:nvSpPr>
          <p:cNvPr id="32" name="Date Placeholder 3"/>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295335571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pPr marL="0" indent="0">
              <a:buNone/>
            </a:pPr>
            <a:r>
              <a:rPr lang="en-US" b="1" dirty="0" smtClean="0"/>
              <a:t>Reinforce the learning goals</a:t>
            </a:r>
          </a:p>
          <a:p>
            <a:r>
              <a:rPr lang="en-US" dirty="0"/>
              <a:t>Know that atoms are made up of protons, neutrons, and </a:t>
            </a:r>
            <a:r>
              <a:rPr lang="en-US" dirty="0" smtClean="0"/>
              <a:t>electrons</a:t>
            </a:r>
          </a:p>
          <a:p>
            <a:r>
              <a:rPr lang="en-US" dirty="0"/>
              <a:t>Understand that the number of protons specifies one element from </a:t>
            </a:r>
            <a:r>
              <a:rPr lang="en-US" dirty="0" smtClean="0"/>
              <a:t>another</a:t>
            </a:r>
            <a:endParaRPr lang="en-US" dirty="0"/>
          </a:p>
          <a:p>
            <a:pPr marL="0" indent="0">
              <a:buNone/>
            </a:pPr>
            <a:endParaRPr lang="en-US" dirty="0" smtClean="0"/>
          </a:p>
          <a:p>
            <a:pPr marL="0" indent="0">
              <a:buNone/>
            </a:pPr>
            <a:r>
              <a:rPr lang="en-US" b="1" dirty="0" smtClean="0"/>
              <a:t>Ask Students:</a:t>
            </a:r>
          </a:p>
          <a:p>
            <a:r>
              <a:rPr lang="en-US" dirty="0" smtClean="0"/>
              <a:t>How are students’ models the same?</a:t>
            </a:r>
          </a:p>
          <a:p>
            <a:r>
              <a:rPr lang="en-US" dirty="0" smtClean="0"/>
              <a:t>How are they different?</a:t>
            </a:r>
          </a:p>
          <a:p>
            <a:r>
              <a:rPr lang="en-US" dirty="0" smtClean="0"/>
              <a:t>How is the Periodic Table useful?</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6972</TotalTime>
  <Words>2397</Words>
  <Application>Microsoft Macintosh PowerPoint</Application>
  <PresentationFormat>On-screen Show (4:3)</PresentationFormat>
  <Paragraphs>243</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SCC</vt:lpstr>
      <vt:lpstr>Atoms, Elements, and Properties of the Periodic Table </vt:lpstr>
      <vt:lpstr>Opening Question</vt:lpstr>
      <vt:lpstr>Materials</vt:lpstr>
      <vt:lpstr>What is an Element?</vt:lpstr>
      <vt:lpstr>Examples of Elements</vt:lpstr>
      <vt:lpstr>What distinguishes one element from another?</vt:lpstr>
      <vt:lpstr>Atomic Particles</vt:lpstr>
      <vt:lpstr>PowerPoint Presentation</vt:lpstr>
      <vt:lpstr>The Periodic Table of the Elements</vt:lpstr>
      <vt:lpstr>Check your work:</vt:lpstr>
      <vt:lpstr>PowerPoint Presentation</vt:lpstr>
      <vt:lpstr>Hydrogen</vt:lpstr>
      <vt:lpstr>Carbon</vt:lpstr>
      <vt:lpstr>Oxygen</vt:lpstr>
      <vt:lpstr>Orbitals</vt:lpstr>
      <vt:lpstr>Orbitals</vt:lpstr>
      <vt:lpstr>Orbitals</vt:lpstr>
      <vt:lpstr>Orbitals</vt:lpstr>
      <vt:lpstr>Activity</vt:lpstr>
      <vt:lpstr>PowerPoint Presentation</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Maryann Tekverk</cp:lastModifiedBy>
  <cp:revision>90</cp:revision>
  <cp:lastPrinted>2011-07-11T02:33:14Z</cp:lastPrinted>
  <dcterms:created xsi:type="dcterms:W3CDTF">2011-06-23T20:06:11Z</dcterms:created>
  <dcterms:modified xsi:type="dcterms:W3CDTF">2012-04-26T01:38:09Z</dcterms:modified>
</cp:coreProperties>
</file>