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9" r:id="rId1"/>
  </p:sldMasterIdLst>
  <p:notesMasterIdLst>
    <p:notesMasterId r:id="rId9"/>
  </p:notesMasterIdLst>
  <p:sldIdLst>
    <p:sldId id="256" r:id="rId2"/>
    <p:sldId id="259" r:id="rId3"/>
    <p:sldId id="260" r:id="rId4"/>
    <p:sldId id="261" r:id="rId5"/>
    <p:sldId id="262" r:id="rId6"/>
    <p:sldId id="263" r:id="rId7"/>
    <p:sldId id="258"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8B216A"/>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84" autoAdjust="0"/>
    <p:restoredTop sz="64251" autoAdjust="0"/>
  </p:normalViewPr>
  <p:slideViewPr>
    <p:cSldViewPr snapToGrid="0" snapToObjects="1">
      <p:cViewPr varScale="1">
        <p:scale>
          <a:sx n="69" d="100"/>
          <a:sy n="69" d="100"/>
        </p:scale>
        <p:origin x="-696"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interSettings" Target="printerSettings/printerSettings1.bin"/></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4/9/12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p14="http://schemas.microsoft.com/office/powerpoint/2010/main"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AUTHORS: Maryann</a:t>
            </a:r>
            <a:r>
              <a:rPr lang="en-US" sz="1200" kern="1200" baseline="0" dirty="0" smtClean="0">
                <a:solidFill>
                  <a:schemeClr val="tx1"/>
                </a:solidFill>
                <a:effectLst/>
                <a:latin typeface="+mn-lt"/>
                <a:ea typeface="+mn-ea"/>
                <a:cs typeface="+mn-cs"/>
              </a:rPr>
              <a:t> Tekverk, PhD student, Scripps Institution of Oceanography and Jerry Ruiz, teacher, Dana Middle School, San Diego, CA</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WHY: This</a:t>
            </a:r>
            <a:r>
              <a:rPr lang="en-US" sz="1200" kern="1200" baseline="0" dirty="0" smtClean="0">
                <a:solidFill>
                  <a:schemeClr val="tx1"/>
                </a:solidFill>
                <a:effectLst/>
                <a:latin typeface="+mn-lt"/>
                <a:ea typeface="+mn-ea"/>
                <a:cs typeface="+mn-cs"/>
              </a:rPr>
              <a:t> lesson conveys to students that each element is unique, and has unique properties.  It also provides an introduction to physical and chemical properties.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SUMMARY:  This is part 3 of a 2-week</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unit focusing on atoms and trends on the periodic table.  The lesson takes three days to complete.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This lesson plan assumes that students understand atoms, elements, and atomic</a:t>
            </a:r>
            <a:r>
              <a:rPr lang="en-US" sz="1200" kern="1200" baseline="0" dirty="0" smtClean="0">
                <a:solidFill>
                  <a:schemeClr val="tx1"/>
                </a:solidFill>
                <a:effectLst/>
                <a:latin typeface="+mn-lt"/>
                <a:ea typeface="+mn-ea"/>
                <a:cs typeface="+mn-cs"/>
              </a:rPr>
              <a:t> particles but have only had a basic introduction.  The goal is to reinforce the concept that elements are unique and introduce the concept that elements are arranged on the periodic table by their properties.</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CONTEXT FOR USE: This lesson</a:t>
            </a:r>
            <a:r>
              <a:rPr lang="en-US" sz="1200" kern="1200" baseline="0" dirty="0" smtClean="0">
                <a:solidFill>
                  <a:schemeClr val="tx1"/>
                </a:solidFill>
                <a:effectLst/>
                <a:latin typeface="+mn-lt"/>
                <a:ea typeface="+mn-ea"/>
                <a:cs typeface="+mn-cs"/>
              </a:rPr>
              <a:t> plan is part 3 of a two-week section designed for fifth and sixth graders.  This part of the lesson takes 3 days, and must be taught after students are introduced to the concepts of matter, atoms, and atomic particles lesson.  The lessons following this introduce bonding and molecular structure.</a:t>
            </a:r>
          </a:p>
          <a:p>
            <a:pPr lvl="0"/>
            <a:r>
              <a:rPr lang="en-US" sz="1200" kern="1200" dirty="0" smtClean="0">
                <a:solidFill>
                  <a:schemeClr val="tx1"/>
                </a:solidFill>
                <a:effectLst/>
                <a:latin typeface="+mn-lt"/>
                <a:ea typeface="+mn-ea"/>
                <a:cs typeface="+mn-cs"/>
              </a:rPr>
              <a:t>MISCONCEPTIONS:  </a:t>
            </a:r>
          </a:p>
          <a:p>
            <a:pPr marL="171450" lvl="0" indent="-171450">
              <a:buFontTx/>
              <a:buChar char="-"/>
            </a:pPr>
            <a:r>
              <a:rPr lang="en-US" sz="1200" kern="1200" dirty="0" smtClean="0">
                <a:solidFill>
                  <a:schemeClr val="tx1"/>
                </a:solidFill>
                <a:effectLst/>
                <a:latin typeface="+mn-lt"/>
                <a:ea typeface="+mn-ea"/>
                <a:cs typeface="+mn-cs"/>
              </a:rPr>
              <a:t>No differentiation is made between atoms and molecules – This will be addressed in this lesson as well as others.</a:t>
            </a:r>
          </a:p>
          <a:p>
            <a:pPr marL="171450" lvl="0" indent="-171450">
              <a:buFontTx/>
              <a:buChar char="-"/>
            </a:pPr>
            <a:r>
              <a:rPr lang="en-US" sz="1200" kern="1200" dirty="0" smtClean="0">
                <a:solidFill>
                  <a:schemeClr val="tx1"/>
                </a:solidFill>
                <a:effectLst/>
                <a:latin typeface="+mn-lt"/>
                <a:ea typeface="+mn-ea"/>
                <a:cs typeface="+mn-cs"/>
              </a:rPr>
              <a:t>Air and Oxygen are the same</a:t>
            </a:r>
            <a:r>
              <a:rPr lang="en-US" sz="1200" kern="1200" baseline="0" dirty="0" smtClean="0">
                <a:solidFill>
                  <a:schemeClr val="tx1"/>
                </a:solidFill>
                <a:effectLst/>
                <a:latin typeface="+mn-lt"/>
                <a:ea typeface="+mn-ea"/>
                <a:cs typeface="+mn-cs"/>
              </a:rPr>
              <a:t> – This can be addressed in class discussion.</a:t>
            </a:r>
            <a:endParaRPr lang="en-US" sz="1200" kern="1200" dirty="0" smtClean="0">
              <a:solidFill>
                <a:schemeClr val="tx1"/>
              </a:solidFill>
              <a:effectLst/>
              <a:latin typeface="+mn-lt"/>
              <a:ea typeface="+mn-ea"/>
              <a:cs typeface="+mn-cs"/>
            </a:endParaRPr>
          </a:p>
          <a:p>
            <a:pPr marL="171450" lvl="0" indent="-171450">
              <a:buFontTx/>
              <a:buChar char="-"/>
            </a:pPr>
            <a:r>
              <a:rPr lang="en-US" sz="1200" kern="1200" dirty="0" smtClean="0">
                <a:solidFill>
                  <a:schemeClr val="tx1"/>
                </a:solidFill>
                <a:effectLst/>
                <a:latin typeface="+mn-lt"/>
                <a:ea typeface="+mn-ea"/>
                <a:cs typeface="+mn-cs"/>
              </a:rPr>
              <a:t>Elements only exist as one state of matter</a:t>
            </a:r>
            <a:r>
              <a:rPr lang="en-US" sz="1200" kern="1200" baseline="0" dirty="0" smtClean="0">
                <a:solidFill>
                  <a:schemeClr val="tx1"/>
                </a:solidFill>
                <a:effectLst/>
                <a:latin typeface="+mn-lt"/>
                <a:ea typeface="+mn-ea"/>
                <a:cs typeface="+mn-cs"/>
              </a:rPr>
              <a:t> – Addressed as students discuss how their elements are used.</a:t>
            </a:r>
            <a:endParaRPr lang="en-US" sz="1200" kern="1200" dirty="0" smtClean="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EVALUATION TIPS: A worksheet is provided which will evaluate</a:t>
            </a:r>
            <a:r>
              <a:rPr lang="en-US" sz="1200" kern="1200" baseline="0" dirty="0" smtClean="0">
                <a:solidFill>
                  <a:schemeClr val="tx1"/>
                </a:solidFill>
                <a:effectLst/>
                <a:latin typeface="+mn-lt"/>
                <a:ea typeface="+mn-ea"/>
                <a:cs typeface="+mn-cs"/>
              </a:rPr>
              <a:t> students’ understanding of all the concepts taught so far, as well as phases of matter.  In addition, after this 3-day lesson it may be useful to check through students’ journals to make sure everyone is understanding.</a:t>
            </a:r>
            <a:endParaRPr lang="en-US" sz="1200" kern="1200" dirty="0" smtClean="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TEACHING NOTES: This lesson requires</a:t>
            </a:r>
            <a:r>
              <a:rPr lang="en-US" sz="1200" kern="1200" baseline="0" dirty="0" smtClean="0">
                <a:solidFill>
                  <a:schemeClr val="tx1"/>
                </a:solidFill>
                <a:effectLst/>
                <a:latin typeface="+mn-lt"/>
                <a:ea typeface="+mn-ea"/>
                <a:cs typeface="+mn-cs"/>
              </a:rPr>
              <a:t> internet access or research time in the library</a:t>
            </a:r>
            <a:r>
              <a:rPr lang="en-US" sz="1200" kern="1200" baseline="0" dirty="0" smtClean="0">
                <a:solidFill>
                  <a:schemeClr val="tx1"/>
                </a:solidFill>
                <a:effectLst/>
                <a:latin typeface="+mn-lt"/>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GOOD WEBSITES FOR ELEMENT RESEARCH:</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http://</a:t>
            </a:r>
            <a:r>
              <a:rPr lang="en-US" sz="1200" kern="1200" dirty="0" err="1" smtClean="0">
                <a:solidFill>
                  <a:schemeClr val="tx1"/>
                </a:solidFill>
                <a:effectLst/>
                <a:latin typeface="+mn-lt"/>
                <a:ea typeface="+mn-ea"/>
                <a:cs typeface="+mn-cs"/>
              </a:rPr>
              <a:t>education.jlab.org</a:t>
            </a:r>
            <a:r>
              <a:rPr lang="en-US" sz="1200" kern="1200" dirty="0" smtClean="0">
                <a:solidFill>
                  <a:schemeClr val="tx1"/>
                </a:solidFill>
                <a:effectLst/>
                <a:latin typeface="+mn-lt"/>
                <a:ea typeface="+mn-ea"/>
                <a:cs typeface="+mn-cs"/>
              </a:rPr>
              <a:t>/</a:t>
            </a:r>
            <a:r>
              <a:rPr lang="en-US" sz="1200" kern="1200" dirty="0" err="1" smtClean="0">
                <a:solidFill>
                  <a:schemeClr val="tx1"/>
                </a:solidFill>
                <a:effectLst/>
                <a:latin typeface="+mn-lt"/>
                <a:ea typeface="+mn-ea"/>
                <a:cs typeface="+mn-cs"/>
              </a:rPr>
              <a:t>itselemental</a:t>
            </a:r>
            <a:r>
              <a:rPr lang="en-US" sz="1200" kern="1200" dirty="0" smtClean="0">
                <a:solidFill>
                  <a:schemeClr val="tx1"/>
                </a:solidFill>
                <a:effectLst/>
                <a:latin typeface="+mn-lt"/>
                <a:ea typeface="+mn-ea"/>
                <a:cs typeface="+mn-cs"/>
              </a:rPr>
              <a:t>/</a:t>
            </a:r>
            <a:r>
              <a:rPr lang="en-US" sz="1200" kern="1200" dirty="0" err="1" smtClean="0">
                <a:solidFill>
                  <a:schemeClr val="tx1"/>
                </a:solidFill>
                <a:effectLst/>
                <a:latin typeface="+mn-lt"/>
                <a:ea typeface="+mn-ea"/>
                <a:cs typeface="+mn-cs"/>
              </a:rPr>
              <a:t>index.html</a:t>
            </a:r>
            <a:endParaRPr lang="en-US" sz="1200" kern="1200" dirty="0" smtClean="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http://</a:t>
            </a:r>
            <a:r>
              <a:rPr lang="en-US" sz="1200" kern="1200" dirty="0" err="1" smtClean="0">
                <a:solidFill>
                  <a:schemeClr val="tx1"/>
                </a:solidFill>
                <a:effectLst/>
                <a:latin typeface="+mn-lt"/>
                <a:ea typeface="+mn-ea"/>
                <a:cs typeface="+mn-cs"/>
              </a:rPr>
              <a:t>www.webelements.com</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Website</a:t>
            </a:r>
            <a:r>
              <a:rPr lang="en-US" sz="1200" kern="1200" baseline="0" dirty="0" smtClean="0">
                <a:solidFill>
                  <a:schemeClr val="tx1"/>
                </a:solidFill>
                <a:effectLst/>
                <a:latin typeface="+mn-lt"/>
                <a:ea typeface="+mn-ea"/>
                <a:cs typeface="+mn-cs"/>
              </a:rPr>
              <a:t> for cube construction: http://</a:t>
            </a:r>
            <a:r>
              <a:rPr lang="en-US" sz="1200" kern="1200" baseline="0" dirty="0" err="1" smtClean="0">
                <a:solidFill>
                  <a:schemeClr val="tx1"/>
                </a:solidFill>
                <a:effectLst/>
                <a:latin typeface="+mn-lt"/>
                <a:ea typeface="+mn-ea"/>
                <a:cs typeface="+mn-cs"/>
              </a:rPr>
              <a:t>nedbatchelder.com</a:t>
            </a:r>
            <a:r>
              <a:rPr lang="en-US" sz="1200" kern="1200" baseline="0" dirty="0" smtClean="0">
                <a:solidFill>
                  <a:schemeClr val="tx1"/>
                </a:solidFill>
                <a:effectLst/>
                <a:latin typeface="+mn-lt"/>
                <a:ea typeface="+mn-ea"/>
                <a:cs typeface="+mn-cs"/>
              </a:rPr>
              <a:t>/text/</a:t>
            </a:r>
            <a:r>
              <a:rPr lang="en-US" sz="1200" kern="1200" baseline="0" dirty="0" err="1" smtClean="0">
                <a:solidFill>
                  <a:schemeClr val="tx1"/>
                </a:solidFill>
                <a:effectLst/>
                <a:latin typeface="+mn-lt"/>
                <a:ea typeface="+mn-ea"/>
                <a:cs typeface="+mn-cs"/>
              </a:rPr>
              <a:t>cardcube.html</a:t>
            </a:r>
            <a:endParaRPr lang="en-US" sz="1200" kern="1200" dirty="0" smtClean="0">
              <a:solidFill>
                <a:schemeClr val="tx1"/>
              </a:solidFill>
              <a:effectLst/>
              <a:latin typeface="+mn-lt"/>
              <a:ea typeface="+mn-ea"/>
              <a:cs typeface="+mn-cs"/>
            </a:endParaRPr>
          </a:p>
          <a:p>
            <a:pPr lvl="0"/>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a:t>
            </a:fld>
            <a:endParaRPr lang="en-US"/>
          </a:p>
        </p:txBody>
      </p:sp>
    </p:spTree>
    <p:extLst>
      <p:ext uri="{BB962C8B-B14F-4D97-AF65-F5344CB8AC3E}">
        <p14:creationId xmlns:p14="http://schemas.microsoft.com/office/powerpoint/2010/main" val="4009640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 is for the</a:t>
            </a:r>
            <a:r>
              <a:rPr lang="en-US" baseline="0" dirty="0" smtClean="0"/>
              <a:t> instructor’s use</a:t>
            </a:r>
          </a:p>
          <a:p>
            <a:endParaRPr lang="en-US" baseline="0" dirty="0" smtClean="0"/>
          </a:p>
          <a:p>
            <a:r>
              <a:rPr lang="en-US" baseline="0" dirty="0" smtClean="0"/>
              <a:t>For The opening question, students may have trouble thinking of elements because they are not used to that term.  Tell them to read over the first thirty elements on the Periodic Table and think of whether they recognize any.</a:t>
            </a:r>
          </a:p>
          <a:p>
            <a:endParaRPr lang="en-US" baseline="0" dirty="0" smtClean="0"/>
          </a:p>
          <a:p>
            <a:r>
              <a:rPr lang="en-US" baseline="0" dirty="0" smtClean="0"/>
              <a:t>Other students may say “we use all of them because atoms are everywhere.”  In this case ask the student to be specific and try to give a named example.</a:t>
            </a:r>
          </a:p>
          <a:p>
            <a:endParaRPr lang="en-US" baseline="0" dirty="0" smtClean="0"/>
          </a:p>
          <a:p>
            <a:r>
              <a:rPr lang="en-US" baseline="0" dirty="0" smtClean="0"/>
              <a:t>When you pass out laptops, have </a:t>
            </a:r>
            <a:r>
              <a:rPr lang="en-US" baseline="0" dirty="0" smtClean="0"/>
              <a:t>each student fill out the Element Research </a:t>
            </a:r>
            <a:r>
              <a:rPr lang="en-US" baseline="0" dirty="0" smtClean="0"/>
              <a:t>worksheet.  Give </a:t>
            </a:r>
            <a:r>
              <a:rPr lang="en-US" baseline="0" dirty="0" smtClean="0"/>
              <a:t>it to them in document form to fill out on their </a:t>
            </a:r>
            <a:r>
              <a:rPr lang="en-US" baseline="0" dirty="0" smtClean="0"/>
              <a:t>computers so that later they can transcribe the data into the Element Cube Template and make their cubes.  </a:t>
            </a:r>
            <a:r>
              <a:rPr lang="en-US" baseline="0" dirty="0" smtClean="0"/>
              <a:t>This should be done in class, but could also be converted to a homework assignment if you want to shorten the activity and your students have internet access.</a:t>
            </a:r>
          </a:p>
          <a:p>
            <a:endParaRPr lang="en-US" baseline="0" dirty="0" smtClean="0"/>
          </a:p>
          <a:p>
            <a:r>
              <a:rPr lang="en-US" baseline="0" dirty="0" smtClean="0"/>
              <a:t>Tip:  Its best to stick to the first ~60 elements because they are more common and students will relate to them.  In addition, this will allow you to avoid long drawn out discussions of how cool atomic bombs are</a:t>
            </a:r>
            <a:r>
              <a:rPr lang="en-US" baseline="0" dirty="0" smtClean="0"/>
              <a:t>.</a:t>
            </a:r>
          </a:p>
          <a:p>
            <a:endParaRPr lang="en-US" baseline="0" dirty="0" smtClean="0"/>
          </a:p>
          <a:p>
            <a:r>
              <a:rPr lang="en-US" baseline="0" dirty="0" smtClean="0"/>
              <a:t>Also, do not use an online cube template that fills one page, because the boxes will be too small</a:t>
            </a:r>
          </a:p>
          <a:p>
            <a:endParaRPr lang="en-US" baseline="0" dirty="0" smtClean="0"/>
          </a:p>
          <a:p>
            <a:r>
              <a:rPr lang="en-US" baseline="0" dirty="0" smtClean="0"/>
              <a:t>Instead, FOR THE CUBE use pieces of construction paper cut in half, and then use these instructions: http://</a:t>
            </a:r>
            <a:r>
              <a:rPr lang="en-US" baseline="0" dirty="0" err="1" smtClean="0"/>
              <a:t>nedbatchelder.com</a:t>
            </a:r>
            <a:r>
              <a:rPr lang="en-US" baseline="0" dirty="0" smtClean="0"/>
              <a:t>/text/</a:t>
            </a:r>
            <a:r>
              <a:rPr lang="en-US" baseline="0" dirty="0" err="1" smtClean="0"/>
              <a:t>cardcube.html</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2</a:t>
            </a:fld>
            <a:endParaRPr lang="en-US"/>
          </a:p>
        </p:txBody>
      </p:sp>
    </p:spTree>
    <p:extLst>
      <p:ext uri="{BB962C8B-B14F-4D97-AF65-F5344CB8AC3E}">
        <p14:creationId xmlns:p14="http://schemas.microsoft.com/office/powerpoint/2010/main" val="28910703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This slide is for the</a:t>
            </a:r>
            <a:r>
              <a:rPr lang="en-US" baseline="0" dirty="0" smtClean="0"/>
              <a:t> instructor’s use</a:t>
            </a:r>
            <a:endParaRPr lang="en-US" dirty="0" smtClean="0"/>
          </a:p>
          <a:p>
            <a:endParaRPr lang="en-US" dirty="0" smtClean="0"/>
          </a:p>
          <a:p>
            <a:r>
              <a:rPr lang="en-US" dirty="0" smtClean="0"/>
              <a:t>While students are completing the assignment, walk around and ask students what they have learned so far.</a:t>
            </a:r>
          </a:p>
          <a:p>
            <a:endParaRPr lang="en-US" dirty="0" smtClean="0"/>
          </a:p>
          <a:p>
            <a:r>
              <a:rPr lang="en-US" dirty="0" smtClean="0"/>
              <a:t>When students finish</a:t>
            </a:r>
            <a:r>
              <a:rPr lang="en-US" baseline="0" dirty="0" smtClean="0"/>
              <a:t> their research, they can begin to fill out the element cube template.  This will most likely continue into the third day, so have students construct their cubes on the third day.</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3</a:t>
            </a:fld>
            <a:endParaRPr lang="en-US"/>
          </a:p>
        </p:txBody>
      </p:sp>
    </p:spTree>
    <p:extLst>
      <p:ext uri="{BB962C8B-B14F-4D97-AF65-F5344CB8AC3E}">
        <p14:creationId xmlns:p14="http://schemas.microsoft.com/office/powerpoint/2010/main" val="15916900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This slide is for the</a:t>
            </a:r>
            <a:r>
              <a:rPr lang="en-US" baseline="0" dirty="0" smtClean="0"/>
              <a:t> instructor’s use</a:t>
            </a:r>
            <a:endParaRPr lang="en-US" dirty="0" smtClean="0"/>
          </a:p>
          <a:p>
            <a:endParaRPr lang="en-US" dirty="0" smtClean="0"/>
          </a:p>
          <a:p>
            <a:r>
              <a:rPr lang="en-US" dirty="0" smtClean="0"/>
              <a:t>Answers to the journal</a:t>
            </a:r>
            <a:r>
              <a:rPr lang="en-US" baseline="0" dirty="0" smtClean="0"/>
              <a:t> question will vary from the specific to the general and may include “they are involved in reactions in our bodies” or “they make up everything/ are everywhere”</a:t>
            </a:r>
            <a:r>
              <a:rPr lang="en-US" baseline="0" dirty="0" smtClean="0"/>
              <a:t>.  It is important to again emphasize that elements make up everything, and that they make up different objects depending on their properties.</a:t>
            </a:r>
            <a:endParaRPr lang="en-US" baseline="0" dirty="0" smtClean="0"/>
          </a:p>
          <a:p>
            <a:endParaRPr lang="en-US" baseline="0" dirty="0" smtClean="0"/>
          </a:p>
          <a:p>
            <a:r>
              <a:rPr lang="en-US" baseline="0" dirty="0" smtClean="0"/>
              <a:t>By this time students should be done with research and should be filling in their templates.  By the end of today they should have an element cube constructed.  Students can construct element cubes by building cubes out of construction paper, and gluing a fact square to each side.</a:t>
            </a:r>
          </a:p>
          <a:p>
            <a:endParaRPr lang="en-US" baseline="0" dirty="0" smtClean="0"/>
          </a:p>
          <a:p>
            <a:r>
              <a:rPr lang="en-US" baseline="0" dirty="0" smtClean="0"/>
              <a:t>If there is time, have students get into groups of three or four (this can be by atomic #, group, or just random) and have students compare their elements.  Have them record in their journal one thing that is similar about a neighbors element, and one thing that is very different.  If there is no time to do this then skip it and leave it until the next week.  IT IS IMPORTANT to start crystals growing on Friday, because they will take </a:t>
            </a:r>
            <a:r>
              <a:rPr lang="en-US" i="1" baseline="0" dirty="0" smtClean="0"/>
              <a:t>at least</a:t>
            </a:r>
            <a:r>
              <a:rPr lang="en-US" baseline="0" dirty="0" smtClean="0"/>
              <a:t> the </a:t>
            </a:r>
            <a:r>
              <a:rPr lang="en-US" baseline="0" dirty="0" err="1" smtClean="0"/>
              <a:t>weekwnd</a:t>
            </a:r>
            <a:r>
              <a:rPr lang="en-US" baseline="0" dirty="0" smtClean="0"/>
              <a:t> to get started.</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4</a:t>
            </a:fld>
            <a:endParaRPr lang="en-US"/>
          </a:p>
        </p:txBody>
      </p:sp>
    </p:spTree>
    <p:extLst>
      <p:ext uri="{BB962C8B-B14F-4D97-AF65-F5344CB8AC3E}">
        <p14:creationId xmlns:p14="http://schemas.microsoft.com/office/powerpoint/2010/main" val="40065421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This slide is for the</a:t>
            </a:r>
            <a:r>
              <a:rPr lang="en-US" baseline="0" dirty="0" smtClean="0"/>
              <a:t> instructor’s use</a:t>
            </a:r>
            <a:endParaRPr lang="en-US" dirty="0" smtClean="0"/>
          </a:p>
          <a:p>
            <a:endParaRPr lang="en-US" dirty="0" smtClean="0"/>
          </a:p>
          <a:p>
            <a:r>
              <a:rPr lang="en-US" dirty="0" smtClean="0"/>
              <a:t>When students are done sharing</a:t>
            </a:r>
            <a:r>
              <a:rPr lang="en-US" baseline="0" dirty="0" smtClean="0"/>
              <a:t> their element cubes, begin to make the crystal solution.  If you have the devices available (a hot plate) do this in the from of the room and as you are mixing the sugar into the water, have a discussion of where the sugar is “going”.  Prompt students by asking:</a:t>
            </a:r>
          </a:p>
          <a:p>
            <a:r>
              <a:rPr lang="en-US" baseline="0" dirty="0" smtClean="0"/>
              <a:t>Is the sugar disappearing?</a:t>
            </a:r>
          </a:p>
          <a:p>
            <a:r>
              <a:rPr lang="en-US" baseline="0" dirty="0" smtClean="0"/>
              <a:t>How can we get it back out of solution?</a:t>
            </a:r>
          </a:p>
          <a:p>
            <a:endParaRPr lang="en-US" baseline="0" dirty="0" smtClean="0"/>
          </a:p>
          <a:p>
            <a:r>
              <a:rPr lang="en-US" baseline="0" dirty="0" smtClean="0"/>
              <a:t>Once sugar is dissolved and the liquid is safely cool, have each student take a jar and lay a popsicle stick across the top, with a string tied to the middle which hangs down into the jar but does not touch the bottom or the sides.  It is helpful to draw this on the board.</a:t>
            </a:r>
          </a:p>
        </p:txBody>
      </p:sp>
      <p:sp>
        <p:nvSpPr>
          <p:cNvPr id="4" name="Slide Number Placeholder 3"/>
          <p:cNvSpPr>
            <a:spLocks noGrp="1"/>
          </p:cNvSpPr>
          <p:nvPr>
            <p:ph type="sldNum" sz="quarter" idx="10"/>
          </p:nvPr>
        </p:nvSpPr>
        <p:spPr/>
        <p:txBody>
          <a:bodyPr/>
          <a:lstStyle/>
          <a:p>
            <a:fld id="{00F6B30C-4948-AC4E-A971-35152792416C}" type="slidenum">
              <a:rPr lang="en-US" smtClean="0"/>
              <a:pPr/>
              <a:t>5</a:t>
            </a:fld>
            <a:endParaRPr lang="en-US"/>
          </a:p>
        </p:txBody>
      </p:sp>
    </p:spTree>
    <p:extLst>
      <p:ext uri="{BB962C8B-B14F-4D97-AF65-F5344CB8AC3E}">
        <p14:creationId xmlns:p14="http://schemas.microsoft.com/office/powerpoint/2010/main" val="18948296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This slide is for the</a:t>
            </a:r>
            <a:r>
              <a:rPr lang="en-US" baseline="0" dirty="0" smtClean="0"/>
              <a:t> instructor’s use</a:t>
            </a:r>
            <a:endParaRPr lang="en-US"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Write all the ingredients and the steps on the board so students may refer to them when explaining their procedures</a:t>
            </a:r>
            <a:endParaRPr lang="en-US" dirty="0" smtClean="0"/>
          </a:p>
          <a:p>
            <a:endParaRPr lang="en-US" dirty="0" smtClean="0"/>
          </a:p>
          <a:p>
            <a:r>
              <a:rPr lang="en-US" dirty="0" smtClean="0"/>
              <a:t>Draw examples</a:t>
            </a:r>
            <a:r>
              <a:rPr lang="en-US" baseline="0" dirty="0" smtClean="0"/>
              <a:t> on the board and have students draw their own set-up and write their predictions in the format:</a:t>
            </a:r>
          </a:p>
          <a:p>
            <a:endParaRPr lang="en-US" baseline="0" dirty="0" smtClean="0"/>
          </a:p>
          <a:p>
            <a:r>
              <a:rPr lang="en-US" b="1" baseline="0" dirty="0" smtClean="0"/>
              <a:t>Procedure: </a:t>
            </a:r>
            <a:r>
              <a:rPr lang="en-US" baseline="0" dirty="0" smtClean="0"/>
              <a:t>(with drawing</a:t>
            </a:r>
            <a:r>
              <a:rPr lang="en-US" baseline="0" dirty="0" smtClean="0"/>
              <a:t>) Students should describe what is in the jars (the sugar-water), how it was made (previous slide 4 cups sugar:6cups water), and how they are setting up the experiment generally.</a:t>
            </a:r>
          </a:p>
          <a:p>
            <a:endParaRPr lang="en-US" baseline="0" dirty="0" smtClean="0"/>
          </a:p>
          <a:p>
            <a:r>
              <a:rPr lang="en-US" b="1" baseline="0" dirty="0" smtClean="0"/>
              <a:t>Hypothesis: </a:t>
            </a:r>
            <a:r>
              <a:rPr lang="en-US" baseline="0" dirty="0" smtClean="0"/>
              <a:t>(drawings </a:t>
            </a:r>
            <a:r>
              <a:rPr lang="en-US" baseline="0" dirty="0" smtClean="0"/>
              <a:t>optional) Ask students what they think will happen over the next few days/weeks and why. Tell them to record this in their journals.  Ask students to make predictions not only about </a:t>
            </a:r>
            <a:r>
              <a:rPr lang="en-US" i="1" baseline="0" dirty="0" smtClean="0"/>
              <a:t>what</a:t>
            </a:r>
            <a:r>
              <a:rPr lang="en-US" baseline="0" dirty="0" smtClean="0"/>
              <a:t> will happen, but also about </a:t>
            </a:r>
            <a:r>
              <a:rPr lang="en-US" i="1" baseline="0" dirty="0" smtClean="0"/>
              <a:t>how fast </a:t>
            </a:r>
            <a:r>
              <a:rPr lang="en-US" baseline="0" dirty="0" smtClean="0"/>
              <a:t>it will happen.</a:t>
            </a:r>
          </a:p>
          <a:p>
            <a:endParaRPr lang="en-US" baseline="0" dirty="0" smtClean="0"/>
          </a:p>
          <a:p>
            <a:r>
              <a:rPr lang="en-US" b="1" baseline="0" dirty="0" smtClean="0"/>
              <a:t>Observations and Results: </a:t>
            </a:r>
            <a:r>
              <a:rPr lang="en-US" b="0" baseline="0" dirty="0" smtClean="0"/>
              <a:t>Explain that this section will be filled out as the experiment continues, over the next week or two.</a:t>
            </a:r>
          </a:p>
          <a:p>
            <a:endParaRPr lang="en-US" b="0" baseline="0" dirty="0" smtClean="0"/>
          </a:p>
          <a:p>
            <a:r>
              <a:rPr lang="en-US" b="0" baseline="0" dirty="0" smtClean="0"/>
              <a:t>Also note that eventually students will make conclusions about their experiment, learning from their hypotheses and observations.</a:t>
            </a:r>
          </a:p>
        </p:txBody>
      </p:sp>
      <p:sp>
        <p:nvSpPr>
          <p:cNvPr id="4" name="Slide Number Placeholder 3"/>
          <p:cNvSpPr>
            <a:spLocks noGrp="1"/>
          </p:cNvSpPr>
          <p:nvPr>
            <p:ph type="sldNum" sz="quarter" idx="10"/>
          </p:nvPr>
        </p:nvSpPr>
        <p:spPr/>
        <p:txBody>
          <a:bodyPr/>
          <a:lstStyle/>
          <a:p>
            <a:fld id="{00F6B30C-4948-AC4E-A971-35152792416C}" type="slidenum">
              <a:rPr lang="en-US" smtClean="0"/>
              <a:pPr/>
              <a:t>6</a:t>
            </a:fld>
            <a:endParaRPr lang="en-US"/>
          </a:p>
        </p:txBody>
      </p:sp>
    </p:spTree>
    <p:extLst>
      <p:ext uri="{BB962C8B-B14F-4D97-AF65-F5344CB8AC3E}">
        <p14:creationId xmlns:p14="http://schemas.microsoft.com/office/powerpoint/2010/main" val="32391111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7</a:t>
            </a:fld>
            <a:endParaRPr lang="en-US"/>
          </a:p>
        </p:txBody>
      </p:sp>
    </p:spTree>
    <p:extLst>
      <p:ext uri="{BB962C8B-B14F-4D97-AF65-F5344CB8AC3E}">
        <p14:creationId xmlns:p14="http://schemas.microsoft.com/office/powerpoint/2010/main" val="3488023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7" r:id="rId4"/>
    <p:sldLayoutId id="2147483738" r:id="rId5"/>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hyperlink" Target="http://education.jlab.org/itselemental/index.html" TargetMode="External"/><Relationship Id="rId4" Type="http://schemas.openxmlformats.org/officeDocument/2006/relationships/hyperlink" Target="http://www.webelements.com" TargetMode="External"/><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3003258"/>
            <a:ext cx="7772400" cy="3212983"/>
          </a:xfrm>
        </p:spPr>
        <p:txBody>
          <a:bodyPr>
            <a:noAutofit/>
          </a:bodyPr>
          <a:lstStyle/>
          <a:p>
            <a:r>
              <a:rPr lang="en-US" dirty="0" smtClean="0"/>
              <a:t>This presentation is for the instructor only, templates for the Element Cube are provided as a separate document.</a:t>
            </a:r>
          </a:p>
          <a:p>
            <a:r>
              <a:rPr lang="en-US" dirty="0"/>
              <a:t>This is a 3-day </a:t>
            </a:r>
            <a:r>
              <a:rPr lang="en-US" dirty="0" smtClean="0"/>
              <a:t>lesson where students will fill in their templates and construct Element </a:t>
            </a:r>
            <a:r>
              <a:rPr lang="en-US" dirty="0" smtClean="0"/>
              <a:t>Cubes which will be constructed after each student completes research on an assigned element.</a:t>
            </a:r>
            <a:endParaRPr lang="en-US" dirty="0" smtClean="0"/>
          </a:p>
          <a:p>
            <a:r>
              <a:rPr lang="en-US" dirty="0" smtClean="0">
                <a:solidFill>
                  <a:srgbClr val="000000"/>
                </a:solidFill>
                <a:latin typeface="Cambria"/>
                <a:ea typeface="Cambria"/>
                <a:cs typeface="Cambria"/>
              </a:rPr>
              <a:t>Cube sides include: Element </a:t>
            </a:r>
            <a:r>
              <a:rPr lang="en-US" dirty="0">
                <a:solidFill>
                  <a:srgbClr val="000000"/>
                </a:solidFill>
                <a:latin typeface="Cambria"/>
                <a:ea typeface="Cambria"/>
                <a:cs typeface="Cambria"/>
              </a:rPr>
              <a:t>symbol and </a:t>
            </a:r>
            <a:r>
              <a:rPr lang="en-US" dirty="0" smtClean="0">
                <a:solidFill>
                  <a:srgbClr val="000000"/>
                </a:solidFill>
                <a:latin typeface="Cambria"/>
                <a:ea typeface="Cambria"/>
                <a:cs typeface="Cambria"/>
              </a:rPr>
              <a:t>name, </a:t>
            </a:r>
            <a:r>
              <a:rPr lang="en-US" dirty="0">
                <a:solidFill>
                  <a:srgbClr val="000000"/>
                </a:solidFill>
                <a:latin typeface="Cambria"/>
                <a:ea typeface="Cambria"/>
                <a:cs typeface="Cambria"/>
              </a:rPr>
              <a:t>i</a:t>
            </a:r>
            <a:r>
              <a:rPr lang="en-US" dirty="0" smtClean="0">
                <a:solidFill>
                  <a:srgbClr val="000000"/>
                </a:solidFill>
                <a:latin typeface="Cambria"/>
                <a:ea typeface="Cambria"/>
                <a:cs typeface="Cambria"/>
              </a:rPr>
              <a:t>mages, physical </a:t>
            </a:r>
            <a:r>
              <a:rPr lang="en-US" dirty="0">
                <a:solidFill>
                  <a:srgbClr val="000000"/>
                </a:solidFill>
                <a:latin typeface="Cambria"/>
                <a:ea typeface="Cambria"/>
                <a:cs typeface="Cambria"/>
              </a:rPr>
              <a:t>&amp; chemical properties of the </a:t>
            </a:r>
            <a:r>
              <a:rPr lang="en-US" dirty="0" smtClean="0">
                <a:solidFill>
                  <a:srgbClr val="000000"/>
                </a:solidFill>
                <a:latin typeface="Cambria"/>
                <a:ea typeface="Cambria"/>
                <a:cs typeface="Cambria"/>
              </a:rPr>
              <a:t>element, </a:t>
            </a:r>
            <a:r>
              <a:rPr lang="en-US" dirty="0">
                <a:solidFill>
                  <a:srgbClr val="000000"/>
                </a:solidFill>
                <a:latin typeface="Cambria"/>
                <a:ea typeface="Cambria"/>
                <a:cs typeface="Cambria"/>
              </a:rPr>
              <a:t>w</a:t>
            </a:r>
            <a:r>
              <a:rPr lang="en-US" dirty="0" smtClean="0">
                <a:solidFill>
                  <a:srgbClr val="000000"/>
                </a:solidFill>
                <a:latin typeface="Cambria"/>
                <a:ea typeface="Cambria"/>
                <a:cs typeface="Cambria"/>
              </a:rPr>
              <a:t>here the element sits </a:t>
            </a:r>
            <a:r>
              <a:rPr lang="en-US" dirty="0">
                <a:solidFill>
                  <a:srgbClr val="000000"/>
                </a:solidFill>
                <a:latin typeface="Cambria"/>
                <a:ea typeface="Cambria"/>
                <a:cs typeface="Cambria"/>
              </a:rPr>
              <a:t>on the Periodic </a:t>
            </a:r>
            <a:r>
              <a:rPr lang="en-US" dirty="0" smtClean="0">
                <a:solidFill>
                  <a:srgbClr val="000000"/>
                </a:solidFill>
                <a:latin typeface="Cambria"/>
                <a:ea typeface="Cambria"/>
                <a:cs typeface="Cambria"/>
              </a:rPr>
              <a:t>Table, background and history </a:t>
            </a:r>
            <a:r>
              <a:rPr lang="en-US" dirty="0">
                <a:solidFill>
                  <a:srgbClr val="000000"/>
                </a:solidFill>
                <a:latin typeface="Cambria"/>
                <a:ea typeface="Cambria"/>
                <a:cs typeface="Cambria"/>
              </a:rPr>
              <a:t>of the </a:t>
            </a:r>
            <a:r>
              <a:rPr lang="en-US" dirty="0" smtClean="0">
                <a:solidFill>
                  <a:srgbClr val="000000"/>
                </a:solidFill>
                <a:latin typeface="Cambria"/>
                <a:ea typeface="Cambria"/>
                <a:cs typeface="Cambria"/>
              </a:rPr>
              <a:t>element, and uses </a:t>
            </a:r>
            <a:r>
              <a:rPr lang="en-US" dirty="0">
                <a:solidFill>
                  <a:srgbClr val="000000"/>
                </a:solidFill>
                <a:latin typeface="Cambria"/>
                <a:ea typeface="Cambria"/>
                <a:cs typeface="Cambria"/>
              </a:rPr>
              <a:t>of the element</a:t>
            </a:r>
            <a:endParaRPr lang="en-US" dirty="0"/>
          </a:p>
        </p:txBody>
      </p:sp>
      <p:sp>
        <p:nvSpPr>
          <p:cNvPr id="2" name="Title 1"/>
          <p:cNvSpPr>
            <a:spLocks noGrp="1"/>
          </p:cNvSpPr>
          <p:nvPr>
            <p:ph type="ctrTitle"/>
          </p:nvPr>
        </p:nvSpPr>
        <p:spPr/>
        <p:txBody>
          <a:bodyPr>
            <a:normAutofit/>
          </a:bodyPr>
          <a:lstStyle/>
          <a:p>
            <a:r>
              <a:rPr lang="en-US" dirty="0" smtClean="0"/>
              <a:t>Element Cubes– </a:t>
            </a:r>
            <a:br>
              <a:rPr lang="en-US" dirty="0" smtClean="0"/>
            </a:br>
            <a:r>
              <a:rPr lang="en-US" dirty="0" smtClean="0"/>
              <a:t>Properties </a:t>
            </a:r>
            <a:r>
              <a:rPr lang="en-US" dirty="0"/>
              <a:t>of the Periodic Table </a:t>
            </a:r>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Tree>
    <p:extLst>
      <p:ext uri="{BB962C8B-B14F-4D97-AF65-F5344CB8AC3E}">
        <p14:creationId xmlns:p14="http://schemas.microsoft.com/office/powerpoint/2010/main" val="369919226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normAutofit lnSpcReduction="10000"/>
          </a:bodyPr>
          <a:lstStyle/>
          <a:p>
            <a:r>
              <a:rPr lang="en-US" dirty="0" smtClean="0"/>
              <a:t>Opening Question: Can you think of any elements you see or use in your daily life?</a:t>
            </a:r>
          </a:p>
          <a:p>
            <a:pPr lvl="1"/>
            <a:r>
              <a:rPr lang="en-US" dirty="0" smtClean="0"/>
              <a:t>Have students briefly discuss and record their answers in their journals.</a:t>
            </a:r>
          </a:p>
          <a:p>
            <a:r>
              <a:rPr lang="en-US" dirty="0" smtClean="0"/>
              <a:t>After students discuss, assign each student an element (you can use the same ones as last week for consistency, or have them choose their own</a:t>
            </a:r>
            <a:r>
              <a:rPr lang="en-US" dirty="0" smtClean="0"/>
              <a:t>)</a:t>
            </a:r>
          </a:p>
          <a:p>
            <a:r>
              <a:rPr lang="en-US" dirty="0" smtClean="0"/>
              <a:t>Pass </a:t>
            </a:r>
            <a:r>
              <a:rPr lang="en-US" dirty="0" smtClean="0"/>
              <a:t>out laptops or go to the library and have the students begin research</a:t>
            </a:r>
            <a:r>
              <a:rPr lang="en-US" dirty="0" smtClean="0"/>
              <a:t>.</a:t>
            </a:r>
          </a:p>
          <a:p>
            <a:pPr lvl="1"/>
            <a:r>
              <a:rPr lang="en-US" sz="2000" dirty="0" smtClean="0"/>
              <a:t>Have students start by searching in Encyclopedias and at </a:t>
            </a:r>
            <a:r>
              <a:rPr lang="en-US" sz="2000" dirty="0" smtClean="0">
                <a:hlinkClick r:id="rId3"/>
              </a:rPr>
              <a:t>http</a:t>
            </a:r>
            <a:r>
              <a:rPr lang="en-US" sz="2000" dirty="0">
                <a:hlinkClick r:id="rId3"/>
              </a:rPr>
              <a:t>://education.jlab.org/itselemental/</a:t>
            </a:r>
            <a:r>
              <a:rPr lang="en-US" sz="2000" dirty="0" smtClean="0">
                <a:hlinkClick r:id="rId3"/>
              </a:rPr>
              <a:t>index.html</a:t>
            </a:r>
            <a:r>
              <a:rPr lang="en-US" sz="2000" dirty="0"/>
              <a:t> </a:t>
            </a:r>
            <a:r>
              <a:rPr lang="en-US" sz="2000" dirty="0" smtClean="0"/>
              <a:t>or </a:t>
            </a:r>
            <a:r>
              <a:rPr lang="en-US" sz="2000" dirty="0" smtClean="0">
                <a:hlinkClick r:id="rId4"/>
              </a:rPr>
              <a:t>http</a:t>
            </a:r>
            <a:r>
              <a:rPr lang="en-US" sz="2000" dirty="0">
                <a:hlinkClick r:id="rId4"/>
              </a:rPr>
              <a:t>://</a:t>
            </a:r>
            <a:r>
              <a:rPr lang="en-US" sz="2000" dirty="0" smtClean="0">
                <a:hlinkClick r:id="rId4"/>
              </a:rPr>
              <a:t>www.webelements.com</a:t>
            </a:r>
            <a:endParaRPr lang="en-US" sz="2000" dirty="0" smtClean="0"/>
          </a:p>
        </p:txBody>
      </p:sp>
      <p:sp>
        <p:nvSpPr>
          <p:cNvPr id="3" name="Title 2"/>
          <p:cNvSpPr>
            <a:spLocks noGrp="1"/>
          </p:cNvSpPr>
          <p:nvPr>
            <p:ph type="title"/>
          </p:nvPr>
        </p:nvSpPr>
        <p:spPr/>
        <p:txBody>
          <a:bodyPr/>
          <a:lstStyle/>
          <a:p>
            <a:r>
              <a:rPr lang="en-US" dirty="0" smtClean="0"/>
              <a:t>Day 1</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1226177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r>
              <a:rPr lang="en-US" dirty="0"/>
              <a:t>Opening Question: </a:t>
            </a:r>
            <a:r>
              <a:rPr lang="en-US" dirty="0" smtClean="0"/>
              <a:t>What is your favorite fact about your element so far?</a:t>
            </a:r>
            <a:endParaRPr lang="en-US" dirty="0"/>
          </a:p>
          <a:p>
            <a:pPr lvl="1"/>
            <a:r>
              <a:rPr lang="en-US" dirty="0"/>
              <a:t>Have students briefly discuss and record in their journals</a:t>
            </a:r>
            <a:r>
              <a:rPr lang="en-US" dirty="0" smtClean="0"/>
              <a:t>.</a:t>
            </a:r>
          </a:p>
          <a:p>
            <a:r>
              <a:rPr lang="en-US" dirty="0" smtClean="0"/>
              <a:t>After discussion or having a few students share, students can return to their element cube research, this may take the rest of the day but should be nearly complete by the end of Day 2</a:t>
            </a:r>
            <a:endParaRPr lang="en-US" dirty="0"/>
          </a:p>
        </p:txBody>
      </p:sp>
      <p:sp>
        <p:nvSpPr>
          <p:cNvPr id="3" name="Title 2"/>
          <p:cNvSpPr>
            <a:spLocks noGrp="1"/>
          </p:cNvSpPr>
          <p:nvPr>
            <p:ph type="title"/>
          </p:nvPr>
        </p:nvSpPr>
        <p:spPr/>
        <p:txBody>
          <a:bodyPr/>
          <a:lstStyle/>
          <a:p>
            <a:r>
              <a:rPr lang="en-US" dirty="0" smtClean="0"/>
              <a:t>Day 2</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8348596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normAutofit fontScale="92500" lnSpcReduction="10000"/>
          </a:bodyPr>
          <a:lstStyle/>
          <a:p>
            <a:r>
              <a:rPr lang="en-US" dirty="0"/>
              <a:t>Opening Question: </a:t>
            </a:r>
            <a:r>
              <a:rPr lang="en-US" dirty="0" smtClean="0"/>
              <a:t>Why are elements important?</a:t>
            </a:r>
            <a:endParaRPr lang="en-US" dirty="0"/>
          </a:p>
          <a:p>
            <a:pPr lvl="1"/>
            <a:r>
              <a:rPr lang="en-US" dirty="0"/>
              <a:t>Have students briefly discuss and record in their journals.</a:t>
            </a:r>
          </a:p>
          <a:p>
            <a:pPr marL="0" indent="0">
              <a:buNone/>
            </a:pPr>
            <a:endParaRPr lang="en-US" dirty="0" smtClean="0"/>
          </a:p>
          <a:p>
            <a:r>
              <a:rPr lang="en-US" dirty="0"/>
              <a:t>F</a:t>
            </a:r>
            <a:r>
              <a:rPr lang="en-US" dirty="0" smtClean="0"/>
              <a:t>inish element cubes</a:t>
            </a:r>
          </a:p>
          <a:p>
            <a:r>
              <a:rPr lang="en-US" dirty="0" smtClean="0"/>
              <a:t>After discussion, have students get into groups of 3-4 and discuss their elements.  Each student should share 3 facts about there elements with the other members of their group.</a:t>
            </a:r>
          </a:p>
          <a:p>
            <a:endParaRPr lang="en-US" dirty="0"/>
          </a:p>
          <a:p>
            <a:r>
              <a:rPr lang="en-US" dirty="0" smtClean="0"/>
              <a:t>The remainder of the day can be used to design and set up an experiment growing crystals.</a:t>
            </a:r>
            <a:endParaRPr lang="en-US" dirty="0"/>
          </a:p>
        </p:txBody>
      </p:sp>
      <p:sp>
        <p:nvSpPr>
          <p:cNvPr id="3" name="Title 2"/>
          <p:cNvSpPr>
            <a:spLocks noGrp="1"/>
          </p:cNvSpPr>
          <p:nvPr>
            <p:ph type="title"/>
          </p:nvPr>
        </p:nvSpPr>
        <p:spPr/>
        <p:txBody>
          <a:bodyPr/>
          <a:lstStyle/>
          <a:p>
            <a:r>
              <a:rPr lang="en-US" dirty="0" smtClean="0"/>
              <a:t>Day 3</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3568856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normAutofit fontScale="70000" lnSpcReduction="20000"/>
          </a:bodyPr>
          <a:lstStyle/>
          <a:p>
            <a:pPr marL="0" indent="0">
              <a:buNone/>
            </a:pPr>
            <a:r>
              <a:rPr lang="en-US" b="1" dirty="0" smtClean="0"/>
              <a:t>Materials</a:t>
            </a:r>
          </a:p>
          <a:p>
            <a:pPr marL="0" indent="0">
              <a:buNone/>
            </a:pPr>
            <a:r>
              <a:rPr lang="en-US" dirty="0" smtClean="0"/>
              <a:t>Hot plate</a:t>
            </a:r>
          </a:p>
          <a:p>
            <a:pPr marL="0" indent="0">
              <a:buNone/>
            </a:pPr>
            <a:r>
              <a:rPr lang="en-US" dirty="0" smtClean="0"/>
              <a:t>Large glass beaker which can hold 6-8 cups of liquid</a:t>
            </a:r>
          </a:p>
          <a:p>
            <a:pPr marL="0" indent="0">
              <a:buNone/>
            </a:pPr>
            <a:r>
              <a:rPr lang="en-US" dirty="0" smtClean="0"/>
              <a:t>4 cups sugar</a:t>
            </a:r>
          </a:p>
          <a:p>
            <a:pPr marL="0" indent="0">
              <a:buNone/>
            </a:pPr>
            <a:r>
              <a:rPr lang="en-US" dirty="0" smtClean="0"/>
              <a:t>2 cups water</a:t>
            </a:r>
          </a:p>
          <a:p>
            <a:pPr marL="0" indent="0">
              <a:buNone/>
            </a:pPr>
            <a:r>
              <a:rPr lang="en-US" dirty="0" smtClean="0"/>
              <a:t>Class set of little jars</a:t>
            </a:r>
          </a:p>
          <a:p>
            <a:pPr marL="0" indent="0">
              <a:buNone/>
            </a:pPr>
            <a:r>
              <a:rPr lang="en-US" dirty="0" smtClean="0"/>
              <a:t>String</a:t>
            </a:r>
          </a:p>
          <a:p>
            <a:pPr marL="0" indent="0">
              <a:buNone/>
            </a:pPr>
            <a:r>
              <a:rPr lang="en-US" dirty="0" smtClean="0"/>
              <a:t>Class set of pencils or popsicle sticks</a:t>
            </a:r>
          </a:p>
          <a:p>
            <a:pPr marL="0" indent="0">
              <a:buNone/>
            </a:pPr>
            <a:endParaRPr lang="en-US" dirty="0" smtClean="0"/>
          </a:p>
          <a:p>
            <a:pPr marL="0" indent="0">
              <a:buNone/>
            </a:pPr>
            <a:r>
              <a:rPr lang="en-US" dirty="0" smtClean="0"/>
              <a:t>To make crystals:</a:t>
            </a:r>
          </a:p>
          <a:p>
            <a:r>
              <a:rPr lang="en-US" dirty="0" smtClean="0"/>
              <a:t>Stir 4 </a:t>
            </a:r>
            <a:r>
              <a:rPr lang="en-US" dirty="0"/>
              <a:t>cups of </a:t>
            </a:r>
            <a:r>
              <a:rPr lang="en-US" dirty="0" smtClean="0"/>
              <a:t>sugar slowly into 2 </a:t>
            </a:r>
            <a:r>
              <a:rPr lang="en-US" dirty="0"/>
              <a:t>cups of </a:t>
            </a:r>
            <a:r>
              <a:rPr lang="en-US" dirty="0" smtClean="0"/>
              <a:t>simmering water and then let is cool once all of the sugar is dissolved</a:t>
            </a:r>
          </a:p>
          <a:p>
            <a:pPr lvl="1"/>
            <a:r>
              <a:rPr lang="en-US" dirty="0" smtClean="0"/>
              <a:t>This can be done on a hot plate in front of the room</a:t>
            </a:r>
          </a:p>
          <a:p>
            <a:r>
              <a:rPr lang="en-US" dirty="0" smtClean="0"/>
              <a:t>As you are doing this, discuss with students where the sugar is “going”</a:t>
            </a:r>
          </a:p>
          <a:p>
            <a:pPr lvl="1"/>
            <a:r>
              <a:rPr lang="en-US" dirty="0" smtClean="0"/>
              <a:t>Is it disappearing?</a:t>
            </a:r>
          </a:p>
        </p:txBody>
      </p:sp>
      <p:sp>
        <p:nvSpPr>
          <p:cNvPr id="3" name="Title 2"/>
          <p:cNvSpPr>
            <a:spLocks noGrp="1"/>
          </p:cNvSpPr>
          <p:nvPr>
            <p:ph type="title"/>
          </p:nvPr>
        </p:nvSpPr>
        <p:spPr/>
        <p:txBody>
          <a:bodyPr/>
          <a:lstStyle/>
          <a:p>
            <a:r>
              <a:rPr lang="en-US" dirty="0" smtClean="0"/>
              <a:t>Growing Crystals</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4074655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a:xfrm>
            <a:off x="301752" y="1527048"/>
            <a:ext cx="8503920" cy="3686954"/>
          </a:xfrm>
        </p:spPr>
        <p:txBody>
          <a:bodyPr/>
          <a:lstStyle/>
          <a:p>
            <a:r>
              <a:rPr lang="en-US" dirty="0"/>
              <a:t>Explain to students that they will be making observations throughout the next week, keeping track of their growing crystals</a:t>
            </a:r>
            <a:r>
              <a:rPr lang="en-US" dirty="0" smtClean="0"/>
              <a:t>.</a:t>
            </a:r>
          </a:p>
          <a:p>
            <a:r>
              <a:rPr lang="en-US" dirty="0"/>
              <a:t>Have students record the experimental set-up, procedure, and some hypotheses in their journals.</a:t>
            </a:r>
          </a:p>
          <a:p>
            <a:pPr lvl="1"/>
            <a:r>
              <a:rPr lang="en-US" dirty="0"/>
              <a:t>A simple drawing will suffice for experimental set-</a:t>
            </a:r>
            <a:r>
              <a:rPr lang="en-US" dirty="0" smtClean="0"/>
              <a:t>up</a:t>
            </a:r>
            <a:endParaRPr lang="en-US" dirty="0"/>
          </a:p>
          <a:p>
            <a:r>
              <a:rPr lang="en-US" dirty="0" smtClean="0"/>
              <a:t>Tell students to draw their experimental set-up so that they can record changes over the next week</a:t>
            </a:r>
            <a:endParaRPr lang="en-US" dirty="0"/>
          </a:p>
        </p:txBody>
      </p:sp>
      <p:sp>
        <p:nvSpPr>
          <p:cNvPr id="3" name="Title 2"/>
          <p:cNvSpPr>
            <a:spLocks noGrp="1"/>
          </p:cNvSpPr>
          <p:nvPr>
            <p:ph type="title"/>
          </p:nvPr>
        </p:nvSpPr>
        <p:spPr/>
        <p:txBody>
          <a:bodyPr/>
          <a:lstStyle/>
          <a:p>
            <a:r>
              <a:rPr lang="en-US" dirty="0" smtClean="0"/>
              <a:t>Experimental Science</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39813023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685800" y="2704043"/>
            <a:ext cx="7772400" cy="3209544"/>
          </a:xfrm>
        </p:spPr>
        <p:txBody>
          <a:bodyPr>
            <a:noAutofit/>
          </a:bodyPr>
          <a:lstStyle/>
          <a:p>
            <a:r>
              <a:rPr lang="en-US" dirty="0" smtClean="0"/>
              <a:t>Tell </a:t>
            </a:r>
            <a:r>
              <a:rPr lang="en-US" dirty="0" smtClean="0"/>
              <a:t>students to think over the weekend about what solutions in their kitchens might be able to grow crystals, and where they see examples of crystals growing on a day-to-day basis</a:t>
            </a:r>
            <a:r>
              <a:rPr lang="en-US" dirty="0" smtClean="0"/>
              <a:t>.</a:t>
            </a:r>
          </a:p>
          <a:p>
            <a:pPr marL="0" indent="0">
              <a:buNone/>
            </a:pPr>
            <a:endParaRPr lang="en-US" dirty="0" smtClean="0"/>
          </a:p>
          <a:p>
            <a:pPr marL="0" indent="0">
              <a:buNone/>
            </a:pPr>
            <a:r>
              <a:rPr lang="en-US" b="1" dirty="0" smtClean="0"/>
              <a:t>Learning Goals that should be addressed throughout this </a:t>
            </a:r>
            <a:r>
              <a:rPr lang="en-US" b="1" dirty="0" err="1" smtClean="0"/>
              <a:t>lessson</a:t>
            </a:r>
            <a:r>
              <a:rPr lang="en-US" b="1" dirty="0" smtClean="0"/>
              <a:t>:</a:t>
            </a:r>
          </a:p>
          <a:p>
            <a:pPr lvl="0"/>
            <a:r>
              <a:rPr lang="en-US" dirty="0"/>
              <a:t>Know that matter is made up of atoms which undergo infinite </a:t>
            </a:r>
            <a:r>
              <a:rPr lang="en-US" dirty="0" smtClean="0"/>
              <a:t>rearrangements</a:t>
            </a:r>
          </a:p>
          <a:p>
            <a:r>
              <a:rPr lang="en-US" dirty="0"/>
              <a:t>Understand how atoms form well-ordered molecular structures based on their properties as well as the common properties of salts and sugars.</a:t>
            </a:r>
          </a:p>
          <a:p>
            <a:pPr lvl="0"/>
            <a:endParaRPr lang="en-US" dirty="0" smtClean="0"/>
          </a:p>
          <a:p>
            <a:pPr lvl="0"/>
            <a:endParaRPr lang="en-US" dirty="0"/>
          </a:p>
          <a:p>
            <a:endParaRPr lang="en-US" dirty="0" smtClean="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3" name="Title 2"/>
          <p:cNvSpPr>
            <a:spLocks noGrp="1"/>
          </p:cNvSpPr>
          <p:nvPr>
            <p:ph type="ctrTitle"/>
          </p:nvPr>
        </p:nvSpPr>
        <p:spPr/>
        <p:txBody>
          <a:bodyPr>
            <a:normAutofit/>
          </a:bodyPr>
          <a:lstStyle/>
          <a:p>
            <a:r>
              <a:rPr lang="en-US" dirty="0" smtClean="0"/>
              <a:t>Conclusions</a:t>
            </a:r>
            <a:br>
              <a:rPr lang="en-US" dirty="0" smtClean="0"/>
            </a:br>
            <a:endParaRPr lang="en-US" dirty="0"/>
          </a:p>
        </p:txBody>
      </p:sp>
    </p:spTree>
    <p:extLst>
      <p:ext uri="{BB962C8B-B14F-4D97-AF65-F5344CB8AC3E}">
        <p14:creationId xmlns:p14="http://schemas.microsoft.com/office/powerpoint/2010/main" val="3709687685"/>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6673</TotalTime>
  <Words>1890</Words>
  <Application>Microsoft Macintosh PowerPoint</Application>
  <PresentationFormat>On-screen Show (4:3)</PresentationFormat>
  <Paragraphs>129</Paragraphs>
  <Slides>7</Slides>
  <Notes>7</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SCC</vt:lpstr>
      <vt:lpstr>Element Cubes–  Properties of the Periodic Table </vt:lpstr>
      <vt:lpstr>Day 1</vt:lpstr>
      <vt:lpstr>Day 2</vt:lpstr>
      <vt:lpstr>Day 3</vt:lpstr>
      <vt:lpstr>Growing Crystals</vt:lpstr>
      <vt:lpstr>Experimental Science</vt:lpstr>
      <vt:lpstr>Conclusions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Maryann Tekverk</cp:lastModifiedBy>
  <cp:revision>88</cp:revision>
  <cp:lastPrinted>2011-07-11T02:33:14Z</cp:lastPrinted>
  <dcterms:created xsi:type="dcterms:W3CDTF">2011-06-23T20:06:11Z</dcterms:created>
  <dcterms:modified xsi:type="dcterms:W3CDTF">2012-04-10T18:15:40Z</dcterms:modified>
</cp:coreProperties>
</file>