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2"/>
  </p:notesMasterIdLst>
  <p:sldIdLst>
    <p:sldId id="256" r:id="rId2"/>
    <p:sldId id="281" r:id="rId3"/>
    <p:sldId id="280" r:id="rId4"/>
    <p:sldId id="260" r:id="rId5"/>
    <p:sldId id="279" r:id="rId6"/>
    <p:sldId id="282"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7" r:id="rId20"/>
    <p:sldId id="25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13" autoAdjust="0"/>
    <p:restoredTop sz="64332" autoAdjust="0"/>
  </p:normalViewPr>
  <p:slideViewPr>
    <p:cSldViewPr snapToGrid="0" snapToObjects="1">
      <p:cViewPr varScale="1">
        <p:scale>
          <a:sx n="68" d="100"/>
          <a:sy n="68" d="100"/>
        </p:scale>
        <p:origin x="-1392" y="-112"/>
      </p:cViewPr>
      <p:guideLst>
        <p:guide orient="horz" pos="2160"/>
        <p:guide pos="2880"/>
      </p:guideLst>
    </p:cSldViewPr>
  </p:slideViewPr>
  <p:outlineViewPr>
    <p:cViewPr>
      <p:scale>
        <a:sx n="33" d="100"/>
        <a:sy n="33" d="100"/>
      </p:scale>
      <p:origin x="0" y="0"/>
    </p:cViewPr>
  </p:outlineViewPr>
  <p:notesTextViewPr>
    <p:cViewPr>
      <p:scale>
        <a:sx n="114" d="100"/>
        <a:sy n="114"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4/10/12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www.umass.edu/molvis/tutorials/dna/dnapairs.htm"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Maryann</a:t>
            </a:r>
            <a:r>
              <a:rPr lang="en-US" sz="1200" kern="1200" baseline="0" dirty="0" smtClean="0">
                <a:solidFill>
                  <a:schemeClr val="tx1"/>
                </a:solidFill>
                <a:effectLst/>
                <a:latin typeface="+mn-lt"/>
                <a:ea typeface="+mn-ea"/>
                <a:cs typeface="+mn-cs"/>
              </a:rPr>
              <a:t> Tekverk, PhD student, Scripps Institution of Oceanography and Jerry Ruiz, teacher, Dana Middle School, San Diego, CA</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This lesson is used to show students</a:t>
            </a:r>
            <a:r>
              <a:rPr lang="en-US" sz="1200" kern="1200" baseline="0" dirty="0" smtClean="0">
                <a:solidFill>
                  <a:schemeClr val="tx1"/>
                </a:solidFill>
                <a:effectLst/>
                <a:latin typeface="+mn-lt"/>
                <a:ea typeface="+mn-ea"/>
                <a:cs typeface="+mn-cs"/>
              </a:rPr>
              <a:t> that there is order in nature.  It will also show them </a:t>
            </a:r>
            <a:r>
              <a:rPr lang="en-US" sz="1200" i="1" kern="1200" baseline="0" dirty="0" smtClean="0">
                <a:solidFill>
                  <a:schemeClr val="tx1"/>
                </a:solidFill>
                <a:effectLst/>
                <a:latin typeface="+mn-lt"/>
                <a:ea typeface="+mn-ea"/>
                <a:cs typeface="+mn-cs"/>
              </a:rPr>
              <a:t>how</a:t>
            </a:r>
            <a:r>
              <a:rPr lang="en-US" sz="1200" kern="1200" baseline="0" dirty="0" smtClean="0">
                <a:solidFill>
                  <a:schemeClr val="tx1"/>
                </a:solidFill>
                <a:effectLst/>
                <a:latin typeface="+mn-lt"/>
                <a:ea typeface="+mn-ea"/>
                <a:cs typeface="+mn-cs"/>
              </a:rPr>
              <a:t> atoms undergo the infinite rearrangements previously discussed.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This is part 4</a:t>
            </a:r>
            <a:r>
              <a:rPr lang="en-US" sz="1200" kern="1200" baseline="0" dirty="0" smtClean="0">
                <a:solidFill>
                  <a:schemeClr val="tx1"/>
                </a:solidFill>
                <a:effectLst/>
                <a:latin typeface="+mn-lt"/>
                <a:ea typeface="+mn-ea"/>
                <a:cs typeface="+mn-cs"/>
              </a:rPr>
              <a:t> of a</a:t>
            </a:r>
            <a:r>
              <a:rPr lang="en-US" sz="1200" kern="1200" dirty="0" smtClean="0">
                <a:solidFill>
                  <a:schemeClr val="tx1"/>
                </a:solidFill>
                <a:effectLst/>
                <a:latin typeface="+mn-lt"/>
                <a:ea typeface="+mn-ea"/>
                <a:cs typeface="+mn-cs"/>
              </a:rPr>
              <a:t> two-week unit focusing on atoms and trends on the periodic table.  This lesson plan assumes that students know that matter is made of atoms, know the atomic particles,</a:t>
            </a:r>
            <a:r>
              <a:rPr lang="en-US" sz="1200" kern="1200" baseline="0" dirty="0" smtClean="0">
                <a:solidFill>
                  <a:schemeClr val="tx1"/>
                </a:solidFill>
                <a:effectLst/>
                <a:latin typeface="+mn-lt"/>
                <a:ea typeface="+mn-ea"/>
                <a:cs typeface="+mn-cs"/>
              </a:rPr>
              <a:t> and have learned about elements on the Periodic Table</a:t>
            </a:r>
            <a:r>
              <a:rPr lang="en-US" sz="1200" kern="1200" dirty="0" smtClean="0">
                <a:solidFill>
                  <a:schemeClr val="tx1"/>
                </a:solidFill>
                <a:effectLst/>
                <a:latin typeface="+mn-lt"/>
                <a:ea typeface="+mn-ea"/>
                <a:cs typeface="+mn-cs"/>
              </a:rPr>
              <a:t>. The objective is to give students a fun and memorable hands-on appreciation of ordered arrangements of atoms.  The unit will provide a concrete example to refer back to as more advanced examples</a:t>
            </a:r>
            <a:r>
              <a:rPr lang="en-US" sz="1200" kern="1200" baseline="0" dirty="0" smtClean="0">
                <a:solidFill>
                  <a:schemeClr val="tx1"/>
                </a:solidFill>
                <a:effectLst/>
                <a:latin typeface="+mn-lt"/>
                <a:ea typeface="+mn-ea"/>
                <a:cs typeface="+mn-cs"/>
              </a:rPr>
              <a:t> of bonding, minerals, and molecular structures are discussed.</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WEBSITES USED IN THIS PRESENTATION: These websites</a:t>
            </a:r>
            <a:r>
              <a:rPr lang="en-US" sz="1200" kern="1200" baseline="0" dirty="0" smtClean="0">
                <a:solidFill>
                  <a:schemeClr val="tx1"/>
                </a:solidFill>
                <a:effectLst/>
                <a:latin typeface="+mn-lt"/>
                <a:ea typeface="+mn-ea"/>
                <a:cs typeface="+mn-cs"/>
              </a:rPr>
              <a:t> can be used to show 3-D molecules.  They may require Flash or </a:t>
            </a:r>
            <a:r>
              <a:rPr lang="en-US" sz="1200" kern="1200" baseline="0" dirty="0" smtClean="0">
                <a:solidFill>
                  <a:schemeClr val="tx1"/>
                </a:solidFill>
                <a:effectLst/>
                <a:latin typeface="+mn-lt"/>
                <a:ea typeface="+mn-ea"/>
                <a:cs typeface="+mn-cs"/>
              </a:rPr>
              <a:t>Java.  The molecules shown are complex and it may be best to show them at the end, as an example of the complex possibilities of molecular structure, rather than at the beginning, where they may confuse students.</a:t>
            </a:r>
            <a:endParaRPr lang="en-US" sz="1200" kern="1200" baseline="0" dirty="0" smtClean="0">
              <a:solidFill>
                <a:schemeClr val="tx1"/>
              </a:solidFill>
              <a:effectLst/>
              <a:latin typeface="+mn-lt"/>
              <a:ea typeface="+mn-ea"/>
              <a:cs typeface="+mn-cs"/>
            </a:endParaRPr>
          </a:p>
          <a:p>
            <a:r>
              <a:rPr lang="en-US" dirty="0" smtClean="0">
                <a:hlinkClick r:id="rId3"/>
              </a:rPr>
              <a:t>http://www.umass.edu/molvis/tutorials/dna/dnapairs.htm</a:t>
            </a:r>
            <a:endParaRPr lang="en-US" dirty="0" smtClean="0"/>
          </a:p>
          <a:p>
            <a:r>
              <a:rPr lang="en-US" dirty="0" smtClean="0"/>
              <a:t>http://</a:t>
            </a:r>
            <a:r>
              <a:rPr lang="en-US" dirty="0" err="1" smtClean="0"/>
              <a:t>www.umass.edu</a:t>
            </a:r>
            <a:r>
              <a:rPr lang="en-US" dirty="0" smtClean="0"/>
              <a:t>/</a:t>
            </a:r>
            <a:r>
              <a:rPr lang="en-US" dirty="0" err="1" smtClean="0"/>
              <a:t>microbio</a:t>
            </a:r>
            <a:r>
              <a:rPr lang="en-US" dirty="0" smtClean="0"/>
              <a:t>/chime/</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 This lesson</a:t>
            </a:r>
            <a:r>
              <a:rPr lang="en-US" sz="1200" kern="1200" baseline="0" dirty="0" smtClean="0">
                <a:solidFill>
                  <a:schemeClr val="tx1"/>
                </a:solidFill>
                <a:effectLst/>
                <a:latin typeface="+mn-lt"/>
                <a:ea typeface="+mn-ea"/>
                <a:cs typeface="+mn-cs"/>
              </a:rPr>
              <a:t> plan is part of a two-week section designed for fifth and sixth graders.  The lesson requires knowledge of atoms, atomic theory, and the periodic table, and is used as a pre-cursor to a discussion of crystals.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p>
          <a:p>
            <a:pPr lvl="0"/>
            <a:r>
              <a:rPr lang="en-US" sz="1200" kern="1200" dirty="0" smtClean="0">
                <a:solidFill>
                  <a:schemeClr val="tx1"/>
                </a:solidFill>
                <a:effectLst/>
                <a:latin typeface="+mn-lt"/>
                <a:ea typeface="+mn-ea"/>
                <a:cs typeface="+mn-cs"/>
              </a:rPr>
              <a:t>No differentiation is made between atoms and molecules</a:t>
            </a:r>
          </a:p>
          <a:p>
            <a:pPr lvl="0"/>
            <a:r>
              <a:rPr lang="en-US" sz="1200" kern="1200" dirty="0" smtClean="0">
                <a:solidFill>
                  <a:schemeClr val="tx1"/>
                </a:solidFill>
                <a:effectLst/>
                <a:latin typeface="+mn-lt"/>
                <a:ea typeface="+mn-ea"/>
                <a:cs typeface="+mn-cs"/>
              </a:rPr>
              <a:t>EVALUATION TIPS: Successful</a:t>
            </a:r>
            <a:r>
              <a:rPr lang="en-US" sz="1200" kern="1200" baseline="0" dirty="0" smtClean="0">
                <a:solidFill>
                  <a:schemeClr val="tx1"/>
                </a:solidFill>
                <a:effectLst/>
                <a:latin typeface="+mn-lt"/>
                <a:ea typeface="+mn-ea"/>
                <a:cs typeface="+mn-cs"/>
              </a:rPr>
              <a:t> construction of an element cube will indicate understanding.</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a:t>
            </a:r>
            <a:r>
              <a:rPr lang="en-US" sz="1200" kern="1200" baseline="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may mention sugar,</a:t>
            </a:r>
            <a:r>
              <a:rPr lang="en-US" baseline="0" dirty="0" smtClean="0"/>
              <a:t> or rocks from a collection, or jewelry.  You can also remind them that salt is a common mineral, and depending on what you can find in your classroom, give some examples from there</a:t>
            </a:r>
            <a:r>
              <a:rPr lang="en-US" baseline="0" dirty="0" smtClean="0"/>
              <a:t>.</a:t>
            </a:r>
          </a:p>
          <a:p>
            <a:endParaRPr lang="en-US" baseline="0" dirty="0" smtClean="0"/>
          </a:p>
          <a:p>
            <a:r>
              <a:rPr lang="en-US" baseline="0" dirty="0" smtClean="0"/>
              <a:t>Do not spend too long on this question because the lesson takes a surprisingly long amount of time.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929894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for use with students</a:t>
            </a:r>
          </a:p>
          <a:p>
            <a:endParaRPr lang="en-US" dirty="0" smtClean="0"/>
          </a:p>
          <a:p>
            <a:r>
              <a:rPr lang="en-US" dirty="0" smtClean="0"/>
              <a:t>This slide can be used to remind </a:t>
            </a:r>
            <a:r>
              <a:rPr lang="en-US" baseline="0" dirty="0" smtClean="0"/>
              <a:t>students of the structure of atoms from the previous lesson.</a:t>
            </a:r>
          </a:p>
          <a:p>
            <a:endParaRPr lang="en-US" baseline="0" dirty="0" smtClean="0"/>
          </a:p>
          <a:p>
            <a:r>
              <a:rPr lang="en-US" baseline="0" dirty="0" smtClean="0"/>
              <a:t>Have students point out what each part of the atom is called, and what its charge is</a:t>
            </a:r>
            <a:r>
              <a:rPr lang="en-US" baseline="0" dirty="0" smtClean="0"/>
              <a:t>.  Ask students for the charge of each sub-atomic particle.</a:t>
            </a:r>
            <a:endParaRPr lang="en-US" baseline="0" dirty="0" smtClean="0"/>
          </a:p>
          <a:p>
            <a:endParaRPr lang="en-US" baseline="0" dirty="0" smtClean="0"/>
          </a:p>
          <a:p>
            <a:r>
              <a:rPr lang="en-US" baseline="0" dirty="0" smtClean="0"/>
              <a:t>Specifically, mention that in the center is a </a:t>
            </a:r>
            <a:r>
              <a:rPr lang="en-US" dirty="0" smtClean="0"/>
              <a:t>Nucleus</a:t>
            </a:r>
            <a:r>
              <a:rPr lang="en-US" baseline="0" dirty="0" smtClean="0"/>
              <a:t> which co</a:t>
            </a:r>
            <a:r>
              <a:rPr lang="en-US" dirty="0" smtClean="0"/>
              <a:t>ntains Protons and Neutrons, surrounded by</a:t>
            </a:r>
            <a:r>
              <a:rPr lang="en-US" baseline="0" dirty="0" smtClean="0"/>
              <a:t> </a:t>
            </a:r>
            <a:r>
              <a:rPr lang="en-US" dirty="0" smtClean="0"/>
              <a:t>Electron Shells arranged in a particular</a:t>
            </a:r>
            <a:r>
              <a:rPr lang="en-US" baseline="0" dirty="0" smtClean="0"/>
              <a:t> pattern.</a:t>
            </a:r>
            <a:endParaRPr lang="en-US" dirty="0"/>
          </a:p>
        </p:txBody>
      </p:sp>
      <p:sp>
        <p:nvSpPr>
          <p:cNvPr id="4" name="Slide Number Placeholder 3"/>
          <p:cNvSpPr>
            <a:spLocks noGrp="1"/>
          </p:cNvSpPr>
          <p:nvPr>
            <p:ph type="sldNum" sz="quarter" idx="10"/>
          </p:nvPr>
        </p:nvSpPr>
        <p:spPr/>
        <p:txBody>
          <a:bodyPr/>
          <a:lstStyle/>
          <a:p>
            <a:fld id="{90BE17AD-05E8-2349-9AA0-F175F7D03335}" type="slidenum">
              <a:rPr lang="en-US" smtClean="0"/>
              <a:t>4</a:t>
            </a:fld>
            <a:endParaRPr lang="en-US"/>
          </a:p>
        </p:txBody>
      </p:sp>
    </p:spTree>
    <p:extLst>
      <p:ext uri="{BB962C8B-B14F-4D97-AF65-F5344CB8AC3E}">
        <p14:creationId xmlns:p14="http://schemas.microsoft.com/office/powerpoint/2010/main" val="3369386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Introduce students to the concept that </a:t>
            </a:r>
            <a:r>
              <a:rPr lang="en-US" sz="1200" kern="1200" dirty="0" smtClean="0">
                <a:solidFill>
                  <a:schemeClr val="tx1"/>
                </a:solidFill>
                <a:effectLst/>
                <a:latin typeface="+mn-lt"/>
                <a:ea typeface="+mn-ea"/>
                <a:cs typeface="+mn-cs"/>
              </a:rPr>
              <a:t>the atoms from the previous slide must </a:t>
            </a:r>
            <a:r>
              <a:rPr lang="en-US" sz="1200" kern="1200" dirty="0" smtClean="0">
                <a:solidFill>
                  <a:schemeClr val="tx1"/>
                </a:solidFill>
                <a:effectLst/>
                <a:latin typeface="+mn-lt"/>
                <a:ea typeface="+mn-ea"/>
                <a:cs typeface="+mn-cs"/>
              </a:rPr>
              <a:t>be “held together” somehow.  Show this picture of an </a:t>
            </a:r>
            <a:r>
              <a:rPr lang="en-US" sz="1200" kern="1200" dirty="0" err="1" smtClean="0">
                <a:solidFill>
                  <a:schemeClr val="tx1"/>
                </a:solidFill>
                <a:effectLst/>
                <a:latin typeface="+mn-lt"/>
                <a:ea typeface="+mn-ea"/>
                <a:cs typeface="+mn-cs"/>
              </a:rPr>
              <a:t>NaCl</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molecule and point out where there are </a:t>
            </a:r>
            <a:r>
              <a:rPr lang="en-US" sz="1200" kern="1200" dirty="0" smtClean="0">
                <a:solidFill>
                  <a:schemeClr val="tx1"/>
                </a:solidFill>
                <a:effectLst/>
                <a:latin typeface="+mn-lt"/>
                <a:ea typeface="+mn-ea"/>
                <a:cs typeface="+mn-cs"/>
              </a:rPr>
              <a:t>atoms (balls)</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and where there are bonds connecting these </a:t>
            </a:r>
            <a:r>
              <a:rPr lang="en-US" sz="1200" kern="1200" baseline="0" dirty="0" smtClean="0">
                <a:solidFill>
                  <a:schemeClr val="tx1"/>
                </a:solidFill>
                <a:effectLst/>
                <a:latin typeface="+mn-lt"/>
                <a:ea typeface="+mn-ea"/>
                <a:cs typeface="+mn-cs"/>
              </a:rPr>
              <a:t>atoms (sticks).  Mention that each ball represents an atom which contains protons, neutrons, and electrons.  </a:t>
            </a:r>
            <a:r>
              <a:rPr lang="en-US" sz="1200" kern="1200" baseline="0" dirty="0" smtClean="0">
                <a:solidFill>
                  <a:schemeClr val="tx1"/>
                </a:solidFill>
                <a:effectLst/>
                <a:latin typeface="+mn-lt"/>
                <a:ea typeface="+mn-ea"/>
                <a:cs typeface="+mn-cs"/>
              </a:rPr>
              <a:t>Students will have questions, but they will be addressed as the slide show continues so don</a:t>
            </a:r>
            <a:r>
              <a:rPr lang="fr-FR"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t get too far ahead</a:t>
            </a:r>
            <a:r>
              <a:rPr lang="en-US" sz="1200" kern="1200" baseline="0" dirty="0" smtClean="0">
                <a:solidFill>
                  <a:schemeClr val="tx1"/>
                </a:solidFill>
                <a:effectLst/>
                <a:latin typeface="+mn-lt"/>
                <a:ea typeface="+mn-ea"/>
                <a:cs typeface="+mn-cs"/>
              </a:rPr>
              <a:t>.</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Point out that the balls and sticks form a repeating pattern by showing the next slide.</a:t>
            </a:r>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a:t>
            </a:r>
            <a:r>
              <a:rPr lang="en-US" sz="1200" kern="1200" baseline="0" dirty="0" smtClean="0">
                <a:solidFill>
                  <a:schemeClr val="tx1"/>
                </a:solidFill>
                <a:effectLst/>
                <a:latin typeface="+mn-lt"/>
                <a:ea typeface="+mn-ea"/>
                <a:cs typeface="+mn-cs"/>
              </a:rPr>
              <a:t> is from http://</a:t>
            </a:r>
            <a:r>
              <a:rPr lang="en-US" sz="1200" kern="1200" baseline="0" dirty="0" err="1" smtClean="0">
                <a:solidFill>
                  <a:schemeClr val="tx1"/>
                </a:solidFill>
                <a:effectLst/>
                <a:latin typeface="+mn-lt"/>
                <a:ea typeface="+mn-ea"/>
                <a:cs typeface="+mn-cs"/>
              </a:rPr>
              <a:t>en.wikipedia.org</a:t>
            </a:r>
            <a:r>
              <a:rPr lang="en-US" sz="1200" kern="1200" baseline="0" dirty="0" smtClean="0">
                <a:solidFill>
                  <a:schemeClr val="tx1"/>
                </a:solidFill>
                <a:effectLst/>
                <a:latin typeface="+mn-lt"/>
                <a:ea typeface="+mn-ea"/>
                <a:cs typeface="+mn-cs"/>
              </a:rPr>
              <a:t>/wiki/</a:t>
            </a:r>
            <a:r>
              <a:rPr lang="en-US" sz="1200" kern="1200" baseline="0" dirty="0" err="1" smtClean="0">
                <a:solidFill>
                  <a:schemeClr val="tx1"/>
                </a:solidFill>
                <a:effectLst/>
                <a:latin typeface="+mn-lt"/>
                <a:ea typeface="+mn-ea"/>
                <a:cs typeface="+mn-cs"/>
              </a:rPr>
              <a:t>File:Sodium_chloride_crystal.png</a:t>
            </a:r>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author is H </a:t>
            </a:r>
            <a:r>
              <a:rPr lang="en-US" sz="1200" kern="1200" baseline="0" dirty="0" err="1" smtClean="0">
                <a:solidFill>
                  <a:schemeClr val="tx1"/>
                </a:solidFill>
                <a:effectLst/>
                <a:latin typeface="+mn-lt"/>
                <a:ea typeface="+mn-ea"/>
                <a:cs typeface="+mn-cs"/>
              </a:rPr>
              <a:t>Padleckas</a:t>
            </a:r>
            <a:r>
              <a:rPr lang="en-US" sz="1200" kern="1200" baseline="0" dirty="0" smtClean="0">
                <a:solidFill>
                  <a:schemeClr val="tx1"/>
                </a:solidFill>
                <a:effectLst/>
                <a:latin typeface="+mn-lt"/>
                <a:ea typeface="+mn-ea"/>
                <a:cs typeface="+mn-cs"/>
              </a:rPr>
              <a:t> and the image is public domain.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Point out that the balls and sticks form a repeating pattern of atoms.  Mention that each color represents one type of atom.  Show students that there is one “unit cell” highlighted in red, and ask students how many times the pattern is repeated in this structure (8).</a:t>
            </a:r>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a:t>
            </a:r>
            <a:r>
              <a:rPr lang="en-US" sz="1200" kern="1200" baseline="0" dirty="0" smtClean="0">
                <a:solidFill>
                  <a:schemeClr val="tx1"/>
                </a:solidFill>
                <a:effectLst/>
                <a:latin typeface="+mn-lt"/>
                <a:ea typeface="+mn-ea"/>
                <a:cs typeface="+mn-cs"/>
              </a:rPr>
              <a:t> is from http://</a:t>
            </a:r>
            <a:r>
              <a:rPr lang="en-US" sz="1200" kern="1200" baseline="0" dirty="0" err="1" smtClean="0">
                <a:solidFill>
                  <a:schemeClr val="tx1"/>
                </a:solidFill>
                <a:effectLst/>
                <a:latin typeface="+mn-lt"/>
                <a:ea typeface="+mn-ea"/>
                <a:cs typeface="+mn-cs"/>
              </a:rPr>
              <a:t>en.wikipedia.org</a:t>
            </a:r>
            <a:r>
              <a:rPr lang="en-US" sz="1200" kern="1200" baseline="0" dirty="0" smtClean="0">
                <a:solidFill>
                  <a:schemeClr val="tx1"/>
                </a:solidFill>
                <a:effectLst/>
                <a:latin typeface="+mn-lt"/>
                <a:ea typeface="+mn-ea"/>
                <a:cs typeface="+mn-cs"/>
              </a:rPr>
              <a:t>/wiki/</a:t>
            </a:r>
            <a:r>
              <a:rPr lang="en-US" sz="1200" kern="1200" baseline="0" dirty="0" err="1" smtClean="0">
                <a:solidFill>
                  <a:schemeClr val="tx1"/>
                </a:solidFill>
                <a:effectLst/>
                <a:latin typeface="+mn-lt"/>
                <a:ea typeface="+mn-ea"/>
                <a:cs typeface="+mn-cs"/>
              </a:rPr>
              <a:t>File:Sodium_chloride_crystal.png</a:t>
            </a:r>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author is H </a:t>
            </a:r>
            <a:r>
              <a:rPr lang="en-US" sz="1200" kern="1200" baseline="0" dirty="0" err="1" smtClean="0">
                <a:solidFill>
                  <a:schemeClr val="tx1"/>
                </a:solidFill>
                <a:effectLst/>
                <a:latin typeface="+mn-lt"/>
                <a:ea typeface="+mn-ea"/>
                <a:cs typeface="+mn-cs"/>
              </a:rPr>
              <a:t>Padleckas</a:t>
            </a:r>
            <a:r>
              <a:rPr lang="en-US" sz="1200" kern="1200" baseline="0" dirty="0" smtClean="0">
                <a:solidFill>
                  <a:schemeClr val="tx1"/>
                </a:solidFill>
                <a:effectLst/>
                <a:latin typeface="+mn-lt"/>
                <a:ea typeface="+mn-ea"/>
                <a:cs typeface="+mn-cs"/>
              </a:rPr>
              <a:t> and the image is public domain.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Define</a:t>
            </a:r>
            <a:r>
              <a:rPr lang="en-US" baseline="0" dirty="0" smtClean="0"/>
              <a:t> a molecule for students and have them record the definition in their journals.  Then have students do the same for chemical bonds.  See if students can think of any examples of molecules, but keep discussion brief.</a:t>
            </a:r>
            <a:endParaRPr lang="en-US" dirty="0" smtClean="0"/>
          </a:p>
          <a:p>
            <a:endParaRPr lang="en-US" dirty="0" smtClean="0"/>
          </a:p>
          <a:p>
            <a:r>
              <a:rPr lang="en-US" dirty="0" smtClean="0"/>
              <a:t>Explain to students that this is also a molecule (SiO</a:t>
            </a:r>
            <a:r>
              <a:rPr lang="en-US" baseline="-25000" dirty="0" smtClean="0"/>
              <a:t>2</a:t>
            </a:r>
            <a:r>
              <a:rPr lang="en-US" dirty="0" smtClean="0"/>
              <a:t>) with a repeating structure, and that molecules occur in different patterned</a:t>
            </a:r>
            <a:r>
              <a:rPr lang="en-US" baseline="0" dirty="0" smtClean="0"/>
              <a:t> structures.</a:t>
            </a:r>
            <a:endParaRPr lang="en-US" dirty="0" smtClean="0"/>
          </a:p>
          <a:p>
            <a:endParaRPr lang="en-US" dirty="0" smtClean="0"/>
          </a:p>
          <a:p>
            <a:r>
              <a:rPr lang="en-US" sz="1200" kern="1200" dirty="0" smtClean="0">
                <a:solidFill>
                  <a:schemeClr val="tx1"/>
                </a:solidFill>
                <a:effectLst/>
                <a:latin typeface="+mn-lt"/>
                <a:ea typeface="+mn-ea"/>
                <a:cs typeface="+mn-cs"/>
              </a:rPr>
              <a:t>Image: http://</a:t>
            </a:r>
            <a:r>
              <a:rPr lang="en-US" sz="1200" kern="1200" dirty="0" err="1" smtClean="0">
                <a:solidFill>
                  <a:schemeClr val="tx1"/>
                </a:solidFill>
                <a:effectLst/>
                <a:latin typeface="+mn-lt"/>
                <a:ea typeface="+mn-ea"/>
                <a:cs typeface="+mn-cs"/>
              </a:rPr>
              <a:t>www.chemguide.co.uk</a:t>
            </a:r>
            <a:r>
              <a:rPr lang="en-US" sz="1200" kern="1200" dirty="0" smtClean="0">
                <a:solidFill>
                  <a:schemeClr val="tx1"/>
                </a:solidFill>
                <a:effectLst/>
                <a:latin typeface="+mn-lt"/>
                <a:ea typeface="+mn-ea"/>
                <a:cs typeface="+mn-cs"/>
              </a:rPr>
              <a:t>/inorganic/group4/</a:t>
            </a:r>
            <a:r>
              <a:rPr lang="en-US" sz="1200" kern="1200" dirty="0" err="1" smtClean="0">
                <a:solidFill>
                  <a:schemeClr val="tx1"/>
                </a:solidFill>
                <a:effectLst/>
                <a:latin typeface="+mn-lt"/>
                <a:ea typeface="+mn-ea"/>
                <a:cs typeface="+mn-cs"/>
              </a:rPr>
              <a:t>oxides.html</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Author: Jim</a:t>
            </a:r>
            <a:r>
              <a:rPr lang="en-US" sz="1200" kern="1200" baseline="0" dirty="0" smtClean="0">
                <a:solidFill>
                  <a:schemeClr val="tx1"/>
                </a:solidFill>
                <a:effectLst/>
                <a:latin typeface="+mn-lt"/>
                <a:ea typeface="+mn-ea"/>
                <a:cs typeface="+mn-cs"/>
              </a:rPr>
              <a:t> Clark</a:t>
            </a:r>
          </a:p>
          <a:p>
            <a:r>
              <a:rPr lang="en-US" sz="1200" kern="1200" baseline="0" dirty="0" smtClean="0">
                <a:solidFill>
                  <a:schemeClr val="tx1"/>
                </a:solidFill>
                <a:effectLst/>
                <a:latin typeface="+mn-lt"/>
                <a:ea typeface="+mn-ea"/>
                <a:cs typeface="+mn-cs"/>
              </a:rPr>
              <a:t>Last Accessed: February 28 2012</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Information from this site</a:t>
            </a:r>
            <a:r>
              <a:rPr lang="en-US" sz="1200" kern="1200" baseline="0" dirty="0" smtClean="0">
                <a:solidFill>
                  <a:schemeClr val="tx1"/>
                </a:solidFill>
                <a:effectLst/>
                <a:latin typeface="+mn-lt"/>
                <a:ea typeface="+mn-ea"/>
                <a:cs typeface="+mn-cs"/>
              </a:rPr>
              <a:t> may be shared as long as it is cited and not for profit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1317515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explain that the forces</a:t>
            </a:r>
            <a:r>
              <a:rPr lang="en-US" baseline="0" dirty="0" smtClean="0"/>
              <a:t> holding atoms together in these molecular structures are called “chemical bonds”.  Go through the bullet points and explain that these bonds are based on valence (outer orbital) electrons.</a:t>
            </a:r>
            <a:endParaRPr lang="en-US" dirty="0" smtClean="0"/>
          </a:p>
          <a:p>
            <a:endParaRPr lang="en-US" dirty="0" smtClean="0"/>
          </a:p>
          <a:p>
            <a:r>
              <a:rPr lang="en-US" dirty="0" smtClean="0"/>
              <a:t>This </a:t>
            </a:r>
            <a:r>
              <a:rPr lang="en-US" dirty="0" smtClean="0"/>
              <a:t>concept will initially</a:t>
            </a:r>
            <a:r>
              <a:rPr lang="en-US" baseline="0" dirty="0" smtClean="0"/>
              <a:t> be very difficult, so it is important to go through examples (next slides).  Go through each definition with the students and then explain to students that they will be focusing on ionic bonding in this lesson</a:t>
            </a:r>
            <a:r>
              <a:rPr lang="en-US" baseline="0" dirty="0" smtClean="0"/>
              <a:t>.</a:t>
            </a:r>
          </a:p>
          <a:p>
            <a:endParaRPr lang="en-US" baseline="0" dirty="0" smtClean="0"/>
          </a:p>
          <a:p>
            <a:r>
              <a:rPr lang="en-US" baseline="0" dirty="0" smtClean="0"/>
              <a:t>Explain that students will be focusing on ionic bonds today and than as an example, explain that i</a:t>
            </a:r>
            <a:r>
              <a:rPr lang="en-US" sz="1200" u="none" kern="1200" dirty="0" smtClean="0">
                <a:solidFill>
                  <a:schemeClr val="tx1"/>
                </a:solidFill>
                <a:effectLst/>
                <a:latin typeface="+mn-lt"/>
                <a:ea typeface="+mn-ea"/>
                <a:cs typeface="+mn-cs"/>
              </a:rPr>
              <a:t>f one ion has an extra electron and one has one too few, than the ion with two few electrons can “steal” from the ion</a:t>
            </a:r>
            <a:r>
              <a:rPr lang="en-US" sz="1200" u="none" kern="1200" baseline="0" dirty="0" smtClean="0">
                <a:solidFill>
                  <a:schemeClr val="tx1"/>
                </a:solidFill>
                <a:effectLst/>
                <a:latin typeface="+mn-lt"/>
                <a:ea typeface="+mn-ea"/>
                <a:cs typeface="+mn-cs"/>
              </a:rPr>
              <a:t> with too many, to form a bond.</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1171281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each bullet</a:t>
            </a:r>
            <a:r>
              <a:rPr lang="en-US" baseline="0" dirty="0" smtClean="0"/>
              <a:t> point.  </a:t>
            </a:r>
            <a:r>
              <a:rPr lang="en-US" dirty="0" smtClean="0"/>
              <a:t>Explain that</a:t>
            </a:r>
            <a:r>
              <a:rPr lang="en-US" baseline="0" dirty="0" smtClean="0"/>
              <a:t> ionic bonding involves electrically charged molecules.  Explain that positive and negative charges have to cancel out, so that the “net charge” of any molecule is zero.  For each example (next) write out the math on the board so students can see how it works.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4185924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 atoms have different</a:t>
            </a:r>
            <a:r>
              <a:rPr lang="en-US" baseline="0" dirty="0" smtClean="0"/>
              <a:t> charges based on their position (column) on the Periodic table.  Ask students for examples to make sure they understand</a:t>
            </a:r>
            <a:r>
              <a:rPr lang="en-US" baseline="0" dirty="0" smtClean="0"/>
              <a:t>.  Also, remind students that the Periodic Table is organized in trends and that charge is one of them.</a:t>
            </a:r>
            <a:endParaRPr lang="en-US" baseline="0" dirty="0" smtClean="0"/>
          </a:p>
          <a:p>
            <a:endParaRPr lang="en-US" baseline="0" dirty="0" smtClean="0"/>
          </a:p>
          <a:p>
            <a:r>
              <a:rPr lang="en-US" baseline="0" dirty="0" smtClean="0"/>
              <a:t>Questions may include:</a:t>
            </a:r>
          </a:p>
          <a:p>
            <a:endParaRPr lang="en-US" baseline="0" dirty="0" smtClean="0"/>
          </a:p>
          <a:p>
            <a:r>
              <a:rPr lang="en-US" baseline="0" dirty="0" smtClean="0"/>
              <a:t>“which side of the Periodic table has negatively charged ions?”</a:t>
            </a:r>
          </a:p>
          <a:p>
            <a:endParaRPr lang="en-US" baseline="0" dirty="0" smtClean="0"/>
          </a:p>
          <a:p>
            <a:r>
              <a:rPr lang="en-US" baseline="0" dirty="0" smtClean="0"/>
              <a:t>“What’s an example of an atom with a plus one charge?”  “How about a charge of minus two?”</a:t>
            </a:r>
          </a:p>
          <a:p>
            <a:endParaRPr lang="en-US" dirty="0" smtClean="0"/>
          </a:p>
          <a:p>
            <a:r>
              <a:rPr lang="en-US" baseline="0" dirty="0" smtClean="0"/>
              <a:t>Periodic table image can be used and posted and is available at: </a:t>
            </a:r>
          </a:p>
          <a:p>
            <a:r>
              <a:rPr lang="en-US" baseline="0" dirty="0" smtClean="0"/>
              <a:t>&lt;http://</a:t>
            </a:r>
            <a:r>
              <a:rPr lang="en-US" baseline="0" dirty="0" err="1" smtClean="0"/>
              <a:t>www.lhup.edu</a:t>
            </a:r>
            <a:r>
              <a:rPr lang="en-US" baseline="0" dirty="0" smtClean="0"/>
              <a:t>/</a:t>
            </a:r>
            <a:r>
              <a:rPr lang="en-US" baseline="0" dirty="0" err="1" smtClean="0"/>
              <a:t>bmay</a:t>
            </a:r>
            <a:r>
              <a:rPr lang="en-US" baseline="0" dirty="0" smtClean="0"/>
              <a:t>/tables/&gt;</a:t>
            </a:r>
          </a:p>
          <a:p>
            <a:r>
              <a:rPr lang="en-US" baseline="0" dirty="0" smtClean="0"/>
              <a:t>Brent May, Ph.D.</a:t>
            </a:r>
          </a:p>
          <a:p>
            <a:r>
              <a:rPr lang="en-US" baseline="0" dirty="0" smtClean="0"/>
              <a:t>Chair, Department of Chemistry</a:t>
            </a:r>
          </a:p>
          <a:p>
            <a:r>
              <a:rPr lang="en-US" baseline="0" dirty="0" smtClean="0"/>
              <a:t>Lock Haven University</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3147355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a:t>
            </a:r>
            <a:r>
              <a:rPr lang="en-US" baseline="0" dirty="0" smtClean="0"/>
              <a:t> go through each bullet point.  Mention that the positive and negative charges act like a magnet, holding positive and negative ions together in a molecule.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1712408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each example by</a:t>
            </a:r>
            <a:r>
              <a:rPr lang="en-US" baseline="0" dirty="0" smtClean="0"/>
              <a:t> asking students for examples of what the element in the box can bond with.</a:t>
            </a:r>
          </a:p>
          <a:p>
            <a:endParaRPr lang="en-US" baseline="0" dirty="0" smtClean="0"/>
          </a:p>
          <a:p>
            <a:r>
              <a:rPr lang="en-US" baseline="0" dirty="0" smtClean="0"/>
              <a:t>For the first one say “this is Hydrogen, what charge does it have?”</a:t>
            </a:r>
          </a:p>
          <a:p>
            <a:endParaRPr lang="en-US" baseline="0" dirty="0" smtClean="0"/>
          </a:p>
          <a:p>
            <a:r>
              <a:rPr lang="en-US" baseline="0" dirty="0" smtClean="0"/>
              <a:t>Then ask “because it has a charge of plus one, which elements can it bond with?”</a:t>
            </a:r>
          </a:p>
          <a:p>
            <a:r>
              <a:rPr lang="en-US" baseline="0" dirty="0" smtClean="0"/>
              <a:t>You may not get an answer.  If not, ask, “what charge will balance a charge of plus one?”</a:t>
            </a:r>
          </a:p>
          <a:p>
            <a:r>
              <a:rPr lang="en-US" baseline="0" dirty="0" smtClean="0"/>
              <a:t>Then ask, “Where do we find elements with a minus one charge?”</a:t>
            </a:r>
          </a:p>
          <a:p>
            <a:r>
              <a:rPr lang="en-US" baseline="0" dirty="0" smtClean="0"/>
              <a:t>write out the equation (+1 -1=0) </a:t>
            </a:r>
          </a:p>
          <a:p>
            <a:r>
              <a:rPr lang="en-US" baseline="0" dirty="0" err="1" smtClean="0"/>
              <a:t>Ponit</a:t>
            </a:r>
            <a:r>
              <a:rPr lang="en-US" baseline="0" dirty="0" smtClean="0"/>
              <a:t> out that any element from the “-1” column will bond with H+1</a:t>
            </a:r>
          </a:p>
          <a:p>
            <a:endParaRPr lang="en-US" baseline="0" dirty="0" smtClean="0"/>
          </a:p>
          <a:p>
            <a:r>
              <a:rPr lang="en-US" baseline="0" dirty="0" smtClean="0"/>
              <a:t>In the next slides write out the equations as needed, asking similar leading questions, but as students begin to understand let them figure out more for themselves, eventually only asking for an element that will bond with each example.</a:t>
            </a:r>
          </a:p>
          <a:p>
            <a:endParaRPr lang="en-US" baseline="0" dirty="0" smtClean="0"/>
          </a:p>
          <a:p>
            <a:r>
              <a:rPr lang="en-US" baseline="0" dirty="0" smtClean="0"/>
              <a:t>Periodic table image can be used and posted and is available at: </a:t>
            </a:r>
          </a:p>
          <a:p>
            <a:r>
              <a:rPr lang="en-US" baseline="0" dirty="0" smtClean="0"/>
              <a:t>&lt;http://</a:t>
            </a:r>
            <a:r>
              <a:rPr lang="en-US" baseline="0" dirty="0" err="1" smtClean="0"/>
              <a:t>www.lhup.edu</a:t>
            </a:r>
            <a:r>
              <a:rPr lang="en-US" baseline="0" dirty="0" smtClean="0"/>
              <a:t>/</a:t>
            </a:r>
            <a:r>
              <a:rPr lang="en-US" baseline="0" dirty="0" err="1" smtClean="0"/>
              <a:t>bmay</a:t>
            </a:r>
            <a:r>
              <a:rPr lang="en-US" baseline="0" dirty="0" smtClean="0"/>
              <a:t>/tables/&gt;</a:t>
            </a:r>
          </a:p>
          <a:p>
            <a:r>
              <a:rPr lang="en-US" baseline="0" dirty="0" smtClean="0"/>
              <a:t>Brent May, Ph.D.</a:t>
            </a:r>
          </a:p>
          <a:p>
            <a:r>
              <a:rPr lang="en-US" baseline="0" dirty="0" smtClean="0"/>
              <a:t>Chair, Department of Chemistry</a:t>
            </a:r>
          </a:p>
          <a:p>
            <a:r>
              <a:rPr lang="en-US" baseline="0" dirty="0" smtClean="0"/>
              <a:t>Lock Haven University</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3891840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Say “this is Magnesium, what charge does it have?”</a:t>
            </a:r>
          </a:p>
          <a:p>
            <a:endParaRPr lang="en-US" baseline="0" dirty="0" smtClean="0"/>
          </a:p>
          <a:p>
            <a:r>
              <a:rPr lang="en-US" baseline="0" dirty="0" smtClean="0"/>
              <a:t>Then ask “because it has a charge of plus two, which elements can it bond with?”</a:t>
            </a:r>
          </a:p>
          <a:p>
            <a:endParaRPr lang="en-US" baseline="0" dirty="0" smtClean="0"/>
          </a:p>
          <a:p>
            <a:endParaRPr lang="en-US" baseline="0" dirty="0" smtClean="0"/>
          </a:p>
          <a:p>
            <a:r>
              <a:rPr lang="en-US" baseline="0" dirty="0" smtClean="0"/>
              <a:t>If you don’t get an answer, ask, “what charge will balance a charge of plus two?”</a:t>
            </a:r>
          </a:p>
          <a:p>
            <a:r>
              <a:rPr lang="en-US" baseline="0" dirty="0" smtClean="0"/>
              <a:t>Then ask, “Where do we find elements with a minus two charge?”</a:t>
            </a:r>
          </a:p>
          <a:p>
            <a:r>
              <a:rPr lang="en-US" baseline="0" dirty="0" smtClean="0"/>
              <a:t>write out the equation (+2 -2=0) </a:t>
            </a:r>
          </a:p>
          <a:p>
            <a:endParaRPr lang="en-US" dirty="0" smtClean="0"/>
          </a:p>
          <a:p>
            <a:r>
              <a:rPr lang="en-US" baseline="0" dirty="0" smtClean="0"/>
              <a:t>Periodic table image can be used and posted and is available at: </a:t>
            </a:r>
          </a:p>
          <a:p>
            <a:r>
              <a:rPr lang="en-US" baseline="0" dirty="0" smtClean="0"/>
              <a:t>&lt;http://</a:t>
            </a:r>
            <a:r>
              <a:rPr lang="en-US" baseline="0" dirty="0" err="1" smtClean="0"/>
              <a:t>www.lhup.edu</a:t>
            </a:r>
            <a:r>
              <a:rPr lang="en-US" baseline="0" dirty="0" smtClean="0"/>
              <a:t>/</a:t>
            </a:r>
            <a:r>
              <a:rPr lang="en-US" baseline="0" dirty="0" err="1" smtClean="0"/>
              <a:t>bmay</a:t>
            </a:r>
            <a:r>
              <a:rPr lang="en-US" baseline="0" dirty="0" smtClean="0"/>
              <a:t>/tables/&gt;</a:t>
            </a:r>
          </a:p>
          <a:p>
            <a:r>
              <a:rPr lang="en-US" baseline="0" dirty="0" smtClean="0"/>
              <a:t>Brent May, Ph.D.</a:t>
            </a:r>
          </a:p>
          <a:p>
            <a:r>
              <a:rPr lang="en-US" baseline="0" dirty="0" smtClean="0"/>
              <a:t>Chair, Department of Chemistry</a:t>
            </a:r>
          </a:p>
          <a:p>
            <a:r>
              <a:rPr lang="en-US" baseline="0" dirty="0" smtClean="0"/>
              <a:t>Lock Haven University</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4187745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Say “this is Boron, what charge does it have?”</a:t>
            </a:r>
          </a:p>
          <a:p>
            <a:endParaRPr lang="en-US" baseline="0" dirty="0" smtClean="0"/>
          </a:p>
          <a:p>
            <a:r>
              <a:rPr lang="en-US" baseline="0" dirty="0" smtClean="0"/>
              <a:t>Then ask “because it has a charge of plus three, which elements can it bond with?”</a:t>
            </a:r>
          </a:p>
          <a:p>
            <a:endParaRPr lang="en-US" baseline="0" dirty="0" smtClean="0"/>
          </a:p>
          <a:p>
            <a:r>
              <a:rPr lang="en-US" baseline="0" dirty="0" smtClean="0"/>
              <a:t>Periodic table image can be used and posted and is available at: </a:t>
            </a:r>
          </a:p>
          <a:p>
            <a:r>
              <a:rPr lang="en-US" baseline="0" dirty="0" smtClean="0"/>
              <a:t>&lt;http://</a:t>
            </a:r>
            <a:r>
              <a:rPr lang="en-US" baseline="0" dirty="0" err="1" smtClean="0"/>
              <a:t>www.lhup.edu</a:t>
            </a:r>
            <a:r>
              <a:rPr lang="en-US" baseline="0" dirty="0" smtClean="0"/>
              <a:t>/</a:t>
            </a:r>
            <a:r>
              <a:rPr lang="en-US" baseline="0" dirty="0" err="1" smtClean="0"/>
              <a:t>bmay</a:t>
            </a:r>
            <a:r>
              <a:rPr lang="en-US" baseline="0" dirty="0" smtClean="0"/>
              <a:t>/tables/&gt;</a:t>
            </a:r>
          </a:p>
          <a:p>
            <a:r>
              <a:rPr lang="en-US" baseline="0" dirty="0" smtClean="0"/>
              <a:t>Brent May, Ph.D.</a:t>
            </a:r>
          </a:p>
          <a:p>
            <a:r>
              <a:rPr lang="en-US" baseline="0" dirty="0" smtClean="0"/>
              <a:t>Chair, Department of Chemistry</a:t>
            </a:r>
          </a:p>
          <a:p>
            <a:r>
              <a:rPr lang="en-US" baseline="0" dirty="0" smtClean="0"/>
              <a:t>Lock Haven University</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2469097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example</a:t>
            </a:r>
            <a:r>
              <a:rPr lang="en-US" baseline="0" dirty="0" smtClean="0"/>
              <a:t> is tricky, showing that in order to get a neutral charge, one Ca2+ can combine with 2 </a:t>
            </a:r>
            <a:r>
              <a:rPr lang="en-US" baseline="0" dirty="0" err="1" smtClean="0"/>
              <a:t>Cl</a:t>
            </a:r>
            <a:r>
              <a:rPr lang="en-US" baseline="0" dirty="0" smtClean="0"/>
              <a:t>-.  Explain this concept to students, going through the same questions and writing out (+2 -1-1=0)</a:t>
            </a:r>
          </a:p>
          <a:p>
            <a:endParaRPr lang="en-US" baseline="0" dirty="0" smtClean="0"/>
          </a:p>
          <a:p>
            <a:r>
              <a:rPr lang="en-US" baseline="0" dirty="0" smtClean="0"/>
              <a:t>Periodic table image can be used and posted and is available at: </a:t>
            </a:r>
          </a:p>
          <a:p>
            <a:r>
              <a:rPr lang="en-US" baseline="0" dirty="0" smtClean="0"/>
              <a:t>&lt;http://</a:t>
            </a:r>
            <a:r>
              <a:rPr lang="en-US" baseline="0" dirty="0" err="1" smtClean="0"/>
              <a:t>www.lhup.edu</a:t>
            </a:r>
            <a:r>
              <a:rPr lang="en-US" baseline="0" dirty="0" smtClean="0"/>
              <a:t>/</a:t>
            </a:r>
            <a:r>
              <a:rPr lang="en-US" baseline="0" dirty="0" err="1" smtClean="0"/>
              <a:t>bmay</a:t>
            </a:r>
            <a:r>
              <a:rPr lang="en-US" baseline="0" dirty="0" smtClean="0"/>
              <a:t>/tables/&gt;</a:t>
            </a:r>
          </a:p>
          <a:p>
            <a:r>
              <a:rPr lang="en-US" baseline="0" dirty="0" smtClean="0"/>
              <a:t>Brent May, Ph.D.</a:t>
            </a:r>
          </a:p>
          <a:p>
            <a:r>
              <a:rPr lang="en-US" baseline="0" dirty="0" smtClean="0"/>
              <a:t>Chair, Department of Chemistry</a:t>
            </a:r>
          </a:p>
          <a:p>
            <a:r>
              <a:rPr lang="en-US" baseline="0" dirty="0" smtClean="0"/>
              <a:t>Lock Haven University</a:t>
            </a:r>
          </a:p>
          <a:p>
            <a:endParaRPr lang="en-US" baseline="3000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2916429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tell students that the molecule they will be creating is salt </a:t>
            </a:r>
            <a:r>
              <a:rPr lang="en-US" baseline="0" dirty="0" err="1" smtClean="0"/>
              <a:t>NaCl</a:t>
            </a:r>
            <a:r>
              <a:rPr lang="en-US" baseline="0" dirty="0" smtClean="0"/>
              <a:t>.  Ask students if the charges are balanced and have one student explain why it IS possible to form this molecule.</a:t>
            </a:r>
          </a:p>
          <a:p>
            <a:endParaRPr lang="en-US" baseline="0" dirty="0" smtClean="0"/>
          </a:p>
          <a:p>
            <a:r>
              <a:rPr lang="en-US" baseline="0" dirty="0" smtClean="0"/>
              <a:t>Periodic table image can be used and posted and is available at: </a:t>
            </a:r>
          </a:p>
          <a:p>
            <a:r>
              <a:rPr lang="en-US" baseline="0" dirty="0" smtClean="0"/>
              <a:t>&lt;http://</a:t>
            </a:r>
            <a:r>
              <a:rPr lang="en-US" baseline="0" dirty="0" err="1" smtClean="0"/>
              <a:t>www.lhup.edu</a:t>
            </a:r>
            <a:r>
              <a:rPr lang="en-US" baseline="0" dirty="0" smtClean="0"/>
              <a:t>/</a:t>
            </a:r>
            <a:r>
              <a:rPr lang="en-US" baseline="0" dirty="0" err="1" smtClean="0"/>
              <a:t>bmay</a:t>
            </a:r>
            <a:r>
              <a:rPr lang="en-US" baseline="0" dirty="0" smtClean="0"/>
              <a:t>/tables/&gt;</a:t>
            </a:r>
          </a:p>
          <a:p>
            <a:r>
              <a:rPr lang="en-US" baseline="0" dirty="0" smtClean="0"/>
              <a:t>Brent May, Ph.D.</a:t>
            </a:r>
          </a:p>
          <a:p>
            <a:r>
              <a:rPr lang="en-US" baseline="0" dirty="0" smtClean="0"/>
              <a:t>Chair, Department of Chemistry</a:t>
            </a:r>
          </a:p>
          <a:p>
            <a:r>
              <a:rPr lang="en-US" baseline="0" dirty="0" smtClean="0"/>
              <a:t>Lock Haven University</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3980354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Confirm</a:t>
            </a:r>
            <a:r>
              <a:rPr lang="en-US" sz="1200" kern="1200" baseline="0" dirty="0" smtClean="0">
                <a:solidFill>
                  <a:schemeClr val="tx1"/>
                </a:solidFill>
                <a:latin typeface="+mn-lt"/>
                <a:ea typeface="+mn-ea"/>
                <a:cs typeface="+mn-cs"/>
              </a:rPr>
              <a:t> what students explained in the last side by quickly going through each bullet point.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Explain to students</a:t>
            </a:r>
            <a:r>
              <a:rPr lang="en-US" sz="1200" kern="1200" baseline="0" dirty="0" smtClean="0">
                <a:solidFill>
                  <a:schemeClr val="tx1"/>
                </a:solidFill>
                <a:latin typeface="+mn-lt"/>
                <a:ea typeface="+mn-ea"/>
                <a:cs typeface="+mn-cs"/>
              </a:rPr>
              <a:t> that t</a:t>
            </a:r>
            <a:r>
              <a:rPr lang="en-US" sz="1200" kern="1200" dirty="0" smtClean="0">
                <a:solidFill>
                  <a:schemeClr val="tx1"/>
                </a:solidFill>
                <a:latin typeface="+mn-lt"/>
                <a:ea typeface="+mn-ea"/>
                <a:cs typeface="+mn-cs"/>
              </a:rPr>
              <a:t>he image is a conceptual picture of a</a:t>
            </a:r>
            <a:r>
              <a:rPr lang="en-US" sz="1200" kern="1200" baseline="0" dirty="0" smtClean="0">
                <a:solidFill>
                  <a:schemeClr val="tx1"/>
                </a:solidFill>
                <a:latin typeface="+mn-lt"/>
                <a:ea typeface="+mn-ea"/>
                <a:cs typeface="+mn-cs"/>
              </a:rPr>
              <a:t> salt molecule, which they will be building.</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Image:  http://</a:t>
            </a:r>
            <a:r>
              <a:rPr lang="en-US" sz="1200" kern="1200" dirty="0" err="1" smtClean="0">
                <a:solidFill>
                  <a:schemeClr val="tx1"/>
                </a:solidFill>
                <a:latin typeface="+mn-lt"/>
                <a:ea typeface="+mn-ea"/>
                <a:cs typeface="+mn-cs"/>
              </a:rPr>
              <a:t>www.standardsed.com</a:t>
            </a:r>
            <a:r>
              <a:rPr lang="en-US" sz="1200" kern="1200" dirty="0" smtClean="0">
                <a:solidFill>
                  <a:schemeClr val="tx1"/>
                </a:solidFill>
                <a:latin typeface="+mn-lt"/>
                <a:ea typeface="+mn-ea"/>
                <a:cs typeface="+mn-cs"/>
              </a:rPr>
              <a:t>/html/</a:t>
            </a:r>
            <a:r>
              <a:rPr lang="en-US" sz="1200" kern="1200" dirty="0" err="1" smtClean="0">
                <a:solidFill>
                  <a:schemeClr val="tx1"/>
                </a:solidFill>
                <a:latin typeface="+mn-lt"/>
                <a:ea typeface="+mn-ea"/>
                <a:cs typeface="+mn-cs"/>
              </a:rPr>
              <a:t>products.html</a:t>
            </a:r>
            <a:r>
              <a:rPr lang="en-US" sz="1200" kern="1200" dirty="0" smtClean="0">
                <a:solidFill>
                  <a:schemeClr val="tx1"/>
                </a:solidFill>
                <a:latin typeface="+mn-lt"/>
                <a:ea typeface="+mn-ea"/>
                <a:cs typeface="+mn-cs"/>
              </a:rPr>
              <a:t>  PERMISSION IS GRANTED TO COPY AND USE INFORMATION FROM THIS SITE WITH STUDENTS FOR EDUCATIONAL PURPOSES IN A CLASSROOM SETTING ONLY</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17</a:t>
            </a:fld>
            <a:endParaRPr lang="en-US"/>
          </a:p>
        </p:txBody>
      </p:sp>
    </p:spTree>
    <p:extLst>
      <p:ext uri="{BB962C8B-B14F-4D97-AF65-F5344CB8AC3E}">
        <p14:creationId xmlns:p14="http://schemas.microsoft.com/office/powerpoint/2010/main" val="4222546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this slide, explain that students will be building</a:t>
            </a:r>
            <a:r>
              <a:rPr lang="en-US" baseline="0" dirty="0" smtClean="0"/>
              <a:t> molecules and that the </a:t>
            </a:r>
            <a:r>
              <a:rPr lang="en-US" dirty="0" smtClean="0"/>
              <a:t>atoms in their molecules must follow all of the “rules” discussed in the previous slides.</a:t>
            </a:r>
          </a:p>
          <a:p>
            <a:endParaRPr lang="en-US" dirty="0" smtClean="0"/>
          </a:p>
          <a:p>
            <a:r>
              <a:rPr lang="en-US" dirty="0" smtClean="0"/>
              <a:t>Explain that toothpicks will represent bonds, and that each gree</a:t>
            </a:r>
            <a:r>
              <a:rPr lang="en-US" baseline="0" dirty="0" smtClean="0"/>
              <a:t>n gumdrop is </a:t>
            </a:r>
            <a:r>
              <a:rPr lang="en-US" baseline="0" dirty="0" err="1" smtClean="0"/>
              <a:t>Cl</a:t>
            </a:r>
            <a:r>
              <a:rPr lang="en-US" baseline="0" dirty="0" smtClean="0"/>
              <a:t>- and each white gumdrop is Na+, and that the molecule must have a neutral charge.  In addition it is useful to tell students that bonds must be at right angles.  Go through each bullet on the slide</a:t>
            </a:r>
            <a:r>
              <a:rPr lang="en-US" baseline="0" dirty="0" smtClean="0"/>
              <a:t>.</a:t>
            </a:r>
          </a:p>
          <a:p>
            <a:endParaRPr lang="en-US" baseline="0" dirty="0" smtClean="0"/>
          </a:p>
          <a:p>
            <a:r>
              <a:rPr lang="en-US" baseline="0" dirty="0" smtClean="0"/>
              <a:t>Write up on the board than Na=+1 and </a:t>
            </a:r>
            <a:r>
              <a:rPr lang="en-US" baseline="0" dirty="0" err="1" smtClean="0"/>
              <a:t>Cl</a:t>
            </a:r>
            <a:r>
              <a:rPr lang="en-US" baseline="0" dirty="0" smtClean="0"/>
              <a:t>=-1 and that </a:t>
            </a:r>
            <a:r>
              <a:rPr lang="en-US" baseline="0" dirty="0" err="1" smtClean="0"/>
              <a:t>Na+Cl</a:t>
            </a:r>
            <a:r>
              <a:rPr lang="en-US" baseline="0" dirty="0" smtClean="0"/>
              <a:t>=0=neutral charge, so that students clearly understand that for balanced charge, they must have one Na for every one </a:t>
            </a:r>
            <a:r>
              <a:rPr lang="en-US" baseline="0" dirty="0" err="1" smtClean="0"/>
              <a:t>Cl</a:t>
            </a:r>
            <a:r>
              <a:rPr lang="en-US" baseline="0" dirty="0" smtClean="0"/>
              <a:t> in their molecules.</a:t>
            </a:r>
            <a:endParaRPr lang="en-US" baseline="0" dirty="0" smtClean="0"/>
          </a:p>
          <a:p>
            <a:endParaRPr lang="en-US" baseline="0" dirty="0" smtClean="0"/>
          </a:p>
          <a:p>
            <a:r>
              <a:rPr lang="en-US" baseline="0" dirty="0" smtClean="0"/>
              <a:t>Now have students construct gumdrop salt molecules, and walk around the classroom helping them out as necessary. </a:t>
            </a:r>
            <a:r>
              <a:rPr lang="en-US" dirty="0" smtClean="0"/>
              <a:t>Leave this slide up as they</a:t>
            </a:r>
            <a:r>
              <a:rPr lang="en-US" baseline="0" dirty="0" smtClean="0"/>
              <a:t> construct their molecules</a:t>
            </a:r>
            <a:r>
              <a:rPr lang="en-US" baseline="0" dirty="0" smtClean="0"/>
              <a:t>.</a:t>
            </a:r>
            <a:r>
              <a:rPr lang="en-US" u="none" dirty="0" smtClean="0">
                <a:effectLst/>
              </a:rPr>
              <a:t> </a:t>
            </a:r>
            <a:endParaRPr lang="en-US" u="none" baseline="0" dirty="0" smtClean="0"/>
          </a:p>
          <a:p>
            <a:r>
              <a:rPr lang="en-US" dirty="0" smtClean="0"/>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Image:  http://</a:t>
            </a:r>
            <a:r>
              <a:rPr lang="en-US" sz="1200" kern="1200" dirty="0" err="1" smtClean="0">
                <a:solidFill>
                  <a:schemeClr val="tx1"/>
                </a:solidFill>
                <a:latin typeface="+mn-lt"/>
                <a:ea typeface="+mn-ea"/>
                <a:cs typeface="+mn-cs"/>
              </a:rPr>
              <a:t>www.standardsed.com</a:t>
            </a:r>
            <a:r>
              <a:rPr lang="en-US" sz="1200" kern="1200" dirty="0" smtClean="0">
                <a:solidFill>
                  <a:schemeClr val="tx1"/>
                </a:solidFill>
                <a:latin typeface="+mn-lt"/>
                <a:ea typeface="+mn-ea"/>
                <a:cs typeface="+mn-cs"/>
              </a:rPr>
              <a:t>/html/</a:t>
            </a:r>
            <a:r>
              <a:rPr lang="en-US" sz="1200" kern="1200" dirty="0" err="1" smtClean="0">
                <a:solidFill>
                  <a:schemeClr val="tx1"/>
                </a:solidFill>
                <a:latin typeface="+mn-lt"/>
                <a:ea typeface="+mn-ea"/>
                <a:cs typeface="+mn-cs"/>
              </a:rPr>
              <a:t>products.html</a:t>
            </a:r>
            <a:r>
              <a:rPr lang="en-US" sz="1200" kern="1200" dirty="0" smtClean="0">
                <a:solidFill>
                  <a:schemeClr val="tx1"/>
                </a:solidFill>
                <a:latin typeface="+mn-lt"/>
                <a:ea typeface="+mn-ea"/>
                <a:cs typeface="+mn-cs"/>
              </a:rPr>
              <a:t>  PERMISSION IS GRANTED TO COPY AND USE INFORMATION FROM THIS SITE WITH STUDENTS FOR EDUCATIONAL PURPOSES IN A CLASSROOM SETTING ONLY</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18</a:t>
            </a:fld>
            <a:endParaRPr lang="en-US"/>
          </a:p>
        </p:txBody>
      </p:sp>
    </p:spTree>
    <p:extLst>
      <p:ext uri="{BB962C8B-B14F-4D97-AF65-F5344CB8AC3E}">
        <p14:creationId xmlns:p14="http://schemas.microsoft.com/office/powerpoint/2010/main" val="2648903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websites</a:t>
            </a:r>
            <a:r>
              <a:rPr lang="en-US" baseline="0" dirty="0" smtClean="0"/>
              <a:t> can be used if there is extra time, to show examples of other molecules.  Images are 3-D so molecules can be rotated.  These websites may require Flash or Java</a:t>
            </a:r>
            <a:r>
              <a:rPr lang="en-US" baseline="0" dirty="0" smtClean="0"/>
              <a:t>.</a:t>
            </a:r>
          </a:p>
          <a:p>
            <a:endParaRPr lang="en-US" baseline="0" dirty="0" smtClean="0"/>
          </a:p>
          <a:p>
            <a:r>
              <a:rPr lang="en-US" sz="1200" u="none" kern="1200" dirty="0" smtClean="0">
                <a:solidFill>
                  <a:schemeClr val="tx1"/>
                </a:solidFill>
                <a:effectLst/>
                <a:latin typeface="+mn-lt"/>
                <a:ea typeface="+mn-ea"/>
                <a:cs typeface="+mn-cs"/>
              </a:rPr>
              <a:t>These</a:t>
            </a:r>
            <a:r>
              <a:rPr lang="en-US" sz="1200" u="none" kern="1200" baseline="0" dirty="0" smtClean="0">
                <a:solidFill>
                  <a:schemeClr val="tx1"/>
                </a:solidFill>
                <a:effectLst/>
                <a:latin typeface="+mn-lt"/>
                <a:ea typeface="+mn-ea"/>
                <a:cs typeface="+mn-cs"/>
              </a:rPr>
              <a:t> </a:t>
            </a:r>
            <a:r>
              <a:rPr lang="en-US" sz="1200" u="none" kern="1200" dirty="0" smtClean="0">
                <a:solidFill>
                  <a:schemeClr val="tx1"/>
                </a:solidFill>
                <a:effectLst/>
                <a:latin typeface="+mn-lt"/>
                <a:ea typeface="+mn-ea"/>
                <a:cs typeface="+mn-cs"/>
              </a:rPr>
              <a:t>websites allow students to look at a crystal structure in 3D.</a:t>
            </a:r>
          </a:p>
          <a:p>
            <a:endParaRPr lang="en-US" sz="1200" u="none" kern="1200" dirty="0" smtClean="0">
              <a:solidFill>
                <a:schemeClr val="tx1"/>
              </a:solidFill>
              <a:effectLst/>
              <a:latin typeface="+mn-lt"/>
              <a:ea typeface="+mn-ea"/>
              <a:cs typeface="+mn-cs"/>
            </a:endParaRPr>
          </a:p>
          <a:p>
            <a:r>
              <a:rPr lang="en-US" sz="1200" u="none" kern="1200" dirty="0" smtClean="0">
                <a:solidFill>
                  <a:schemeClr val="tx1"/>
                </a:solidFill>
                <a:effectLst/>
                <a:latin typeface="+mn-lt"/>
                <a:ea typeface="+mn-ea"/>
                <a:cs typeface="+mn-cs"/>
              </a:rPr>
              <a:t>Note: The molecule</a:t>
            </a:r>
            <a:r>
              <a:rPr lang="en-US" sz="1200" u="none" kern="1200" baseline="0" dirty="0" smtClean="0">
                <a:solidFill>
                  <a:schemeClr val="tx1"/>
                </a:solidFill>
                <a:effectLst/>
                <a:latin typeface="+mn-lt"/>
                <a:ea typeface="+mn-ea"/>
                <a:cs typeface="+mn-cs"/>
              </a:rPr>
              <a:t> shown is </a:t>
            </a:r>
            <a:r>
              <a:rPr lang="en-US" sz="1200" u="none" kern="1200" dirty="0" smtClean="0">
                <a:solidFill>
                  <a:schemeClr val="tx1"/>
                </a:solidFill>
                <a:effectLst/>
                <a:latin typeface="+mn-lt"/>
                <a:ea typeface="+mn-ea"/>
                <a:cs typeface="+mn-cs"/>
              </a:rPr>
              <a:t>DNA and it is very</a:t>
            </a:r>
            <a:r>
              <a:rPr lang="en-US" sz="1200" u="none" kern="1200" baseline="0" dirty="0" smtClean="0">
                <a:solidFill>
                  <a:schemeClr val="tx1"/>
                </a:solidFill>
                <a:effectLst/>
                <a:latin typeface="+mn-lt"/>
                <a:ea typeface="+mn-ea"/>
                <a:cs typeface="+mn-cs"/>
              </a:rPr>
              <a:t> complex.  Tell students it is a very complex example, and that not all structures are this complicated.  Also, look at the molecule in 3D and rotate it to get a better view of what it really looks like.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19</a:t>
            </a:fld>
            <a:endParaRPr lang="en-US"/>
          </a:p>
        </p:txBody>
      </p:sp>
    </p:spTree>
    <p:extLst>
      <p:ext uri="{BB962C8B-B14F-4D97-AF65-F5344CB8AC3E}">
        <p14:creationId xmlns:p14="http://schemas.microsoft.com/office/powerpoint/2010/main" val="1474230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Save the gumdrop</a:t>
            </a:r>
            <a:r>
              <a:rPr lang="en-US" baseline="0" dirty="0" smtClean="0"/>
              <a:t> molecules.  They will be combined in the next lesson in groups of 8 to form one larger cube per group of 8 students</a:t>
            </a:r>
            <a:r>
              <a:rPr lang="en-US" baseline="0" dirty="0" smtClean="0"/>
              <a:t>.</a:t>
            </a:r>
          </a:p>
          <a:p>
            <a:endParaRPr lang="en-US" baseline="0" dirty="0" smtClean="0"/>
          </a:p>
          <a:p>
            <a:r>
              <a:rPr lang="en-US" baseline="0" dirty="0" smtClean="0"/>
              <a:t>Learning Goals of the lesson:</a:t>
            </a:r>
          </a:p>
          <a:p>
            <a:pPr lvl="0"/>
            <a:r>
              <a:rPr lang="en-US" sz="1200" kern="1200" dirty="0" smtClean="0">
                <a:solidFill>
                  <a:schemeClr val="tx1"/>
                </a:solidFill>
                <a:effectLst/>
                <a:latin typeface="+mn-lt"/>
                <a:ea typeface="+mn-ea"/>
                <a:cs typeface="+mn-cs"/>
              </a:rPr>
              <a:t>Know that atoms are made up of protons, neutrons, and electrons</a:t>
            </a:r>
          </a:p>
          <a:p>
            <a:pPr lvl="0"/>
            <a:r>
              <a:rPr lang="en-US" sz="1200" kern="1200" dirty="0" smtClean="0">
                <a:solidFill>
                  <a:schemeClr val="tx1"/>
                </a:solidFill>
                <a:effectLst/>
                <a:latin typeface="+mn-lt"/>
                <a:ea typeface="+mn-ea"/>
                <a:cs typeface="+mn-cs"/>
              </a:rPr>
              <a:t>Understand that the number of protons specifies one element from another</a:t>
            </a:r>
          </a:p>
          <a:p>
            <a:pPr lvl="0"/>
            <a:r>
              <a:rPr lang="en-US" sz="1200" kern="1200" dirty="0" smtClean="0">
                <a:solidFill>
                  <a:schemeClr val="tx1"/>
                </a:solidFill>
                <a:effectLst/>
                <a:latin typeface="+mn-lt"/>
                <a:ea typeface="+mn-ea"/>
                <a:cs typeface="+mn-cs"/>
              </a:rPr>
              <a:t>Understand how the Periodic Table is organized by trends in chemical properties</a:t>
            </a:r>
          </a:p>
          <a:p>
            <a:pPr lvl="0"/>
            <a:r>
              <a:rPr lang="en-US" sz="1200" b="1" kern="1200" dirty="0" smtClean="0">
                <a:solidFill>
                  <a:schemeClr val="tx1"/>
                </a:solidFill>
                <a:effectLst/>
                <a:latin typeface="+mn-lt"/>
                <a:ea typeface="+mn-ea"/>
                <a:cs typeface="+mn-cs"/>
              </a:rPr>
              <a:t>Understand how atoms form well-ordered molecular structures based on their properties as well as the common properties of salts </a:t>
            </a:r>
            <a:r>
              <a:rPr lang="en-US" sz="1200" b="1" kern="1200" smtClean="0">
                <a:solidFill>
                  <a:schemeClr val="tx1"/>
                </a:solidFill>
                <a:effectLst/>
                <a:latin typeface="+mn-lt"/>
                <a:ea typeface="+mn-ea"/>
                <a:cs typeface="+mn-cs"/>
              </a:rPr>
              <a:t>and sugars</a:t>
            </a:r>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20</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hyperlink" Target="http://www.umass.edu/molvis/tutorials/dna/dnapairs.htm" TargetMode="External"/><Relationship Id="rId4" Type="http://schemas.openxmlformats.org/officeDocument/2006/relationships/hyperlink" Target="http://www.umass.edu/microbio/chime/"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r>
              <a:rPr lang="en-US" dirty="0"/>
              <a:t>This presentation is for the instructor and the students.</a:t>
            </a:r>
          </a:p>
          <a:p>
            <a:r>
              <a:rPr lang="en-US" dirty="0"/>
              <a:t>Only the </a:t>
            </a:r>
            <a:r>
              <a:rPr lang="en-US" dirty="0" smtClean="0"/>
              <a:t>“</a:t>
            </a:r>
            <a:r>
              <a:rPr lang="en-US" dirty="0"/>
              <a:t>Molecular Structure</a:t>
            </a:r>
            <a:r>
              <a:rPr lang="en-US" dirty="0" smtClean="0"/>
              <a:t>” </a:t>
            </a:r>
            <a:r>
              <a:rPr lang="en-US" dirty="0"/>
              <a:t>section (orange) is for use with students.</a:t>
            </a:r>
          </a:p>
          <a:p>
            <a:pPr lvl="1" algn="l"/>
            <a:r>
              <a:rPr lang="en-US" dirty="0" smtClean="0"/>
              <a:t>This will be used to introduce molecular structures to students as well as walking them through making a gumdrop and toothpick salt molecule.</a:t>
            </a:r>
          </a:p>
          <a:p>
            <a:endParaRPr lang="en-US" dirty="0"/>
          </a:p>
        </p:txBody>
      </p:sp>
      <p:sp>
        <p:nvSpPr>
          <p:cNvPr id="2" name="Title 1"/>
          <p:cNvSpPr>
            <a:spLocks noGrp="1"/>
          </p:cNvSpPr>
          <p:nvPr>
            <p:ph type="ctrTitle"/>
          </p:nvPr>
        </p:nvSpPr>
        <p:spPr/>
        <p:txBody>
          <a:bodyPr>
            <a:normAutofit/>
          </a:bodyPr>
          <a:lstStyle/>
          <a:p>
            <a:r>
              <a:rPr lang="en-US" dirty="0" smtClean="0"/>
              <a:t>Molecules and Bonding</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White and green gumdrops.  If possible when planning ahead, it is best to buy these at a bulk candy store or at Christmastime, so single colors may be purchased (any 2 colors will work)</a:t>
            </a:r>
          </a:p>
          <a:p>
            <a:r>
              <a:rPr lang="en-US" dirty="0" smtClean="0"/>
              <a:t>At least 8 gumdrops per student (4 of each color) are needed</a:t>
            </a:r>
          </a:p>
          <a:p>
            <a:r>
              <a:rPr lang="en-US" dirty="0" smtClean="0"/>
              <a:t>Hundreds of toothpicks (a few boxes)</a:t>
            </a:r>
          </a:p>
          <a:p>
            <a:endParaRPr lang="en-US" dirty="0"/>
          </a:p>
          <a:p>
            <a:endParaRPr lang="en-US" dirty="0"/>
          </a:p>
        </p:txBody>
      </p:sp>
      <p:sp>
        <p:nvSpPr>
          <p:cNvPr id="3" name="Title 2"/>
          <p:cNvSpPr>
            <a:spLocks noGrp="1"/>
          </p:cNvSpPr>
          <p:nvPr>
            <p:ph type="title"/>
          </p:nvPr>
        </p:nvSpPr>
        <p:spPr/>
        <p:txBody>
          <a:bodyPr/>
          <a:lstStyle/>
          <a:p>
            <a:r>
              <a:rPr lang="en-US" dirty="0" smtClean="0"/>
              <a:t>Materials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028700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What are some examples of crystals that you have seen?</a:t>
            </a:r>
          </a:p>
          <a:p>
            <a:pPr lvl="1"/>
            <a:r>
              <a:rPr lang="en-US" dirty="0" smtClean="0"/>
              <a:t>Write this on the board and have students record answers in journals.  Discussion should be </a:t>
            </a:r>
            <a:r>
              <a:rPr lang="en-US" i="1" dirty="0" smtClean="0"/>
              <a:t>kept short </a:t>
            </a:r>
            <a:r>
              <a:rPr lang="en-US" dirty="0" smtClean="0"/>
              <a:t>because the lesson takes the full hour</a:t>
            </a:r>
            <a:r>
              <a:rPr lang="en-US" dirty="0" smtClean="0"/>
              <a:t>.</a:t>
            </a:r>
          </a:p>
          <a:p>
            <a:pPr lvl="2"/>
            <a:r>
              <a:rPr lang="en-US" dirty="0" smtClean="0"/>
              <a:t>As students are writing ask them to think about all the crystal shapes they have seen, and to describe or draw one or two.</a:t>
            </a:r>
            <a:endParaRPr lang="en-US" dirty="0"/>
          </a:p>
        </p:txBody>
      </p:sp>
      <p:sp>
        <p:nvSpPr>
          <p:cNvPr id="3" name="Title 2"/>
          <p:cNvSpPr>
            <a:spLocks noGrp="1"/>
          </p:cNvSpPr>
          <p:nvPr>
            <p:ph type="title"/>
          </p:nvPr>
        </p:nvSpPr>
        <p:spPr/>
        <p:txBody>
          <a:bodyPr/>
          <a:lstStyle/>
          <a:p>
            <a:r>
              <a:rPr lang="en-US" dirty="0" smtClean="0"/>
              <a:t>Opening Question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470782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6600">
            <a:alpha val="96000"/>
          </a:srgbClr>
        </a:solidFill>
        <a:effectLst/>
      </p:bgPr>
    </p:bg>
    <p:spTree>
      <p:nvGrpSpPr>
        <p:cNvPr id="1" name=""/>
        <p:cNvGrpSpPr/>
        <p:nvPr/>
      </p:nvGrpSpPr>
      <p:grpSpPr>
        <a:xfrm>
          <a:off x="0" y="0"/>
          <a:ext cx="0" cy="0"/>
          <a:chOff x="0" y="0"/>
          <a:chExt cx="0" cy="0"/>
        </a:xfrm>
      </p:grpSpPr>
      <p:grpSp>
        <p:nvGrpSpPr>
          <p:cNvPr id="28" name="Group 27"/>
          <p:cNvGrpSpPr/>
          <p:nvPr/>
        </p:nvGrpSpPr>
        <p:grpSpPr>
          <a:xfrm>
            <a:off x="2000190" y="98390"/>
            <a:ext cx="5921754" cy="5766938"/>
            <a:chOff x="1689100" y="1061197"/>
            <a:chExt cx="5797550" cy="5530103"/>
          </a:xfrm>
        </p:grpSpPr>
        <p:grpSp>
          <p:nvGrpSpPr>
            <p:cNvPr id="8" name="Group 7"/>
            <p:cNvGrpSpPr/>
            <p:nvPr/>
          </p:nvGrpSpPr>
          <p:grpSpPr>
            <a:xfrm>
              <a:off x="1689100" y="1130299"/>
              <a:ext cx="5765800" cy="5461001"/>
              <a:chOff x="2057400" y="1130299"/>
              <a:chExt cx="5003800" cy="4701373"/>
            </a:xfrm>
          </p:grpSpPr>
          <p:sp>
            <p:nvSpPr>
              <p:cNvPr id="4" name="Oval 3"/>
              <p:cNvSpPr/>
              <p:nvPr/>
            </p:nvSpPr>
            <p:spPr>
              <a:xfrm>
                <a:off x="4167503" y="3086025"/>
                <a:ext cx="788575" cy="788574"/>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78200" y="2273300"/>
                <a:ext cx="2387600" cy="23876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2743200" y="1651000"/>
                <a:ext cx="3784600" cy="36703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057400" y="1130299"/>
                <a:ext cx="5003800" cy="4701373"/>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790781" y="36830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039587" y="36830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133681" y="5059909"/>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3211037" y="19050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619331" y="19050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868137" y="5231359"/>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406900" y="5827015"/>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668822" y="36703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307887" y="36830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406900" y="15621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600281" y="62484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143750" y="46101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357087" y="62484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689100" y="46101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790700" y="2413531"/>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6866994" y="2242081"/>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5447881" y="1079500"/>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528537" y="1061197"/>
              <a:ext cx="342900" cy="342900"/>
            </a:xfrm>
            <a:prstGeom prst="ellipse">
              <a:avLst/>
            </a:prstGeom>
            <a:solidFill>
              <a:srgbClr val="F6D7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TextBox 28"/>
          <p:cNvSpPr txBox="1"/>
          <p:nvPr/>
        </p:nvSpPr>
        <p:spPr>
          <a:xfrm>
            <a:off x="4279741" y="2533327"/>
            <a:ext cx="2088152" cy="461665"/>
          </a:xfrm>
          <a:prstGeom prst="rect">
            <a:avLst/>
          </a:prstGeom>
          <a:noFill/>
        </p:spPr>
        <p:txBody>
          <a:bodyPr wrap="square" rtlCol="0">
            <a:spAutoFit/>
          </a:bodyPr>
          <a:lstStyle/>
          <a:p>
            <a:r>
              <a:rPr lang="en-US" sz="2400" b="1" dirty="0" smtClean="0">
                <a:solidFill>
                  <a:srgbClr val="000000"/>
                </a:solidFill>
                <a:effectLst>
                  <a:glow rad="101600">
                    <a:schemeClr val="accent5">
                      <a:satMod val="175000"/>
                      <a:alpha val="40000"/>
                    </a:schemeClr>
                  </a:glow>
                </a:effectLst>
              </a:rPr>
              <a:t>Nucleus</a:t>
            </a:r>
            <a:endParaRPr lang="en-US" sz="2400" dirty="0">
              <a:solidFill>
                <a:srgbClr val="000000"/>
              </a:solidFill>
              <a:effectLst>
                <a:glow rad="101600">
                  <a:schemeClr val="accent5">
                    <a:satMod val="175000"/>
                    <a:alpha val="40000"/>
                  </a:schemeClr>
                </a:glow>
              </a:effectLst>
            </a:endParaRPr>
          </a:p>
        </p:txBody>
      </p:sp>
      <p:sp>
        <p:nvSpPr>
          <p:cNvPr id="30" name="TextBox 29"/>
          <p:cNvSpPr txBox="1"/>
          <p:nvPr/>
        </p:nvSpPr>
        <p:spPr>
          <a:xfrm>
            <a:off x="5889591" y="1161839"/>
            <a:ext cx="1749668" cy="830997"/>
          </a:xfrm>
          <a:prstGeom prst="rect">
            <a:avLst/>
          </a:prstGeom>
          <a:noFill/>
        </p:spPr>
        <p:txBody>
          <a:bodyPr wrap="square" rtlCol="0">
            <a:spAutoFit/>
          </a:bodyPr>
          <a:lstStyle/>
          <a:p>
            <a:r>
              <a:rPr lang="en-US" sz="2400" b="1" dirty="0" smtClean="0">
                <a:solidFill>
                  <a:srgbClr val="000000"/>
                </a:solidFill>
                <a:effectLst>
                  <a:glow rad="139700">
                    <a:schemeClr val="accent5">
                      <a:satMod val="175000"/>
                      <a:alpha val="40000"/>
                    </a:schemeClr>
                  </a:glow>
                </a:effectLst>
              </a:rPr>
              <a:t>Valence Electrons</a:t>
            </a:r>
            <a:endParaRPr lang="en-US" sz="2400" b="1" dirty="0">
              <a:solidFill>
                <a:srgbClr val="000000"/>
              </a:solidFill>
              <a:effectLst>
                <a:glow rad="139700">
                  <a:schemeClr val="accent5">
                    <a:satMod val="175000"/>
                    <a:alpha val="40000"/>
                  </a:schemeClr>
                </a:glow>
              </a:effectLst>
            </a:endParaRPr>
          </a:p>
        </p:txBody>
      </p:sp>
      <p:sp>
        <p:nvSpPr>
          <p:cNvPr id="31" name="TextBox 30"/>
          <p:cNvSpPr txBox="1"/>
          <p:nvPr/>
        </p:nvSpPr>
        <p:spPr>
          <a:xfrm>
            <a:off x="3925150" y="2832630"/>
            <a:ext cx="2817407" cy="830997"/>
          </a:xfrm>
          <a:prstGeom prst="rect">
            <a:avLst/>
          </a:prstGeom>
          <a:noFill/>
        </p:spPr>
        <p:txBody>
          <a:bodyPr wrap="square" rtlCol="0">
            <a:spAutoFit/>
          </a:bodyPr>
          <a:lstStyle/>
          <a:p>
            <a:r>
              <a:rPr lang="en-US" sz="2400" dirty="0" smtClean="0">
                <a:solidFill>
                  <a:srgbClr val="000000"/>
                </a:solidFill>
                <a:effectLst>
                  <a:glow rad="139700">
                    <a:schemeClr val="accent5">
                      <a:satMod val="175000"/>
                      <a:alpha val="40000"/>
                    </a:schemeClr>
                  </a:glow>
                </a:effectLst>
              </a:rPr>
              <a:t>Contains Protons and Neutrons</a:t>
            </a:r>
            <a:endParaRPr lang="en-US" sz="2400" dirty="0">
              <a:solidFill>
                <a:srgbClr val="000000"/>
              </a:solidFill>
              <a:effectLst>
                <a:glow rad="139700">
                  <a:schemeClr val="accent5">
                    <a:satMod val="175000"/>
                    <a:alpha val="40000"/>
                  </a:schemeClr>
                </a:glow>
              </a:effectLst>
            </a:endParaRPr>
          </a:p>
        </p:txBody>
      </p:sp>
      <p:sp>
        <p:nvSpPr>
          <p:cNvPr id="2" name="TextBox 1"/>
          <p:cNvSpPr txBox="1"/>
          <p:nvPr/>
        </p:nvSpPr>
        <p:spPr>
          <a:xfrm>
            <a:off x="5069251" y="4156865"/>
            <a:ext cx="350246" cy="523220"/>
          </a:xfrm>
          <a:prstGeom prst="rect">
            <a:avLst/>
          </a:prstGeom>
          <a:noFill/>
        </p:spPr>
        <p:txBody>
          <a:bodyPr wrap="square" rtlCol="0">
            <a:spAutoFit/>
          </a:bodyPr>
          <a:lstStyle/>
          <a:p>
            <a:r>
              <a:rPr lang="en-US" sz="2800" dirty="0" smtClean="0">
                <a:solidFill>
                  <a:srgbClr val="000000"/>
                </a:solidFill>
              </a:rPr>
              <a:t>2</a:t>
            </a:r>
            <a:endParaRPr lang="en-US" sz="2800" dirty="0">
              <a:solidFill>
                <a:srgbClr val="000000"/>
              </a:solidFill>
            </a:endParaRPr>
          </a:p>
        </p:txBody>
      </p:sp>
      <p:sp>
        <p:nvSpPr>
          <p:cNvPr id="32" name="TextBox 31"/>
          <p:cNvSpPr txBox="1"/>
          <p:nvPr/>
        </p:nvSpPr>
        <p:spPr>
          <a:xfrm>
            <a:off x="6107199" y="4545389"/>
            <a:ext cx="350246" cy="523220"/>
          </a:xfrm>
          <a:prstGeom prst="rect">
            <a:avLst/>
          </a:prstGeom>
          <a:noFill/>
        </p:spPr>
        <p:txBody>
          <a:bodyPr wrap="square" rtlCol="0">
            <a:spAutoFit/>
          </a:bodyPr>
          <a:lstStyle/>
          <a:p>
            <a:r>
              <a:rPr lang="en-US" sz="2800" dirty="0" smtClean="0">
                <a:solidFill>
                  <a:srgbClr val="000000"/>
                </a:solidFill>
              </a:rPr>
              <a:t>8</a:t>
            </a:r>
            <a:endParaRPr lang="en-US" sz="2800" dirty="0">
              <a:solidFill>
                <a:srgbClr val="000000"/>
              </a:solidFill>
            </a:endParaRPr>
          </a:p>
        </p:txBody>
      </p:sp>
      <p:sp>
        <p:nvSpPr>
          <p:cNvPr id="33" name="TextBox 32"/>
          <p:cNvSpPr txBox="1"/>
          <p:nvPr/>
        </p:nvSpPr>
        <p:spPr>
          <a:xfrm>
            <a:off x="6952626" y="4756644"/>
            <a:ext cx="350246" cy="523220"/>
          </a:xfrm>
          <a:prstGeom prst="rect">
            <a:avLst/>
          </a:prstGeom>
          <a:noFill/>
        </p:spPr>
        <p:txBody>
          <a:bodyPr wrap="square" rtlCol="0">
            <a:spAutoFit/>
          </a:bodyPr>
          <a:lstStyle/>
          <a:p>
            <a:r>
              <a:rPr lang="en-US" sz="2800" dirty="0">
                <a:solidFill>
                  <a:srgbClr val="000000"/>
                </a:solidFill>
              </a:rPr>
              <a:t>8</a:t>
            </a:r>
          </a:p>
        </p:txBody>
      </p:sp>
      <p:sp>
        <p:nvSpPr>
          <p:cNvPr id="3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3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477942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2"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US" sz="2000" dirty="0" smtClean="0"/>
              <a:t>Molecular Structure</a:t>
            </a:r>
          </a:p>
          <a:p>
            <a:pPr marL="285750" indent="-285750">
              <a:buFont typeface="Wingdings" charset="2"/>
              <a:buChar char="§"/>
            </a:pPr>
            <a:r>
              <a:rPr lang="en-US" dirty="0" smtClean="0"/>
              <a:t>Defines crystal shape</a:t>
            </a:r>
          </a:p>
          <a:p>
            <a:pPr marL="285750" indent="-285750">
              <a:buFont typeface="Wingdings" charset="2"/>
              <a:buChar char="§"/>
            </a:pPr>
            <a:r>
              <a:rPr lang="en-US" dirty="0"/>
              <a:t>Determined by bonds between </a:t>
            </a:r>
            <a:r>
              <a:rPr lang="en-US" dirty="0" smtClean="0"/>
              <a:t>atoms</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2" name="Picture 1"/>
          <p:cNvPicPr>
            <a:picLocks noChangeAspect="1"/>
          </p:cNvPicPr>
          <p:nvPr/>
        </p:nvPicPr>
        <p:blipFill>
          <a:blip r:embed="rId3"/>
          <a:stretch>
            <a:fillRect/>
          </a:stretch>
        </p:blipFill>
        <p:spPr>
          <a:xfrm>
            <a:off x="3309554" y="990600"/>
            <a:ext cx="5207000" cy="4724400"/>
          </a:xfrm>
          <a:prstGeom prst="rect">
            <a:avLst/>
          </a:prstGeom>
        </p:spPr>
      </p:pic>
    </p:spTree>
    <p:extLst>
      <p:ext uri="{BB962C8B-B14F-4D97-AF65-F5344CB8AC3E}">
        <p14:creationId xmlns:p14="http://schemas.microsoft.com/office/powerpoint/2010/main" val="78854040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US" sz="2000" dirty="0" smtClean="0"/>
              <a:t>Molecular Structure</a:t>
            </a:r>
          </a:p>
          <a:p>
            <a:pPr marL="285750" indent="-285750">
              <a:buFont typeface="Wingdings" charset="2"/>
              <a:buChar char="§"/>
            </a:pPr>
            <a:r>
              <a:rPr lang="en-US" dirty="0" smtClean="0"/>
              <a:t>Defines crystal shape</a:t>
            </a:r>
          </a:p>
          <a:p>
            <a:pPr marL="285750" indent="-285750">
              <a:buFont typeface="Wingdings" charset="2"/>
              <a:buChar char="§"/>
            </a:pPr>
            <a:r>
              <a:rPr lang="en-US" dirty="0"/>
              <a:t>Determined by bonds between </a:t>
            </a:r>
            <a:r>
              <a:rPr lang="en-US" dirty="0" smtClean="0"/>
              <a:t>atoms</a:t>
            </a:r>
          </a:p>
          <a:p>
            <a:pPr marL="285750" indent="-285750">
              <a:buFont typeface="Wingdings" charset="2"/>
              <a:buChar char="§"/>
            </a:pPr>
            <a:r>
              <a:rPr lang="en-US" dirty="0" smtClean="0"/>
              <a:t>Often has a repeating pattern</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2" name="Picture 1"/>
          <p:cNvPicPr>
            <a:picLocks noChangeAspect="1"/>
          </p:cNvPicPr>
          <p:nvPr/>
        </p:nvPicPr>
        <p:blipFill>
          <a:blip r:embed="rId3"/>
          <a:stretch>
            <a:fillRect/>
          </a:stretch>
        </p:blipFill>
        <p:spPr>
          <a:xfrm>
            <a:off x="3309554" y="990600"/>
            <a:ext cx="5207000" cy="4724400"/>
          </a:xfrm>
          <a:prstGeom prst="rect">
            <a:avLst/>
          </a:prstGeom>
        </p:spPr>
      </p:pic>
      <p:cxnSp>
        <p:nvCxnSpPr>
          <p:cNvPr id="9" name="Straight Connector 8"/>
          <p:cNvCxnSpPr/>
          <p:nvPr/>
        </p:nvCxnSpPr>
        <p:spPr>
          <a:xfrm flipV="1">
            <a:off x="3925728" y="1680425"/>
            <a:ext cx="1039163" cy="272252"/>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3860542" y="2923178"/>
            <a:ext cx="1039163" cy="272252"/>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4867041" y="3357787"/>
            <a:ext cx="906729" cy="223614"/>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4734607" y="2094544"/>
            <a:ext cx="1039163" cy="272252"/>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3732380" y="2133028"/>
            <a:ext cx="12698" cy="1100886"/>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4590385" y="2501015"/>
            <a:ext cx="12698" cy="988115"/>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5884582" y="2285428"/>
            <a:ext cx="12698" cy="1034829"/>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5023474" y="1734985"/>
            <a:ext cx="12698" cy="1100886"/>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175874" y="2988271"/>
            <a:ext cx="539126" cy="288329"/>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071540" y="1673138"/>
            <a:ext cx="539126" cy="288329"/>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852025" y="3294601"/>
            <a:ext cx="539126" cy="288329"/>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3899029" y="2045524"/>
            <a:ext cx="539126" cy="295616"/>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342106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smtClean="0"/>
              <a:t>Molecule</a:t>
            </a:r>
            <a:endParaRPr lang="en-US" sz="6000" dirty="0"/>
          </a:p>
        </p:txBody>
      </p:sp>
      <p:sp>
        <p:nvSpPr>
          <p:cNvPr id="3" name="Content Placeholder 2"/>
          <p:cNvSpPr>
            <a:spLocks noGrp="1"/>
          </p:cNvSpPr>
          <p:nvPr>
            <p:ph idx="1"/>
          </p:nvPr>
        </p:nvSpPr>
        <p:spPr/>
        <p:txBody>
          <a:bodyPr>
            <a:normAutofit fontScale="92500" lnSpcReduction="20000"/>
          </a:bodyPr>
          <a:lstStyle/>
          <a:p>
            <a:r>
              <a:rPr lang="en-US" sz="4400" dirty="0"/>
              <a:t> </a:t>
            </a:r>
            <a:r>
              <a:rPr lang="en-US" sz="4400" dirty="0" smtClean="0"/>
              <a:t>A group </a:t>
            </a:r>
            <a:r>
              <a:rPr lang="en-US" sz="4400" dirty="0"/>
              <a:t>of at least two atoms held together by </a:t>
            </a:r>
            <a:r>
              <a:rPr lang="en-US" sz="4400" dirty="0" smtClean="0"/>
              <a:t>chemical bonds</a:t>
            </a:r>
          </a:p>
          <a:p>
            <a:pPr marL="68580" indent="0">
              <a:buNone/>
            </a:pPr>
            <a:endParaRPr lang="en-US" sz="4400" dirty="0"/>
          </a:p>
          <a:p>
            <a:r>
              <a:rPr lang="en-US" sz="4400" b="1" dirty="0" smtClean="0"/>
              <a:t>Chemical bonds </a:t>
            </a:r>
            <a:r>
              <a:rPr lang="en-US" sz="4400" dirty="0" smtClean="0"/>
              <a:t>are</a:t>
            </a:r>
          </a:p>
          <a:p>
            <a:pPr marL="68580" indent="0">
              <a:buNone/>
            </a:pPr>
            <a:r>
              <a:rPr lang="en-US" sz="4400" dirty="0" smtClean="0"/>
              <a:t>strong attractive</a:t>
            </a:r>
          </a:p>
          <a:p>
            <a:pPr marL="68580" indent="0">
              <a:buNone/>
            </a:pPr>
            <a:r>
              <a:rPr lang="en-US" sz="4400" dirty="0" smtClean="0"/>
              <a:t>forces between</a:t>
            </a:r>
          </a:p>
          <a:p>
            <a:pPr marL="68580" indent="0">
              <a:buNone/>
            </a:pPr>
            <a:r>
              <a:rPr lang="en-US" sz="4400" dirty="0" smtClean="0"/>
              <a:t>atoms</a:t>
            </a:r>
            <a:endParaRPr lang="en-US" sz="4400" dirty="0"/>
          </a:p>
          <a:p>
            <a:pPr marL="68580" indent="0">
              <a:buNone/>
            </a:pPr>
            <a:endParaRPr lang="en-US" sz="4400" dirty="0" smtClean="0"/>
          </a:p>
        </p:txBody>
      </p:sp>
      <p:sp>
        <p:nvSpPr>
          <p:cNvPr id="7"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pic>
        <p:nvPicPr>
          <p:cNvPr id="6" name="Picture 5"/>
          <p:cNvPicPr>
            <a:picLocks noChangeAspect="1"/>
          </p:cNvPicPr>
          <p:nvPr/>
        </p:nvPicPr>
        <p:blipFill>
          <a:blip r:embed="rId3"/>
          <a:stretch>
            <a:fillRect/>
          </a:stretch>
        </p:blipFill>
        <p:spPr>
          <a:xfrm>
            <a:off x="4818879" y="2756928"/>
            <a:ext cx="3986793" cy="3342120"/>
          </a:xfrm>
          <a:prstGeom prst="rect">
            <a:avLst/>
          </a:prstGeom>
        </p:spPr>
      </p:pic>
    </p:spTree>
    <p:extLst>
      <p:ext uri="{BB962C8B-B14F-4D97-AF65-F5344CB8AC3E}">
        <p14:creationId xmlns:p14="http://schemas.microsoft.com/office/powerpoint/2010/main" val="23192898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Bonds</a:t>
            </a:r>
            <a:endParaRPr lang="en-US" dirty="0"/>
          </a:p>
        </p:txBody>
      </p:sp>
      <p:sp>
        <p:nvSpPr>
          <p:cNvPr id="3" name="Content Placeholder 2"/>
          <p:cNvSpPr>
            <a:spLocks noGrp="1"/>
          </p:cNvSpPr>
          <p:nvPr>
            <p:ph idx="1"/>
          </p:nvPr>
        </p:nvSpPr>
        <p:spPr>
          <a:xfrm>
            <a:off x="685800" y="1519577"/>
            <a:ext cx="7772400" cy="3733800"/>
          </a:xfrm>
        </p:spPr>
        <p:txBody>
          <a:bodyPr>
            <a:noAutofit/>
          </a:bodyPr>
          <a:lstStyle/>
          <a:p>
            <a:r>
              <a:rPr lang="en-US" sz="2800" dirty="0" smtClean="0"/>
              <a:t>A </a:t>
            </a:r>
            <a:r>
              <a:rPr lang="en-US" sz="2800" dirty="0"/>
              <a:t>bond is formed when electrons from two atoms interact with each other and their atoms become </a:t>
            </a:r>
            <a:r>
              <a:rPr lang="en-US" sz="2800" dirty="0" smtClean="0"/>
              <a:t>joined</a:t>
            </a:r>
          </a:p>
          <a:p>
            <a:r>
              <a:rPr lang="en-US" sz="2800" dirty="0" smtClean="0"/>
              <a:t>There are 2 types of strong bonds:</a:t>
            </a:r>
          </a:p>
          <a:p>
            <a:pPr lvl="1"/>
            <a:r>
              <a:rPr lang="en-US" sz="2800" b="1" dirty="0" smtClean="0">
                <a:solidFill>
                  <a:srgbClr val="8B216A"/>
                </a:solidFill>
              </a:rPr>
              <a:t>Ionic</a:t>
            </a:r>
            <a:r>
              <a:rPr lang="en-US" sz="2800" dirty="0" smtClean="0">
                <a:solidFill>
                  <a:srgbClr val="8B216A"/>
                </a:solidFill>
              </a:rPr>
              <a:t> – Atoms steal </a:t>
            </a:r>
            <a:r>
              <a:rPr lang="en-US" sz="2800" dirty="0">
                <a:solidFill>
                  <a:srgbClr val="8B216A"/>
                </a:solidFill>
              </a:rPr>
              <a:t>valence </a:t>
            </a:r>
            <a:r>
              <a:rPr lang="en-US" sz="2800" dirty="0" smtClean="0">
                <a:solidFill>
                  <a:srgbClr val="8B216A"/>
                </a:solidFill>
              </a:rPr>
              <a:t>electrons </a:t>
            </a:r>
            <a:r>
              <a:rPr lang="en-US" sz="2800" dirty="0">
                <a:solidFill>
                  <a:srgbClr val="8B216A"/>
                </a:solidFill>
              </a:rPr>
              <a:t>from </a:t>
            </a:r>
            <a:r>
              <a:rPr lang="en-US" sz="2800" dirty="0" smtClean="0">
                <a:solidFill>
                  <a:srgbClr val="8B216A"/>
                </a:solidFill>
              </a:rPr>
              <a:t>other atoms</a:t>
            </a:r>
          </a:p>
          <a:p>
            <a:pPr lvl="1"/>
            <a:r>
              <a:rPr lang="en-US" sz="2800" b="1" dirty="0" smtClean="0">
                <a:solidFill>
                  <a:srgbClr val="8B216A"/>
                </a:solidFill>
              </a:rPr>
              <a:t>Covalent</a:t>
            </a:r>
            <a:r>
              <a:rPr lang="en-US" sz="2800" dirty="0" smtClean="0">
                <a:solidFill>
                  <a:srgbClr val="8B216A"/>
                </a:solidFill>
              </a:rPr>
              <a:t> - </a:t>
            </a:r>
            <a:r>
              <a:rPr lang="en-US" sz="2800" dirty="0">
                <a:solidFill>
                  <a:srgbClr val="8B216A"/>
                </a:solidFill>
              </a:rPr>
              <a:t>T</a:t>
            </a:r>
            <a:r>
              <a:rPr lang="en-US" sz="2800" dirty="0" smtClean="0">
                <a:solidFill>
                  <a:srgbClr val="8B216A"/>
                </a:solidFill>
              </a:rPr>
              <a:t>wo </a:t>
            </a:r>
            <a:r>
              <a:rPr lang="en-US" sz="2800" dirty="0">
                <a:solidFill>
                  <a:srgbClr val="8B216A"/>
                </a:solidFill>
              </a:rPr>
              <a:t>atoms "share" valence electrons between </a:t>
            </a:r>
            <a:r>
              <a:rPr lang="en-US" sz="2800" dirty="0" smtClean="0">
                <a:solidFill>
                  <a:srgbClr val="8B216A"/>
                </a:solidFill>
              </a:rPr>
              <a:t>them</a:t>
            </a:r>
          </a:p>
        </p:txBody>
      </p:sp>
      <p:sp>
        <p:nvSpPr>
          <p:cNvPr id="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1553853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3">
                                            <p:txEl>
                                              <p:pRg st="2" end="2"/>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Ionic Bonding</a:t>
            </a:r>
            <a:endParaRPr lang="en-US" dirty="0"/>
          </a:p>
        </p:txBody>
      </p:sp>
      <p:sp>
        <p:nvSpPr>
          <p:cNvPr id="24579" name="Rectangle 3"/>
          <p:cNvSpPr>
            <a:spLocks noGrp="1" noChangeArrowheads="1"/>
          </p:cNvSpPr>
          <p:nvPr>
            <p:ph type="body" idx="1"/>
          </p:nvPr>
        </p:nvSpPr>
        <p:spPr/>
        <p:txBody>
          <a:bodyPr>
            <a:normAutofit/>
          </a:bodyPr>
          <a:lstStyle/>
          <a:p>
            <a:pPr marL="0" indent="0">
              <a:buNone/>
            </a:pPr>
            <a:r>
              <a:rPr lang="en-US" sz="2800" b="1" dirty="0"/>
              <a:t>An </a:t>
            </a:r>
            <a:r>
              <a:rPr lang="en-US" sz="2800" b="1" u="sng" dirty="0"/>
              <a:t>Ion</a:t>
            </a:r>
            <a:r>
              <a:rPr lang="en-US" sz="2800" b="1" dirty="0"/>
              <a:t> is an atom or group of atoms that has become electrically charged</a:t>
            </a:r>
            <a:r>
              <a:rPr lang="en-US" sz="2800" dirty="0"/>
              <a:t>.</a:t>
            </a:r>
          </a:p>
          <a:p>
            <a:pPr marL="812800" indent="-812800"/>
            <a:r>
              <a:rPr lang="en-US" sz="2800" dirty="0"/>
              <a:t>A  When an atom loses an electron it loses a negative charge and becomes a positive ion.  </a:t>
            </a:r>
          </a:p>
          <a:p>
            <a:pPr marL="812800" indent="-812800"/>
            <a:r>
              <a:rPr lang="en-US" sz="2800" dirty="0"/>
              <a:t>When an atom gains an electron, it gains a negative charge and becomes a negative ion.</a:t>
            </a:r>
          </a:p>
        </p:txBody>
      </p:sp>
      <p:sp>
        <p:nvSpPr>
          <p:cNvPr id="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Tree>
    <p:extLst>
      <p:ext uri="{BB962C8B-B14F-4D97-AF65-F5344CB8AC3E}">
        <p14:creationId xmlns:p14="http://schemas.microsoft.com/office/powerpoint/2010/main" val="4030695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77365"/>
            <a:ext cx="9144000" cy="5591943"/>
          </a:xfrm>
          <a:prstGeom prst="rect">
            <a:avLst/>
          </a:prstGeom>
        </p:spPr>
      </p:pic>
      <p:sp>
        <p:nvSpPr>
          <p:cNvPr id="5" name="TextBox 4"/>
          <p:cNvSpPr txBox="1"/>
          <p:nvPr/>
        </p:nvSpPr>
        <p:spPr>
          <a:xfrm>
            <a:off x="598303" y="1381628"/>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8" name="TextBox 7"/>
          <p:cNvSpPr txBox="1"/>
          <p:nvPr/>
        </p:nvSpPr>
        <p:spPr>
          <a:xfrm>
            <a:off x="0" y="815701"/>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9" name="TextBox 8"/>
          <p:cNvSpPr txBox="1"/>
          <p:nvPr/>
        </p:nvSpPr>
        <p:spPr>
          <a:xfrm>
            <a:off x="6564963" y="1458059"/>
            <a:ext cx="645044" cy="461665"/>
          </a:xfrm>
          <a:prstGeom prst="rect">
            <a:avLst/>
          </a:prstGeom>
          <a:noFill/>
        </p:spPr>
        <p:txBody>
          <a:bodyPr wrap="square" rtlCol="0">
            <a:spAutoFit/>
          </a:bodyPr>
          <a:lstStyle/>
          <a:p>
            <a:r>
              <a:rPr lang="en-US" sz="2400" dirty="0" smtClean="0">
                <a:solidFill>
                  <a:srgbClr val="000000"/>
                </a:solidFill>
              </a:rPr>
              <a:t>+4</a:t>
            </a:r>
            <a:endParaRPr lang="en-US" sz="2400" dirty="0">
              <a:solidFill>
                <a:srgbClr val="000000"/>
              </a:solidFill>
            </a:endParaRPr>
          </a:p>
        </p:txBody>
      </p:sp>
      <p:sp>
        <p:nvSpPr>
          <p:cNvPr id="10" name="TextBox 9"/>
          <p:cNvSpPr txBox="1"/>
          <p:nvPr/>
        </p:nvSpPr>
        <p:spPr>
          <a:xfrm>
            <a:off x="6061019"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1" name="TextBox 10"/>
          <p:cNvSpPr txBox="1"/>
          <p:nvPr/>
        </p:nvSpPr>
        <p:spPr>
          <a:xfrm>
            <a:off x="8108408" y="1442096"/>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12" name="TextBox 11"/>
          <p:cNvSpPr txBox="1"/>
          <p:nvPr/>
        </p:nvSpPr>
        <p:spPr>
          <a:xfrm>
            <a:off x="7606734" y="1458059"/>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13" name="TextBox 12"/>
          <p:cNvSpPr txBox="1"/>
          <p:nvPr/>
        </p:nvSpPr>
        <p:spPr>
          <a:xfrm>
            <a:off x="7122948"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4" name="TextBox 13"/>
          <p:cNvSpPr txBox="1"/>
          <p:nvPr/>
        </p:nvSpPr>
        <p:spPr>
          <a:xfrm>
            <a:off x="8660220" y="919963"/>
            <a:ext cx="645044" cy="461665"/>
          </a:xfrm>
          <a:prstGeom prst="rect">
            <a:avLst/>
          </a:prstGeom>
          <a:noFill/>
        </p:spPr>
        <p:txBody>
          <a:bodyPr wrap="square" rtlCol="0">
            <a:spAutoFit/>
          </a:bodyPr>
          <a:lstStyle/>
          <a:p>
            <a:r>
              <a:rPr lang="en-US" sz="2400" dirty="0" smtClean="0">
                <a:solidFill>
                  <a:srgbClr val="000000"/>
                </a:solidFill>
              </a:rPr>
              <a:t>0</a:t>
            </a:r>
            <a:endParaRPr lang="en-US" sz="2400" dirty="0">
              <a:solidFill>
                <a:srgbClr val="000000"/>
              </a:solidFill>
            </a:endParaRPr>
          </a:p>
        </p:txBody>
      </p:sp>
      <p:sp>
        <p:nvSpPr>
          <p:cNvPr id="15" name="TextBox 14"/>
          <p:cNvSpPr txBox="1"/>
          <p:nvPr/>
        </p:nvSpPr>
        <p:spPr>
          <a:xfrm>
            <a:off x="1243347" y="2543734"/>
            <a:ext cx="6237562" cy="461665"/>
          </a:xfrm>
          <a:prstGeom prst="rect">
            <a:avLst/>
          </a:prstGeom>
          <a:noFill/>
        </p:spPr>
        <p:txBody>
          <a:bodyPr wrap="square" rtlCol="0">
            <a:spAutoFit/>
          </a:bodyPr>
          <a:lstStyle/>
          <a:p>
            <a:r>
              <a:rPr lang="en-US" sz="2400" dirty="0" smtClean="0">
                <a:solidFill>
                  <a:srgbClr val="000000"/>
                </a:solidFill>
              </a:rPr>
              <a:t>Transition metals – charge varies</a:t>
            </a:r>
            <a:endParaRPr lang="en-US" sz="2400" dirty="0">
              <a:solidFill>
                <a:srgbClr val="000000"/>
              </a:solidFill>
            </a:endParaRPr>
          </a:p>
        </p:txBody>
      </p:sp>
      <p:sp>
        <p:nvSpPr>
          <p:cNvPr id="19" name="Rectangle 2"/>
          <p:cNvSpPr>
            <a:spLocks noGrp="1" noChangeArrowheads="1"/>
          </p:cNvSpPr>
          <p:nvPr>
            <p:ph type="title"/>
          </p:nvPr>
        </p:nvSpPr>
        <p:spPr>
          <a:xfrm>
            <a:off x="685800" y="274638"/>
            <a:ext cx="7772400" cy="645325"/>
          </a:xfrm>
        </p:spPr>
        <p:txBody>
          <a:bodyPr/>
          <a:lstStyle/>
          <a:p>
            <a:r>
              <a:rPr lang="en-US" b="1" dirty="0"/>
              <a:t>Forming an Ionic </a:t>
            </a:r>
            <a:r>
              <a:rPr lang="en-US" b="1" dirty="0" smtClean="0"/>
              <a:t>Bond</a:t>
            </a:r>
            <a:endParaRPr lang="en-US" b="1" dirty="0"/>
          </a:p>
        </p:txBody>
      </p:sp>
      <p:sp>
        <p:nvSpPr>
          <p:cNvPr id="16" name="Footer Placeholder 4"/>
          <p:cNvSpPr>
            <a:spLocks noGrp="1"/>
          </p:cNvSpPr>
          <p:nvPr>
            <p:ph type="ftr" sz="quarter" idx="12"/>
          </p:nvPr>
        </p:nvSpPr>
        <p:spPr>
          <a:xfrm>
            <a:off x="23872" y="6396672"/>
            <a:ext cx="3581400" cy="365760"/>
          </a:xfrm>
        </p:spPr>
        <p:txBody>
          <a:bodyPr/>
          <a:lstStyle/>
          <a:p>
            <a:r>
              <a:rPr lang="en-US" dirty="0" smtClean="0">
                <a:solidFill>
                  <a:schemeClr val="tx1"/>
                </a:solidFill>
              </a:rPr>
              <a:t>http://</a:t>
            </a:r>
            <a:r>
              <a:rPr lang="en-US" dirty="0" err="1" smtClean="0">
                <a:solidFill>
                  <a:schemeClr val="tx1"/>
                </a:solidFill>
              </a:rPr>
              <a:t>earthref.org</a:t>
            </a:r>
            <a:r>
              <a:rPr lang="en-US" dirty="0" smtClean="0">
                <a:solidFill>
                  <a:schemeClr val="tx1"/>
                </a:solidFill>
              </a:rPr>
              <a:t>/SCC</a:t>
            </a:r>
            <a:endParaRPr lang="en-US" dirty="0">
              <a:solidFill>
                <a:schemeClr val="tx1"/>
              </a:solidFill>
            </a:endParaRPr>
          </a:p>
        </p:txBody>
      </p:sp>
    </p:spTree>
    <p:extLst>
      <p:ext uri="{BB962C8B-B14F-4D97-AF65-F5344CB8AC3E}">
        <p14:creationId xmlns:p14="http://schemas.microsoft.com/office/powerpoint/2010/main" val="4033532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smtClean="0"/>
              <a:t>Ionic Bonding</a:t>
            </a:r>
            <a:endParaRPr lang="en-US" dirty="0"/>
          </a:p>
        </p:txBody>
      </p:sp>
      <p:sp>
        <p:nvSpPr>
          <p:cNvPr id="29699" name="Rectangle 3"/>
          <p:cNvSpPr>
            <a:spLocks noGrp="1" noChangeArrowheads="1"/>
          </p:cNvSpPr>
          <p:nvPr>
            <p:ph type="body" idx="1"/>
          </p:nvPr>
        </p:nvSpPr>
        <p:spPr/>
        <p:txBody>
          <a:bodyPr>
            <a:noAutofit/>
          </a:bodyPr>
          <a:lstStyle/>
          <a:p>
            <a:pPr>
              <a:lnSpc>
                <a:spcPct val="90000"/>
              </a:lnSpc>
            </a:pPr>
            <a:r>
              <a:rPr lang="en-US" sz="3200" dirty="0"/>
              <a:t>Elements form </a:t>
            </a:r>
            <a:r>
              <a:rPr lang="en-US" sz="3200" dirty="0" smtClean="0"/>
              <a:t>compounds to maintain a </a:t>
            </a:r>
            <a:r>
              <a:rPr lang="en-US" sz="3200" b="1" dirty="0" smtClean="0"/>
              <a:t>neutral charge</a:t>
            </a:r>
            <a:endParaRPr lang="en-US" sz="3200" b="1" dirty="0"/>
          </a:p>
          <a:p>
            <a:pPr lvl="1">
              <a:lnSpc>
                <a:spcPct val="90000"/>
              </a:lnSpc>
            </a:pPr>
            <a:r>
              <a:rPr lang="en-US" sz="2800" dirty="0" smtClean="0">
                <a:solidFill>
                  <a:schemeClr val="tx1"/>
                </a:solidFill>
              </a:rPr>
              <a:t>Positively charged ions combine with negatively charged ions so their total charge is </a:t>
            </a:r>
            <a:r>
              <a:rPr lang="en-US" sz="2800" b="1" dirty="0" smtClean="0">
                <a:solidFill>
                  <a:schemeClr val="tx1"/>
                </a:solidFill>
              </a:rPr>
              <a:t>zero</a:t>
            </a:r>
            <a:endParaRPr lang="en-US" sz="2800" b="1" dirty="0">
              <a:solidFill>
                <a:schemeClr val="tx1"/>
              </a:solidFill>
            </a:endParaRPr>
          </a:p>
          <a:p>
            <a:pPr>
              <a:lnSpc>
                <a:spcPct val="90000"/>
              </a:lnSpc>
            </a:pPr>
            <a:r>
              <a:rPr lang="en-US" sz="3200" dirty="0"/>
              <a:t>  </a:t>
            </a:r>
            <a:r>
              <a:rPr lang="en-US" sz="3200" dirty="0" smtClean="0"/>
              <a:t>An atom with a neutral charge is </a:t>
            </a:r>
            <a:r>
              <a:rPr lang="en-US" sz="3200" b="1" dirty="0" smtClean="0"/>
              <a:t>chemically </a:t>
            </a:r>
            <a:r>
              <a:rPr lang="en-US" sz="3200" b="1" dirty="0"/>
              <a:t>stable</a:t>
            </a:r>
            <a:r>
              <a:rPr lang="en-US" sz="3200" dirty="0"/>
              <a:t>.  </a:t>
            </a:r>
            <a:r>
              <a:rPr lang="en-US" sz="3200" dirty="0" smtClean="0"/>
              <a:t>An atom will </a:t>
            </a:r>
            <a:r>
              <a:rPr lang="en-US" sz="3200" dirty="0"/>
              <a:t>lose, share, or gain </a:t>
            </a:r>
            <a:r>
              <a:rPr lang="en-US" sz="3200" dirty="0" smtClean="0"/>
              <a:t>electrons</a:t>
            </a:r>
            <a:r>
              <a:rPr lang="en-US" sz="3200" dirty="0"/>
              <a:t> </a:t>
            </a:r>
            <a:r>
              <a:rPr lang="en-US" sz="3200" dirty="0" smtClean="0"/>
              <a:t>to become chemically stable.</a:t>
            </a:r>
            <a:endParaRPr lang="en-US" sz="3200" dirty="0"/>
          </a:p>
        </p:txBody>
      </p:sp>
      <p:sp>
        <p:nvSpPr>
          <p:cNvPr id="5"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Tree>
    <p:extLst>
      <p:ext uri="{BB962C8B-B14F-4D97-AF65-F5344CB8AC3E}">
        <p14:creationId xmlns:p14="http://schemas.microsoft.com/office/powerpoint/2010/main" val="3479349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77365"/>
            <a:ext cx="9144000" cy="5591943"/>
          </a:xfrm>
          <a:prstGeom prst="rect">
            <a:avLst/>
          </a:prstGeom>
        </p:spPr>
      </p:pic>
      <p:sp>
        <p:nvSpPr>
          <p:cNvPr id="5" name="TextBox 4"/>
          <p:cNvSpPr txBox="1"/>
          <p:nvPr/>
        </p:nvSpPr>
        <p:spPr>
          <a:xfrm>
            <a:off x="598303" y="1381628"/>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8" name="TextBox 7"/>
          <p:cNvSpPr txBox="1"/>
          <p:nvPr/>
        </p:nvSpPr>
        <p:spPr>
          <a:xfrm>
            <a:off x="0" y="815701"/>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9" name="TextBox 8"/>
          <p:cNvSpPr txBox="1"/>
          <p:nvPr/>
        </p:nvSpPr>
        <p:spPr>
          <a:xfrm>
            <a:off x="6564963" y="1458059"/>
            <a:ext cx="645044" cy="461665"/>
          </a:xfrm>
          <a:prstGeom prst="rect">
            <a:avLst/>
          </a:prstGeom>
          <a:noFill/>
        </p:spPr>
        <p:txBody>
          <a:bodyPr wrap="square" rtlCol="0">
            <a:spAutoFit/>
          </a:bodyPr>
          <a:lstStyle/>
          <a:p>
            <a:r>
              <a:rPr lang="en-US" sz="2400" dirty="0" smtClean="0">
                <a:solidFill>
                  <a:srgbClr val="000000"/>
                </a:solidFill>
              </a:rPr>
              <a:t>+4</a:t>
            </a:r>
            <a:endParaRPr lang="en-US" sz="2400" dirty="0">
              <a:solidFill>
                <a:srgbClr val="000000"/>
              </a:solidFill>
            </a:endParaRPr>
          </a:p>
        </p:txBody>
      </p:sp>
      <p:sp>
        <p:nvSpPr>
          <p:cNvPr id="10" name="TextBox 9"/>
          <p:cNvSpPr txBox="1"/>
          <p:nvPr/>
        </p:nvSpPr>
        <p:spPr>
          <a:xfrm>
            <a:off x="6061019"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1" name="TextBox 10"/>
          <p:cNvSpPr txBox="1"/>
          <p:nvPr/>
        </p:nvSpPr>
        <p:spPr>
          <a:xfrm>
            <a:off x="8108408" y="1442096"/>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12" name="TextBox 11"/>
          <p:cNvSpPr txBox="1"/>
          <p:nvPr/>
        </p:nvSpPr>
        <p:spPr>
          <a:xfrm>
            <a:off x="7606734" y="1458059"/>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13" name="TextBox 12"/>
          <p:cNvSpPr txBox="1"/>
          <p:nvPr/>
        </p:nvSpPr>
        <p:spPr>
          <a:xfrm>
            <a:off x="7122948"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4" name="TextBox 13"/>
          <p:cNvSpPr txBox="1"/>
          <p:nvPr/>
        </p:nvSpPr>
        <p:spPr>
          <a:xfrm>
            <a:off x="8660220" y="919963"/>
            <a:ext cx="645044" cy="461665"/>
          </a:xfrm>
          <a:prstGeom prst="rect">
            <a:avLst/>
          </a:prstGeom>
          <a:noFill/>
        </p:spPr>
        <p:txBody>
          <a:bodyPr wrap="square" rtlCol="0">
            <a:spAutoFit/>
          </a:bodyPr>
          <a:lstStyle/>
          <a:p>
            <a:r>
              <a:rPr lang="en-US" sz="2400" dirty="0" smtClean="0">
                <a:solidFill>
                  <a:srgbClr val="000000"/>
                </a:solidFill>
              </a:rPr>
              <a:t>0</a:t>
            </a:r>
            <a:endParaRPr lang="en-US" sz="2400" dirty="0">
              <a:solidFill>
                <a:srgbClr val="000000"/>
              </a:solidFill>
            </a:endParaRPr>
          </a:p>
        </p:txBody>
      </p:sp>
      <p:sp>
        <p:nvSpPr>
          <p:cNvPr id="15" name="TextBox 14"/>
          <p:cNvSpPr txBox="1"/>
          <p:nvPr/>
        </p:nvSpPr>
        <p:spPr>
          <a:xfrm>
            <a:off x="1243347" y="2543734"/>
            <a:ext cx="6237562" cy="461665"/>
          </a:xfrm>
          <a:prstGeom prst="rect">
            <a:avLst/>
          </a:prstGeom>
          <a:noFill/>
        </p:spPr>
        <p:txBody>
          <a:bodyPr wrap="square" rtlCol="0">
            <a:spAutoFit/>
          </a:bodyPr>
          <a:lstStyle/>
          <a:p>
            <a:r>
              <a:rPr lang="en-US" sz="2400" dirty="0" smtClean="0">
                <a:solidFill>
                  <a:srgbClr val="000000"/>
                </a:solidFill>
              </a:rPr>
              <a:t>Transition metals – charge varies</a:t>
            </a:r>
            <a:endParaRPr lang="en-US" sz="2400" dirty="0">
              <a:solidFill>
                <a:srgbClr val="000000"/>
              </a:solidFill>
            </a:endParaRPr>
          </a:p>
        </p:txBody>
      </p:sp>
      <p:sp>
        <p:nvSpPr>
          <p:cNvPr id="19" name="Rectangle 2"/>
          <p:cNvSpPr>
            <a:spLocks noGrp="1" noChangeArrowheads="1"/>
          </p:cNvSpPr>
          <p:nvPr>
            <p:ph type="title"/>
          </p:nvPr>
        </p:nvSpPr>
        <p:spPr>
          <a:xfrm>
            <a:off x="685800" y="274638"/>
            <a:ext cx="7772400" cy="541063"/>
          </a:xfrm>
        </p:spPr>
        <p:txBody>
          <a:bodyPr>
            <a:normAutofit fontScale="90000"/>
          </a:bodyPr>
          <a:lstStyle/>
          <a:p>
            <a:r>
              <a:rPr lang="en-US" b="1" dirty="0"/>
              <a:t>Forming an Ionic </a:t>
            </a:r>
            <a:r>
              <a:rPr lang="en-US" b="1" dirty="0" smtClean="0"/>
              <a:t>Bond</a:t>
            </a:r>
            <a:endParaRPr lang="en-US" b="1" dirty="0"/>
          </a:p>
        </p:txBody>
      </p:sp>
      <p:sp>
        <p:nvSpPr>
          <p:cNvPr id="2" name="Rectangle 1"/>
          <p:cNvSpPr/>
          <p:nvPr/>
        </p:nvSpPr>
        <p:spPr>
          <a:xfrm>
            <a:off x="60421" y="1295400"/>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105186" y="1936077"/>
            <a:ext cx="493059" cy="2919805"/>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ooter Placeholder 4"/>
          <p:cNvSpPr>
            <a:spLocks noGrp="1"/>
          </p:cNvSpPr>
          <p:nvPr>
            <p:ph type="ftr" sz="quarter" idx="12"/>
          </p:nvPr>
        </p:nvSpPr>
        <p:spPr>
          <a:xfrm>
            <a:off x="23872" y="6396672"/>
            <a:ext cx="3581400" cy="365760"/>
          </a:xfrm>
        </p:spPr>
        <p:txBody>
          <a:bodyPr/>
          <a:lstStyle/>
          <a:p>
            <a:r>
              <a:rPr lang="en-US" dirty="0" smtClean="0">
                <a:solidFill>
                  <a:schemeClr val="tx1"/>
                </a:solidFill>
              </a:rPr>
              <a:t>http://</a:t>
            </a:r>
            <a:r>
              <a:rPr lang="en-US" dirty="0" err="1" smtClean="0">
                <a:solidFill>
                  <a:schemeClr val="tx1"/>
                </a:solidFill>
              </a:rPr>
              <a:t>earthref.org</a:t>
            </a:r>
            <a:r>
              <a:rPr lang="en-US" dirty="0" smtClean="0">
                <a:solidFill>
                  <a:schemeClr val="tx1"/>
                </a:solidFill>
              </a:rPr>
              <a:t>/SCC</a:t>
            </a:r>
            <a:endParaRPr lang="en-US" dirty="0">
              <a:solidFill>
                <a:schemeClr val="tx1"/>
              </a:solidFill>
            </a:endParaRPr>
          </a:p>
        </p:txBody>
      </p:sp>
    </p:spTree>
    <p:extLst>
      <p:ext uri="{BB962C8B-B14F-4D97-AF65-F5344CB8AC3E}">
        <p14:creationId xmlns:p14="http://schemas.microsoft.com/office/powerpoint/2010/main" val="32713061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77365"/>
            <a:ext cx="9144000" cy="5591943"/>
          </a:xfrm>
          <a:prstGeom prst="rect">
            <a:avLst/>
          </a:prstGeom>
        </p:spPr>
      </p:pic>
      <p:sp>
        <p:nvSpPr>
          <p:cNvPr id="5" name="TextBox 4"/>
          <p:cNvSpPr txBox="1"/>
          <p:nvPr/>
        </p:nvSpPr>
        <p:spPr>
          <a:xfrm>
            <a:off x="598303" y="1381628"/>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8" name="TextBox 7"/>
          <p:cNvSpPr txBox="1"/>
          <p:nvPr/>
        </p:nvSpPr>
        <p:spPr>
          <a:xfrm>
            <a:off x="0" y="815701"/>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9" name="TextBox 8"/>
          <p:cNvSpPr txBox="1"/>
          <p:nvPr/>
        </p:nvSpPr>
        <p:spPr>
          <a:xfrm>
            <a:off x="6564963" y="1458059"/>
            <a:ext cx="645044" cy="461665"/>
          </a:xfrm>
          <a:prstGeom prst="rect">
            <a:avLst/>
          </a:prstGeom>
          <a:noFill/>
        </p:spPr>
        <p:txBody>
          <a:bodyPr wrap="square" rtlCol="0">
            <a:spAutoFit/>
          </a:bodyPr>
          <a:lstStyle/>
          <a:p>
            <a:r>
              <a:rPr lang="en-US" sz="2400" dirty="0" smtClean="0">
                <a:solidFill>
                  <a:srgbClr val="000000"/>
                </a:solidFill>
              </a:rPr>
              <a:t>+4</a:t>
            </a:r>
            <a:endParaRPr lang="en-US" sz="2400" dirty="0">
              <a:solidFill>
                <a:srgbClr val="000000"/>
              </a:solidFill>
            </a:endParaRPr>
          </a:p>
        </p:txBody>
      </p:sp>
      <p:sp>
        <p:nvSpPr>
          <p:cNvPr id="10" name="TextBox 9"/>
          <p:cNvSpPr txBox="1"/>
          <p:nvPr/>
        </p:nvSpPr>
        <p:spPr>
          <a:xfrm>
            <a:off x="6061019"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1" name="TextBox 10"/>
          <p:cNvSpPr txBox="1"/>
          <p:nvPr/>
        </p:nvSpPr>
        <p:spPr>
          <a:xfrm>
            <a:off x="8108408" y="1442096"/>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12" name="TextBox 11"/>
          <p:cNvSpPr txBox="1"/>
          <p:nvPr/>
        </p:nvSpPr>
        <p:spPr>
          <a:xfrm>
            <a:off x="7606734" y="1458059"/>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13" name="TextBox 12"/>
          <p:cNvSpPr txBox="1"/>
          <p:nvPr/>
        </p:nvSpPr>
        <p:spPr>
          <a:xfrm>
            <a:off x="7122948"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4" name="TextBox 13"/>
          <p:cNvSpPr txBox="1"/>
          <p:nvPr/>
        </p:nvSpPr>
        <p:spPr>
          <a:xfrm>
            <a:off x="8660220" y="919963"/>
            <a:ext cx="645044" cy="461665"/>
          </a:xfrm>
          <a:prstGeom prst="rect">
            <a:avLst/>
          </a:prstGeom>
          <a:noFill/>
        </p:spPr>
        <p:txBody>
          <a:bodyPr wrap="square" rtlCol="0">
            <a:spAutoFit/>
          </a:bodyPr>
          <a:lstStyle/>
          <a:p>
            <a:r>
              <a:rPr lang="en-US" sz="2400" dirty="0" smtClean="0">
                <a:solidFill>
                  <a:srgbClr val="000000"/>
                </a:solidFill>
              </a:rPr>
              <a:t>0</a:t>
            </a:r>
            <a:endParaRPr lang="en-US" sz="2400" dirty="0">
              <a:solidFill>
                <a:srgbClr val="000000"/>
              </a:solidFill>
            </a:endParaRPr>
          </a:p>
        </p:txBody>
      </p:sp>
      <p:sp>
        <p:nvSpPr>
          <p:cNvPr id="15" name="TextBox 14"/>
          <p:cNvSpPr txBox="1"/>
          <p:nvPr/>
        </p:nvSpPr>
        <p:spPr>
          <a:xfrm>
            <a:off x="1243347" y="2543734"/>
            <a:ext cx="6237562" cy="461665"/>
          </a:xfrm>
          <a:prstGeom prst="rect">
            <a:avLst/>
          </a:prstGeom>
          <a:noFill/>
        </p:spPr>
        <p:txBody>
          <a:bodyPr wrap="square" rtlCol="0">
            <a:spAutoFit/>
          </a:bodyPr>
          <a:lstStyle/>
          <a:p>
            <a:r>
              <a:rPr lang="en-US" sz="2400" dirty="0" smtClean="0">
                <a:solidFill>
                  <a:srgbClr val="000000"/>
                </a:solidFill>
              </a:rPr>
              <a:t>Transition metals – charge varies</a:t>
            </a:r>
            <a:endParaRPr lang="en-US" sz="2400" dirty="0">
              <a:solidFill>
                <a:srgbClr val="000000"/>
              </a:solidFill>
            </a:endParaRPr>
          </a:p>
        </p:txBody>
      </p:sp>
      <p:sp>
        <p:nvSpPr>
          <p:cNvPr id="19" name="Rectangle 2"/>
          <p:cNvSpPr>
            <a:spLocks noGrp="1" noChangeArrowheads="1"/>
          </p:cNvSpPr>
          <p:nvPr>
            <p:ph type="title"/>
          </p:nvPr>
        </p:nvSpPr>
        <p:spPr>
          <a:xfrm>
            <a:off x="685800" y="274638"/>
            <a:ext cx="7772400" cy="531593"/>
          </a:xfrm>
        </p:spPr>
        <p:txBody>
          <a:bodyPr>
            <a:normAutofit fontScale="90000"/>
          </a:bodyPr>
          <a:lstStyle/>
          <a:p>
            <a:r>
              <a:rPr lang="en-US" b="1" dirty="0"/>
              <a:t>Forming an Ionic </a:t>
            </a:r>
            <a:r>
              <a:rPr lang="en-US" b="1" dirty="0" smtClean="0"/>
              <a:t>Bond</a:t>
            </a:r>
            <a:endParaRPr lang="en-US" b="1" dirty="0"/>
          </a:p>
        </p:txBody>
      </p:sp>
      <p:sp>
        <p:nvSpPr>
          <p:cNvPr id="2" name="Rectangle 1"/>
          <p:cNvSpPr/>
          <p:nvPr/>
        </p:nvSpPr>
        <p:spPr>
          <a:xfrm>
            <a:off x="553480" y="2506276"/>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612127" y="1936077"/>
            <a:ext cx="493059" cy="2919805"/>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ooter Placeholder 4"/>
          <p:cNvSpPr>
            <a:spLocks noGrp="1"/>
          </p:cNvSpPr>
          <p:nvPr>
            <p:ph type="ftr" sz="quarter" idx="12"/>
          </p:nvPr>
        </p:nvSpPr>
        <p:spPr>
          <a:xfrm>
            <a:off x="23872" y="6396672"/>
            <a:ext cx="3581400" cy="365760"/>
          </a:xfrm>
        </p:spPr>
        <p:txBody>
          <a:bodyPr/>
          <a:lstStyle/>
          <a:p>
            <a:r>
              <a:rPr lang="en-US" dirty="0" smtClean="0">
                <a:solidFill>
                  <a:schemeClr val="tx1"/>
                </a:solidFill>
              </a:rPr>
              <a:t>http://</a:t>
            </a:r>
            <a:r>
              <a:rPr lang="en-US" dirty="0" err="1" smtClean="0">
                <a:solidFill>
                  <a:schemeClr val="tx1"/>
                </a:solidFill>
              </a:rPr>
              <a:t>earthref.org</a:t>
            </a:r>
            <a:r>
              <a:rPr lang="en-US" dirty="0" smtClean="0">
                <a:solidFill>
                  <a:schemeClr val="tx1"/>
                </a:solidFill>
              </a:rPr>
              <a:t>/SCC</a:t>
            </a:r>
            <a:endParaRPr lang="en-US" dirty="0">
              <a:solidFill>
                <a:schemeClr val="tx1"/>
              </a:solidFill>
            </a:endParaRPr>
          </a:p>
        </p:txBody>
      </p:sp>
    </p:spTree>
    <p:extLst>
      <p:ext uri="{BB962C8B-B14F-4D97-AF65-F5344CB8AC3E}">
        <p14:creationId xmlns:p14="http://schemas.microsoft.com/office/powerpoint/2010/main" val="26556314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77365"/>
            <a:ext cx="9144000" cy="5591943"/>
          </a:xfrm>
          <a:prstGeom prst="rect">
            <a:avLst/>
          </a:prstGeom>
        </p:spPr>
      </p:pic>
      <p:sp>
        <p:nvSpPr>
          <p:cNvPr id="5" name="TextBox 4"/>
          <p:cNvSpPr txBox="1"/>
          <p:nvPr/>
        </p:nvSpPr>
        <p:spPr>
          <a:xfrm>
            <a:off x="598303" y="1381628"/>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8" name="TextBox 7"/>
          <p:cNvSpPr txBox="1"/>
          <p:nvPr/>
        </p:nvSpPr>
        <p:spPr>
          <a:xfrm>
            <a:off x="0" y="815701"/>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9" name="TextBox 8"/>
          <p:cNvSpPr txBox="1"/>
          <p:nvPr/>
        </p:nvSpPr>
        <p:spPr>
          <a:xfrm>
            <a:off x="6564963" y="1458059"/>
            <a:ext cx="645044" cy="461665"/>
          </a:xfrm>
          <a:prstGeom prst="rect">
            <a:avLst/>
          </a:prstGeom>
          <a:noFill/>
        </p:spPr>
        <p:txBody>
          <a:bodyPr wrap="square" rtlCol="0">
            <a:spAutoFit/>
          </a:bodyPr>
          <a:lstStyle/>
          <a:p>
            <a:r>
              <a:rPr lang="en-US" sz="2400" dirty="0" smtClean="0">
                <a:solidFill>
                  <a:srgbClr val="000000"/>
                </a:solidFill>
              </a:rPr>
              <a:t>+4</a:t>
            </a:r>
            <a:endParaRPr lang="en-US" sz="2400" dirty="0">
              <a:solidFill>
                <a:srgbClr val="000000"/>
              </a:solidFill>
            </a:endParaRPr>
          </a:p>
        </p:txBody>
      </p:sp>
      <p:sp>
        <p:nvSpPr>
          <p:cNvPr id="10" name="TextBox 9"/>
          <p:cNvSpPr txBox="1"/>
          <p:nvPr/>
        </p:nvSpPr>
        <p:spPr>
          <a:xfrm>
            <a:off x="6061019"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1" name="TextBox 10"/>
          <p:cNvSpPr txBox="1"/>
          <p:nvPr/>
        </p:nvSpPr>
        <p:spPr>
          <a:xfrm>
            <a:off x="8108408" y="1442096"/>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12" name="TextBox 11"/>
          <p:cNvSpPr txBox="1"/>
          <p:nvPr/>
        </p:nvSpPr>
        <p:spPr>
          <a:xfrm>
            <a:off x="7606734" y="1458059"/>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13" name="TextBox 12"/>
          <p:cNvSpPr txBox="1"/>
          <p:nvPr/>
        </p:nvSpPr>
        <p:spPr>
          <a:xfrm>
            <a:off x="7122948"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4" name="TextBox 13"/>
          <p:cNvSpPr txBox="1"/>
          <p:nvPr/>
        </p:nvSpPr>
        <p:spPr>
          <a:xfrm>
            <a:off x="8660220" y="919963"/>
            <a:ext cx="645044" cy="461665"/>
          </a:xfrm>
          <a:prstGeom prst="rect">
            <a:avLst/>
          </a:prstGeom>
          <a:noFill/>
        </p:spPr>
        <p:txBody>
          <a:bodyPr wrap="square" rtlCol="0">
            <a:spAutoFit/>
          </a:bodyPr>
          <a:lstStyle/>
          <a:p>
            <a:r>
              <a:rPr lang="en-US" sz="2400" dirty="0" smtClean="0">
                <a:solidFill>
                  <a:srgbClr val="000000"/>
                </a:solidFill>
              </a:rPr>
              <a:t>0</a:t>
            </a:r>
            <a:endParaRPr lang="en-US" sz="2400" dirty="0">
              <a:solidFill>
                <a:srgbClr val="000000"/>
              </a:solidFill>
            </a:endParaRPr>
          </a:p>
        </p:txBody>
      </p:sp>
      <p:sp>
        <p:nvSpPr>
          <p:cNvPr id="15" name="TextBox 14"/>
          <p:cNvSpPr txBox="1"/>
          <p:nvPr/>
        </p:nvSpPr>
        <p:spPr>
          <a:xfrm>
            <a:off x="1243347" y="2543734"/>
            <a:ext cx="6237562" cy="461665"/>
          </a:xfrm>
          <a:prstGeom prst="rect">
            <a:avLst/>
          </a:prstGeom>
          <a:noFill/>
        </p:spPr>
        <p:txBody>
          <a:bodyPr wrap="square" rtlCol="0">
            <a:spAutoFit/>
          </a:bodyPr>
          <a:lstStyle/>
          <a:p>
            <a:r>
              <a:rPr lang="en-US" sz="2400" dirty="0" smtClean="0">
                <a:solidFill>
                  <a:srgbClr val="000000"/>
                </a:solidFill>
              </a:rPr>
              <a:t>Transition metals – charge varies</a:t>
            </a:r>
            <a:endParaRPr lang="en-US" sz="2400" dirty="0">
              <a:solidFill>
                <a:srgbClr val="000000"/>
              </a:solidFill>
            </a:endParaRPr>
          </a:p>
        </p:txBody>
      </p:sp>
      <p:sp>
        <p:nvSpPr>
          <p:cNvPr id="19" name="Rectangle 2"/>
          <p:cNvSpPr>
            <a:spLocks noGrp="1" noChangeArrowheads="1"/>
          </p:cNvSpPr>
          <p:nvPr>
            <p:ph type="title"/>
          </p:nvPr>
        </p:nvSpPr>
        <p:spPr>
          <a:xfrm>
            <a:off x="685800" y="274638"/>
            <a:ext cx="7772400" cy="541063"/>
          </a:xfrm>
        </p:spPr>
        <p:txBody>
          <a:bodyPr>
            <a:normAutofit fontScale="90000"/>
          </a:bodyPr>
          <a:lstStyle/>
          <a:p>
            <a:r>
              <a:rPr lang="en-US" b="1" dirty="0"/>
              <a:t>Forming an Ionic </a:t>
            </a:r>
            <a:r>
              <a:rPr lang="en-US" b="1" dirty="0" smtClean="0"/>
              <a:t>Bond</a:t>
            </a:r>
            <a:endParaRPr lang="en-US" b="1" dirty="0"/>
          </a:p>
        </p:txBody>
      </p:sp>
      <p:sp>
        <p:nvSpPr>
          <p:cNvPr id="2" name="Rectangle 1"/>
          <p:cNvSpPr/>
          <p:nvPr/>
        </p:nvSpPr>
        <p:spPr>
          <a:xfrm>
            <a:off x="6086845" y="1903761"/>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113675" y="1936077"/>
            <a:ext cx="493059" cy="2919805"/>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ooter Placeholder 4"/>
          <p:cNvSpPr>
            <a:spLocks noGrp="1"/>
          </p:cNvSpPr>
          <p:nvPr>
            <p:ph type="ftr" sz="quarter" idx="12"/>
          </p:nvPr>
        </p:nvSpPr>
        <p:spPr>
          <a:xfrm>
            <a:off x="23872" y="6396672"/>
            <a:ext cx="3581400" cy="365760"/>
          </a:xfrm>
        </p:spPr>
        <p:txBody>
          <a:bodyPr/>
          <a:lstStyle/>
          <a:p>
            <a:r>
              <a:rPr lang="en-US" dirty="0" smtClean="0">
                <a:solidFill>
                  <a:schemeClr val="tx1"/>
                </a:solidFill>
              </a:rPr>
              <a:t>http://</a:t>
            </a:r>
            <a:r>
              <a:rPr lang="en-US" dirty="0" err="1" smtClean="0">
                <a:solidFill>
                  <a:schemeClr val="tx1"/>
                </a:solidFill>
              </a:rPr>
              <a:t>earthref.org</a:t>
            </a:r>
            <a:r>
              <a:rPr lang="en-US" dirty="0" smtClean="0">
                <a:solidFill>
                  <a:schemeClr val="tx1"/>
                </a:solidFill>
              </a:rPr>
              <a:t>/SCC</a:t>
            </a:r>
            <a:endParaRPr lang="en-US" dirty="0">
              <a:solidFill>
                <a:schemeClr val="tx1"/>
              </a:solidFill>
            </a:endParaRPr>
          </a:p>
        </p:txBody>
      </p:sp>
    </p:spTree>
    <p:extLst>
      <p:ext uri="{BB962C8B-B14F-4D97-AF65-F5344CB8AC3E}">
        <p14:creationId xmlns:p14="http://schemas.microsoft.com/office/powerpoint/2010/main" val="23167473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77365"/>
            <a:ext cx="9144000" cy="5591943"/>
          </a:xfrm>
          <a:prstGeom prst="rect">
            <a:avLst/>
          </a:prstGeom>
        </p:spPr>
      </p:pic>
      <p:sp>
        <p:nvSpPr>
          <p:cNvPr id="5" name="TextBox 4"/>
          <p:cNvSpPr txBox="1"/>
          <p:nvPr/>
        </p:nvSpPr>
        <p:spPr>
          <a:xfrm>
            <a:off x="598303" y="1381628"/>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8" name="TextBox 7"/>
          <p:cNvSpPr txBox="1"/>
          <p:nvPr/>
        </p:nvSpPr>
        <p:spPr>
          <a:xfrm>
            <a:off x="0" y="815701"/>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9" name="TextBox 8"/>
          <p:cNvSpPr txBox="1"/>
          <p:nvPr/>
        </p:nvSpPr>
        <p:spPr>
          <a:xfrm>
            <a:off x="6564963" y="1458059"/>
            <a:ext cx="645044" cy="461665"/>
          </a:xfrm>
          <a:prstGeom prst="rect">
            <a:avLst/>
          </a:prstGeom>
          <a:noFill/>
        </p:spPr>
        <p:txBody>
          <a:bodyPr wrap="square" rtlCol="0">
            <a:spAutoFit/>
          </a:bodyPr>
          <a:lstStyle/>
          <a:p>
            <a:r>
              <a:rPr lang="en-US" sz="2400" dirty="0" smtClean="0">
                <a:solidFill>
                  <a:srgbClr val="000000"/>
                </a:solidFill>
              </a:rPr>
              <a:t>+4</a:t>
            </a:r>
            <a:endParaRPr lang="en-US" sz="2400" dirty="0">
              <a:solidFill>
                <a:srgbClr val="000000"/>
              </a:solidFill>
            </a:endParaRPr>
          </a:p>
        </p:txBody>
      </p:sp>
      <p:sp>
        <p:nvSpPr>
          <p:cNvPr id="10" name="TextBox 9"/>
          <p:cNvSpPr txBox="1"/>
          <p:nvPr/>
        </p:nvSpPr>
        <p:spPr>
          <a:xfrm>
            <a:off x="6061019"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1" name="TextBox 10"/>
          <p:cNvSpPr txBox="1"/>
          <p:nvPr/>
        </p:nvSpPr>
        <p:spPr>
          <a:xfrm>
            <a:off x="8108408" y="1442096"/>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12" name="TextBox 11"/>
          <p:cNvSpPr txBox="1"/>
          <p:nvPr/>
        </p:nvSpPr>
        <p:spPr>
          <a:xfrm>
            <a:off x="7606734" y="1458059"/>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13" name="TextBox 12"/>
          <p:cNvSpPr txBox="1"/>
          <p:nvPr/>
        </p:nvSpPr>
        <p:spPr>
          <a:xfrm>
            <a:off x="7122948"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4" name="TextBox 13"/>
          <p:cNvSpPr txBox="1"/>
          <p:nvPr/>
        </p:nvSpPr>
        <p:spPr>
          <a:xfrm>
            <a:off x="8660220" y="919963"/>
            <a:ext cx="645044" cy="461665"/>
          </a:xfrm>
          <a:prstGeom prst="rect">
            <a:avLst/>
          </a:prstGeom>
          <a:noFill/>
        </p:spPr>
        <p:txBody>
          <a:bodyPr wrap="square" rtlCol="0">
            <a:spAutoFit/>
          </a:bodyPr>
          <a:lstStyle/>
          <a:p>
            <a:r>
              <a:rPr lang="en-US" sz="2400" dirty="0" smtClean="0">
                <a:solidFill>
                  <a:srgbClr val="000000"/>
                </a:solidFill>
              </a:rPr>
              <a:t>0</a:t>
            </a:r>
            <a:endParaRPr lang="en-US" sz="2400" dirty="0">
              <a:solidFill>
                <a:srgbClr val="000000"/>
              </a:solidFill>
            </a:endParaRPr>
          </a:p>
        </p:txBody>
      </p:sp>
      <p:sp>
        <p:nvSpPr>
          <p:cNvPr id="15" name="TextBox 14"/>
          <p:cNvSpPr txBox="1"/>
          <p:nvPr/>
        </p:nvSpPr>
        <p:spPr>
          <a:xfrm>
            <a:off x="1243347" y="2543734"/>
            <a:ext cx="6237562" cy="461665"/>
          </a:xfrm>
          <a:prstGeom prst="rect">
            <a:avLst/>
          </a:prstGeom>
          <a:noFill/>
        </p:spPr>
        <p:txBody>
          <a:bodyPr wrap="square" rtlCol="0">
            <a:spAutoFit/>
          </a:bodyPr>
          <a:lstStyle/>
          <a:p>
            <a:r>
              <a:rPr lang="en-US" sz="2400" dirty="0" smtClean="0">
                <a:solidFill>
                  <a:srgbClr val="000000"/>
                </a:solidFill>
              </a:rPr>
              <a:t>Transition metals – charge varies</a:t>
            </a:r>
            <a:endParaRPr lang="en-US" sz="2400" dirty="0">
              <a:solidFill>
                <a:srgbClr val="000000"/>
              </a:solidFill>
            </a:endParaRPr>
          </a:p>
        </p:txBody>
      </p:sp>
      <p:sp>
        <p:nvSpPr>
          <p:cNvPr id="19" name="Rectangle 2"/>
          <p:cNvSpPr>
            <a:spLocks noGrp="1" noChangeArrowheads="1"/>
          </p:cNvSpPr>
          <p:nvPr>
            <p:ph type="title"/>
          </p:nvPr>
        </p:nvSpPr>
        <p:spPr>
          <a:xfrm>
            <a:off x="685800" y="274638"/>
            <a:ext cx="7772400" cy="541063"/>
          </a:xfrm>
        </p:spPr>
        <p:txBody>
          <a:bodyPr>
            <a:normAutofit fontScale="90000"/>
          </a:bodyPr>
          <a:lstStyle/>
          <a:p>
            <a:r>
              <a:rPr lang="en-US" b="1" dirty="0"/>
              <a:t>Forming an Ionic </a:t>
            </a:r>
            <a:r>
              <a:rPr lang="en-US" b="1" dirty="0" smtClean="0"/>
              <a:t>Bond</a:t>
            </a:r>
            <a:endParaRPr lang="en-US" b="1" dirty="0"/>
          </a:p>
        </p:txBody>
      </p:sp>
      <p:sp>
        <p:nvSpPr>
          <p:cNvPr id="2" name="Rectangle 1"/>
          <p:cNvSpPr/>
          <p:nvPr/>
        </p:nvSpPr>
        <p:spPr>
          <a:xfrm>
            <a:off x="553480" y="3106568"/>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108408" y="2543734"/>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ooter Placeholder 4"/>
          <p:cNvSpPr>
            <a:spLocks noGrp="1"/>
          </p:cNvSpPr>
          <p:nvPr>
            <p:ph type="ftr" sz="quarter" idx="12"/>
          </p:nvPr>
        </p:nvSpPr>
        <p:spPr>
          <a:xfrm>
            <a:off x="23872" y="6396672"/>
            <a:ext cx="3581400" cy="365760"/>
          </a:xfrm>
        </p:spPr>
        <p:txBody>
          <a:bodyPr/>
          <a:lstStyle/>
          <a:p>
            <a:r>
              <a:rPr lang="en-US" dirty="0" smtClean="0">
                <a:solidFill>
                  <a:schemeClr val="tx1"/>
                </a:solidFill>
              </a:rPr>
              <a:t>http://</a:t>
            </a:r>
            <a:r>
              <a:rPr lang="en-US" dirty="0" err="1" smtClean="0">
                <a:solidFill>
                  <a:schemeClr val="tx1"/>
                </a:solidFill>
              </a:rPr>
              <a:t>earthref.org</a:t>
            </a:r>
            <a:r>
              <a:rPr lang="en-US" dirty="0" smtClean="0">
                <a:solidFill>
                  <a:schemeClr val="tx1"/>
                </a:solidFill>
              </a:rPr>
              <a:t>/SCC</a:t>
            </a:r>
            <a:endParaRPr lang="en-US" dirty="0">
              <a:solidFill>
                <a:schemeClr val="tx1"/>
              </a:solidFill>
            </a:endParaRPr>
          </a:p>
        </p:txBody>
      </p:sp>
    </p:spTree>
    <p:extLst>
      <p:ext uri="{BB962C8B-B14F-4D97-AF65-F5344CB8AC3E}">
        <p14:creationId xmlns:p14="http://schemas.microsoft.com/office/powerpoint/2010/main" val="12998847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77365"/>
            <a:ext cx="9144000" cy="5591943"/>
          </a:xfrm>
          <a:prstGeom prst="rect">
            <a:avLst/>
          </a:prstGeom>
        </p:spPr>
      </p:pic>
      <p:sp>
        <p:nvSpPr>
          <p:cNvPr id="5" name="TextBox 4"/>
          <p:cNvSpPr txBox="1"/>
          <p:nvPr/>
        </p:nvSpPr>
        <p:spPr>
          <a:xfrm>
            <a:off x="598303" y="1381628"/>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8" name="TextBox 7"/>
          <p:cNvSpPr txBox="1"/>
          <p:nvPr/>
        </p:nvSpPr>
        <p:spPr>
          <a:xfrm>
            <a:off x="0" y="815701"/>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9" name="TextBox 8"/>
          <p:cNvSpPr txBox="1"/>
          <p:nvPr/>
        </p:nvSpPr>
        <p:spPr>
          <a:xfrm>
            <a:off x="6564963" y="1458059"/>
            <a:ext cx="645044" cy="461665"/>
          </a:xfrm>
          <a:prstGeom prst="rect">
            <a:avLst/>
          </a:prstGeom>
          <a:noFill/>
        </p:spPr>
        <p:txBody>
          <a:bodyPr wrap="square" rtlCol="0">
            <a:spAutoFit/>
          </a:bodyPr>
          <a:lstStyle/>
          <a:p>
            <a:r>
              <a:rPr lang="en-US" sz="2400" dirty="0" smtClean="0">
                <a:solidFill>
                  <a:srgbClr val="000000"/>
                </a:solidFill>
              </a:rPr>
              <a:t>+4</a:t>
            </a:r>
            <a:endParaRPr lang="en-US" sz="2400" dirty="0">
              <a:solidFill>
                <a:srgbClr val="000000"/>
              </a:solidFill>
            </a:endParaRPr>
          </a:p>
        </p:txBody>
      </p:sp>
      <p:sp>
        <p:nvSpPr>
          <p:cNvPr id="10" name="TextBox 9"/>
          <p:cNvSpPr txBox="1"/>
          <p:nvPr/>
        </p:nvSpPr>
        <p:spPr>
          <a:xfrm>
            <a:off x="6061019"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1" name="TextBox 10"/>
          <p:cNvSpPr txBox="1"/>
          <p:nvPr/>
        </p:nvSpPr>
        <p:spPr>
          <a:xfrm>
            <a:off x="8108408" y="1442096"/>
            <a:ext cx="645044" cy="461665"/>
          </a:xfrm>
          <a:prstGeom prst="rect">
            <a:avLst/>
          </a:prstGeom>
          <a:noFill/>
        </p:spPr>
        <p:txBody>
          <a:bodyPr wrap="square" rtlCol="0">
            <a:spAutoFit/>
          </a:bodyPr>
          <a:lstStyle/>
          <a:p>
            <a:r>
              <a:rPr lang="en-US" sz="2400" dirty="0" smtClean="0">
                <a:solidFill>
                  <a:srgbClr val="000000"/>
                </a:solidFill>
              </a:rPr>
              <a:t>-1</a:t>
            </a:r>
            <a:endParaRPr lang="en-US" sz="2400" dirty="0">
              <a:solidFill>
                <a:srgbClr val="000000"/>
              </a:solidFill>
            </a:endParaRPr>
          </a:p>
        </p:txBody>
      </p:sp>
      <p:sp>
        <p:nvSpPr>
          <p:cNvPr id="12" name="TextBox 11"/>
          <p:cNvSpPr txBox="1"/>
          <p:nvPr/>
        </p:nvSpPr>
        <p:spPr>
          <a:xfrm>
            <a:off x="7606734" y="1458059"/>
            <a:ext cx="645044" cy="461665"/>
          </a:xfrm>
          <a:prstGeom prst="rect">
            <a:avLst/>
          </a:prstGeom>
          <a:noFill/>
        </p:spPr>
        <p:txBody>
          <a:bodyPr wrap="square" rtlCol="0">
            <a:spAutoFit/>
          </a:bodyPr>
          <a:lstStyle/>
          <a:p>
            <a:r>
              <a:rPr lang="en-US" sz="2400" dirty="0" smtClean="0">
                <a:solidFill>
                  <a:srgbClr val="000000"/>
                </a:solidFill>
              </a:rPr>
              <a:t>-2</a:t>
            </a:r>
            <a:endParaRPr lang="en-US" sz="2400" dirty="0">
              <a:solidFill>
                <a:srgbClr val="000000"/>
              </a:solidFill>
            </a:endParaRPr>
          </a:p>
        </p:txBody>
      </p:sp>
      <p:sp>
        <p:nvSpPr>
          <p:cNvPr id="13" name="TextBox 12"/>
          <p:cNvSpPr txBox="1"/>
          <p:nvPr/>
        </p:nvSpPr>
        <p:spPr>
          <a:xfrm>
            <a:off x="7122948" y="1455596"/>
            <a:ext cx="645044" cy="461665"/>
          </a:xfrm>
          <a:prstGeom prst="rect">
            <a:avLst/>
          </a:prstGeom>
          <a:noFill/>
        </p:spPr>
        <p:txBody>
          <a:bodyPr wrap="square" rtlCol="0">
            <a:spAutoFit/>
          </a:bodyPr>
          <a:lstStyle/>
          <a:p>
            <a:r>
              <a:rPr lang="en-US" sz="2400" dirty="0" smtClean="0">
                <a:solidFill>
                  <a:srgbClr val="000000"/>
                </a:solidFill>
              </a:rPr>
              <a:t>-3</a:t>
            </a:r>
            <a:endParaRPr lang="en-US" sz="2400" dirty="0">
              <a:solidFill>
                <a:srgbClr val="000000"/>
              </a:solidFill>
            </a:endParaRPr>
          </a:p>
        </p:txBody>
      </p:sp>
      <p:sp>
        <p:nvSpPr>
          <p:cNvPr id="14" name="TextBox 13"/>
          <p:cNvSpPr txBox="1"/>
          <p:nvPr/>
        </p:nvSpPr>
        <p:spPr>
          <a:xfrm>
            <a:off x="8660220" y="919963"/>
            <a:ext cx="645044" cy="461665"/>
          </a:xfrm>
          <a:prstGeom prst="rect">
            <a:avLst/>
          </a:prstGeom>
          <a:noFill/>
        </p:spPr>
        <p:txBody>
          <a:bodyPr wrap="square" rtlCol="0">
            <a:spAutoFit/>
          </a:bodyPr>
          <a:lstStyle/>
          <a:p>
            <a:r>
              <a:rPr lang="en-US" sz="2400" dirty="0" smtClean="0">
                <a:solidFill>
                  <a:srgbClr val="000000"/>
                </a:solidFill>
              </a:rPr>
              <a:t>0</a:t>
            </a:r>
            <a:endParaRPr lang="en-US" sz="2400" dirty="0">
              <a:solidFill>
                <a:srgbClr val="000000"/>
              </a:solidFill>
            </a:endParaRPr>
          </a:p>
        </p:txBody>
      </p:sp>
      <p:sp>
        <p:nvSpPr>
          <p:cNvPr id="15" name="TextBox 14"/>
          <p:cNvSpPr txBox="1"/>
          <p:nvPr/>
        </p:nvSpPr>
        <p:spPr>
          <a:xfrm>
            <a:off x="1243347" y="2543734"/>
            <a:ext cx="6237562" cy="461665"/>
          </a:xfrm>
          <a:prstGeom prst="rect">
            <a:avLst/>
          </a:prstGeom>
          <a:noFill/>
        </p:spPr>
        <p:txBody>
          <a:bodyPr wrap="square" rtlCol="0">
            <a:spAutoFit/>
          </a:bodyPr>
          <a:lstStyle/>
          <a:p>
            <a:r>
              <a:rPr lang="en-US" sz="2400" dirty="0" smtClean="0">
                <a:solidFill>
                  <a:srgbClr val="000000"/>
                </a:solidFill>
              </a:rPr>
              <a:t>Transition metals – charge varies</a:t>
            </a:r>
            <a:endParaRPr lang="en-US" sz="2400" dirty="0">
              <a:solidFill>
                <a:srgbClr val="000000"/>
              </a:solidFill>
            </a:endParaRPr>
          </a:p>
        </p:txBody>
      </p:sp>
      <p:sp>
        <p:nvSpPr>
          <p:cNvPr id="19" name="Rectangle 2"/>
          <p:cNvSpPr>
            <a:spLocks noGrp="1" noChangeArrowheads="1"/>
          </p:cNvSpPr>
          <p:nvPr>
            <p:ph type="title"/>
          </p:nvPr>
        </p:nvSpPr>
        <p:spPr>
          <a:xfrm>
            <a:off x="685800" y="274638"/>
            <a:ext cx="7772400" cy="541063"/>
          </a:xfrm>
        </p:spPr>
        <p:txBody>
          <a:bodyPr>
            <a:normAutofit fontScale="90000"/>
          </a:bodyPr>
          <a:lstStyle/>
          <a:p>
            <a:r>
              <a:rPr lang="en-US" b="1" dirty="0"/>
              <a:t>Forming an Ionic </a:t>
            </a:r>
            <a:r>
              <a:rPr lang="en-US" b="1" dirty="0" smtClean="0"/>
              <a:t>Bond</a:t>
            </a:r>
            <a:endParaRPr lang="en-US" b="1" dirty="0"/>
          </a:p>
        </p:txBody>
      </p:sp>
      <p:sp>
        <p:nvSpPr>
          <p:cNvPr id="2" name="Rectangle 1"/>
          <p:cNvSpPr/>
          <p:nvPr/>
        </p:nvSpPr>
        <p:spPr>
          <a:xfrm>
            <a:off x="14103" y="2497714"/>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8108408" y="2497714"/>
            <a:ext cx="493059" cy="607657"/>
          </a:xfrm>
          <a:prstGeom prst="rect">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0140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1" dirty="0"/>
              <a:t>Forming an Ionic </a:t>
            </a:r>
            <a:r>
              <a:rPr lang="en-US" b="1" dirty="0" smtClean="0"/>
              <a:t>Bond</a:t>
            </a:r>
            <a:endParaRPr lang="en-US" b="1" dirty="0">
              <a:latin typeface="+mn-lt"/>
            </a:endParaRPr>
          </a:p>
        </p:txBody>
      </p:sp>
      <p:sp>
        <p:nvSpPr>
          <p:cNvPr id="25603" name="Rectangle 3"/>
          <p:cNvSpPr>
            <a:spLocks noGrp="1" noChangeArrowheads="1"/>
          </p:cNvSpPr>
          <p:nvPr>
            <p:ph type="body" idx="1"/>
          </p:nvPr>
        </p:nvSpPr>
        <p:spPr/>
        <p:txBody>
          <a:bodyPr>
            <a:normAutofit/>
          </a:bodyPr>
          <a:lstStyle/>
          <a:p>
            <a:pPr marL="68580" indent="0">
              <a:buNone/>
            </a:pPr>
            <a:r>
              <a:rPr lang="en-US" sz="3200" dirty="0" err="1" smtClean="0"/>
              <a:t>NaCl</a:t>
            </a:r>
            <a:endParaRPr lang="en-US" sz="3200" dirty="0" smtClean="0"/>
          </a:p>
          <a:p>
            <a:r>
              <a:rPr lang="en-US" sz="3200" dirty="0" smtClean="0"/>
              <a:t>Sodium </a:t>
            </a:r>
            <a:r>
              <a:rPr lang="en-US" sz="3200" dirty="0"/>
              <a:t>has one valence electron and transfers that electron to chlorine</a:t>
            </a:r>
          </a:p>
          <a:p>
            <a:r>
              <a:rPr lang="en-US" sz="3200" dirty="0" smtClean="0"/>
              <a:t>Na</a:t>
            </a:r>
            <a:r>
              <a:rPr lang="en-US" sz="3200" baseline="30000" dirty="0" smtClean="0"/>
              <a:t>+1</a:t>
            </a:r>
            <a:r>
              <a:rPr lang="en-US" sz="3200" dirty="0" smtClean="0"/>
              <a:t>Cl</a:t>
            </a:r>
            <a:r>
              <a:rPr lang="en-US" sz="3200" baseline="30000" dirty="0" smtClean="0"/>
              <a:t>-1</a:t>
            </a:r>
            <a:r>
              <a:rPr lang="en-US" sz="3200" dirty="0" smtClean="0"/>
              <a:t>  </a:t>
            </a:r>
            <a:r>
              <a:rPr lang="en-US" sz="3200" dirty="0"/>
              <a:t>the negative and positive electrical charges attract each other so the oppositely charged ions come together and form sodium chloride (salt). </a:t>
            </a:r>
          </a:p>
        </p:txBody>
      </p:sp>
      <p:sp>
        <p:nvSpPr>
          <p:cNvPr id="6"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8" name="Date Placeholder 4"/>
          <p:cNvSpPr>
            <a:spLocks noGrp="1"/>
          </p:cNvSpPr>
          <p:nvPr>
            <p:ph type="dt" sz="half" idx="10"/>
          </p:nvPr>
        </p:nvSpPr>
        <p:spPr>
          <a:xfrm>
            <a:off x="5932960" y="6361272"/>
            <a:ext cx="3044952" cy="365760"/>
          </a:xfrm>
        </p:spPr>
        <p:txBody>
          <a:bodyPr/>
          <a:lstStyle/>
          <a:p>
            <a:r>
              <a:rPr lang="en-US" dirty="0" smtClean="0"/>
              <a:t>Scripps Classroom Connection</a:t>
            </a:r>
            <a:endParaRPr lang="en-US" dirty="0"/>
          </a:p>
        </p:txBody>
      </p:sp>
      <p:pic>
        <p:nvPicPr>
          <p:cNvPr id="2" name="Picture 1"/>
          <p:cNvPicPr>
            <a:picLocks noChangeAspect="1"/>
          </p:cNvPicPr>
          <p:nvPr/>
        </p:nvPicPr>
        <p:blipFill>
          <a:blip r:embed="rId3"/>
          <a:stretch>
            <a:fillRect/>
          </a:stretch>
        </p:blipFill>
        <p:spPr>
          <a:xfrm>
            <a:off x="7058152" y="4583272"/>
            <a:ext cx="1778000" cy="1778000"/>
          </a:xfrm>
          <a:prstGeom prst="rect">
            <a:avLst/>
          </a:prstGeom>
        </p:spPr>
      </p:pic>
    </p:spTree>
    <p:extLst>
      <p:ext uri="{BB962C8B-B14F-4D97-AF65-F5344CB8AC3E}">
        <p14:creationId xmlns:p14="http://schemas.microsoft.com/office/powerpoint/2010/main" val="651200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Activity – Building Salt Molecules</a:t>
            </a:r>
            <a:endParaRPr lang="en-US" dirty="0"/>
          </a:p>
        </p:txBody>
      </p:sp>
      <p:sp>
        <p:nvSpPr>
          <p:cNvPr id="3" name="Content Placeholder 2"/>
          <p:cNvSpPr>
            <a:spLocks noGrp="1"/>
          </p:cNvSpPr>
          <p:nvPr>
            <p:ph idx="1"/>
          </p:nvPr>
        </p:nvSpPr>
        <p:spPr>
          <a:xfrm>
            <a:off x="611970" y="1480558"/>
            <a:ext cx="7772400" cy="4333489"/>
          </a:xfrm>
        </p:spPr>
        <p:txBody>
          <a:bodyPr>
            <a:noAutofit/>
          </a:bodyPr>
          <a:lstStyle/>
          <a:p>
            <a:r>
              <a:rPr lang="en-US" sz="2400" dirty="0" smtClean="0"/>
              <a:t>Salt is Sodium(Na) Chloride(</a:t>
            </a:r>
            <a:r>
              <a:rPr lang="en-US" sz="2400" dirty="0" err="1" smtClean="0"/>
              <a:t>Cl</a:t>
            </a:r>
            <a:r>
              <a:rPr lang="en-US" sz="2400" dirty="0" smtClean="0"/>
              <a:t>)</a:t>
            </a:r>
          </a:p>
          <a:p>
            <a:r>
              <a:rPr lang="en-US" sz="2400" dirty="0" smtClean="0"/>
              <a:t>Chemical Formula: </a:t>
            </a:r>
            <a:r>
              <a:rPr lang="en-US" sz="2400" dirty="0" err="1" smtClean="0"/>
              <a:t>Na</a:t>
            </a:r>
            <a:r>
              <a:rPr lang="en-US" sz="2400" dirty="0" err="1" smtClean="0">
                <a:solidFill>
                  <a:srgbClr val="008000"/>
                </a:solidFill>
              </a:rPr>
              <a:t>Cl</a:t>
            </a:r>
            <a:endParaRPr lang="en-US" sz="2400" dirty="0" smtClean="0">
              <a:solidFill>
                <a:srgbClr val="008000"/>
              </a:solidFill>
            </a:endParaRPr>
          </a:p>
          <a:p>
            <a:r>
              <a:rPr lang="en-US" sz="2400" dirty="0" smtClean="0"/>
              <a:t>Every Sodium(Na) atom bonds with </a:t>
            </a:r>
            <a:r>
              <a:rPr lang="en-US" sz="2400" dirty="0" smtClean="0">
                <a:solidFill>
                  <a:srgbClr val="008000"/>
                </a:solidFill>
              </a:rPr>
              <a:t>Chloride(</a:t>
            </a:r>
            <a:r>
              <a:rPr lang="en-US" sz="2400" dirty="0" err="1" smtClean="0">
                <a:solidFill>
                  <a:srgbClr val="008000"/>
                </a:solidFill>
              </a:rPr>
              <a:t>Cl</a:t>
            </a:r>
            <a:r>
              <a:rPr lang="en-US" sz="2400" dirty="0" smtClean="0">
                <a:solidFill>
                  <a:srgbClr val="008000"/>
                </a:solidFill>
              </a:rPr>
              <a:t>) atoms</a:t>
            </a:r>
          </a:p>
          <a:p>
            <a:endParaRPr lang="en-US" sz="2400" dirty="0">
              <a:solidFill>
                <a:schemeClr val="accent5"/>
              </a:solidFill>
            </a:endParaRPr>
          </a:p>
          <a:p>
            <a:pPr marL="68580" indent="0">
              <a:buNone/>
            </a:pPr>
            <a:r>
              <a:rPr lang="en-US" sz="2400" dirty="0" smtClean="0"/>
              <a:t>Start with 8 gumdrops and 12 toothpicks</a:t>
            </a:r>
          </a:p>
          <a:p>
            <a:r>
              <a:rPr lang="en-US" sz="2400" dirty="0" smtClean="0">
                <a:solidFill>
                  <a:srgbClr val="FFFFFF"/>
                </a:solidFill>
              </a:rPr>
              <a:t>White gumdrops represent Sodium (Na) atoms</a:t>
            </a:r>
          </a:p>
          <a:p>
            <a:r>
              <a:rPr lang="en-US" sz="2400" dirty="0">
                <a:solidFill>
                  <a:srgbClr val="008000"/>
                </a:solidFill>
              </a:rPr>
              <a:t>Green gumdrops represent Chlorine (</a:t>
            </a:r>
            <a:r>
              <a:rPr lang="en-US" sz="2400" dirty="0" err="1">
                <a:solidFill>
                  <a:srgbClr val="008000"/>
                </a:solidFill>
              </a:rPr>
              <a:t>Cl</a:t>
            </a:r>
            <a:r>
              <a:rPr lang="en-US" sz="2400" dirty="0">
                <a:solidFill>
                  <a:srgbClr val="008000"/>
                </a:solidFill>
              </a:rPr>
              <a:t>) </a:t>
            </a:r>
            <a:r>
              <a:rPr lang="en-US" sz="2400" dirty="0" smtClean="0">
                <a:solidFill>
                  <a:srgbClr val="008000"/>
                </a:solidFill>
              </a:rPr>
              <a:t>atoms</a:t>
            </a:r>
          </a:p>
          <a:p>
            <a:pPr marL="68580" indent="0">
              <a:buNone/>
            </a:pPr>
            <a:r>
              <a:rPr lang="en-US" sz="2400" dirty="0" smtClean="0">
                <a:solidFill>
                  <a:srgbClr val="FFFFFF"/>
                </a:solidFill>
              </a:rPr>
              <a:t>Each Sodium atom can only connect with Chlorine atoms</a:t>
            </a:r>
          </a:p>
        </p:txBody>
      </p:sp>
      <p:sp>
        <p:nvSpPr>
          <p:cNvPr id="5"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6"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8" name="Picture 7"/>
          <p:cNvPicPr>
            <a:picLocks noChangeAspect="1"/>
          </p:cNvPicPr>
          <p:nvPr/>
        </p:nvPicPr>
        <p:blipFill>
          <a:blip r:embed="rId3"/>
          <a:stretch>
            <a:fillRect/>
          </a:stretch>
        </p:blipFill>
        <p:spPr>
          <a:xfrm>
            <a:off x="7594444" y="5119564"/>
            <a:ext cx="1241707" cy="1241707"/>
          </a:xfrm>
          <a:prstGeom prst="rect">
            <a:avLst/>
          </a:prstGeom>
        </p:spPr>
      </p:pic>
    </p:spTree>
    <p:extLst>
      <p:ext uri="{BB962C8B-B14F-4D97-AF65-F5344CB8AC3E}">
        <p14:creationId xmlns:p14="http://schemas.microsoft.com/office/powerpoint/2010/main" val="208525003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hlinkClick r:id="rId3"/>
              </a:rPr>
              <a:t>http</a:t>
            </a:r>
            <a:r>
              <a:rPr lang="en-US" dirty="0">
                <a:hlinkClick r:id="rId3"/>
              </a:rPr>
              <a:t>://www.umass.edu/molvis/tutorials/dna/</a:t>
            </a:r>
            <a:r>
              <a:rPr lang="en-US" dirty="0" smtClean="0">
                <a:hlinkClick r:id="rId3"/>
              </a:rPr>
              <a:t>dnapairs.htm</a:t>
            </a:r>
            <a:endParaRPr lang="en-US" dirty="0" smtClean="0"/>
          </a:p>
          <a:p>
            <a:r>
              <a:rPr lang="en-US" dirty="0">
                <a:hlinkClick r:id="rId4"/>
              </a:rPr>
              <a:t>http://www.umass.edu/microbio/chime</a:t>
            </a:r>
            <a:r>
              <a:rPr lang="en-US" dirty="0" smtClean="0">
                <a:hlinkClick r:id="rId4"/>
              </a:rPr>
              <a:t>/</a:t>
            </a:r>
            <a:endParaRPr lang="en-US" dirty="0" smtClean="0"/>
          </a:p>
        </p:txBody>
      </p:sp>
      <p:sp>
        <p:nvSpPr>
          <p:cNvPr id="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8" name="Title 1"/>
          <p:cNvSpPr>
            <a:spLocks noGrp="1"/>
          </p:cNvSpPr>
          <p:nvPr>
            <p:ph type="title"/>
          </p:nvPr>
        </p:nvSpPr>
        <p:spPr>
          <a:xfrm>
            <a:off x="301752" y="228600"/>
            <a:ext cx="8534400" cy="758952"/>
          </a:xfrm>
        </p:spPr>
        <p:txBody>
          <a:bodyPr>
            <a:normAutofit fontScale="90000"/>
          </a:bodyPr>
          <a:lstStyle/>
          <a:p>
            <a:r>
              <a:rPr lang="en-US" dirty="0" smtClean="0"/>
              <a:t>Additional websites with 3-D molecule Demos</a:t>
            </a:r>
            <a:endParaRPr lang="en-US" dirty="0"/>
          </a:p>
        </p:txBody>
      </p:sp>
    </p:spTree>
    <p:extLst>
      <p:ext uri="{BB962C8B-B14F-4D97-AF65-F5344CB8AC3E}">
        <p14:creationId xmlns:p14="http://schemas.microsoft.com/office/powerpoint/2010/main" val="880733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Students should end the lesson with their individual salt molecule complete and an understanding that this is how crystal structures form.</a:t>
            </a:r>
          </a:p>
          <a:p>
            <a:r>
              <a:rPr lang="en-US" dirty="0" smtClean="0"/>
              <a:t>End the lesson by reminding students that next class they will be observing their crystals and looking at more examples of crystal structure.</a:t>
            </a:r>
          </a:p>
          <a:p>
            <a:r>
              <a:rPr lang="en-US" dirty="0" smtClean="0"/>
              <a:t>Save the gumdrop molecules, as they will be combined in the next lesson to form larger salt molecules.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6598</TotalTime>
  <Words>3080</Words>
  <Application>Microsoft Macintosh PowerPoint</Application>
  <PresentationFormat>On-screen Show (4:3)</PresentationFormat>
  <Paragraphs>313</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SCC</vt:lpstr>
      <vt:lpstr>Molecules and Bonding</vt:lpstr>
      <vt:lpstr>Materials</vt:lpstr>
      <vt:lpstr>Opening Question</vt:lpstr>
      <vt:lpstr>PowerPoint Presentation</vt:lpstr>
      <vt:lpstr>PowerPoint Presentation</vt:lpstr>
      <vt:lpstr>PowerPoint Presentation</vt:lpstr>
      <vt:lpstr>Molecule</vt:lpstr>
      <vt:lpstr>Chemical Bonds</vt:lpstr>
      <vt:lpstr>Ionic Bonding</vt:lpstr>
      <vt:lpstr>Forming an Ionic Bond</vt:lpstr>
      <vt:lpstr>Ionic Bonding</vt:lpstr>
      <vt:lpstr>Forming an Ionic Bond</vt:lpstr>
      <vt:lpstr>Forming an Ionic Bond</vt:lpstr>
      <vt:lpstr>Forming an Ionic Bond</vt:lpstr>
      <vt:lpstr>Forming an Ionic Bond</vt:lpstr>
      <vt:lpstr>Forming an Ionic Bond</vt:lpstr>
      <vt:lpstr>Forming an Ionic Bond</vt:lpstr>
      <vt:lpstr>Activity – Building Salt Molecules</vt:lpstr>
      <vt:lpstr>Additional websites with 3-D molecule Demos</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Maryann Tekverk</cp:lastModifiedBy>
  <cp:revision>123</cp:revision>
  <cp:lastPrinted>2011-07-11T02:33:14Z</cp:lastPrinted>
  <dcterms:created xsi:type="dcterms:W3CDTF">2011-06-23T20:06:11Z</dcterms:created>
  <dcterms:modified xsi:type="dcterms:W3CDTF">2012-04-11T16:25:43Z</dcterms:modified>
</cp:coreProperties>
</file>