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9"/>
  </p:notesMasterIdLst>
  <p:sldIdLst>
    <p:sldId id="256" r:id="rId2"/>
    <p:sldId id="265" r:id="rId3"/>
    <p:sldId id="266" r:id="rId4"/>
    <p:sldId id="262" r:id="rId5"/>
    <p:sldId id="269" r:id="rId6"/>
    <p:sldId id="267" r:id="rId7"/>
    <p:sldId id="258"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54" autoAdjust="0"/>
    <p:restoredTop sz="71791" autoAdjust="0"/>
  </p:normalViewPr>
  <p:slideViewPr>
    <p:cSldViewPr snapToGrid="0" snapToObjects="1">
      <p:cViewPr varScale="1">
        <p:scale>
          <a:sx n="73" d="100"/>
          <a:sy n="73" d="100"/>
        </p:scale>
        <p:origin x="-15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 lesson reinforces the concept that ordered arrays exist</a:t>
            </a:r>
            <a:r>
              <a:rPr lang="en-US" sz="1200" kern="1200" baseline="0" dirty="0" smtClean="0">
                <a:solidFill>
                  <a:schemeClr val="tx1"/>
                </a:solidFill>
                <a:effectLst/>
                <a:latin typeface="+mn-lt"/>
                <a:ea typeface="+mn-ea"/>
                <a:cs typeface="+mn-cs"/>
              </a:rPr>
              <a:t> in nature, by example.  It also gives students a visual example of how minerals form from atoms.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is part five of a two-week unit focusing on atoms and trends on the periodic table.  The lesson will give</a:t>
            </a:r>
            <a:r>
              <a:rPr lang="en-US" sz="1200" kern="1200" baseline="0" dirty="0" smtClean="0">
                <a:solidFill>
                  <a:schemeClr val="tx1"/>
                </a:solidFill>
                <a:effectLst/>
                <a:latin typeface="+mn-lt"/>
                <a:ea typeface="+mn-ea"/>
                <a:cs typeface="+mn-cs"/>
              </a:rPr>
              <a:t> students examples of crystals and show them how principles of bonding affect molecular structure and in turn affect how substances look.  In this part of the lesson students use molecular models from the previous lesson and connect them, reinforcing the same principles as well as teaching them how molecular structures form and then grow to the shapes we see at the observable size scale.</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 If your teaching background doesn’t include</a:t>
            </a:r>
            <a:r>
              <a:rPr lang="en-US" sz="1200" kern="1200" baseline="0" dirty="0" smtClean="0">
                <a:solidFill>
                  <a:schemeClr val="tx1"/>
                </a:solidFill>
                <a:effectLst/>
                <a:latin typeface="+mn-lt"/>
                <a:ea typeface="+mn-ea"/>
                <a:cs typeface="+mn-cs"/>
              </a:rPr>
              <a:t> rocks and minerals it is useful to check out &lt;http://</a:t>
            </a:r>
            <a:r>
              <a:rPr lang="en-US" sz="1200" kern="1200" baseline="0" dirty="0" err="1" smtClean="0">
                <a:solidFill>
                  <a:schemeClr val="tx1"/>
                </a:solidFill>
                <a:effectLst/>
                <a:latin typeface="+mn-lt"/>
                <a:ea typeface="+mn-ea"/>
                <a:cs typeface="+mn-cs"/>
              </a:rPr>
              <a:t>en.wikipedia.org</a:t>
            </a:r>
            <a:r>
              <a:rPr lang="en-US" sz="1200" kern="1200" baseline="0" dirty="0" smtClean="0">
                <a:solidFill>
                  <a:schemeClr val="tx1"/>
                </a:solidFill>
                <a:effectLst/>
                <a:latin typeface="+mn-lt"/>
                <a:ea typeface="+mn-ea"/>
                <a:cs typeface="+mn-cs"/>
              </a:rPr>
              <a:t>/wiki/Mineral&gt; as a quick refresher on mineral properties.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 This lesson</a:t>
            </a:r>
            <a:r>
              <a:rPr lang="en-US" sz="1200" kern="1200" baseline="0" dirty="0" smtClean="0">
                <a:solidFill>
                  <a:schemeClr val="tx1"/>
                </a:solidFill>
                <a:effectLst/>
                <a:latin typeface="+mn-lt"/>
                <a:ea typeface="+mn-ea"/>
                <a:cs typeface="+mn-cs"/>
              </a:rPr>
              <a:t> plan is part of a two-week section designed for fifth and sixth graders.  This is lesson 5, a one-day lesson on crystals and mineral structures.  It comes after a lesson where students construct salt molecules using gumdrops and toothpicks to represent atoms and bonds.  The lesson does not make sense without first completing the previous lesson.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MISCONCEPTIONS</a:t>
            </a:r>
          </a:p>
          <a:p>
            <a:pPr marL="171450" lvl="0" indent="-171450">
              <a:buFontTx/>
              <a:buChar char="-"/>
            </a:pPr>
            <a:r>
              <a:rPr lang="en-US" sz="1200" kern="1200" dirty="0" smtClean="0">
                <a:solidFill>
                  <a:schemeClr val="tx1"/>
                </a:solidFill>
                <a:effectLst/>
                <a:latin typeface="+mn-lt"/>
                <a:ea typeface="+mn-ea"/>
                <a:cs typeface="+mn-cs"/>
              </a:rPr>
              <a:t>No differentiation is made between atoms and molecules</a:t>
            </a:r>
          </a:p>
          <a:p>
            <a:pPr lvl="0"/>
            <a:r>
              <a:rPr lang="en-US" sz="1200" kern="1200" dirty="0" smtClean="0">
                <a:solidFill>
                  <a:schemeClr val="tx1"/>
                </a:solidFill>
                <a:effectLst/>
                <a:latin typeface="+mn-lt"/>
                <a:ea typeface="+mn-ea"/>
                <a:cs typeface="+mn-cs"/>
              </a:rPr>
              <a:t>EVALUATION TIPS: Evaluation</a:t>
            </a:r>
            <a:r>
              <a:rPr lang="en-US" sz="1200" kern="1200" baseline="0" dirty="0" smtClean="0">
                <a:solidFill>
                  <a:schemeClr val="tx1"/>
                </a:solidFill>
                <a:effectLst/>
                <a:latin typeface="+mn-lt"/>
                <a:ea typeface="+mn-ea"/>
                <a:cs typeface="+mn-cs"/>
              </a:rPr>
              <a:t> for this lesson is in the form of class discussion, as well as completion of larger gumdrop molecules.  In addition, their experimental set-ups, hypotheses, and results regarding their growing sugar crystals should be evaluated.</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a:t>
            </a:r>
            <a:r>
              <a:rPr lang="en-US" sz="1200" kern="1200" baseline="0" dirty="0" smtClean="0">
                <a:solidFill>
                  <a:schemeClr val="tx1"/>
                </a:solidFill>
                <a:effectLst/>
                <a:latin typeface="+mn-lt"/>
                <a:ea typeface="+mn-ea"/>
                <a:cs typeface="+mn-cs"/>
              </a:rPr>
              <a:t> This lesson varies depending on classroom style and supplies available.  Don’t be afraid to put a larger emphasis on either the growing crystals experimental results or the mineral lesson, depending on your expertise and timing.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66505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each student record observations in their journal.  It is useful to have a discussion of experimental design</a:t>
            </a:r>
            <a:r>
              <a:rPr lang="en-US" baseline="0" dirty="0" smtClean="0"/>
              <a:t> and scientific observation if time allows here.</a:t>
            </a:r>
          </a:p>
          <a:p>
            <a:endParaRPr lang="en-US" baseline="0" dirty="0" smtClean="0"/>
          </a:p>
          <a:p>
            <a:r>
              <a:rPr lang="en-US" baseline="0" dirty="0" smtClean="0"/>
              <a:t>Ask students what they observed, then whether this agreed with their hypothesis.  Some students may want to change their hypothesis or they may be upset that is it wrong.  Be sure to state that this is not only okay, but very common in experimental science.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852242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have students collect their molecules from</a:t>
            </a:r>
            <a:r>
              <a:rPr lang="en-US" baseline="0" dirty="0" smtClean="0"/>
              <a:t> last week and either get in groups of eight or smaller groups where each group has eight small gumdrop models.</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497885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Have students construct their larger gumdrop salt molecules, and walk around the classroom helping them out as necessary. </a:t>
            </a:r>
            <a:r>
              <a:rPr lang="en-US" dirty="0" smtClean="0"/>
              <a:t>Leave this slide up as they</a:t>
            </a:r>
            <a:r>
              <a:rPr lang="en-US" baseline="0" dirty="0" smtClean="0"/>
              <a:t> construct their molecules.</a:t>
            </a:r>
          </a:p>
          <a:p>
            <a:endParaRPr lang="en-US" baseline="0" dirty="0" smtClean="0"/>
          </a:p>
          <a:p>
            <a:r>
              <a:rPr lang="en-US" baseline="0" dirty="0" smtClean="0"/>
              <a:t>Depending on classroom structure and atmosphere, it is good to do this as a race.</a:t>
            </a:r>
          </a:p>
          <a:p>
            <a:endParaRPr lang="en-US" baseline="0" dirty="0" smtClean="0"/>
          </a:p>
          <a:p>
            <a:r>
              <a:rPr lang="en-US" baseline="0" dirty="0" smtClean="0"/>
              <a:t>Once students are done, have them attempt to draw their larger salt molecule in their journals.  It is a challenging task, but will help them to make observations about the 3-D structure.</a:t>
            </a:r>
          </a:p>
          <a:p>
            <a:r>
              <a:rPr lang="en-US" dirty="0" smtClean="0"/>
              <a:t> </a:t>
            </a:r>
          </a:p>
          <a:p>
            <a:r>
              <a:rPr lang="en-US" dirty="0" smtClean="0"/>
              <a:t>NOTE:</a:t>
            </a:r>
            <a:r>
              <a:rPr lang="en-US" baseline="0" dirty="0" smtClean="0"/>
              <a:t> Colors in the cube shown and in the gumdrop cubes will not match, be sure to point this out to students so they do not become confused.</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Image:  http://</a:t>
            </a:r>
            <a:r>
              <a:rPr lang="en-US" sz="1200" kern="1200" dirty="0" err="1" smtClean="0">
                <a:solidFill>
                  <a:schemeClr val="tx1"/>
                </a:solidFill>
                <a:latin typeface="+mn-lt"/>
                <a:ea typeface="+mn-ea"/>
                <a:cs typeface="+mn-cs"/>
              </a:rPr>
              <a:t>www.standardsed.com</a:t>
            </a:r>
            <a:r>
              <a:rPr lang="en-US" sz="1200" kern="1200" dirty="0" smtClean="0">
                <a:solidFill>
                  <a:schemeClr val="tx1"/>
                </a:solidFill>
                <a:latin typeface="+mn-lt"/>
                <a:ea typeface="+mn-ea"/>
                <a:cs typeface="+mn-cs"/>
              </a:rPr>
              <a:t>/html/</a:t>
            </a:r>
            <a:r>
              <a:rPr lang="en-US" sz="1200" kern="1200" dirty="0" err="1" smtClean="0">
                <a:solidFill>
                  <a:schemeClr val="tx1"/>
                </a:solidFill>
                <a:latin typeface="+mn-lt"/>
                <a:ea typeface="+mn-ea"/>
                <a:cs typeface="+mn-cs"/>
              </a:rPr>
              <a:t>products.html</a:t>
            </a:r>
            <a:r>
              <a:rPr lang="en-US" sz="1200" kern="1200" dirty="0" smtClean="0">
                <a:solidFill>
                  <a:schemeClr val="tx1"/>
                </a:solidFill>
                <a:latin typeface="+mn-lt"/>
                <a:ea typeface="+mn-ea"/>
                <a:cs typeface="+mn-cs"/>
              </a:rPr>
              <a:t>  PERMISSION IS GRANTED TO COPY AND USE INFORMATION FROM THIS SITE WITH STUDENTS FOR EDUCATIONAL PURPOSES IN A CLASSROOM SETTING ONLY</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648903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students are done constructing</a:t>
            </a:r>
            <a:r>
              <a:rPr lang="en-US" baseline="0" dirty="0" smtClean="0"/>
              <a:t> there molecules a discussion of crystals will follow.  Explain that the process by which the students made these larger salt molecules is the same process that allows all crystals to form in their organized structures.  Pass around crystals from a mineral kit or have students make observations in groups, depending on available supplies.</a:t>
            </a:r>
          </a:p>
          <a:p>
            <a:endParaRPr lang="en-US" baseline="0" dirty="0" smtClean="0"/>
          </a:p>
          <a:p>
            <a:r>
              <a:rPr lang="en-US" baseline="0" dirty="0" smtClean="0"/>
              <a:t>Images above are of pyrite (top left), halite (top right), calcite (bottom left), and gold (bottom right).</a:t>
            </a:r>
          </a:p>
          <a:p>
            <a:endParaRPr lang="en-US" baseline="0" dirty="0" smtClean="0"/>
          </a:p>
          <a:p>
            <a:r>
              <a:rPr lang="en-US" baseline="0" dirty="0" smtClean="0"/>
              <a:t>Explain that different shapes can form from different bod angles, and that not all molecules (use the example of gold) form such ordered arrays.  Ask students which shape above they think their model represents. (The answer is halite – top right).  Discuss why they think so, and then tell them that the chemical formula of halite (salt crystals) is </a:t>
            </a:r>
            <a:r>
              <a:rPr lang="en-US" baseline="0" dirty="0" err="1" smtClean="0"/>
              <a:t>NaCl</a:t>
            </a:r>
            <a:r>
              <a:rPr lang="en-US" baseline="0" dirty="0" smtClean="0"/>
              <a:t>, just like they’re gumdrop molecules.</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 </a:t>
            </a:r>
            <a:r>
              <a:rPr lang="en-US" sz="1200" dirty="0" smtClean="0"/>
              <a:t>http://</a:t>
            </a:r>
            <a:r>
              <a:rPr lang="en-US" sz="1200" dirty="0" err="1" smtClean="0"/>
              <a:t>tasaclips.com</a:t>
            </a:r>
            <a:r>
              <a:rPr lang="en-US" sz="1200" dirty="0" smtClean="0"/>
              <a:t>/</a:t>
            </a:r>
            <a:r>
              <a:rPr lang="en-US" sz="1200" dirty="0" err="1" smtClean="0"/>
              <a:t>photos.html</a:t>
            </a:r>
            <a:r>
              <a:rPr lang="en-US" sz="1200" baseline="0" dirty="0" smtClean="0"/>
              <a:t> </a:t>
            </a:r>
            <a:r>
              <a:rPr lang="en-US" baseline="0" dirty="0" smtClean="0"/>
              <a:t>These images may be used </a:t>
            </a:r>
            <a:r>
              <a:rPr lang="en-US" sz="1200" kern="1200" dirty="0" smtClean="0">
                <a:solidFill>
                  <a:schemeClr val="tx1"/>
                </a:solidFill>
                <a:latin typeface="+mn-lt"/>
                <a:ea typeface="+mn-ea"/>
                <a:cs typeface="+mn-cs"/>
              </a:rPr>
              <a:t>only for personal use and/or for live, classroom presentations.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056210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discussion</a:t>
            </a:r>
            <a:r>
              <a:rPr lang="en-US" baseline="0" dirty="0" smtClean="0"/>
              <a:t> try to introduce and reinforce these ideas.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smtClean="0"/>
              <a:t>The presentation </a:t>
            </a:r>
            <a:r>
              <a:rPr lang="en-US" dirty="0"/>
              <a:t>is for the instructor </a:t>
            </a:r>
            <a:r>
              <a:rPr lang="en-US" dirty="0" smtClean="0"/>
              <a:t>and the students.</a:t>
            </a:r>
          </a:p>
          <a:p>
            <a:r>
              <a:rPr lang="en-US" dirty="0" smtClean="0"/>
              <a:t>Only the “Crystal Structures” section (orange) is for use with students, and this is mainly a visual aid.</a:t>
            </a:r>
            <a:endParaRPr lang="en-US" dirty="0"/>
          </a:p>
        </p:txBody>
      </p:sp>
      <p:sp>
        <p:nvSpPr>
          <p:cNvPr id="2" name="Title 1"/>
          <p:cNvSpPr>
            <a:spLocks noGrp="1"/>
          </p:cNvSpPr>
          <p:nvPr>
            <p:ph type="ctrTitle"/>
          </p:nvPr>
        </p:nvSpPr>
        <p:spPr/>
        <p:txBody>
          <a:bodyPr>
            <a:normAutofit/>
          </a:bodyPr>
          <a:lstStyle/>
          <a:p>
            <a:r>
              <a:rPr lang="en-US" dirty="0" smtClean="0"/>
              <a:t>Crystals and Mineral Structures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Salt molecules from previous week</a:t>
            </a:r>
          </a:p>
          <a:p>
            <a:r>
              <a:rPr lang="en-US" dirty="0" smtClean="0"/>
              <a:t>More toothpicks</a:t>
            </a:r>
          </a:p>
          <a:p>
            <a:r>
              <a:rPr lang="en-US" dirty="0" smtClean="0"/>
              <a:t>A mineral kit</a:t>
            </a:r>
          </a:p>
          <a:p>
            <a:pPr lvl="1"/>
            <a:r>
              <a:rPr lang="en-US" dirty="0" smtClean="0"/>
              <a:t>Mineral kits or individual minerals can be purchased or borrowed from colleagues. Minerals do not need to be expensive.  Good examples of organized crystal structure can be found in low cost specimen of quartz, pyrite, halite, calcite, amethyst (a form of quartz), mica, galena, </a:t>
            </a:r>
            <a:r>
              <a:rPr lang="en-US" dirty="0" smtClean="0"/>
              <a:t>fluorite, gypsum, </a:t>
            </a:r>
            <a:r>
              <a:rPr lang="en-US" dirty="0" smtClean="0"/>
              <a:t>beryl, feldspar, or others.</a:t>
            </a:r>
          </a:p>
          <a:p>
            <a:pPr lvl="1"/>
            <a:r>
              <a:rPr lang="en-US" dirty="0" smtClean="0"/>
              <a:t>Its good to bring in a magnifying glass if a hand lens is not available or provided with a mineral kit.</a:t>
            </a:r>
            <a:endParaRPr lang="en-US" dirty="0"/>
          </a:p>
        </p:txBody>
      </p:sp>
      <p:sp>
        <p:nvSpPr>
          <p:cNvPr id="3" name="Title 2"/>
          <p:cNvSpPr>
            <a:spLocks noGrp="1"/>
          </p:cNvSpPr>
          <p:nvPr>
            <p:ph type="title"/>
          </p:nvPr>
        </p:nvSpPr>
        <p:spPr/>
        <p:txBody>
          <a:bodyPr/>
          <a:lstStyle/>
          <a:p>
            <a:r>
              <a:rPr lang="en-US" dirty="0" smtClean="0"/>
              <a:t>Materials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733081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marL="0" indent="0">
              <a:buNone/>
            </a:pPr>
            <a:r>
              <a:rPr lang="en-US" dirty="0" smtClean="0"/>
              <a:t>Make observations of your growing sugar crystal.</a:t>
            </a:r>
          </a:p>
          <a:p>
            <a:r>
              <a:rPr lang="en-US" dirty="0" smtClean="0"/>
              <a:t>Have students observe their growing sugar crystals and make drawings in their journals of changes.  Ask them to record whether any of their hypotheses have been confirmed or disproven yet.</a:t>
            </a:r>
            <a:endParaRPr lang="en-US" dirty="0"/>
          </a:p>
          <a:p>
            <a:r>
              <a:rPr lang="en-US" dirty="0" smtClean="0"/>
              <a:t>Put the sugar crystals away for next time.</a:t>
            </a:r>
          </a:p>
        </p:txBody>
      </p:sp>
      <p:sp>
        <p:nvSpPr>
          <p:cNvPr id="3" name="Title 2"/>
          <p:cNvSpPr>
            <a:spLocks noGrp="1"/>
          </p:cNvSpPr>
          <p:nvPr>
            <p:ph type="title"/>
          </p:nvPr>
        </p:nvSpPr>
        <p:spPr/>
        <p:txBody>
          <a:bodyPr/>
          <a:lstStyle/>
          <a:p>
            <a:r>
              <a:rPr lang="en-US" dirty="0" smtClean="0"/>
              <a:t>Opening Question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29629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Divide students into groups of 8, or give each smaller group 8 cubes to work with (you may have to build a few extras depending on how many students you have).</a:t>
            </a:r>
          </a:p>
          <a:p>
            <a:pPr lvl="1"/>
            <a:r>
              <a:rPr lang="en-US" dirty="0" smtClean="0"/>
              <a:t>All cubes within a group MUST BE of the same two colors.</a:t>
            </a:r>
          </a:p>
          <a:p>
            <a:r>
              <a:rPr lang="en-US" dirty="0" smtClean="0"/>
              <a:t>Give each group extra toothpicks and tell them that they will be constructing a larger salt cube, following the same “rules” as in the previous lesson.</a:t>
            </a:r>
          </a:p>
          <a:p>
            <a:r>
              <a:rPr lang="en-US" dirty="0" smtClean="0"/>
              <a:t>Post the slide (next) from the previous lesson as a reminder of the rules of ionic bonding.</a:t>
            </a:r>
          </a:p>
        </p:txBody>
      </p:sp>
      <p:sp>
        <p:nvSpPr>
          <p:cNvPr id="3" name="Title 2"/>
          <p:cNvSpPr>
            <a:spLocks noGrp="1"/>
          </p:cNvSpPr>
          <p:nvPr>
            <p:ph type="title"/>
          </p:nvPr>
        </p:nvSpPr>
        <p:spPr/>
        <p:txBody>
          <a:bodyPr/>
          <a:lstStyle/>
          <a:p>
            <a:r>
              <a:rPr lang="en-US" dirty="0" smtClean="0"/>
              <a:t>Activity: Expanding Gumdrop Molecules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8323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Activity – Building Salt Molecules</a:t>
            </a:r>
            <a:endParaRPr lang="en-US" dirty="0"/>
          </a:p>
        </p:txBody>
      </p:sp>
      <p:sp>
        <p:nvSpPr>
          <p:cNvPr id="3" name="Content Placeholder 2"/>
          <p:cNvSpPr>
            <a:spLocks noGrp="1"/>
          </p:cNvSpPr>
          <p:nvPr>
            <p:ph idx="1"/>
          </p:nvPr>
        </p:nvSpPr>
        <p:spPr>
          <a:xfrm>
            <a:off x="611970" y="1480558"/>
            <a:ext cx="7772400" cy="4333489"/>
          </a:xfrm>
        </p:spPr>
        <p:txBody>
          <a:bodyPr>
            <a:noAutofit/>
          </a:bodyPr>
          <a:lstStyle/>
          <a:p>
            <a:r>
              <a:rPr lang="en-US" sz="2400" dirty="0" smtClean="0"/>
              <a:t>Salt is Sodium(Na) Chloride(</a:t>
            </a:r>
            <a:r>
              <a:rPr lang="en-US" sz="2400" dirty="0" err="1" smtClean="0"/>
              <a:t>Cl</a:t>
            </a:r>
            <a:r>
              <a:rPr lang="en-US" sz="2400" dirty="0" smtClean="0"/>
              <a:t>)</a:t>
            </a:r>
          </a:p>
          <a:p>
            <a:r>
              <a:rPr lang="en-US" sz="2400" dirty="0" smtClean="0"/>
              <a:t>Chemical Formula: </a:t>
            </a:r>
            <a:r>
              <a:rPr lang="en-US" sz="2400" dirty="0" err="1" smtClean="0"/>
              <a:t>Na</a:t>
            </a:r>
            <a:r>
              <a:rPr lang="en-US" sz="2400" dirty="0" err="1" smtClean="0">
                <a:solidFill>
                  <a:srgbClr val="008000"/>
                </a:solidFill>
              </a:rPr>
              <a:t>Cl</a:t>
            </a:r>
            <a:endParaRPr lang="en-US" sz="2400" dirty="0" smtClean="0">
              <a:solidFill>
                <a:srgbClr val="008000"/>
              </a:solidFill>
            </a:endParaRPr>
          </a:p>
          <a:p>
            <a:r>
              <a:rPr lang="en-US" sz="2400" dirty="0" smtClean="0"/>
              <a:t>Every Sodium(Na) atom bonds with </a:t>
            </a:r>
            <a:r>
              <a:rPr lang="en-US" sz="2400" dirty="0" smtClean="0">
                <a:solidFill>
                  <a:srgbClr val="008000"/>
                </a:solidFill>
              </a:rPr>
              <a:t>Chloride(</a:t>
            </a:r>
            <a:r>
              <a:rPr lang="en-US" sz="2400" dirty="0" err="1" smtClean="0">
                <a:solidFill>
                  <a:srgbClr val="008000"/>
                </a:solidFill>
              </a:rPr>
              <a:t>Cl</a:t>
            </a:r>
            <a:r>
              <a:rPr lang="en-US" sz="2400" dirty="0" smtClean="0">
                <a:solidFill>
                  <a:srgbClr val="008000"/>
                </a:solidFill>
              </a:rPr>
              <a:t>) atoms</a:t>
            </a:r>
          </a:p>
          <a:p>
            <a:endParaRPr lang="en-US" sz="2400" dirty="0">
              <a:solidFill>
                <a:schemeClr val="accent5"/>
              </a:solidFill>
            </a:endParaRPr>
          </a:p>
          <a:p>
            <a:pPr marL="68580" indent="0">
              <a:buNone/>
            </a:pPr>
            <a:r>
              <a:rPr lang="en-US" sz="2400" dirty="0" smtClean="0"/>
              <a:t>Start with 8 gumdrops and 12 toothpicks</a:t>
            </a:r>
          </a:p>
          <a:p>
            <a:r>
              <a:rPr lang="en-US" sz="2400" dirty="0" smtClean="0">
                <a:solidFill>
                  <a:srgbClr val="FFFFFF"/>
                </a:solidFill>
              </a:rPr>
              <a:t>White gumdrops represent Sodium (Na) atoms</a:t>
            </a:r>
          </a:p>
          <a:p>
            <a:r>
              <a:rPr lang="en-US" sz="2400" dirty="0">
                <a:solidFill>
                  <a:srgbClr val="008000"/>
                </a:solidFill>
              </a:rPr>
              <a:t>Green gumdrops represent Chlorine (</a:t>
            </a:r>
            <a:r>
              <a:rPr lang="en-US" sz="2400" dirty="0" err="1">
                <a:solidFill>
                  <a:srgbClr val="008000"/>
                </a:solidFill>
              </a:rPr>
              <a:t>Cl</a:t>
            </a:r>
            <a:r>
              <a:rPr lang="en-US" sz="2400" dirty="0">
                <a:solidFill>
                  <a:srgbClr val="008000"/>
                </a:solidFill>
              </a:rPr>
              <a:t>) </a:t>
            </a:r>
            <a:r>
              <a:rPr lang="en-US" sz="2400" dirty="0" smtClean="0">
                <a:solidFill>
                  <a:srgbClr val="008000"/>
                </a:solidFill>
              </a:rPr>
              <a:t>atoms</a:t>
            </a:r>
          </a:p>
          <a:p>
            <a:pPr marL="68580" indent="0">
              <a:buNone/>
            </a:pPr>
            <a:r>
              <a:rPr lang="en-US" sz="2400" dirty="0" smtClean="0">
                <a:solidFill>
                  <a:srgbClr val="FFFFFF"/>
                </a:solidFill>
              </a:rPr>
              <a:t>Each Sodium atom can only connect with Chlorine atoms</a:t>
            </a:r>
          </a:p>
        </p:txBody>
      </p:sp>
      <p:sp>
        <p:nvSpPr>
          <p:cNvPr id="5"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6"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8" name="Picture 7"/>
          <p:cNvPicPr>
            <a:picLocks noChangeAspect="1"/>
          </p:cNvPicPr>
          <p:nvPr/>
        </p:nvPicPr>
        <p:blipFill>
          <a:blip r:embed="rId3"/>
          <a:stretch>
            <a:fillRect/>
          </a:stretch>
        </p:blipFill>
        <p:spPr>
          <a:xfrm>
            <a:off x="7594444" y="5119564"/>
            <a:ext cx="1241707" cy="1241707"/>
          </a:xfrm>
          <a:prstGeom prst="rect">
            <a:avLst/>
          </a:prstGeom>
        </p:spPr>
      </p:pic>
    </p:spTree>
    <p:extLst>
      <p:ext uri="{BB962C8B-B14F-4D97-AF65-F5344CB8AC3E}">
        <p14:creationId xmlns:p14="http://schemas.microsoft.com/office/powerpoint/2010/main" val="28083900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Examples of Crystal Structure</a:t>
            </a: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1417638"/>
            <a:ext cx="3144663" cy="2413529"/>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4583363" y="1417638"/>
            <a:ext cx="3218039" cy="2413529"/>
          </a:xfrm>
          <a:prstGeom prst="rect">
            <a:avLst/>
          </a:prstGeom>
        </p:spPr>
      </p:pic>
      <p:pic>
        <p:nvPicPr>
          <p:cNvPr id="10" name="Picture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800" y="4059763"/>
            <a:ext cx="3144663" cy="2358497"/>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83362" y="4059763"/>
            <a:ext cx="3218039" cy="2413529"/>
          </a:xfrm>
          <a:prstGeom prst="rect">
            <a:avLst/>
          </a:prstGeom>
        </p:spPr>
      </p:pic>
      <p:sp>
        <p:nvSpPr>
          <p:cNvPr id="12"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13"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5183993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Atoms combine to form molecules, often in ordered arrays.</a:t>
            </a:r>
          </a:p>
          <a:p>
            <a:r>
              <a:rPr lang="en-US" dirty="0" smtClean="0"/>
              <a:t>These molecular structures may determine the larger structure of a mineral.</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8154</TotalTime>
  <Words>1276</Words>
  <Application>Microsoft Macintosh PowerPoint</Application>
  <PresentationFormat>On-screen Show (4:3)</PresentationFormat>
  <Paragraphs>82</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SCC</vt:lpstr>
      <vt:lpstr>Crystals and Mineral Structures</vt:lpstr>
      <vt:lpstr>Materials</vt:lpstr>
      <vt:lpstr>Opening Question</vt:lpstr>
      <vt:lpstr>Activity: Expanding Gumdrop Molecules</vt:lpstr>
      <vt:lpstr>Activity – Building Salt Molecules</vt:lpstr>
      <vt:lpstr>Examples of Crystal Structure</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83</cp:revision>
  <cp:lastPrinted>2011-07-11T02:33:14Z</cp:lastPrinted>
  <dcterms:created xsi:type="dcterms:W3CDTF">2011-06-23T20:06:11Z</dcterms:created>
  <dcterms:modified xsi:type="dcterms:W3CDTF">2012-04-26T01:47:08Z</dcterms:modified>
</cp:coreProperties>
</file>