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22"/>
  </p:notesMasterIdLst>
  <p:sldIdLst>
    <p:sldId id="256" r:id="rId2"/>
    <p:sldId id="269" r:id="rId3"/>
    <p:sldId id="273" r:id="rId4"/>
    <p:sldId id="259" r:id="rId5"/>
    <p:sldId id="260" r:id="rId6"/>
    <p:sldId id="261" r:id="rId7"/>
    <p:sldId id="262" r:id="rId8"/>
    <p:sldId id="263" r:id="rId9"/>
    <p:sldId id="264" r:id="rId10"/>
    <p:sldId id="265" r:id="rId11"/>
    <p:sldId id="266" r:id="rId12"/>
    <p:sldId id="267" r:id="rId13"/>
    <p:sldId id="268" r:id="rId14"/>
    <p:sldId id="271" r:id="rId15"/>
    <p:sldId id="275" r:id="rId16"/>
    <p:sldId id="274" r:id="rId17"/>
    <p:sldId id="270" r:id="rId18"/>
    <p:sldId id="276" r:id="rId19"/>
    <p:sldId id="272" r:id="rId20"/>
    <p:sldId id="258"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7FDBFF"/>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416" autoAdjust="0"/>
    <p:restoredTop sz="60066" autoAdjust="0"/>
  </p:normalViewPr>
  <p:slideViewPr>
    <p:cSldViewPr snapToGrid="0" snapToObjects="1">
      <p:cViewPr varScale="1">
        <p:scale>
          <a:sx n="60" d="100"/>
          <a:sy n="60" d="100"/>
        </p:scale>
        <p:origin x="-1424"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4/25/12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AUTHORS: Maryann</a:t>
            </a:r>
            <a:r>
              <a:rPr lang="en-US" sz="1200" kern="1200" baseline="0" dirty="0" smtClean="0">
                <a:solidFill>
                  <a:schemeClr val="tx1"/>
                </a:solidFill>
                <a:effectLst/>
                <a:latin typeface="+mn-lt"/>
                <a:ea typeface="+mn-ea"/>
                <a:cs typeface="+mn-cs"/>
              </a:rPr>
              <a:t> Tekverk, PhD student, Scripps Institution of Oceanography and Jerry Ruiz, teacher, Dana Middle School, San Diego, CA</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WHY: This lesson</a:t>
            </a:r>
            <a:r>
              <a:rPr lang="en-US" sz="1200" kern="1200" baseline="0" dirty="0" smtClean="0">
                <a:solidFill>
                  <a:schemeClr val="tx1"/>
                </a:solidFill>
                <a:effectLst/>
                <a:latin typeface="+mn-lt"/>
                <a:ea typeface="+mn-ea"/>
                <a:cs typeface="+mn-cs"/>
              </a:rPr>
              <a:t> will teach students the states of matter and give them lots of fun examples to think back on.</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SUMMARY:  This is</a:t>
            </a:r>
            <a:r>
              <a:rPr lang="en-US" sz="1200" kern="1200" baseline="0" dirty="0" smtClean="0">
                <a:solidFill>
                  <a:schemeClr val="tx1"/>
                </a:solidFill>
                <a:effectLst/>
                <a:latin typeface="+mn-lt"/>
                <a:ea typeface="+mn-ea"/>
                <a:cs typeface="+mn-cs"/>
              </a:rPr>
              <a:t> the last lesson in a two-week set of lessons on atoms, molecules, bonding, and phases of matter</a:t>
            </a:r>
            <a:r>
              <a:rPr lang="en-US" sz="1200" kern="1200" dirty="0" smtClean="0">
                <a:solidFill>
                  <a:schemeClr val="tx1"/>
                </a:solidFill>
                <a:effectLst/>
                <a:latin typeface="+mn-lt"/>
                <a:ea typeface="+mn-ea"/>
                <a:cs typeface="+mn-cs"/>
              </a:rPr>
              <a:t>.  The lesson is 2 days but may be expanded to be longer.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This lesson plan assumes that students know that matter is made of atoms, mass is</a:t>
            </a:r>
            <a:r>
              <a:rPr lang="en-US" sz="1200" kern="1200" baseline="0" dirty="0" smtClean="0">
                <a:solidFill>
                  <a:schemeClr val="tx1"/>
                </a:solidFill>
                <a:effectLst/>
                <a:latin typeface="+mn-lt"/>
                <a:ea typeface="+mn-ea"/>
                <a:cs typeface="+mn-cs"/>
              </a:rPr>
              <a:t> conserved, and students have a basic understanding of atoms and molecules</a:t>
            </a:r>
            <a:r>
              <a:rPr lang="en-US" sz="1200" kern="1200" dirty="0" smtClean="0">
                <a:solidFill>
                  <a:schemeClr val="tx1"/>
                </a:solidFill>
                <a:effectLst/>
                <a:latin typeface="+mn-lt"/>
                <a:ea typeface="+mn-ea"/>
                <a:cs typeface="+mn-cs"/>
              </a:rPr>
              <a:t>.  It is important to have a fundamental knowledge of atoms to build upon so students can discuss</a:t>
            </a:r>
            <a:r>
              <a:rPr lang="en-US" sz="1200" kern="1200" baseline="0" dirty="0" smtClean="0">
                <a:solidFill>
                  <a:schemeClr val="tx1"/>
                </a:solidFill>
                <a:effectLst/>
                <a:latin typeface="+mn-lt"/>
                <a:ea typeface="+mn-ea"/>
                <a:cs typeface="+mn-cs"/>
              </a:rPr>
              <a:t> states of matter without furthering any misconceptions</a:t>
            </a:r>
            <a:r>
              <a:rPr lang="en-US" sz="1200" kern="1200" dirty="0" smtClean="0">
                <a:solidFill>
                  <a:schemeClr val="tx1"/>
                </a:solidFill>
                <a:effectLst/>
                <a:latin typeface="+mn-lt"/>
                <a:ea typeface="+mn-ea"/>
                <a:cs typeface="+mn-cs"/>
              </a:rPr>
              <a:t>.  These activities include many demos as well as a few hands-on and observation-based</a:t>
            </a:r>
            <a:r>
              <a:rPr lang="en-US" sz="1200" kern="1200" baseline="0" dirty="0" smtClean="0">
                <a:solidFill>
                  <a:schemeClr val="tx1"/>
                </a:solidFill>
                <a:effectLst/>
                <a:latin typeface="+mn-lt"/>
                <a:ea typeface="+mn-ea"/>
                <a:cs typeface="+mn-cs"/>
              </a:rPr>
              <a:t> activities.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WEBSITES USED IN THIS PRESENTATION: This</a:t>
            </a:r>
            <a:r>
              <a:rPr lang="en-US" sz="1200" kern="1200" baseline="0" dirty="0" smtClean="0">
                <a:solidFill>
                  <a:schemeClr val="tx1"/>
                </a:solidFill>
                <a:effectLst/>
                <a:latin typeface="+mn-lt"/>
                <a:ea typeface="+mn-ea"/>
                <a:cs typeface="+mn-cs"/>
              </a:rPr>
              <a:t> website provides a useful visual aid for the changing arrangement of atoms as they change from one phase of matter to the next &lt;</a:t>
            </a:r>
            <a:r>
              <a:rPr lang="en-US" dirty="0" smtClean="0"/>
              <a:t>http://</a:t>
            </a:r>
            <a:r>
              <a:rPr lang="en-US" dirty="0" err="1" smtClean="0"/>
              <a:t>www.harcourtschool.com</a:t>
            </a:r>
            <a:r>
              <a:rPr lang="en-US" dirty="0" smtClean="0"/>
              <a:t>/activity/</a:t>
            </a:r>
            <a:r>
              <a:rPr lang="en-US" dirty="0" err="1" smtClean="0"/>
              <a:t>states_of_matter</a:t>
            </a:r>
            <a:r>
              <a:rPr lang="en-US" dirty="0" smtClean="0"/>
              <a:t>/</a:t>
            </a:r>
            <a:r>
              <a:rPr lang="en-US" dirty="0" err="1" smtClean="0"/>
              <a:t>index.html</a:t>
            </a:r>
            <a:r>
              <a:rPr lang="en-US" dirty="0" smtClean="0"/>
              <a:t>&gt;</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ADDITIONAL READING: Be sure to read and</a:t>
            </a:r>
            <a:r>
              <a:rPr lang="en-US" sz="1200" kern="1200" baseline="0" dirty="0" smtClean="0">
                <a:solidFill>
                  <a:schemeClr val="tx1"/>
                </a:solidFill>
                <a:effectLst/>
                <a:latin typeface="+mn-lt"/>
                <a:ea typeface="+mn-ea"/>
                <a:cs typeface="+mn-cs"/>
              </a:rPr>
              <a:t> follow all safety instructions for dry ice and liquid nitrogen.</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CONTEXT FOR USE: This lesson</a:t>
            </a:r>
            <a:r>
              <a:rPr lang="en-US" sz="1200" kern="1200" baseline="0" dirty="0" smtClean="0">
                <a:solidFill>
                  <a:schemeClr val="tx1"/>
                </a:solidFill>
                <a:effectLst/>
                <a:latin typeface="+mn-lt"/>
                <a:ea typeface="+mn-ea"/>
                <a:cs typeface="+mn-cs"/>
              </a:rPr>
              <a:t> plan is part of a two-week section designed for fifth and sixth graders.  This is the last lesson but can be used on its own as a lesson about the phases of matter.</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MISCONCEPTIONS:  </a:t>
            </a:r>
          </a:p>
          <a:p>
            <a:pPr lvl="0"/>
            <a:r>
              <a:rPr lang="en-US" sz="1200" kern="1200" dirty="0" smtClean="0">
                <a:solidFill>
                  <a:schemeClr val="tx1"/>
                </a:solidFill>
                <a:effectLst/>
                <a:latin typeface="+mn-lt"/>
                <a:ea typeface="+mn-ea"/>
                <a:cs typeface="+mn-cs"/>
              </a:rPr>
              <a:t>- Elements only exist as one state of matter </a:t>
            </a:r>
          </a:p>
          <a:p>
            <a:pPr marL="171450" lvl="0" indent="-171450">
              <a:buFontTx/>
              <a:buChar char="-"/>
            </a:pPr>
            <a:r>
              <a:rPr lang="en-US" sz="1200" kern="1200" dirty="0" smtClean="0">
                <a:solidFill>
                  <a:schemeClr val="tx1"/>
                </a:solidFill>
                <a:effectLst/>
                <a:latin typeface="+mn-lt"/>
                <a:ea typeface="+mn-ea"/>
                <a:cs typeface="+mn-cs"/>
              </a:rPr>
              <a:t>Ice cannot change temperature</a:t>
            </a:r>
          </a:p>
          <a:p>
            <a:pPr marL="171450" lvl="0" indent="-171450">
              <a:buFontTx/>
              <a:buChar char="-"/>
            </a:pPr>
            <a:r>
              <a:rPr lang="en-US" sz="1200" kern="1200" dirty="0" smtClean="0">
                <a:solidFill>
                  <a:schemeClr val="tx1"/>
                </a:solidFill>
                <a:effectLst/>
                <a:latin typeface="+mn-lt"/>
                <a:ea typeface="+mn-ea"/>
                <a:cs typeface="+mn-cs"/>
              </a:rPr>
              <a:t>Air and Oxygen are the same</a:t>
            </a:r>
          </a:p>
          <a:p>
            <a:pPr lvl="0"/>
            <a:r>
              <a:rPr lang="en-US" sz="1200" kern="1200" dirty="0" smtClean="0">
                <a:solidFill>
                  <a:schemeClr val="tx1"/>
                </a:solidFill>
                <a:effectLst/>
                <a:latin typeface="+mn-lt"/>
                <a:ea typeface="+mn-ea"/>
                <a:cs typeface="+mn-cs"/>
              </a:rPr>
              <a:t>EVALUATION TIPS: Evaluation of this lesson is in the form of observation</a:t>
            </a:r>
            <a:r>
              <a:rPr lang="en-US" sz="1200" kern="1200" baseline="0" dirty="0" smtClean="0">
                <a:solidFill>
                  <a:schemeClr val="tx1"/>
                </a:solidFill>
                <a:effectLst/>
                <a:latin typeface="+mn-lt"/>
                <a:ea typeface="+mn-ea"/>
                <a:cs typeface="+mn-cs"/>
              </a:rPr>
              <a:t> in student science journals and discussion.  In addition, students will complete a final worksheet which synthesizes ideas learned in all of the lessons.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TEACHING NOTES. These activities include the use of liquid nitrogen and dry ice.  Dry</a:t>
            </a:r>
            <a:r>
              <a:rPr lang="en-US" sz="1200" kern="1200" baseline="0" dirty="0" smtClean="0">
                <a:solidFill>
                  <a:schemeClr val="tx1"/>
                </a:solidFill>
                <a:effectLst/>
                <a:latin typeface="+mn-lt"/>
                <a:ea typeface="+mn-ea"/>
                <a:cs typeface="+mn-cs"/>
              </a:rPr>
              <a:t> ice can be purchased at some grocery stores and gas stations.  To find a location where you can purchase it, use this website: &lt;http://</a:t>
            </a:r>
            <a:r>
              <a:rPr lang="en-US" sz="1200" kern="1200" baseline="0" dirty="0" err="1" smtClean="0">
                <a:solidFill>
                  <a:schemeClr val="tx1"/>
                </a:solidFill>
                <a:effectLst/>
                <a:latin typeface="+mn-lt"/>
                <a:ea typeface="+mn-ea"/>
                <a:cs typeface="+mn-cs"/>
              </a:rPr>
              <a:t>dryiceideas.com</a:t>
            </a:r>
            <a:r>
              <a:rPr lang="en-US" sz="1200" kern="1200" baseline="0" dirty="0" smtClean="0">
                <a:solidFill>
                  <a:schemeClr val="tx1"/>
                </a:solidFill>
                <a:effectLst/>
                <a:latin typeface="+mn-lt"/>
                <a:ea typeface="+mn-ea"/>
                <a:cs typeface="+mn-cs"/>
              </a:rPr>
              <a:t>/</a:t>
            </a:r>
            <a:r>
              <a:rPr lang="en-US" sz="1200" kern="1200" baseline="0" dirty="0" err="1" smtClean="0">
                <a:solidFill>
                  <a:schemeClr val="tx1"/>
                </a:solidFill>
                <a:effectLst/>
                <a:latin typeface="+mn-lt"/>
                <a:ea typeface="+mn-ea"/>
                <a:cs typeface="+mn-cs"/>
              </a:rPr>
              <a:t>wheretopurchase</a:t>
            </a:r>
            <a:r>
              <a:rPr lang="en-US" sz="1200" kern="1200" baseline="0" dirty="0" smtClean="0">
                <a:solidFill>
                  <a:schemeClr val="tx1"/>
                </a:solidFill>
                <a:effectLst/>
                <a:latin typeface="+mn-lt"/>
                <a:ea typeface="+mn-ea"/>
                <a:cs typeface="+mn-cs"/>
              </a:rPr>
              <a:t>/&gt;</a:t>
            </a:r>
          </a:p>
          <a:p>
            <a:r>
              <a:rPr lang="en-US" sz="1200" kern="1200" baseline="0" dirty="0" smtClean="0">
                <a:solidFill>
                  <a:schemeClr val="tx1"/>
                </a:solidFill>
                <a:effectLst/>
                <a:latin typeface="+mn-lt"/>
                <a:ea typeface="+mn-ea"/>
                <a:cs typeface="+mn-cs"/>
              </a:rPr>
              <a:t>Liquid nitrogen can be obtained from industrial gas suppliers or local welding supply companies.  It may take a little digging to find out where to purchase some. Liquid Nitrogen is HAZARDOUS so follow safety instructions.</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Introduce</a:t>
            </a:r>
            <a:r>
              <a:rPr lang="en-US" baseline="0" dirty="0" smtClean="0"/>
              <a:t> the question to students by letting them know that today they will be learning about and observing the 4 phases of matter.  The goal of this day is to familiarize students with the four phases (especially solid, liquid, and gas) and to give them examples and a mental picture to refer back to as they continue to talk about the phases.</a:t>
            </a:r>
            <a:endParaRPr lang="en-US" dirty="0" smtClean="0"/>
          </a:p>
          <a:p>
            <a:endParaRPr lang="en-US" dirty="0" smtClean="0"/>
          </a:p>
          <a:p>
            <a:r>
              <a:rPr lang="en-US" dirty="0" smtClean="0"/>
              <a:t>If </a:t>
            </a:r>
            <a:r>
              <a:rPr lang="en-US" dirty="0" smtClean="0"/>
              <a:t>students do not understand the term</a:t>
            </a:r>
            <a:r>
              <a:rPr lang="en-US" baseline="0" dirty="0" smtClean="0"/>
              <a:t> “phase of matter” it may be necessary to give them a clue, for instance, by asking what the difference is between water and ice, if they are chemically the same.</a:t>
            </a:r>
          </a:p>
          <a:p>
            <a:endParaRPr lang="en-US" baseline="0" dirty="0" smtClean="0"/>
          </a:p>
          <a:p>
            <a:r>
              <a:rPr lang="en-US" baseline="0" dirty="0" smtClean="0"/>
              <a:t>Additionally, use your discretion when deciding whether to discuss plasma.  The fifth grade class I taught had heard of it before, but it is not necessary in order to teach the principles of phase changes laid out in the later slides.</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138164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instructor</a:t>
            </a:r>
            <a:r>
              <a:rPr lang="en-US" baseline="0" dirty="0" smtClean="0"/>
              <a:t> will be dipping these objects in LN2 and observing the changing properties as this occurs.</a:t>
            </a:r>
            <a:endParaRPr lang="en-US" dirty="0" smtClean="0"/>
          </a:p>
          <a:p>
            <a:endParaRPr lang="en-US" dirty="0" smtClean="0"/>
          </a:p>
          <a:p>
            <a:r>
              <a:rPr lang="en-US" dirty="0" smtClean="0"/>
              <a:t>A Dewar can be purchased</a:t>
            </a:r>
            <a:r>
              <a:rPr lang="en-US" baseline="0" dirty="0" smtClean="0"/>
              <a:t> from a lab equipment catalogue through companies such as Fischer and Thermo Scientific.  You will need a Dewar to transport the N2 and an additional, smaller, open-topped one for the demos, which is large enough to </a:t>
            </a:r>
            <a:r>
              <a:rPr lang="en-US" baseline="0" smtClean="0"/>
              <a:t>dip objects </a:t>
            </a:r>
            <a:r>
              <a:rPr lang="en-US" baseline="0" dirty="0" smtClean="0"/>
              <a:t>into.</a:t>
            </a:r>
            <a:endParaRPr lang="en-US" dirty="0" smtClean="0"/>
          </a:p>
          <a:p>
            <a:endParaRPr lang="en-US" dirty="0" smtClean="0"/>
          </a:p>
          <a:p>
            <a:r>
              <a:rPr lang="en-US" dirty="0" smtClean="0"/>
              <a:t>SAFETY: Safety goggles</a:t>
            </a:r>
            <a:r>
              <a:rPr lang="en-US" baseline="0" dirty="0" smtClean="0"/>
              <a:t> and gloves must be worn at ALL TIMES when handling liquid nitrogen (LN2).  Use tongs (NOT HANDS) to remove objects from LN2.  Objects will spatter when placed in LN2. Wear a lab coat or full coverage clothing and CLOSED-TOED SHOES.  Keep students away from LN2.  Do this as a demo, not as a student-involved activity.</a:t>
            </a:r>
          </a:p>
          <a:p>
            <a:endParaRPr lang="en-US" baseline="0" dirty="0" smtClean="0"/>
          </a:p>
          <a:p>
            <a:r>
              <a:rPr lang="en-US" baseline="0" dirty="0" smtClean="0"/>
              <a:t>It is best to practice these activities before doing the lesson in front of the classroom, as some objects will provide better examples than others, and results may be unexpected if you have not practiced</a:t>
            </a:r>
            <a:r>
              <a:rPr lang="en-US" baseline="0" dirty="0" smtClean="0"/>
              <a:t>.</a:t>
            </a:r>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2491407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just provides</a:t>
            </a:r>
            <a:r>
              <a:rPr lang="en-US" baseline="0" dirty="0" smtClean="0"/>
              <a:t> a framework, but examples will be given in the 2 following slides.</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1465174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students</a:t>
            </a:r>
            <a:r>
              <a:rPr lang="en-US" baseline="0" dirty="0" smtClean="0"/>
              <a:t> what matter is (reminding them of the Legos lesson if necessary) and discuss the concept before defining it for them.</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34351351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slide,</a:t>
            </a:r>
            <a:r>
              <a:rPr lang="en-US" baseline="0" dirty="0" smtClean="0"/>
              <a:t> give the students the answer to the journal question and have them give examples of each:</a:t>
            </a:r>
          </a:p>
          <a:p>
            <a:endParaRPr lang="en-US" baseline="0" dirty="0" smtClean="0"/>
          </a:p>
          <a:p>
            <a:endParaRPr lang="en-US" baseline="0" dirty="0" smtClean="0"/>
          </a:p>
          <a:p>
            <a:r>
              <a:rPr lang="en-US" baseline="0" dirty="0" smtClean="0"/>
              <a:t>For Plasma, examples include the sun and stars, lightning, plasma TVs, plasma ball (pictured), tesla coil.</a:t>
            </a:r>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2095927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to students that each phase of matter is defined by</a:t>
            </a:r>
            <a:r>
              <a:rPr lang="en-US" baseline="0" dirty="0" smtClean="0"/>
              <a:t> its shape, volume, compressibility, and motion.  </a:t>
            </a:r>
          </a:p>
          <a:p>
            <a:endParaRPr lang="en-US" baseline="0" dirty="0" smtClean="0"/>
          </a:p>
          <a:p>
            <a:r>
              <a:rPr lang="en-US" baseline="0" dirty="0" smtClean="0"/>
              <a:t>Explain what each term really means:</a:t>
            </a:r>
          </a:p>
          <a:p>
            <a:r>
              <a:rPr lang="en-US" b="1" baseline="0" dirty="0" smtClean="0"/>
              <a:t>Shape</a:t>
            </a:r>
            <a:r>
              <a:rPr lang="en-US" baseline="0" dirty="0" smtClean="0"/>
              <a:t> refers to whether the substance holds its form if it is not in a container.</a:t>
            </a:r>
          </a:p>
          <a:p>
            <a:r>
              <a:rPr lang="en-US" b="1" baseline="0" dirty="0" smtClean="0"/>
              <a:t>Volume</a:t>
            </a:r>
            <a:r>
              <a:rPr lang="en-US" baseline="0" dirty="0" smtClean="0"/>
              <a:t> refers to whether the substance has a fixed volume that does not change.</a:t>
            </a:r>
          </a:p>
          <a:p>
            <a:r>
              <a:rPr lang="en-US" b="1" baseline="0" dirty="0" smtClean="0"/>
              <a:t>Compressibility</a:t>
            </a:r>
            <a:r>
              <a:rPr lang="en-US" baseline="0" dirty="0" smtClean="0"/>
              <a:t> is the ability to squish something into a container where the atoms will be more closely packed.</a:t>
            </a:r>
          </a:p>
          <a:p>
            <a:r>
              <a:rPr lang="en-US" b="1" baseline="0" dirty="0" smtClean="0"/>
              <a:t>Motion</a:t>
            </a:r>
            <a:r>
              <a:rPr lang="en-US" baseline="0" dirty="0" smtClean="0"/>
              <a:t> is the flow of the substance when released from a container</a:t>
            </a:r>
          </a:p>
          <a:p>
            <a:endParaRPr lang="en-US" baseline="0" dirty="0" smtClean="0"/>
          </a:p>
          <a:p>
            <a:r>
              <a:rPr lang="en-US" baseline="0" dirty="0" smtClean="0"/>
              <a:t>If you want, print this blank version of the table and have students fill it out as you go.</a:t>
            </a:r>
          </a:p>
          <a:p>
            <a:endParaRPr lang="en-US" baseline="0" dirty="0" smtClean="0"/>
          </a:p>
          <a:p>
            <a:r>
              <a:rPr lang="en-US" baseline="0" dirty="0" smtClean="0"/>
              <a:t>Go through “Solid” as an example, discussing each box, and then show the answers in the next slide.</a:t>
            </a:r>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2357369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“Liquid”  go</a:t>
            </a:r>
            <a:r>
              <a:rPr lang="en-US" baseline="0" dirty="0" smtClean="0"/>
              <a:t> through it with the students, but ask them to provide the answers.</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365065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For “Gas”  go</a:t>
            </a:r>
            <a:r>
              <a:rPr lang="en-US" baseline="0" dirty="0" smtClean="0"/>
              <a:t> through it with the students, but ask them to provide the answers.</a:t>
            </a:r>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p14="http://schemas.microsoft.com/office/powerpoint/2010/main" val="35276163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Go through “Plasma” by discussing each box, as students are unlikely to know the properties of this phase.  Then show the answers in the next slide.</a:t>
            </a:r>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extLst>
      <p:ext uri="{BB962C8B-B14F-4D97-AF65-F5344CB8AC3E}">
        <p14:creationId xmlns:p14="http://schemas.microsoft.com/office/powerpoint/2010/main" val="24112182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point out that each phase is unique and can be identified</a:t>
            </a:r>
            <a:r>
              <a:rPr lang="en-US" baseline="0" dirty="0" smtClean="0"/>
              <a:t> by observing these properties</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For reference, plasma motion is </a:t>
            </a:r>
            <a:r>
              <a:rPr lang="en-US" sz="1200" b="1" dirty="0" smtClean="0"/>
              <a:t>affected</a:t>
            </a:r>
            <a:r>
              <a:rPr lang="en-US" sz="1200" dirty="0" smtClean="0"/>
              <a:t> by the</a:t>
            </a:r>
            <a:r>
              <a:rPr lang="en-US" sz="1200" baseline="0" dirty="0" smtClean="0"/>
              <a:t> electric field of other particles.  This can be seen in a demo with a plasma ball, but is hard to explain to this age group.</a:t>
            </a: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11</a:t>
            </a:fld>
            <a:endParaRPr lang="en-US"/>
          </a:p>
        </p:txBody>
      </p:sp>
    </p:spTree>
    <p:extLst>
      <p:ext uri="{BB962C8B-B14F-4D97-AF65-F5344CB8AC3E}">
        <p14:creationId xmlns:p14="http://schemas.microsoft.com/office/powerpoint/2010/main" val="212946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to students</a:t>
            </a:r>
            <a:r>
              <a:rPr lang="en-US" baseline="0" dirty="0" smtClean="0"/>
              <a:t> that each material goes through phase changes, either by warming or cooling, and then go through each type of phase change.  Make a note that in sublimation there is no liquid phase step.</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12</a:t>
            </a:fld>
            <a:endParaRPr lang="en-US"/>
          </a:p>
        </p:txBody>
      </p:sp>
    </p:spTree>
    <p:extLst>
      <p:ext uri="{BB962C8B-B14F-4D97-AF65-F5344CB8AC3E}">
        <p14:creationId xmlns:p14="http://schemas.microsoft.com/office/powerpoint/2010/main" val="36490810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Go through each type of phase change.  Make a note that in Deposition there is no liquid phase step.</a:t>
            </a:r>
            <a:endParaRPr lang="en-US"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13</a:t>
            </a:fld>
            <a:endParaRPr lang="en-US"/>
          </a:p>
        </p:txBody>
      </p:sp>
    </p:spTree>
    <p:extLst>
      <p:ext uri="{BB962C8B-B14F-4D97-AF65-F5344CB8AC3E}">
        <p14:creationId xmlns:p14="http://schemas.microsoft.com/office/powerpoint/2010/main" val="39015814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wearing</a:t>
            </a:r>
            <a:r>
              <a:rPr lang="en-US" baseline="0" dirty="0" smtClean="0"/>
              <a:t> s</a:t>
            </a:r>
            <a:r>
              <a:rPr lang="en-US" dirty="0" smtClean="0"/>
              <a:t>afety goggles,</a:t>
            </a:r>
            <a:r>
              <a:rPr lang="en-US" baseline="0" dirty="0" smtClean="0"/>
              <a:t> t</a:t>
            </a:r>
            <a:r>
              <a:rPr lang="en-US" dirty="0" smtClean="0"/>
              <a:t>hermal gloves (for handling LN2), and a lab coat or full-coverage</a:t>
            </a:r>
            <a:r>
              <a:rPr lang="en-US" baseline="0" dirty="0" smtClean="0"/>
              <a:t> clothing, dip each of the objects from the materials list into LN2.</a:t>
            </a:r>
          </a:p>
          <a:p>
            <a:endParaRPr lang="en-US" baseline="0" dirty="0" smtClean="0"/>
          </a:p>
          <a:p>
            <a:r>
              <a:rPr lang="en-US" sz="1200" b="1" u="none" kern="1200" dirty="0" smtClean="0">
                <a:solidFill>
                  <a:schemeClr val="tx1"/>
                </a:solidFill>
                <a:effectLst/>
                <a:latin typeface="+mn-lt"/>
                <a:ea typeface="+mn-ea"/>
                <a:cs typeface="+mn-cs"/>
              </a:rPr>
              <a:t>For each object use forceps, NOT YOUR HANDS</a:t>
            </a:r>
            <a:r>
              <a:rPr lang="en-US" b="1" u="none" dirty="0" smtClean="0">
                <a:effectLst/>
              </a:rPr>
              <a:t> </a:t>
            </a:r>
            <a:endParaRPr lang="en-US" b="1" u="none" baseline="0" dirty="0" smtClean="0"/>
          </a:p>
          <a:p>
            <a:endParaRPr lang="en-US" baseline="0" dirty="0" smtClean="0"/>
          </a:p>
          <a:p>
            <a:r>
              <a:rPr lang="en-US" dirty="0" smtClean="0"/>
              <a:t>Balloons – blow up the balloon and watch how it contracts and expands</a:t>
            </a:r>
          </a:p>
          <a:p>
            <a:r>
              <a:rPr lang="en-US" dirty="0" smtClean="0"/>
              <a:t>Cup of water – water changes to ice</a:t>
            </a:r>
          </a:p>
          <a:p>
            <a:r>
              <a:rPr lang="en-US" dirty="0" smtClean="0"/>
              <a:t>Ice – Point out that ice does NOT</a:t>
            </a:r>
            <a:r>
              <a:rPr lang="en-US" baseline="0" dirty="0" smtClean="0"/>
              <a:t> change in state, but does change temperature.  The extra cold ice cube can be used to freeze water and compared to a regular ice cube to show that they are different temperatures.</a:t>
            </a:r>
            <a:endParaRPr lang="en-US" dirty="0" smtClean="0"/>
          </a:p>
          <a:p>
            <a:r>
              <a:rPr lang="en-US" dirty="0" smtClean="0"/>
              <a:t>A few flowers – The flowers will shatter easily</a:t>
            </a:r>
            <a:r>
              <a:rPr lang="en-US" baseline="0" dirty="0" smtClean="0"/>
              <a:t> once frozen</a:t>
            </a:r>
            <a:endParaRPr lang="en-US" dirty="0" smtClean="0"/>
          </a:p>
          <a:p>
            <a:r>
              <a:rPr lang="en-US" dirty="0" err="1" smtClean="0"/>
              <a:t>Racketball</a:t>
            </a:r>
            <a:r>
              <a:rPr lang="en-US" dirty="0" smtClean="0"/>
              <a:t> – Leave the ball</a:t>
            </a:r>
            <a:r>
              <a:rPr lang="en-US" baseline="0" dirty="0" smtClean="0"/>
              <a:t> in for a few minutes so it gets really brittle, than throw it on the ground so it shatters</a:t>
            </a:r>
            <a:endParaRPr lang="en-US" dirty="0" smtClean="0"/>
          </a:p>
          <a:p>
            <a:r>
              <a:rPr lang="en-US" dirty="0" smtClean="0"/>
              <a:t>Banana  (apple works too, but not oranges, the peel insulates too well) – Do the same with the banana</a:t>
            </a:r>
          </a:p>
          <a:p>
            <a:endParaRPr lang="en-US" dirty="0" smtClean="0"/>
          </a:p>
          <a:p>
            <a:r>
              <a:rPr lang="en-US" dirty="0" smtClean="0"/>
              <a:t>Tip:</a:t>
            </a:r>
            <a:r>
              <a:rPr lang="en-US" baseline="0" dirty="0" smtClean="0"/>
              <a:t> Students will want to run up and take the pieces, make sure they do not, as they will be extremely cold.</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SAFETY: Safety goggles</a:t>
            </a:r>
            <a:r>
              <a:rPr lang="en-US" baseline="0" dirty="0" smtClean="0"/>
              <a:t> and gloves must be worn at ALL TIMES when handling liquid nitrogen (LN2).  Use tongs (NOT HANDS) to remove objects from LN2.  Objects will spatter when placed in LN2. Wear a lab coat or full coverage clothing and CLOSED-TOED SHOES.  Keep students away from LN2.  Do this as a demo, not as a student-involved activity.</a:t>
            </a:r>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14</a:t>
            </a:fld>
            <a:endParaRPr lang="en-US"/>
          </a:p>
        </p:txBody>
      </p:sp>
    </p:spTree>
    <p:extLst>
      <p:ext uri="{BB962C8B-B14F-4D97-AF65-F5344CB8AC3E}">
        <p14:creationId xmlns:p14="http://schemas.microsoft.com/office/powerpoint/2010/main" val="9525929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15</a:t>
            </a:fld>
            <a:endParaRPr lang="en-US"/>
          </a:p>
        </p:txBody>
      </p:sp>
    </p:spTree>
    <p:extLst>
      <p:ext uri="{BB962C8B-B14F-4D97-AF65-F5344CB8AC3E}">
        <p14:creationId xmlns:p14="http://schemas.microsoft.com/office/powerpoint/2010/main" val="34880238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Ice cream:</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4 cups heavy cream</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1-1/2 cups half-and-half</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1-3/4 cups sugar</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1 quart mashed fresh strawberries or thawed frozen berries, or 1 </a:t>
            </a:r>
            <a:r>
              <a:rPr lang="en-US" dirty="0" err="1" smtClean="0"/>
              <a:t>tbsp</a:t>
            </a:r>
            <a:r>
              <a:rPr lang="en-US" dirty="0" smtClean="0"/>
              <a:t> vanilla, or 1/4 cup </a:t>
            </a:r>
            <a:r>
              <a:rPr lang="en-US" dirty="0" err="1" smtClean="0"/>
              <a:t>cocao</a:t>
            </a:r>
            <a:r>
              <a:rPr lang="en-US" dirty="0" smtClean="0"/>
              <a:t> powder (optional)</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SAFETY: Safety goggles</a:t>
            </a:r>
            <a:r>
              <a:rPr lang="en-US" baseline="0" dirty="0" smtClean="0"/>
              <a:t> and gloves must be worn at ALL TIMES when handling liquid nitrogen (LN2).  Use tongs (NOT HANDS) to remove objects from LN2.  Objects will spatter when placed in LN2. Wear a lab coat or full coverage clothing and CLOSED-TOED SHOES.  Keep students away from LN2.  Do this as a demo, not as a student-involved activity.</a:t>
            </a:r>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16</a:t>
            </a:fld>
            <a:endParaRPr lang="en-US"/>
          </a:p>
        </p:txBody>
      </p:sp>
    </p:spTree>
    <p:extLst>
      <p:ext uri="{BB962C8B-B14F-4D97-AF65-F5344CB8AC3E}">
        <p14:creationId xmlns:p14="http://schemas.microsoft.com/office/powerpoint/2010/main" val="37591085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is for instructor</a:t>
            </a:r>
            <a:r>
              <a:rPr lang="en-US" baseline="0" dirty="0" smtClean="0"/>
              <a:t> use.</a:t>
            </a:r>
          </a:p>
          <a:p>
            <a:endParaRPr lang="en-US" baseline="0" dirty="0" smtClean="0"/>
          </a:p>
          <a:p>
            <a:r>
              <a:rPr lang="en-US" baseline="0" dirty="0" smtClean="0"/>
              <a:t>The goal of this lesson is to introduce students to the idea that observable properties of matter can help to distinguish one material from another.  The two types of ice illustrate two different phase changes while establishing this concept.</a:t>
            </a:r>
          </a:p>
          <a:p>
            <a:endParaRPr lang="en-US" baseline="0" dirty="0" smtClean="0"/>
          </a:p>
          <a:p>
            <a:r>
              <a:rPr lang="en-US" baseline="0" dirty="0" smtClean="0"/>
              <a:t>After </a:t>
            </a:r>
            <a:r>
              <a:rPr lang="en-US" baseline="0" dirty="0" smtClean="0"/>
              <a:t>students initial answers are down and you have discussed them, ask students if they know what is in the other cup.  Generally a student will know that in the other cup is dry ice.  Ask how it is different and then have students write down that water is frozen H2O and that dry ice is frozen CO2.</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17</a:t>
            </a:fld>
            <a:endParaRPr lang="en-US"/>
          </a:p>
        </p:txBody>
      </p:sp>
    </p:spTree>
    <p:extLst>
      <p:ext uri="{BB962C8B-B14F-4D97-AF65-F5344CB8AC3E}">
        <p14:creationId xmlns:p14="http://schemas.microsoft.com/office/powerpoint/2010/main" val="2201010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Making</a:t>
            </a:r>
            <a:r>
              <a:rPr lang="en-US" baseline="0" dirty="0" smtClean="0"/>
              <a:t> the ice cream may require 4-5 L LN2. </a:t>
            </a:r>
            <a:r>
              <a:rPr lang="en-US" dirty="0" smtClean="0"/>
              <a:t>When making the ice cream it is important to have on all safety gear,</a:t>
            </a:r>
            <a:r>
              <a:rPr lang="en-US" baseline="0" dirty="0" smtClean="0"/>
              <a:t> use wooden or plastic spoons, and STIR EXTREMELY FAST.  Otherwise you will get an ice block floating in milk.</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SAFETY: Safety goggles</a:t>
            </a:r>
            <a:r>
              <a:rPr lang="en-US" baseline="0" dirty="0" smtClean="0"/>
              <a:t> and gloves must be worn at ALL TIMES when handling liquid nitrogen (LN2).  Use tongs (NOT HANDS) to remove objects from LN2.  Objects will spatter when placed in LN2. Wear a lab coat or full coverage clothing and CLOSED-TOED SHOES.  Keep students away from LN2.  Do this as a demo, not as a student-involved activity.</a:t>
            </a:r>
            <a:endParaRPr lang="en-US"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19</a:t>
            </a:fld>
            <a:endParaRPr lang="en-US"/>
          </a:p>
        </p:txBody>
      </p:sp>
    </p:spTree>
    <p:extLst>
      <p:ext uri="{BB962C8B-B14F-4D97-AF65-F5344CB8AC3E}">
        <p14:creationId xmlns:p14="http://schemas.microsoft.com/office/powerpoint/2010/main" val="12384992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20</a:t>
            </a:fld>
            <a:endParaRPr lang="en-US"/>
          </a:p>
        </p:txBody>
      </p:sp>
    </p:spTree>
    <p:extLst>
      <p:ext uri="{BB962C8B-B14F-4D97-AF65-F5344CB8AC3E}">
        <p14:creationId xmlns:p14="http://schemas.microsoft.com/office/powerpoint/2010/main"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003258"/>
            <a:ext cx="7772400" cy="3212983"/>
          </a:xfrm>
        </p:spPr>
        <p:txBody>
          <a:bodyPr>
            <a:noAutofit/>
          </a:bodyPr>
          <a:lstStyle/>
          <a:p>
            <a:r>
              <a:rPr lang="en-US" dirty="0"/>
              <a:t>This presentation is for the instructor, only the </a:t>
            </a:r>
            <a:r>
              <a:rPr lang="en-US" dirty="0" smtClean="0"/>
              <a:t>Phases of Matter section (orange) </a:t>
            </a:r>
            <a:r>
              <a:rPr lang="en-US" dirty="0"/>
              <a:t>is for use with students</a:t>
            </a:r>
            <a:r>
              <a:rPr lang="en-US" dirty="0" smtClean="0"/>
              <a:t>.</a:t>
            </a:r>
            <a:endParaRPr lang="en-US" dirty="0"/>
          </a:p>
        </p:txBody>
      </p:sp>
      <p:sp>
        <p:nvSpPr>
          <p:cNvPr id="2" name="Title 1"/>
          <p:cNvSpPr>
            <a:spLocks noGrp="1"/>
          </p:cNvSpPr>
          <p:nvPr>
            <p:ph type="ctrTitle"/>
          </p:nvPr>
        </p:nvSpPr>
        <p:spPr/>
        <p:txBody>
          <a:bodyPr>
            <a:normAutofit/>
          </a:bodyPr>
          <a:lstStyle/>
          <a:p>
            <a:r>
              <a:rPr lang="en-US" dirty="0" smtClean="0"/>
              <a:t>States of Matter Demo</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pPr marL="0" indent="0">
              <a:buNone/>
            </a:pPr>
            <a:r>
              <a:rPr lang="en-US" dirty="0" smtClean="0"/>
              <a:t>Can you name the 4 phases of matter?</a:t>
            </a:r>
          </a:p>
          <a:p>
            <a:pPr marL="0" indent="0">
              <a:buNone/>
            </a:pPr>
            <a:r>
              <a:rPr lang="en-US" dirty="0" smtClean="0"/>
              <a:t>Give an example of each one.</a:t>
            </a:r>
          </a:p>
          <a:p>
            <a:pPr marL="0" indent="0">
              <a:buNone/>
            </a:pPr>
            <a:endParaRPr lang="en-US" dirty="0" smtClean="0"/>
          </a:p>
          <a:p>
            <a:r>
              <a:rPr lang="en-US" dirty="0" smtClean="0"/>
              <a:t>Use the question as an intro to the following PowerPoint.  No discussion is necessary as this will be part of the PowerPoint presentation.</a:t>
            </a:r>
            <a:endParaRPr lang="en-US" dirty="0"/>
          </a:p>
        </p:txBody>
      </p:sp>
      <p:sp>
        <p:nvSpPr>
          <p:cNvPr id="3" name="Title 2"/>
          <p:cNvSpPr>
            <a:spLocks noGrp="1"/>
          </p:cNvSpPr>
          <p:nvPr>
            <p:ph type="title"/>
          </p:nvPr>
        </p:nvSpPr>
        <p:spPr/>
        <p:txBody>
          <a:bodyPr/>
          <a:lstStyle/>
          <a:p>
            <a:r>
              <a:rPr lang="en-US" dirty="0" smtClean="0"/>
              <a:t>Opening Question: Day 1</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128133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301752" y="1527048"/>
            <a:ext cx="8503920" cy="4863760"/>
          </a:xfrm>
        </p:spPr>
        <p:txBody>
          <a:bodyPr>
            <a:normAutofit fontScale="92500" lnSpcReduction="20000"/>
          </a:bodyPr>
          <a:lstStyle/>
          <a:p>
            <a:pPr marL="0" indent="0">
              <a:buNone/>
            </a:pPr>
            <a:r>
              <a:rPr lang="en-US" dirty="0" smtClean="0"/>
              <a:t>Day 1</a:t>
            </a:r>
          </a:p>
          <a:p>
            <a:r>
              <a:rPr lang="en-US" dirty="0" smtClean="0"/>
              <a:t>Liquid Nitrogen</a:t>
            </a:r>
          </a:p>
          <a:p>
            <a:r>
              <a:rPr lang="en-US" dirty="0" smtClean="0"/>
              <a:t>Safety goggles</a:t>
            </a:r>
          </a:p>
          <a:p>
            <a:r>
              <a:rPr lang="en-US" dirty="0"/>
              <a:t>Thermal gloves (for handling LN2)</a:t>
            </a:r>
          </a:p>
          <a:p>
            <a:r>
              <a:rPr lang="en-US" dirty="0" smtClean="0"/>
              <a:t>Balloons (~5)</a:t>
            </a:r>
          </a:p>
          <a:p>
            <a:r>
              <a:rPr lang="en-US" dirty="0" smtClean="0"/>
              <a:t>Banana  (apple works too, but not oranges, the peel insulates too well)</a:t>
            </a:r>
          </a:p>
          <a:p>
            <a:r>
              <a:rPr lang="en-US" dirty="0" smtClean="0"/>
              <a:t>A few flowers</a:t>
            </a:r>
          </a:p>
          <a:p>
            <a:r>
              <a:rPr lang="en-US" dirty="0" err="1" smtClean="0"/>
              <a:t>Racketball</a:t>
            </a:r>
            <a:endParaRPr lang="en-US" dirty="0" smtClean="0"/>
          </a:p>
          <a:p>
            <a:r>
              <a:rPr lang="en-US" dirty="0" smtClean="0"/>
              <a:t>Cup of water</a:t>
            </a:r>
          </a:p>
          <a:p>
            <a:r>
              <a:rPr lang="en-US" dirty="0" smtClean="0"/>
              <a:t>Ice</a:t>
            </a:r>
          </a:p>
          <a:p>
            <a:r>
              <a:rPr lang="en-US" dirty="0" smtClean="0"/>
              <a:t>Dewar (4-5liters) see notes</a:t>
            </a:r>
            <a:endParaRPr lang="en-US" dirty="0" smtClean="0"/>
          </a:p>
          <a:p>
            <a:endParaRPr lang="en-US" dirty="0" smtClean="0"/>
          </a:p>
          <a:p>
            <a:endParaRPr lang="en-US" dirty="0"/>
          </a:p>
        </p:txBody>
      </p:sp>
      <p:sp>
        <p:nvSpPr>
          <p:cNvPr id="3" name="Title 2"/>
          <p:cNvSpPr>
            <a:spLocks noGrp="1"/>
          </p:cNvSpPr>
          <p:nvPr>
            <p:ph type="title"/>
          </p:nvPr>
        </p:nvSpPr>
        <p:spPr/>
        <p:txBody>
          <a:bodyPr/>
          <a:lstStyle/>
          <a:p>
            <a:r>
              <a:rPr lang="en-US" dirty="0" smtClean="0"/>
              <a:t>Materials: Day 1</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1224555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Phases of Matter</a:t>
            </a:r>
            <a:endParaRPr lang="en-US" dirty="0"/>
          </a:p>
        </p:txBody>
      </p:sp>
      <p:sp>
        <p:nvSpPr>
          <p:cNvPr id="3" name="Subtitle 2"/>
          <p:cNvSpPr>
            <a:spLocks noGrp="1"/>
          </p:cNvSpPr>
          <p:nvPr>
            <p:ph type="subTitle" idx="1"/>
          </p:nvPr>
        </p:nvSpPr>
        <p:spPr/>
        <p:txBody>
          <a:bodyPr/>
          <a:lstStyle/>
          <a:p>
            <a:r>
              <a:rPr lang="en-US" dirty="0" smtClean="0"/>
              <a:t>Solid, Liquid, Gas &amp; Plasma</a:t>
            </a:r>
            <a:endParaRPr lang="en-US" dirty="0"/>
          </a:p>
        </p:txBody>
      </p:sp>
      <p:sp>
        <p:nvSpPr>
          <p:cNvPr id="4" name="TextBox 3"/>
          <p:cNvSpPr txBox="1"/>
          <p:nvPr/>
        </p:nvSpPr>
        <p:spPr>
          <a:xfrm>
            <a:off x="5486400" y="-152400"/>
            <a:ext cx="184666" cy="369332"/>
          </a:xfrm>
          <a:prstGeom prst="rect">
            <a:avLst/>
          </a:prstGeom>
          <a:noFill/>
        </p:spPr>
        <p:txBody>
          <a:bodyPr wrap="none" rtlCol="0">
            <a:spAutoFit/>
          </a:bodyPr>
          <a:lstStyle/>
          <a:p>
            <a:endParaRPr lang="en-US"/>
          </a:p>
        </p:txBody>
      </p:sp>
      <p:sp>
        <p:nvSpPr>
          <p:cNvPr id="5" name="Footer Placeholder 5"/>
          <p:cNvSpPr>
            <a:spLocks noGrp="1"/>
          </p:cNvSpPr>
          <p:nvPr>
            <p:ph type="ftr" sz="quarter" idx="11"/>
          </p:nvPr>
        </p:nvSpPr>
        <p:spPr>
          <a:xfrm>
            <a:off x="301752" y="6410848"/>
            <a:ext cx="3584448" cy="365760"/>
          </a:xfrm>
        </p:spPr>
        <p:txBody>
          <a:bodyPr/>
          <a:lstStyle/>
          <a:p>
            <a:r>
              <a:rPr lang="en-US" dirty="0" smtClean="0"/>
              <a:t>http://</a:t>
            </a:r>
            <a:r>
              <a:rPr lang="en-US" dirty="0" err="1" smtClean="0"/>
              <a:t>earthref.org</a:t>
            </a:r>
            <a:r>
              <a:rPr lang="en-US" dirty="0" smtClean="0"/>
              <a:t>/SCC</a:t>
            </a:r>
          </a:p>
        </p:txBody>
      </p:sp>
    </p:spTree>
    <p:extLst>
      <p:ext uri="{BB962C8B-B14F-4D97-AF65-F5344CB8AC3E}">
        <p14:creationId xmlns:p14="http://schemas.microsoft.com/office/powerpoint/2010/main" val="29011945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dirty="0" smtClean="0"/>
              <a:t>What is Matter?</a:t>
            </a:r>
            <a:endParaRPr lang="en-US" sz="4800" dirty="0"/>
          </a:p>
        </p:txBody>
      </p:sp>
      <p:sp>
        <p:nvSpPr>
          <p:cNvPr id="3" name="Content Placeholder 2"/>
          <p:cNvSpPr>
            <a:spLocks noGrp="1"/>
          </p:cNvSpPr>
          <p:nvPr>
            <p:ph idx="1"/>
          </p:nvPr>
        </p:nvSpPr>
        <p:spPr/>
        <p:txBody>
          <a:bodyPr>
            <a:normAutofit/>
          </a:bodyPr>
          <a:lstStyle/>
          <a:p>
            <a:r>
              <a:rPr lang="en-US" sz="4000" b="0" dirty="0" smtClean="0"/>
              <a:t>Matter is anything that has </a:t>
            </a:r>
            <a:r>
              <a:rPr lang="en-US" sz="4000" dirty="0" smtClean="0"/>
              <a:t>mass </a:t>
            </a:r>
            <a:r>
              <a:rPr lang="en-US" sz="4000" b="0" dirty="0" smtClean="0"/>
              <a:t>and</a:t>
            </a:r>
            <a:r>
              <a:rPr lang="en-US" sz="4000" dirty="0" smtClean="0"/>
              <a:t> takes up space</a:t>
            </a:r>
            <a:r>
              <a:rPr lang="en-US" sz="4000" dirty="0"/>
              <a:t>	</a:t>
            </a:r>
            <a:endParaRPr lang="en-US" sz="4000" dirty="0" smtClean="0"/>
          </a:p>
        </p:txBody>
      </p:sp>
      <p:sp>
        <p:nvSpPr>
          <p:cNvPr id="6" name="Footer Placeholder 5"/>
          <p:cNvSpPr>
            <a:spLocks noGrp="1"/>
          </p:cNvSpPr>
          <p:nvPr>
            <p:ph type="ftr" sz="quarter" idx="11"/>
          </p:nvPr>
        </p:nvSpPr>
        <p:spPr>
          <a:xfrm>
            <a:off x="301752" y="6346058"/>
            <a:ext cx="3584448" cy="365760"/>
          </a:xfrm>
        </p:spPr>
        <p:txBody>
          <a:bodyPr/>
          <a:lstStyle/>
          <a:p>
            <a:pPr algn="l"/>
            <a:r>
              <a:rPr lang="en-US" dirty="0" smtClean="0"/>
              <a:t>http://</a:t>
            </a:r>
            <a:r>
              <a:rPr lang="en-US" dirty="0" err="1" smtClean="0"/>
              <a:t>earthref.org</a:t>
            </a:r>
            <a:r>
              <a:rPr lang="en-US" dirty="0" smtClean="0"/>
              <a:t>/SCC</a:t>
            </a:r>
          </a:p>
        </p:txBody>
      </p:sp>
    </p:spTree>
    <p:extLst>
      <p:ext uri="{BB962C8B-B14F-4D97-AF65-F5344CB8AC3E}">
        <p14:creationId xmlns:p14="http://schemas.microsoft.com/office/powerpoint/2010/main" val="25868514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4000" dirty="0" smtClean="0"/>
              <a:t>Solid</a:t>
            </a:r>
          </a:p>
          <a:p>
            <a:pPr marL="0" indent="0">
              <a:buNone/>
            </a:pPr>
            <a:r>
              <a:rPr lang="en-US" sz="4000" dirty="0" smtClean="0"/>
              <a:t>				  Liquid</a:t>
            </a:r>
          </a:p>
          <a:p>
            <a:endParaRPr lang="en-US" sz="4000" dirty="0" smtClean="0"/>
          </a:p>
          <a:p>
            <a:pPr marL="0" indent="0">
              <a:buNone/>
            </a:pPr>
            <a:r>
              <a:rPr lang="en-US" sz="4000" dirty="0" smtClean="0"/>
              <a:t>Gas</a:t>
            </a:r>
          </a:p>
          <a:p>
            <a:pPr marL="0" indent="0">
              <a:buNone/>
            </a:pPr>
            <a:r>
              <a:rPr lang="en-US" sz="4000" dirty="0" smtClean="0"/>
              <a:t>	                 Plasma</a:t>
            </a:r>
          </a:p>
          <a:p>
            <a:endParaRPr lang="en-US" dirty="0"/>
          </a:p>
        </p:txBody>
      </p:sp>
      <p:sp>
        <p:nvSpPr>
          <p:cNvPr id="2" name="Title 1"/>
          <p:cNvSpPr>
            <a:spLocks noGrp="1"/>
          </p:cNvSpPr>
          <p:nvPr>
            <p:ph type="title"/>
          </p:nvPr>
        </p:nvSpPr>
        <p:spPr/>
        <p:txBody>
          <a:bodyPr>
            <a:normAutofit fontScale="90000"/>
          </a:bodyPr>
          <a:lstStyle/>
          <a:p>
            <a:r>
              <a:rPr lang="en-US" sz="4800" dirty="0" smtClean="0"/>
              <a:t>Phases Of Matter</a:t>
            </a:r>
            <a:endParaRPr lang="en-US" sz="4800" dirty="0"/>
          </a:p>
        </p:txBody>
      </p:sp>
      <p:sp>
        <p:nvSpPr>
          <p:cNvPr id="5" name="Rectangle 4"/>
          <p:cNvSpPr/>
          <p:nvPr/>
        </p:nvSpPr>
        <p:spPr>
          <a:xfrm>
            <a:off x="174736" y="5775882"/>
            <a:ext cx="4572000" cy="646331"/>
          </a:xfrm>
          <a:prstGeom prst="rect">
            <a:avLst/>
          </a:prstGeom>
        </p:spPr>
        <p:txBody>
          <a:bodyPr>
            <a:spAutoFit/>
          </a:bodyPr>
          <a:lstStyle/>
          <a:p>
            <a:r>
              <a:rPr lang="en-US" dirty="0"/>
              <a:t>http://</a:t>
            </a:r>
            <a:r>
              <a:rPr lang="en-US" dirty="0" err="1"/>
              <a:t>www.harcourtschool.com</a:t>
            </a:r>
            <a:r>
              <a:rPr lang="en-US" dirty="0"/>
              <a:t>/activity/</a:t>
            </a:r>
            <a:r>
              <a:rPr lang="en-US" dirty="0" err="1"/>
              <a:t>states_of_matter</a:t>
            </a:r>
            <a:r>
              <a:rPr lang="en-US" dirty="0"/>
              <a:t>/</a:t>
            </a:r>
            <a:r>
              <a:rPr lang="en-US" dirty="0" err="1"/>
              <a:t>index.html</a:t>
            </a:r>
            <a:endParaRPr lang="en-US" dirty="0"/>
          </a:p>
        </p:txBody>
      </p:sp>
      <p:pic>
        <p:nvPicPr>
          <p:cNvPr id="6" name="Picture 5"/>
          <p:cNvPicPr>
            <a:picLocks noChangeAspect="1"/>
          </p:cNvPicPr>
          <p:nvPr/>
        </p:nvPicPr>
        <p:blipFill>
          <a:blip r:embed="rId3"/>
          <a:stretch>
            <a:fillRect/>
          </a:stretch>
        </p:blipFill>
        <p:spPr>
          <a:xfrm>
            <a:off x="1290935" y="3388942"/>
            <a:ext cx="1408698" cy="2100469"/>
          </a:xfrm>
          <a:prstGeom prst="rect">
            <a:avLst/>
          </a:prstGeom>
        </p:spPr>
      </p:pic>
      <p:pic>
        <p:nvPicPr>
          <p:cNvPr id="7" name="Picture 6"/>
          <p:cNvPicPr>
            <a:picLocks noChangeAspect="1"/>
          </p:cNvPicPr>
          <p:nvPr/>
        </p:nvPicPr>
        <p:blipFill rotWithShape="1">
          <a:blip r:embed="rId4"/>
          <a:srcRect l="21911" t="8647" r="12698" b="12234"/>
          <a:stretch/>
        </p:blipFill>
        <p:spPr>
          <a:xfrm>
            <a:off x="6077634" y="1527047"/>
            <a:ext cx="1295873" cy="2165971"/>
          </a:xfrm>
          <a:prstGeom prst="rect">
            <a:avLst/>
          </a:prstGeom>
        </p:spPr>
      </p:pic>
      <p:pic>
        <p:nvPicPr>
          <p:cNvPr id="8" name="Picture 7"/>
          <p:cNvPicPr>
            <a:picLocks noChangeAspect="1"/>
          </p:cNvPicPr>
          <p:nvPr/>
        </p:nvPicPr>
        <p:blipFill>
          <a:blip r:embed="rId5"/>
          <a:stretch>
            <a:fillRect/>
          </a:stretch>
        </p:blipFill>
        <p:spPr>
          <a:xfrm>
            <a:off x="1640957" y="1527048"/>
            <a:ext cx="2310160" cy="1632235"/>
          </a:xfrm>
          <a:prstGeom prst="rect">
            <a:avLst/>
          </a:prstGeom>
        </p:spPr>
      </p:pic>
      <p:pic>
        <p:nvPicPr>
          <p:cNvPr id="4" name="Picture 3"/>
          <p:cNvPicPr>
            <a:picLocks noChangeAspect="1"/>
          </p:cNvPicPr>
          <p:nvPr/>
        </p:nvPicPr>
        <p:blipFill>
          <a:blip r:embed="rId6"/>
          <a:stretch>
            <a:fillRect/>
          </a:stretch>
        </p:blipFill>
        <p:spPr>
          <a:xfrm>
            <a:off x="5217849" y="4112219"/>
            <a:ext cx="2053498" cy="2077779"/>
          </a:xfrm>
          <a:prstGeom prst="rect">
            <a:avLst/>
          </a:prstGeom>
        </p:spPr>
      </p:pic>
      <p:sp>
        <p:nvSpPr>
          <p:cNvPr id="9" name="Footer Placeholder 5"/>
          <p:cNvSpPr>
            <a:spLocks noGrp="1"/>
          </p:cNvSpPr>
          <p:nvPr>
            <p:ph type="ftr" sz="quarter" idx="11"/>
          </p:nvPr>
        </p:nvSpPr>
        <p:spPr>
          <a:xfrm>
            <a:off x="301752" y="6346058"/>
            <a:ext cx="3584448" cy="365760"/>
          </a:xfrm>
        </p:spPr>
        <p:txBody>
          <a:bodyPr/>
          <a:lstStyle/>
          <a:p>
            <a:pPr algn="l"/>
            <a:r>
              <a:rPr lang="en-US" dirty="0" smtClean="0"/>
              <a:t>http://</a:t>
            </a:r>
            <a:r>
              <a:rPr lang="en-US" dirty="0" err="1" smtClean="0"/>
              <a:t>earthref.org</a:t>
            </a:r>
            <a:r>
              <a:rPr lang="en-US" dirty="0" smtClean="0"/>
              <a:t>/SCC</a:t>
            </a:r>
          </a:p>
        </p:txBody>
      </p:sp>
    </p:spTree>
    <p:extLst>
      <p:ext uri="{BB962C8B-B14F-4D97-AF65-F5344CB8AC3E}">
        <p14:creationId xmlns:p14="http://schemas.microsoft.com/office/powerpoint/2010/main" val="41228678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434251975"/>
              </p:ext>
            </p:extLst>
          </p:nvPr>
        </p:nvGraphicFramePr>
        <p:xfrm>
          <a:off x="174736" y="203494"/>
          <a:ext cx="8804164" cy="4330941"/>
        </p:xfrm>
        <a:graphic>
          <a:graphicData uri="http://schemas.openxmlformats.org/drawingml/2006/table">
            <a:tbl>
              <a:tblPr firstRow="1" bandRow="1">
                <a:tableStyleId>{5C22544A-7EE6-4342-B048-85BDC9FD1C3A}</a:tableStyleId>
              </a:tblPr>
              <a:tblGrid>
                <a:gridCol w="1819164"/>
                <a:gridCol w="1828800"/>
                <a:gridCol w="1524000"/>
                <a:gridCol w="1892300"/>
                <a:gridCol w="1739900"/>
              </a:tblGrid>
              <a:tr h="520406">
                <a:tc>
                  <a:txBody>
                    <a:bodyPr/>
                    <a:lstStyle/>
                    <a:p>
                      <a:r>
                        <a:rPr lang="en-US" sz="2800" dirty="0" smtClean="0"/>
                        <a:t>Phase</a:t>
                      </a:r>
                      <a:endParaRPr lang="en-US" sz="2800" dirty="0"/>
                    </a:p>
                  </a:txBody>
                  <a:tcPr/>
                </a:tc>
                <a:tc>
                  <a:txBody>
                    <a:bodyPr/>
                    <a:lstStyle/>
                    <a:p>
                      <a:r>
                        <a:rPr lang="en-US" sz="2800" dirty="0" smtClean="0"/>
                        <a:t>Solid</a:t>
                      </a:r>
                      <a:endParaRPr lang="en-US" sz="2800" dirty="0"/>
                    </a:p>
                  </a:txBody>
                  <a:tcPr/>
                </a:tc>
                <a:tc>
                  <a:txBody>
                    <a:bodyPr/>
                    <a:lstStyle/>
                    <a:p>
                      <a:r>
                        <a:rPr lang="en-US" sz="2800" dirty="0" smtClean="0"/>
                        <a:t>Liquid</a:t>
                      </a:r>
                      <a:endParaRPr lang="en-US" sz="2800" dirty="0"/>
                    </a:p>
                  </a:txBody>
                  <a:tcPr/>
                </a:tc>
                <a:tc>
                  <a:txBody>
                    <a:bodyPr/>
                    <a:lstStyle/>
                    <a:p>
                      <a:r>
                        <a:rPr lang="en-US" sz="2800" dirty="0" smtClean="0"/>
                        <a:t>Gas</a:t>
                      </a:r>
                      <a:endParaRPr lang="en-US" sz="2800" dirty="0"/>
                    </a:p>
                  </a:txBody>
                  <a:tcPr/>
                </a:tc>
                <a:tc>
                  <a:txBody>
                    <a:bodyPr/>
                    <a:lstStyle/>
                    <a:p>
                      <a:r>
                        <a:rPr lang="en-US" sz="2800" dirty="0" smtClean="0"/>
                        <a:t>Plasma</a:t>
                      </a:r>
                      <a:endParaRPr lang="en-US" sz="2800" dirty="0"/>
                    </a:p>
                  </a:txBody>
                  <a:tcPr/>
                </a:tc>
              </a:tr>
              <a:tr h="829763">
                <a:tc>
                  <a:txBody>
                    <a:bodyPr/>
                    <a:lstStyle/>
                    <a:p>
                      <a:r>
                        <a:rPr lang="en-US" sz="1800" dirty="0" smtClean="0"/>
                        <a:t>Shape</a:t>
                      </a:r>
                      <a:endParaRPr lang="en-US" sz="1800" dirty="0"/>
                    </a:p>
                  </a:txBody>
                  <a:tcPr/>
                </a:tc>
                <a:tc>
                  <a:txBody>
                    <a:bodyPr/>
                    <a:lstStyle/>
                    <a:p>
                      <a:endParaRPr lang="en-US" sz="1800" dirty="0"/>
                    </a:p>
                  </a:txBody>
                  <a:tcPr/>
                </a:tc>
                <a:tc>
                  <a:txBody>
                    <a:bodyPr/>
                    <a:lstStyle/>
                    <a:p>
                      <a:endParaRPr lang="en-US" sz="1800"/>
                    </a:p>
                  </a:txBody>
                  <a:tcPr/>
                </a:tc>
                <a:tc>
                  <a:txBody>
                    <a:bodyPr/>
                    <a:lstStyle/>
                    <a:p>
                      <a:endParaRPr lang="en-US" sz="1800"/>
                    </a:p>
                  </a:txBody>
                  <a:tcPr/>
                </a:tc>
                <a:tc>
                  <a:txBody>
                    <a:bodyPr/>
                    <a:lstStyle/>
                    <a:p>
                      <a:endParaRPr lang="en-US" sz="1800"/>
                    </a:p>
                  </a:txBody>
                  <a:tcPr/>
                </a:tc>
              </a:tr>
              <a:tr h="1107144">
                <a:tc>
                  <a:txBody>
                    <a:bodyPr/>
                    <a:lstStyle/>
                    <a:p>
                      <a:r>
                        <a:rPr lang="en-US" sz="1800" dirty="0" smtClean="0"/>
                        <a:t>Volume</a:t>
                      </a:r>
                      <a:endParaRPr lang="en-US" sz="1800" dirty="0"/>
                    </a:p>
                  </a:txBody>
                  <a:tcPr/>
                </a:tc>
                <a:tc>
                  <a:txBody>
                    <a:bodyPr/>
                    <a:lstStyle/>
                    <a:p>
                      <a:endParaRPr lang="en-US" sz="1800" dirty="0"/>
                    </a:p>
                  </a:txBody>
                  <a:tcPr/>
                </a:tc>
                <a:tc>
                  <a:txBody>
                    <a:bodyPr/>
                    <a:lstStyle/>
                    <a:p>
                      <a:endParaRPr lang="en-US" sz="1800" dirty="0"/>
                    </a:p>
                  </a:txBody>
                  <a:tcPr/>
                </a:tc>
                <a:tc>
                  <a:txBody>
                    <a:bodyPr/>
                    <a:lstStyle/>
                    <a:p>
                      <a:endParaRPr lang="en-US" sz="1800"/>
                    </a:p>
                  </a:txBody>
                  <a:tcPr/>
                </a:tc>
                <a:tc>
                  <a:txBody>
                    <a:bodyPr/>
                    <a:lstStyle/>
                    <a:p>
                      <a:endParaRPr lang="en-US" sz="1800"/>
                    </a:p>
                  </a:txBody>
                  <a:tcPr/>
                </a:tc>
              </a:tr>
              <a:tr h="766484">
                <a:tc>
                  <a:txBody>
                    <a:bodyPr/>
                    <a:lstStyle/>
                    <a:p>
                      <a:r>
                        <a:rPr lang="en-US" sz="1800" dirty="0" smtClean="0"/>
                        <a:t>Compressibility</a:t>
                      </a:r>
                      <a:endParaRPr lang="en-US" sz="1800" dirty="0"/>
                    </a:p>
                  </a:txBody>
                  <a:tcPr/>
                </a:tc>
                <a:tc>
                  <a:txBody>
                    <a:bodyPr/>
                    <a:lstStyle/>
                    <a:p>
                      <a:endParaRPr lang="en-US" sz="1800"/>
                    </a:p>
                  </a:txBody>
                  <a:tcPr/>
                </a:tc>
                <a:tc>
                  <a:txBody>
                    <a:bodyPr/>
                    <a:lstStyle/>
                    <a:p>
                      <a:endParaRPr lang="en-US" sz="1800" dirty="0"/>
                    </a:p>
                  </a:txBody>
                  <a:tcPr/>
                </a:tc>
                <a:tc>
                  <a:txBody>
                    <a:bodyPr/>
                    <a:lstStyle/>
                    <a:p>
                      <a:endParaRPr lang="en-US" sz="1800"/>
                    </a:p>
                  </a:txBody>
                  <a:tcPr/>
                </a:tc>
                <a:tc>
                  <a:txBody>
                    <a:bodyPr/>
                    <a:lstStyle/>
                    <a:p>
                      <a:endParaRPr lang="en-US" sz="1800"/>
                    </a:p>
                  </a:txBody>
                  <a:tcPr/>
                </a:tc>
              </a:tr>
              <a:tr h="1107144">
                <a:tc>
                  <a:txBody>
                    <a:bodyPr/>
                    <a:lstStyle/>
                    <a:p>
                      <a:r>
                        <a:rPr lang="en-US" sz="1800" dirty="0" smtClean="0"/>
                        <a:t>Motion</a:t>
                      </a:r>
                      <a:endParaRPr lang="en-US" sz="1800" dirty="0"/>
                    </a:p>
                  </a:txBody>
                  <a:tcPr/>
                </a:tc>
                <a:tc>
                  <a:txBody>
                    <a:bodyPr/>
                    <a:lstStyle/>
                    <a:p>
                      <a:endParaRPr lang="en-US" sz="1800"/>
                    </a:p>
                  </a:txBody>
                  <a:tcPr/>
                </a:tc>
                <a:tc>
                  <a:txBody>
                    <a:bodyPr/>
                    <a:lstStyle/>
                    <a:p>
                      <a:endParaRPr lang="en-US" sz="1800" dirty="0"/>
                    </a:p>
                  </a:txBody>
                  <a:tcPr/>
                </a:tc>
                <a:tc>
                  <a:txBody>
                    <a:bodyPr/>
                    <a:lstStyle/>
                    <a:p>
                      <a:endParaRPr lang="en-US" sz="1800" dirty="0"/>
                    </a:p>
                  </a:txBody>
                  <a:tcPr/>
                </a:tc>
                <a:tc>
                  <a:txBody>
                    <a:bodyPr/>
                    <a:lstStyle/>
                    <a:p>
                      <a:endParaRPr lang="en-US" sz="1800" dirty="0"/>
                    </a:p>
                  </a:txBody>
                  <a:tcPr/>
                </a:tc>
              </a:tr>
            </a:tbl>
          </a:graphicData>
        </a:graphic>
      </p:graphicFrame>
      <p:sp>
        <p:nvSpPr>
          <p:cNvPr id="3" name="Footer Placeholder 5"/>
          <p:cNvSpPr>
            <a:spLocks noGrp="1"/>
          </p:cNvSpPr>
          <p:nvPr>
            <p:ph type="ftr" sz="quarter" idx="11"/>
          </p:nvPr>
        </p:nvSpPr>
        <p:spPr>
          <a:xfrm>
            <a:off x="301752" y="6346058"/>
            <a:ext cx="3584448" cy="365760"/>
          </a:xfrm>
        </p:spPr>
        <p:txBody>
          <a:bodyPr/>
          <a:lstStyle/>
          <a:p>
            <a:pPr algn="l"/>
            <a:r>
              <a:rPr lang="en-US" dirty="0" smtClean="0"/>
              <a:t>http://</a:t>
            </a:r>
            <a:r>
              <a:rPr lang="en-US" dirty="0" err="1" smtClean="0"/>
              <a:t>earthref.org</a:t>
            </a:r>
            <a:r>
              <a:rPr lang="en-US" dirty="0" smtClean="0"/>
              <a:t>/SCC</a:t>
            </a:r>
          </a:p>
        </p:txBody>
      </p:sp>
    </p:spTree>
    <p:extLst>
      <p:ext uri="{BB962C8B-B14F-4D97-AF65-F5344CB8AC3E}">
        <p14:creationId xmlns:p14="http://schemas.microsoft.com/office/powerpoint/2010/main" val="336224814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048989992"/>
              </p:ext>
            </p:extLst>
          </p:nvPr>
        </p:nvGraphicFramePr>
        <p:xfrm>
          <a:off x="174736" y="203494"/>
          <a:ext cx="8804164" cy="4330941"/>
        </p:xfrm>
        <a:graphic>
          <a:graphicData uri="http://schemas.openxmlformats.org/drawingml/2006/table">
            <a:tbl>
              <a:tblPr firstRow="1" bandRow="1">
                <a:tableStyleId>{5C22544A-7EE6-4342-B048-85BDC9FD1C3A}</a:tableStyleId>
              </a:tblPr>
              <a:tblGrid>
                <a:gridCol w="1819164"/>
                <a:gridCol w="1828800"/>
                <a:gridCol w="1524000"/>
                <a:gridCol w="1892300"/>
                <a:gridCol w="1739900"/>
              </a:tblGrid>
              <a:tr h="520406">
                <a:tc>
                  <a:txBody>
                    <a:bodyPr/>
                    <a:lstStyle/>
                    <a:p>
                      <a:r>
                        <a:rPr lang="en-US" sz="2800" dirty="0" smtClean="0"/>
                        <a:t>Phase</a:t>
                      </a:r>
                      <a:endParaRPr lang="en-US" sz="2800" dirty="0"/>
                    </a:p>
                  </a:txBody>
                  <a:tcPr/>
                </a:tc>
                <a:tc>
                  <a:txBody>
                    <a:bodyPr/>
                    <a:lstStyle/>
                    <a:p>
                      <a:r>
                        <a:rPr lang="en-US" sz="2800" dirty="0" smtClean="0"/>
                        <a:t>Solid</a:t>
                      </a:r>
                      <a:endParaRPr lang="en-US" sz="2800" dirty="0"/>
                    </a:p>
                  </a:txBody>
                  <a:tcPr/>
                </a:tc>
                <a:tc>
                  <a:txBody>
                    <a:bodyPr/>
                    <a:lstStyle/>
                    <a:p>
                      <a:r>
                        <a:rPr lang="en-US" sz="2800" dirty="0" smtClean="0"/>
                        <a:t>Liquid</a:t>
                      </a:r>
                      <a:endParaRPr lang="en-US" sz="2800" dirty="0"/>
                    </a:p>
                  </a:txBody>
                  <a:tcPr/>
                </a:tc>
                <a:tc>
                  <a:txBody>
                    <a:bodyPr/>
                    <a:lstStyle/>
                    <a:p>
                      <a:r>
                        <a:rPr lang="en-US" sz="2800" dirty="0" smtClean="0"/>
                        <a:t>Gas</a:t>
                      </a:r>
                      <a:endParaRPr lang="en-US" sz="2800" dirty="0"/>
                    </a:p>
                  </a:txBody>
                  <a:tcPr/>
                </a:tc>
                <a:tc>
                  <a:txBody>
                    <a:bodyPr/>
                    <a:lstStyle/>
                    <a:p>
                      <a:r>
                        <a:rPr lang="en-US" sz="2800" dirty="0" smtClean="0"/>
                        <a:t>Plasma</a:t>
                      </a:r>
                      <a:endParaRPr lang="en-US" sz="2800" dirty="0"/>
                    </a:p>
                  </a:txBody>
                  <a:tcPr/>
                </a:tc>
              </a:tr>
              <a:tr h="829763">
                <a:tc>
                  <a:txBody>
                    <a:bodyPr/>
                    <a:lstStyle/>
                    <a:p>
                      <a:r>
                        <a:rPr lang="en-US" sz="1800" dirty="0" smtClean="0"/>
                        <a:t>Shape</a:t>
                      </a:r>
                      <a:endParaRPr lang="en-US" sz="1800" dirty="0"/>
                    </a:p>
                  </a:txBody>
                  <a:tcPr/>
                </a:tc>
                <a:tc>
                  <a:txBody>
                    <a:bodyPr/>
                    <a:lstStyle/>
                    <a:p>
                      <a:r>
                        <a:rPr lang="en-US" sz="1800" dirty="0" smtClean="0"/>
                        <a:t>Definite Shape</a:t>
                      </a:r>
                      <a:endParaRPr lang="en-US" sz="1800" dirty="0"/>
                    </a:p>
                  </a:txBody>
                  <a:tcPr/>
                </a:tc>
                <a:tc>
                  <a:txBody>
                    <a:bodyPr/>
                    <a:lstStyle/>
                    <a:p>
                      <a:endParaRPr lang="en-US" sz="1800" dirty="0"/>
                    </a:p>
                  </a:txBody>
                  <a:tcPr/>
                </a:tc>
                <a:tc>
                  <a:txBody>
                    <a:bodyPr/>
                    <a:lstStyle/>
                    <a:p>
                      <a:endParaRPr lang="en-US" sz="1800"/>
                    </a:p>
                  </a:txBody>
                  <a:tcPr/>
                </a:tc>
                <a:tc>
                  <a:txBody>
                    <a:bodyPr/>
                    <a:lstStyle/>
                    <a:p>
                      <a:endParaRPr lang="en-US" sz="1800"/>
                    </a:p>
                  </a:txBody>
                  <a:tcPr/>
                </a:tc>
              </a:tr>
              <a:tr h="1107144">
                <a:tc>
                  <a:txBody>
                    <a:bodyPr/>
                    <a:lstStyle/>
                    <a:p>
                      <a:r>
                        <a:rPr lang="en-US" sz="1800" dirty="0" smtClean="0"/>
                        <a:t>Volume</a:t>
                      </a:r>
                      <a:endParaRPr lang="en-US" sz="1800" dirty="0"/>
                    </a:p>
                  </a:txBody>
                  <a:tcPr/>
                </a:tc>
                <a:tc>
                  <a:txBody>
                    <a:bodyPr/>
                    <a:lstStyle/>
                    <a:p>
                      <a:r>
                        <a:rPr lang="en-US" sz="1800" dirty="0" smtClean="0"/>
                        <a:t>Definite Volume</a:t>
                      </a:r>
                      <a:endParaRPr lang="en-US" sz="1800" dirty="0"/>
                    </a:p>
                  </a:txBody>
                  <a:tcPr/>
                </a:tc>
                <a:tc>
                  <a:txBody>
                    <a:bodyPr/>
                    <a:lstStyle/>
                    <a:p>
                      <a:endParaRPr lang="en-US" sz="1800" dirty="0"/>
                    </a:p>
                  </a:txBody>
                  <a:tcPr/>
                </a:tc>
                <a:tc>
                  <a:txBody>
                    <a:bodyPr/>
                    <a:lstStyle/>
                    <a:p>
                      <a:endParaRPr lang="en-US" sz="1800"/>
                    </a:p>
                  </a:txBody>
                  <a:tcPr/>
                </a:tc>
                <a:tc>
                  <a:txBody>
                    <a:bodyPr/>
                    <a:lstStyle/>
                    <a:p>
                      <a:endParaRPr lang="en-US" sz="1800"/>
                    </a:p>
                  </a:txBody>
                  <a:tcPr/>
                </a:tc>
              </a:tr>
              <a:tr h="766484">
                <a:tc>
                  <a:txBody>
                    <a:bodyPr/>
                    <a:lstStyle/>
                    <a:p>
                      <a:r>
                        <a:rPr lang="en-US" sz="1800" dirty="0" smtClean="0"/>
                        <a:t>Compressibility</a:t>
                      </a:r>
                      <a:endParaRPr lang="en-US" sz="1800" dirty="0"/>
                    </a:p>
                  </a:txBody>
                  <a:tcPr/>
                </a:tc>
                <a:tc>
                  <a:txBody>
                    <a:bodyPr/>
                    <a:lstStyle/>
                    <a:p>
                      <a:r>
                        <a:rPr lang="en-US" sz="1800" dirty="0" smtClean="0"/>
                        <a:t>Incompressible</a:t>
                      </a:r>
                      <a:endParaRPr lang="en-US" sz="1800" dirty="0"/>
                    </a:p>
                  </a:txBody>
                  <a:tcPr/>
                </a:tc>
                <a:tc>
                  <a:txBody>
                    <a:bodyPr/>
                    <a:lstStyle/>
                    <a:p>
                      <a:endParaRPr lang="en-US" sz="1800" dirty="0"/>
                    </a:p>
                  </a:txBody>
                  <a:tcPr/>
                </a:tc>
                <a:tc>
                  <a:txBody>
                    <a:bodyPr/>
                    <a:lstStyle/>
                    <a:p>
                      <a:endParaRPr lang="en-US" sz="1800" dirty="0"/>
                    </a:p>
                  </a:txBody>
                  <a:tcPr/>
                </a:tc>
                <a:tc>
                  <a:txBody>
                    <a:bodyPr/>
                    <a:lstStyle/>
                    <a:p>
                      <a:endParaRPr lang="en-US" sz="1800"/>
                    </a:p>
                  </a:txBody>
                  <a:tcPr/>
                </a:tc>
              </a:tr>
              <a:tr h="1107144">
                <a:tc>
                  <a:txBody>
                    <a:bodyPr/>
                    <a:lstStyle/>
                    <a:p>
                      <a:r>
                        <a:rPr lang="en-US" sz="1800" dirty="0" smtClean="0"/>
                        <a:t>Motion</a:t>
                      </a:r>
                      <a:endParaRPr lang="en-US" sz="1800" dirty="0"/>
                    </a:p>
                  </a:txBody>
                  <a:tcPr/>
                </a:tc>
                <a:tc>
                  <a:txBody>
                    <a:bodyPr/>
                    <a:lstStyle/>
                    <a:p>
                      <a:r>
                        <a:rPr lang="en-US" sz="1800" dirty="0" smtClean="0"/>
                        <a:t>Does not flow</a:t>
                      </a:r>
                      <a:endParaRPr lang="en-US" sz="1800" dirty="0"/>
                    </a:p>
                  </a:txBody>
                  <a:tcPr/>
                </a:tc>
                <a:tc>
                  <a:txBody>
                    <a:bodyPr/>
                    <a:lstStyle/>
                    <a:p>
                      <a:endParaRPr lang="en-US" sz="1800"/>
                    </a:p>
                  </a:txBody>
                  <a:tcPr/>
                </a:tc>
                <a:tc>
                  <a:txBody>
                    <a:bodyPr/>
                    <a:lstStyle/>
                    <a:p>
                      <a:endParaRPr lang="en-US" sz="1800" dirty="0"/>
                    </a:p>
                  </a:txBody>
                  <a:tcPr/>
                </a:tc>
                <a:tc>
                  <a:txBody>
                    <a:bodyPr/>
                    <a:lstStyle/>
                    <a:p>
                      <a:endParaRPr lang="en-US" sz="1800" dirty="0"/>
                    </a:p>
                  </a:txBody>
                  <a:tcPr/>
                </a:tc>
              </a:tr>
            </a:tbl>
          </a:graphicData>
        </a:graphic>
      </p:graphicFrame>
      <p:sp>
        <p:nvSpPr>
          <p:cNvPr id="3" name="Footer Placeholder 5"/>
          <p:cNvSpPr>
            <a:spLocks noGrp="1"/>
          </p:cNvSpPr>
          <p:nvPr>
            <p:ph type="ftr" sz="quarter" idx="11"/>
          </p:nvPr>
        </p:nvSpPr>
        <p:spPr>
          <a:xfrm>
            <a:off x="301752" y="6346058"/>
            <a:ext cx="3584448" cy="365760"/>
          </a:xfrm>
        </p:spPr>
        <p:txBody>
          <a:bodyPr/>
          <a:lstStyle/>
          <a:p>
            <a:pPr algn="l"/>
            <a:r>
              <a:rPr lang="en-US" dirty="0" smtClean="0"/>
              <a:t>http://</a:t>
            </a:r>
            <a:r>
              <a:rPr lang="en-US" dirty="0" err="1" smtClean="0"/>
              <a:t>earthref.org</a:t>
            </a:r>
            <a:r>
              <a:rPr lang="en-US" dirty="0" smtClean="0"/>
              <a:t>/SCC</a:t>
            </a:r>
          </a:p>
        </p:txBody>
      </p:sp>
    </p:spTree>
    <p:extLst>
      <p:ext uri="{BB962C8B-B14F-4D97-AF65-F5344CB8AC3E}">
        <p14:creationId xmlns:p14="http://schemas.microsoft.com/office/powerpoint/2010/main" val="14866048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062073993"/>
              </p:ext>
            </p:extLst>
          </p:nvPr>
        </p:nvGraphicFramePr>
        <p:xfrm>
          <a:off x="174736" y="203494"/>
          <a:ext cx="8804164" cy="4330941"/>
        </p:xfrm>
        <a:graphic>
          <a:graphicData uri="http://schemas.openxmlformats.org/drawingml/2006/table">
            <a:tbl>
              <a:tblPr firstRow="1" bandRow="1">
                <a:tableStyleId>{5C22544A-7EE6-4342-B048-85BDC9FD1C3A}</a:tableStyleId>
              </a:tblPr>
              <a:tblGrid>
                <a:gridCol w="1819164"/>
                <a:gridCol w="1828800"/>
                <a:gridCol w="1524000"/>
                <a:gridCol w="1892300"/>
                <a:gridCol w="1739900"/>
              </a:tblGrid>
              <a:tr h="520406">
                <a:tc>
                  <a:txBody>
                    <a:bodyPr/>
                    <a:lstStyle/>
                    <a:p>
                      <a:r>
                        <a:rPr lang="en-US" sz="2800" dirty="0" smtClean="0"/>
                        <a:t>Phase</a:t>
                      </a:r>
                      <a:endParaRPr lang="en-US" sz="2800" dirty="0"/>
                    </a:p>
                  </a:txBody>
                  <a:tcPr/>
                </a:tc>
                <a:tc>
                  <a:txBody>
                    <a:bodyPr/>
                    <a:lstStyle/>
                    <a:p>
                      <a:r>
                        <a:rPr lang="en-US" sz="2800" dirty="0" smtClean="0"/>
                        <a:t>Solid</a:t>
                      </a:r>
                      <a:endParaRPr lang="en-US" sz="2800" dirty="0"/>
                    </a:p>
                  </a:txBody>
                  <a:tcPr/>
                </a:tc>
                <a:tc>
                  <a:txBody>
                    <a:bodyPr/>
                    <a:lstStyle/>
                    <a:p>
                      <a:r>
                        <a:rPr lang="en-US" sz="2800" dirty="0" smtClean="0"/>
                        <a:t>Liquid</a:t>
                      </a:r>
                      <a:endParaRPr lang="en-US" sz="2800" dirty="0"/>
                    </a:p>
                  </a:txBody>
                  <a:tcPr/>
                </a:tc>
                <a:tc>
                  <a:txBody>
                    <a:bodyPr/>
                    <a:lstStyle/>
                    <a:p>
                      <a:r>
                        <a:rPr lang="en-US" sz="2800" dirty="0" smtClean="0"/>
                        <a:t>Gas</a:t>
                      </a:r>
                      <a:endParaRPr lang="en-US" sz="2800" dirty="0"/>
                    </a:p>
                  </a:txBody>
                  <a:tcPr/>
                </a:tc>
                <a:tc>
                  <a:txBody>
                    <a:bodyPr/>
                    <a:lstStyle/>
                    <a:p>
                      <a:r>
                        <a:rPr lang="en-US" sz="2800" dirty="0" smtClean="0"/>
                        <a:t>Plasma</a:t>
                      </a:r>
                      <a:endParaRPr lang="en-US" sz="2800" dirty="0"/>
                    </a:p>
                  </a:txBody>
                  <a:tcPr/>
                </a:tc>
              </a:tr>
              <a:tr h="829763">
                <a:tc>
                  <a:txBody>
                    <a:bodyPr/>
                    <a:lstStyle/>
                    <a:p>
                      <a:r>
                        <a:rPr lang="en-US" sz="1800" dirty="0" smtClean="0"/>
                        <a:t>Shape</a:t>
                      </a:r>
                      <a:endParaRPr lang="en-US" sz="1800" dirty="0"/>
                    </a:p>
                  </a:txBody>
                  <a:tcPr/>
                </a:tc>
                <a:tc>
                  <a:txBody>
                    <a:bodyPr/>
                    <a:lstStyle/>
                    <a:p>
                      <a:r>
                        <a:rPr lang="en-US" sz="1800" dirty="0" smtClean="0"/>
                        <a:t>Definite Shape</a:t>
                      </a:r>
                      <a:endParaRPr lang="en-US" sz="1800" dirty="0"/>
                    </a:p>
                  </a:txBody>
                  <a:tcPr/>
                </a:tc>
                <a:tc>
                  <a:txBody>
                    <a:bodyPr/>
                    <a:lstStyle/>
                    <a:p>
                      <a:r>
                        <a:rPr lang="en-US" sz="1800" dirty="0" smtClean="0"/>
                        <a:t>Indefinite Shape</a:t>
                      </a:r>
                      <a:endParaRPr lang="en-US" sz="1800" dirty="0"/>
                    </a:p>
                  </a:txBody>
                  <a:tcPr/>
                </a:tc>
                <a:tc>
                  <a:txBody>
                    <a:bodyPr/>
                    <a:lstStyle/>
                    <a:p>
                      <a:endParaRPr lang="en-US" sz="1800" dirty="0"/>
                    </a:p>
                  </a:txBody>
                  <a:tcPr/>
                </a:tc>
                <a:tc>
                  <a:txBody>
                    <a:bodyPr/>
                    <a:lstStyle/>
                    <a:p>
                      <a:endParaRPr lang="en-US" sz="1800"/>
                    </a:p>
                  </a:txBody>
                  <a:tcPr/>
                </a:tc>
              </a:tr>
              <a:tr h="1107144">
                <a:tc>
                  <a:txBody>
                    <a:bodyPr/>
                    <a:lstStyle/>
                    <a:p>
                      <a:r>
                        <a:rPr lang="en-US" sz="1800" dirty="0" smtClean="0"/>
                        <a:t>Volume</a:t>
                      </a:r>
                      <a:endParaRPr lang="en-US" sz="1800" dirty="0"/>
                    </a:p>
                  </a:txBody>
                  <a:tcPr/>
                </a:tc>
                <a:tc>
                  <a:txBody>
                    <a:bodyPr/>
                    <a:lstStyle/>
                    <a:p>
                      <a:r>
                        <a:rPr lang="en-US" sz="1800" dirty="0" smtClean="0"/>
                        <a:t>Definite Volume</a:t>
                      </a:r>
                      <a:endParaRPr lang="en-US" sz="1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Definite Volume</a:t>
                      </a:r>
                    </a:p>
                    <a:p>
                      <a:endParaRPr lang="en-US" sz="1800" dirty="0"/>
                    </a:p>
                  </a:txBody>
                  <a:tcPr/>
                </a:tc>
                <a:tc>
                  <a:txBody>
                    <a:bodyPr/>
                    <a:lstStyle/>
                    <a:p>
                      <a:endParaRPr lang="en-US" sz="1800"/>
                    </a:p>
                  </a:txBody>
                  <a:tcPr/>
                </a:tc>
                <a:tc>
                  <a:txBody>
                    <a:bodyPr/>
                    <a:lstStyle/>
                    <a:p>
                      <a:endParaRPr lang="en-US" sz="1800"/>
                    </a:p>
                  </a:txBody>
                  <a:tcPr/>
                </a:tc>
              </a:tr>
              <a:tr h="766484">
                <a:tc>
                  <a:txBody>
                    <a:bodyPr/>
                    <a:lstStyle/>
                    <a:p>
                      <a:r>
                        <a:rPr lang="en-US" sz="1800" dirty="0" smtClean="0"/>
                        <a:t>Compressibility</a:t>
                      </a:r>
                      <a:endParaRPr lang="en-US" sz="1800" dirty="0"/>
                    </a:p>
                  </a:txBody>
                  <a:tcPr/>
                </a:tc>
                <a:tc>
                  <a:txBody>
                    <a:bodyPr/>
                    <a:lstStyle/>
                    <a:p>
                      <a:r>
                        <a:rPr lang="en-US" sz="1800" dirty="0" smtClean="0"/>
                        <a:t>Incompressible</a:t>
                      </a:r>
                      <a:endParaRPr lang="en-US" sz="1800" dirty="0"/>
                    </a:p>
                  </a:txBody>
                  <a:tcPr/>
                </a:tc>
                <a:tc>
                  <a:txBody>
                    <a:bodyPr/>
                    <a:lstStyle/>
                    <a:p>
                      <a:r>
                        <a:rPr lang="en-US" sz="1800" dirty="0" smtClean="0"/>
                        <a:t>Not Easily Compressed</a:t>
                      </a:r>
                      <a:endParaRPr lang="en-US" sz="1800" dirty="0"/>
                    </a:p>
                  </a:txBody>
                  <a:tcPr/>
                </a:tc>
                <a:tc>
                  <a:txBody>
                    <a:bodyPr/>
                    <a:lstStyle/>
                    <a:p>
                      <a:endParaRPr lang="en-US" sz="1800" dirty="0"/>
                    </a:p>
                  </a:txBody>
                  <a:tcPr/>
                </a:tc>
                <a:tc>
                  <a:txBody>
                    <a:bodyPr/>
                    <a:lstStyle/>
                    <a:p>
                      <a:endParaRPr lang="en-US" sz="1800"/>
                    </a:p>
                  </a:txBody>
                  <a:tcPr/>
                </a:tc>
              </a:tr>
              <a:tr h="1107144">
                <a:tc>
                  <a:txBody>
                    <a:bodyPr/>
                    <a:lstStyle/>
                    <a:p>
                      <a:r>
                        <a:rPr lang="en-US" sz="1800" dirty="0" smtClean="0"/>
                        <a:t>Motion</a:t>
                      </a:r>
                      <a:endParaRPr lang="en-US" sz="1800" dirty="0"/>
                    </a:p>
                  </a:txBody>
                  <a:tcPr/>
                </a:tc>
                <a:tc>
                  <a:txBody>
                    <a:bodyPr/>
                    <a:lstStyle/>
                    <a:p>
                      <a:r>
                        <a:rPr lang="en-US" sz="1800" dirty="0" smtClean="0"/>
                        <a:t>Does not flow</a:t>
                      </a:r>
                      <a:endParaRPr lang="en-US" sz="1800" dirty="0"/>
                    </a:p>
                  </a:txBody>
                  <a:tcPr/>
                </a:tc>
                <a:tc>
                  <a:txBody>
                    <a:bodyPr/>
                    <a:lstStyle/>
                    <a:p>
                      <a:r>
                        <a:rPr lang="en-US" sz="1800" dirty="0" smtClean="0"/>
                        <a:t>Flows easily</a:t>
                      </a:r>
                      <a:endParaRPr lang="en-US" sz="1800" dirty="0"/>
                    </a:p>
                  </a:txBody>
                  <a:tcPr/>
                </a:tc>
                <a:tc>
                  <a:txBody>
                    <a:bodyPr/>
                    <a:lstStyle/>
                    <a:p>
                      <a:endParaRPr lang="en-US" sz="1800" dirty="0"/>
                    </a:p>
                  </a:txBody>
                  <a:tcPr/>
                </a:tc>
                <a:tc>
                  <a:txBody>
                    <a:bodyPr/>
                    <a:lstStyle/>
                    <a:p>
                      <a:endParaRPr lang="en-US" sz="1800" dirty="0"/>
                    </a:p>
                  </a:txBody>
                  <a:tcPr/>
                </a:tc>
              </a:tr>
            </a:tbl>
          </a:graphicData>
        </a:graphic>
      </p:graphicFrame>
      <p:sp>
        <p:nvSpPr>
          <p:cNvPr id="3" name="Footer Placeholder 5"/>
          <p:cNvSpPr>
            <a:spLocks noGrp="1"/>
          </p:cNvSpPr>
          <p:nvPr>
            <p:ph type="ftr" sz="quarter" idx="11"/>
          </p:nvPr>
        </p:nvSpPr>
        <p:spPr>
          <a:xfrm>
            <a:off x="301752" y="6346058"/>
            <a:ext cx="3584448" cy="365760"/>
          </a:xfrm>
        </p:spPr>
        <p:txBody>
          <a:bodyPr/>
          <a:lstStyle/>
          <a:p>
            <a:pPr algn="l"/>
            <a:r>
              <a:rPr lang="en-US" dirty="0" smtClean="0"/>
              <a:t>http://</a:t>
            </a:r>
            <a:r>
              <a:rPr lang="en-US" dirty="0" err="1" smtClean="0"/>
              <a:t>earthref.org</a:t>
            </a:r>
            <a:r>
              <a:rPr lang="en-US" dirty="0" smtClean="0"/>
              <a:t>/SCC</a:t>
            </a:r>
          </a:p>
        </p:txBody>
      </p:sp>
    </p:spTree>
    <p:extLst>
      <p:ext uri="{BB962C8B-B14F-4D97-AF65-F5344CB8AC3E}">
        <p14:creationId xmlns:p14="http://schemas.microsoft.com/office/powerpoint/2010/main" val="259170192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750498758"/>
              </p:ext>
            </p:extLst>
          </p:nvPr>
        </p:nvGraphicFramePr>
        <p:xfrm>
          <a:off x="174736" y="203494"/>
          <a:ext cx="8804164" cy="4330941"/>
        </p:xfrm>
        <a:graphic>
          <a:graphicData uri="http://schemas.openxmlformats.org/drawingml/2006/table">
            <a:tbl>
              <a:tblPr firstRow="1" bandRow="1">
                <a:tableStyleId>{5C22544A-7EE6-4342-B048-85BDC9FD1C3A}</a:tableStyleId>
              </a:tblPr>
              <a:tblGrid>
                <a:gridCol w="1819164"/>
                <a:gridCol w="1828800"/>
                <a:gridCol w="1524000"/>
                <a:gridCol w="1892300"/>
                <a:gridCol w="1739900"/>
              </a:tblGrid>
              <a:tr h="520406">
                <a:tc>
                  <a:txBody>
                    <a:bodyPr/>
                    <a:lstStyle/>
                    <a:p>
                      <a:r>
                        <a:rPr lang="en-US" sz="2800" dirty="0" smtClean="0"/>
                        <a:t>Phase</a:t>
                      </a:r>
                      <a:endParaRPr lang="en-US" sz="2800" dirty="0"/>
                    </a:p>
                  </a:txBody>
                  <a:tcPr/>
                </a:tc>
                <a:tc>
                  <a:txBody>
                    <a:bodyPr/>
                    <a:lstStyle/>
                    <a:p>
                      <a:r>
                        <a:rPr lang="en-US" sz="2800" dirty="0" smtClean="0"/>
                        <a:t>Solid</a:t>
                      </a:r>
                      <a:endParaRPr lang="en-US" sz="2800" dirty="0"/>
                    </a:p>
                  </a:txBody>
                  <a:tcPr/>
                </a:tc>
                <a:tc>
                  <a:txBody>
                    <a:bodyPr/>
                    <a:lstStyle/>
                    <a:p>
                      <a:r>
                        <a:rPr lang="en-US" sz="2800" dirty="0" smtClean="0"/>
                        <a:t>Liquid</a:t>
                      </a:r>
                      <a:endParaRPr lang="en-US" sz="2800" dirty="0"/>
                    </a:p>
                  </a:txBody>
                  <a:tcPr/>
                </a:tc>
                <a:tc>
                  <a:txBody>
                    <a:bodyPr/>
                    <a:lstStyle/>
                    <a:p>
                      <a:r>
                        <a:rPr lang="en-US" sz="2800" dirty="0" smtClean="0"/>
                        <a:t>Gas</a:t>
                      </a:r>
                      <a:endParaRPr lang="en-US" sz="2800" dirty="0"/>
                    </a:p>
                  </a:txBody>
                  <a:tcPr/>
                </a:tc>
                <a:tc>
                  <a:txBody>
                    <a:bodyPr/>
                    <a:lstStyle/>
                    <a:p>
                      <a:r>
                        <a:rPr lang="en-US" sz="2800" dirty="0" smtClean="0"/>
                        <a:t>Plasma</a:t>
                      </a:r>
                      <a:endParaRPr lang="en-US" sz="2800" dirty="0"/>
                    </a:p>
                  </a:txBody>
                  <a:tcPr/>
                </a:tc>
              </a:tr>
              <a:tr h="829763">
                <a:tc>
                  <a:txBody>
                    <a:bodyPr/>
                    <a:lstStyle/>
                    <a:p>
                      <a:r>
                        <a:rPr lang="en-US" sz="1800" dirty="0" smtClean="0"/>
                        <a:t>Shape</a:t>
                      </a:r>
                      <a:endParaRPr lang="en-US" sz="1800" dirty="0"/>
                    </a:p>
                  </a:txBody>
                  <a:tcPr/>
                </a:tc>
                <a:tc>
                  <a:txBody>
                    <a:bodyPr/>
                    <a:lstStyle/>
                    <a:p>
                      <a:r>
                        <a:rPr lang="en-US" sz="1800" dirty="0" smtClean="0"/>
                        <a:t>Definite Shape</a:t>
                      </a:r>
                      <a:endParaRPr lang="en-US" sz="1800" dirty="0"/>
                    </a:p>
                  </a:txBody>
                  <a:tcPr/>
                </a:tc>
                <a:tc>
                  <a:txBody>
                    <a:bodyPr/>
                    <a:lstStyle/>
                    <a:p>
                      <a:r>
                        <a:rPr lang="en-US" sz="1800" dirty="0" smtClean="0"/>
                        <a:t>Indefinite Shape</a:t>
                      </a:r>
                      <a:endParaRPr lang="en-US" sz="1800" dirty="0"/>
                    </a:p>
                  </a:txBody>
                  <a:tcPr/>
                </a:tc>
                <a:tc>
                  <a:txBody>
                    <a:bodyPr/>
                    <a:lstStyle/>
                    <a:p>
                      <a:r>
                        <a:rPr lang="en-US" sz="1800" dirty="0" smtClean="0"/>
                        <a:t>Indefinite Shape</a:t>
                      </a:r>
                      <a:endParaRPr lang="en-US" sz="1800" dirty="0"/>
                    </a:p>
                  </a:txBody>
                  <a:tcPr/>
                </a:tc>
                <a:tc>
                  <a:txBody>
                    <a:bodyPr/>
                    <a:lstStyle/>
                    <a:p>
                      <a:endParaRPr lang="en-US" sz="1800" dirty="0"/>
                    </a:p>
                  </a:txBody>
                  <a:tcPr/>
                </a:tc>
              </a:tr>
              <a:tr h="1107144">
                <a:tc>
                  <a:txBody>
                    <a:bodyPr/>
                    <a:lstStyle/>
                    <a:p>
                      <a:r>
                        <a:rPr lang="en-US" sz="1800" dirty="0" smtClean="0"/>
                        <a:t>Volume</a:t>
                      </a:r>
                      <a:endParaRPr lang="en-US" sz="1800" dirty="0"/>
                    </a:p>
                  </a:txBody>
                  <a:tcPr/>
                </a:tc>
                <a:tc>
                  <a:txBody>
                    <a:bodyPr/>
                    <a:lstStyle/>
                    <a:p>
                      <a:r>
                        <a:rPr lang="en-US" sz="1800" dirty="0" smtClean="0"/>
                        <a:t>Definite Volume</a:t>
                      </a:r>
                      <a:endParaRPr lang="en-US" sz="1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Definite Volume</a:t>
                      </a:r>
                    </a:p>
                    <a:p>
                      <a:endParaRPr lang="en-US" sz="1800" dirty="0"/>
                    </a:p>
                  </a:txBody>
                  <a:tcPr/>
                </a:tc>
                <a:tc>
                  <a:txBody>
                    <a:bodyPr/>
                    <a:lstStyle/>
                    <a:p>
                      <a:r>
                        <a:rPr lang="en-US" sz="1800" dirty="0" smtClean="0"/>
                        <a:t>Indefinite Volume</a:t>
                      </a:r>
                      <a:endParaRPr lang="en-US" sz="1800" dirty="0"/>
                    </a:p>
                  </a:txBody>
                  <a:tcPr/>
                </a:tc>
                <a:tc>
                  <a:txBody>
                    <a:bodyPr/>
                    <a:lstStyle/>
                    <a:p>
                      <a:endParaRPr lang="en-US" sz="1800"/>
                    </a:p>
                  </a:txBody>
                  <a:tcPr/>
                </a:tc>
              </a:tr>
              <a:tr h="766484">
                <a:tc>
                  <a:txBody>
                    <a:bodyPr/>
                    <a:lstStyle/>
                    <a:p>
                      <a:r>
                        <a:rPr lang="en-US" sz="1800" dirty="0" smtClean="0"/>
                        <a:t>Compressibility</a:t>
                      </a:r>
                      <a:endParaRPr lang="en-US" sz="1800" dirty="0"/>
                    </a:p>
                  </a:txBody>
                  <a:tcPr/>
                </a:tc>
                <a:tc>
                  <a:txBody>
                    <a:bodyPr/>
                    <a:lstStyle/>
                    <a:p>
                      <a:r>
                        <a:rPr lang="en-US" sz="1800" dirty="0" smtClean="0"/>
                        <a:t>Incompressible</a:t>
                      </a:r>
                      <a:endParaRPr lang="en-US" sz="1800" dirty="0"/>
                    </a:p>
                  </a:txBody>
                  <a:tcPr/>
                </a:tc>
                <a:tc>
                  <a:txBody>
                    <a:bodyPr/>
                    <a:lstStyle/>
                    <a:p>
                      <a:r>
                        <a:rPr lang="en-US" sz="1800" dirty="0" smtClean="0"/>
                        <a:t>Not Easily Compressed</a:t>
                      </a:r>
                      <a:endParaRPr lang="en-US" sz="1800" dirty="0"/>
                    </a:p>
                  </a:txBody>
                  <a:tcPr/>
                </a:tc>
                <a:tc>
                  <a:txBody>
                    <a:bodyPr/>
                    <a:lstStyle/>
                    <a:p>
                      <a:r>
                        <a:rPr lang="en-US" sz="1800" dirty="0" smtClean="0"/>
                        <a:t>Easily Compressed</a:t>
                      </a:r>
                      <a:endParaRPr lang="en-US" sz="1800" dirty="0"/>
                    </a:p>
                  </a:txBody>
                  <a:tcPr/>
                </a:tc>
                <a:tc>
                  <a:txBody>
                    <a:bodyPr/>
                    <a:lstStyle/>
                    <a:p>
                      <a:endParaRPr lang="en-US" sz="1800"/>
                    </a:p>
                  </a:txBody>
                  <a:tcPr/>
                </a:tc>
              </a:tr>
              <a:tr h="1107144">
                <a:tc>
                  <a:txBody>
                    <a:bodyPr/>
                    <a:lstStyle/>
                    <a:p>
                      <a:r>
                        <a:rPr lang="en-US" sz="1800" dirty="0" smtClean="0"/>
                        <a:t>Motion</a:t>
                      </a:r>
                      <a:endParaRPr lang="en-US" sz="1800" dirty="0"/>
                    </a:p>
                  </a:txBody>
                  <a:tcPr/>
                </a:tc>
                <a:tc>
                  <a:txBody>
                    <a:bodyPr/>
                    <a:lstStyle/>
                    <a:p>
                      <a:r>
                        <a:rPr lang="en-US" sz="1800" dirty="0" smtClean="0"/>
                        <a:t>Does not flow</a:t>
                      </a:r>
                      <a:endParaRPr lang="en-US" sz="1800" dirty="0"/>
                    </a:p>
                  </a:txBody>
                  <a:tcPr/>
                </a:tc>
                <a:tc>
                  <a:txBody>
                    <a:bodyPr/>
                    <a:lstStyle/>
                    <a:p>
                      <a:r>
                        <a:rPr lang="en-US" sz="1800" dirty="0" smtClean="0"/>
                        <a:t>Flows easily</a:t>
                      </a:r>
                      <a:endParaRPr lang="en-US" sz="1800" dirty="0"/>
                    </a:p>
                  </a:txBody>
                  <a:tcPr/>
                </a:tc>
                <a:tc>
                  <a:txBody>
                    <a:bodyPr/>
                    <a:lstStyle/>
                    <a:p>
                      <a:r>
                        <a:rPr lang="en-US" sz="1800" dirty="0" smtClean="0"/>
                        <a:t>Flows very easily</a:t>
                      </a:r>
                      <a:r>
                        <a:rPr lang="en-US" sz="1800" baseline="0" dirty="0" smtClean="0"/>
                        <a:t> – expands to fill its space</a:t>
                      </a:r>
                      <a:endParaRPr lang="en-US" sz="1800" dirty="0"/>
                    </a:p>
                  </a:txBody>
                  <a:tcPr/>
                </a:tc>
                <a:tc>
                  <a:txBody>
                    <a:bodyPr/>
                    <a:lstStyle/>
                    <a:p>
                      <a:endParaRPr lang="en-US" sz="1800" dirty="0"/>
                    </a:p>
                  </a:txBody>
                  <a:tcPr/>
                </a:tc>
              </a:tr>
            </a:tbl>
          </a:graphicData>
        </a:graphic>
      </p:graphicFrame>
      <p:sp>
        <p:nvSpPr>
          <p:cNvPr id="3" name="Footer Placeholder 5"/>
          <p:cNvSpPr>
            <a:spLocks noGrp="1"/>
          </p:cNvSpPr>
          <p:nvPr>
            <p:ph type="ftr" sz="quarter" idx="11"/>
          </p:nvPr>
        </p:nvSpPr>
        <p:spPr>
          <a:xfrm>
            <a:off x="301752" y="6346058"/>
            <a:ext cx="3584448" cy="365760"/>
          </a:xfrm>
        </p:spPr>
        <p:txBody>
          <a:bodyPr/>
          <a:lstStyle/>
          <a:p>
            <a:pPr algn="l"/>
            <a:r>
              <a:rPr lang="en-US" dirty="0" smtClean="0"/>
              <a:t>http://</a:t>
            </a:r>
            <a:r>
              <a:rPr lang="en-US" dirty="0" err="1" smtClean="0"/>
              <a:t>earthref.org</a:t>
            </a:r>
            <a:r>
              <a:rPr lang="en-US" dirty="0" smtClean="0"/>
              <a:t>/SCC</a:t>
            </a:r>
          </a:p>
        </p:txBody>
      </p:sp>
    </p:spTree>
    <p:extLst>
      <p:ext uri="{BB962C8B-B14F-4D97-AF65-F5344CB8AC3E}">
        <p14:creationId xmlns:p14="http://schemas.microsoft.com/office/powerpoint/2010/main" val="316146339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567285863"/>
              </p:ext>
            </p:extLst>
          </p:nvPr>
        </p:nvGraphicFramePr>
        <p:xfrm>
          <a:off x="174736" y="203494"/>
          <a:ext cx="8804164" cy="4330941"/>
        </p:xfrm>
        <a:graphic>
          <a:graphicData uri="http://schemas.openxmlformats.org/drawingml/2006/table">
            <a:tbl>
              <a:tblPr firstRow="1" bandRow="1">
                <a:tableStyleId>{5C22544A-7EE6-4342-B048-85BDC9FD1C3A}</a:tableStyleId>
              </a:tblPr>
              <a:tblGrid>
                <a:gridCol w="1819164"/>
                <a:gridCol w="1828800"/>
                <a:gridCol w="1524000"/>
                <a:gridCol w="1892300"/>
                <a:gridCol w="1739900"/>
              </a:tblGrid>
              <a:tr h="520406">
                <a:tc>
                  <a:txBody>
                    <a:bodyPr/>
                    <a:lstStyle/>
                    <a:p>
                      <a:r>
                        <a:rPr lang="en-US" sz="2800" dirty="0" smtClean="0"/>
                        <a:t>Phase</a:t>
                      </a:r>
                      <a:endParaRPr lang="en-US" sz="2800" dirty="0"/>
                    </a:p>
                  </a:txBody>
                  <a:tcPr/>
                </a:tc>
                <a:tc>
                  <a:txBody>
                    <a:bodyPr/>
                    <a:lstStyle/>
                    <a:p>
                      <a:r>
                        <a:rPr lang="en-US" sz="2800" dirty="0" smtClean="0"/>
                        <a:t>Solid</a:t>
                      </a:r>
                      <a:endParaRPr lang="en-US" sz="2800" dirty="0"/>
                    </a:p>
                  </a:txBody>
                  <a:tcPr/>
                </a:tc>
                <a:tc>
                  <a:txBody>
                    <a:bodyPr/>
                    <a:lstStyle/>
                    <a:p>
                      <a:r>
                        <a:rPr lang="en-US" sz="2800" dirty="0" smtClean="0"/>
                        <a:t>Liquid</a:t>
                      </a:r>
                      <a:endParaRPr lang="en-US" sz="2800" dirty="0"/>
                    </a:p>
                  </a:txBody>
                  <a:tcPr/>
                </a:tc>
                <a:tc>
                  <a:txBody>
                    <a:bodyPr/>
                    <a:lstStyle/>
                    <a:p>
                      <a:r>
                        <a:rPr lang="en-US" sz="2800" dirty="0" smtClean="0"/>
                        <a:t>Gas</a:t>
                      </a:r>
                      <a:endParaRPr lang="en-US" sz="2800" dirty="0"/>
                    </a:p>
                  </a:txBody>
                  <a:tcPr/>
                </a:tc>
                <a:tc>
                  <a:txBody>
                    <a:bodyPr/>
                    <a:lstStyle/>
                    <a:p>
                      <a:r>
                        <a:rPr lang="en-US" sz="2800" dirty="0" smtClean="0"/>
                        <a:t>Plasma</a:t>
                      </a:r>
                      <a:endParaRPr lang="en-US" sz="2800" dirty="0"/>
                    </a:p>
                  </a:txBody>
                  <a:tcPr/>
                </a:tc>
              </a:tr>
              <a:tr h="829763">
                <a:tc>
                  <a:txBody>
                    <a:bodyPr/>
                    <a:lstStyle/>
                    <a:p>
                      <a:r>
                        <a:rPr lang="en-US" sz="1800" dirty="0" smtClean="0"/>
                        <a:t>Shape</a:t>
                      </a:r>
                      <a:endParaRPr lang="en-US" sz="1800" dirty="0"/>
                    </a:p>
                  </a:txBody>
                  <a:tcPr/>
                </a:tc>
                <a:tc>
                  <a:txBody>
                    <a:bodyPr/>
                    <a:lstStyle/>
                    <a:p>
                      <a:r>
                        <a:rPr lang="en-US" sz="1800" dirty="0" smtClean="0"/>
                        <a:t>Definite Shape</a:t>
                      </a:r>
                      <a:endParaRPr lang="en-US" sz="1800" dirty="0"/>
                    </a:p>
                  </a:txBody>
                  <a:tcPr/>
                </a:tc>
                <a:tc>
                  <a:txBody>
                    <a:bodyPr/>
                    <a:lstStyle/>
                    <a:p>
                      <a:r>
                        <a:rPr lang="en-US" sz="1800" dirty="0" smtClean="0"/>
                        <a:t>Indefinite Shape</a:t>
                      </a:r>
                      <a:endParaRPr lang="en-US" sz="1800" dirty="0"/>
                    </a:p>
                  </a:txBody>
                  <a:tcPr/>
                </a:tc>
                <a:tc>
                  <a:txBody>
                    <a:bodyPr/>
                    <a:lstStyle/>
                    <a:p>
                      <a:r>
                        <a:rPr lang="en-US" sz="1800" dirty="0" smtClean="0"/>
                        <a:t>Indefinite Shape</a:t>
                      </a:r>
                      <a:endParaRPr lang="en-US" sz="1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Indefinite Shape</a:t>
                      </a:r>
                    </a:p>
                  </a:txBody>
                  <a:tcPr/>
                </a:tc>
              </a:tr>
              <a:tr h="1107144">
                <a:tc>
                  <a:txBody>
                    <a:bodyPr/>
                    <a:lstStyle/>
                    <a:p>
                      <a:r>
                        <a:rPr lang="en-US" sz="1800" dirty="0" smtClean="0"/>
                        <a:t>Volume</a:t>
                      </a:r>
                      <a:endParaRPr lang="en-US" sz="1800" dirty="0"/>
                    </a:p>
                  </a:txBody>
                  <a:tcPr/>
                </a:tc>
                <a:tc>
                  <a:txBody>
                    <a:bodyPr/>
                    <a:lstStyle/>
                    <a:p>
                      <a:r>
                        <a:rPr lang="en-US" sz="1800" dirty="0" smtClean="0"/>
                        <a:t>Definite Volume</a:t>
                      </a:r>
                      <a:endParaRPr lang="en-US" sz="1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Definite Volume</a:t>
                      </a:r>
                    </a:p>
                    <a:p>
                      <a:endParaRPr lang="en-US" sz="1800" dirty="0"/>
                    </a:p>
                  </a:txBody>
                  <a:tcPr/>
                </a:tc>
                <a:tc>
                  <a:txBody>
                    <a:bodyPr/>
                    <a:lstStyle/>
                    <a:p>
                      <a:r>
                        <a:rPr lang="en-US" sz="1800" dirty="0" smtClean="0"/>
                        <a:t>Indefinite Volume</a:t>
                      </a:r>
                      <a:endParaRPr lang="en-US" sz="1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Indefinite Volume</a:t>
                      </a:r>
                    </a:p>
                    <a:p>
                      <a:endParaRPr lang="en-US" sz="1800" dirty="0"/>
                    </a:p>
                  </a:txBody>
                  <a:tcPr/>
                </a:tc>
              </a:tr>
              <a:tr h="766484">
                <a:tc>
                  <a:txBody>
                    <a:bodyPr/>
                    <a:lstStyle/>
                    <a:p>
                      <a:r>
                        <a:rPr lang="en-US" sz="1800" dirty="0" smtClean="0"/>
                        <a:t>Compressibility</a:t>
                      </a:r>
                      <a:endParaRPr lang="en-US" sz="1800" dirty="0"/>
                    </a:p>
                  </a:txBody>
                  <a:tcPr/>
                </a:tc>
                <a:tc>
                  <a:txBody>
                    <a:bodyPr/>
                    <a:lstStyle/>
                    <a:p>
                      <a:r>
                        <a:rPr lang="en-US" sz="1800" dirty="0" smtClean="0"/>
                        <a:t>Incompressible</a:t>
                      </a:r>
                      <a:endParaRPr lang="en-US" sz="1800" dirty="0"/>
                    </a:p>
                  </a:txBody>
                  <a:tcPr/>
                </a:tc>
                <a:tc>
                  <a:txBody>
                    <a:bodyPr/>
                    <a:lstStyle/>
                    <a:p>
                      <a:r>
                        <a:rPr lang="en-US" sz="1800" dirty="0" smtClean="0"/>
                        <a:t>Not Easily Compressed</a:t>
                      </a:r>
                      <a:endParaRPr lang="en-US" sz="1800" dirty="0"/>
                    </a:p>
                  </a:txBody>
                  <a:tcPr/>
                </a:tc>
                <a:tc>
                  <a:txBody>
                    <a:bodyPr/>
                    <a:lstStyle/>
                    <a:p>
                      <a:r>
                        <a:rPr lang="en-US" sz="1800" dirty="0" smtClean="0"/>
                        <a:t>Easily Compressed</a:t>
                      </a:r>
                      <a:endParaRPr lang="en-US" sz="1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a:t>
                      </a:r>
                    </a:p>
                  </a:txBody>
                  <a:tcPr/>
                </a:tc>
              </a:tr>
              <a:tr h="1107144">
                <a:tc>
                  <a:txBody>
                    <a:bodyPr/>
                    <a:lstStyle/>
                    <a:p>
                      <a:r>
                        <a:rPr lang="en-US" sz="1800" dirty="0" smtClean="0"/>
                        <a:t>Motion</a:t>
                      </a:r>
                      <a:endParaRPr lang="en-US" sz="1800" dirty="0"/>
                    </a:p>
                  </a:txBody>
                  <a:tcPr/>
                </a:tc>
                <a:tc>
                  <a:txBody>
                    <a:bodyPr/>
                    <a:lstStyle/>
                    <a:p>
                      <a:r>
                        <a:rPr lang="en-US" sz="1800" dirty="0" smtClean="0"/>
                        <a:t>Does not flow</a:t>
                      </a:r>
                      <a:endParaRPr lang="en-US" sz="1800" dirty="0"/>
                    </a:p>
                  </a:txBody>
                  <a:tcPr/>
                </a:tc>
                <a:tc>
                  <a:txBody>
                    <a:bodyPr/>
                    <a:lstStyle/>
                    <a:p>
                      <a:r>
                        <a:rPr lang="en-US" sz="1800" dirty="0" smtClean="0"/>
                        <a:t>Flows easily</a:t>
                      </a:r>
                      <a:endParaRPr lang="en-US" sz="1800" dirty="0"/>
                    </a:p>
                  </a:txBody>
                  <a:tcPr/>
                </a:tc>
                <a:tc>
                  <a:txBody>
                    <a:bodyPr/>
                    <a:lstStyle/>
                    <a:p>
                      <a:r>
                        <a:rPr lang="en-US" sz="1800" dirty="0" smtClean="0"/>
                        <a:t>Flows very easily</a:t>
                      </a:r>
                      <a:r>
                        <a:rPr lang="en-US" sz="1800" baseline="0" dirty="0" smtClean="0"/>
                        <a:t> – expands to fill its space</a:t>
                      </a:r>
                      <a:endParaRPr lang="en-US" sz="1800" dirty="0"/>
                    </a:p>
                  </a:txBody>
                  <a:tcPr/>
                </a:tc>
                <a:tc>
                  <a:txBody>
                    <a:bodyPr/>
                    <a:lstStyle/>
                    <a:p>
                      <a:r>
                        <a:rPr lang="en-US" sz="1800" baseline="0" dirty="0" smtClean="0"/>
                        <a:t>?</a:t>
                      </a:r>
                    </a:p>
                  </a:txBody>
                  <a:tcPr/>
                </a:tc>
              </a:tr>
            </a:tbl>
          </a:graphicData>
        </a:graphic>
      </p:graphicFrame>
      <p:sp>
        <p:nvSpPr>
          <p:cNvPr id="3" name="Footer Placeholder 5"/>
          <p:cNvSpPr>
            <a:spLocks noGrp="1"/>
          </p:cNvSpPr>
          <p:nvPr>
            <p:ph type="ftr" sz="quarter" idx="11"/>
          </p:nvPr>
        </p:nvSpPr>
        <p:spPr>
          <a:xfrm>
            <a:off x="301752" y="6346058"/>
            <a:ext cx="3584448" cy="365760"/>
          </a:xfrm>
        </p:spPr>
        <p:txBody>
          <a:bodyPr/>
          <a:lstStyle/>
          <a:p>
            <a:pPr algn="l"/>
            <a:r>
              <a:rPr lang="en-US" dirty="0" smtClean="0"/>
              <a:t>http://</a:t>
            </a:r>
            <a:r>
              <a:rPr lang="en-US" dirty="0" err="1" smtClean="0"/>
              <a:t>earthref.org</a:t>
            </a:r>
            <a:r>
              <a:rPr lang="en-US" dirty="0" smtClean="0"/>
              <a:t>/SCC</a:t>
            </a:r>
          </a:p>
        </p:txBody>
      </p:sp>
    </p:spTree>
    <p:extLst>
      <p:ext uri="{BB962C8B-B14F-4D97-AF65-F5344CB8AC3E}">
        <p14:creationId xmlns:p14="http://schemas.microsoft.com/office/powerpoint/2010/main" val="238986078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822960" y="1538328"/>
            <a:ext cx="1761053" cy="2625856"/>
          </a:xfrm>
          <a:prstGeom prst="rect">
            <a:avLst/>
          </a:prstGeom>
        </p:spPr>
      </p:pic>
      <p:pic>
        <p:nvPicPr>
          <p:cNvPr id="9" name="Picture 8"/>
          <p:cNvPicPr>
            <a:picLocks noChangeAspect="1"/>
          </p:cNvPicPr>
          <p:nvPr/>
        </p:nvPicPr>
        <p:blipFill rotWithShape="1">
          <a:blip r:embed="rId4"/>
          <a:srcRect l="21792" t="7109" r="15214" b="15026"/>
          <a:stretch/>
        </p:blipFill>
        <p:spPr>
          <a:xfrm>
            <a:off x="6518238" y="1371600"/>
            <a:ext cx="1248363" cy="2131663"/>
          </a:xfrm>
          <a:prstGeom prst="rect">
            <a:avLst/>
          </a:prstGeom>
        </p:spPr>
      </p:pic>
      <p:sp>
        <p:nvSpPr>
          <p:cNvPr id="2" name="Title 1"/>
          <p:cNvSpPr>
            <a:spLocks noGrp="1"/>
          </p:cNvSpPr>
          <p:nvPr>
            <p:ph type="title"/>
          </p:nvPr>
        </p:nvSpPr>
        <p:spPr/>
        <p:txBody>
          <a:bodyPr/>
          <a:lstStyle/>
          <a:p>
            <a:r>
              <a:rPr lang="en-US" dirty="0" smtClean="0"/>
              <a:t>Phase changes</a:t>
            </a:r>
            <a:endParaRPr lang="en-US" dirty="0"/>
          </a:p>
        </p:txBody>
      </p:sp>
      <p:pic>
        <p:nvPicPr>
          <p:cNvPr id="4" name="Picture 3"/>
          <p:cNvPicPr>
            <a:picLocks noChangeAspect="1"/>
          </p:cNvPicPr>
          <p:nvPr/>
        </p:nvPicPr>
        <p:blipFill>
          <a:blip r:embed="rId5"/>
          <a:stretch>
            <a:fillRect/>
          </a:stretch>
        </p:blipFill>
        <p:spPr>
          <a:xfrm>
            <a:off x="3284460" y="4152789"/>
            <a:ext cx="3063721" cy="2164661"/>
          </a:xfrm>
          <a:prstGeom prst="rect">
            <a:avLst/>
          </a:prstGeom>
        </p:spPr>
      </p:pic>
      <p:sp>
        <p:nvSpPr>
          <p:cNvPr id="5" name="TextBox 4"/>
          <p:cNvSpPr txBox="1"/>
          <p:nvPr/>
        </p:nvSpPr>
        <p:spPr>
          <a:xfrm>
            <a:off x="4354482" y="6006874"/>
            <a:ext cx="1731896" cy="369332"/>
          </a:xfrm>
          <a:prstGeom prst="rect">
            <a:avLst/>
          </a:prstGeom>
          <a:noFill/>
        </p:spPr>
        <p:txBody>
          <a:bodyPr wrap="square" rtlCol="0">
            <a:spAutoFit/>
          </a:bodyPr>
          <a:lstStyle/>
          <a:p>
            <a:r>
              <a:rPr lang="en-US" b="1" dirty="0" smtClean="0"/>
              <a:t>SOLID</a:t>
            </a:r>
            <a:endParaRPr lang="en-US" b="1" dirty="0"/>
          </a:p>
        </p:txBody>
      </p:sp>
      <p:sp>
        <p:nvSpPr>
          <p:cNvPr id="6" name="TextBox 5"/>
          <p:cNvSpPr txBox="1"/>
          <p:nvPr/>
        </p:nvSpPr>
        <p:spPr>
          <a:xfrm>
            <a:off x="959918" y="3108710"/>
            <a:ext cx="1731896" cy="369332"/>
          </a:xfrm>
          <a:prstGeom prst="rect">
            <a:avLst/>
          </a:prstGeom>
          <a:noFill/>
        </p:spPr>
        <p:txBody>
          <a:bodyPr wrap="square" rtlCol="0">
            <a:spAutoFit/>
          </a:bodyPr>
          <a:lstStyle/>
          <a:p>
            <a:r>
              <a:rPr lang="en-US" b="1" dirty="0" smtClean="0"/>
              <a:t>GAS</a:t>
            </a:r>
            <a:endParaRPr lang="en-US" b="1" dirty="0"/>
          </a:p>
        </p:txBody>
      </p:sp>
      <p:sp>
        <p:nvSpPr>
          <p:cNvPr id="7" name="TextBox 6"/>
          <p:cNvSpPr txBox="1"/>
          <p:nvPr/>
        </p:nvSpPr>
        <p:spPr>
          <a:xfrm>
            <a:off x="7233844" y="3318597"/>
            <a:ext cx="1731896" cy="369332"/>
          </a:xfrm>
          <a:prstGeom prst="rect">
            <a:avLst/>
          </a:prstGeom>
          <a:noFill/>
        </p:spPr>
        <p:txBody>
          <a:bodyPr wrap="square" rtlCol="0">
            <a:spAutoFit/>
          </a:bodyPr>
          <a:lstStyle/>
          <a:p>
            <a:r>
              <a:rPr lang="en-US" b="1" dirty="0" smtClean="0"/>
              <a:t>LIQUID</a:t>
            </a:r>
            <a:endParaRPr lang="en-US" b="1" dirty="0"/>
          </a:p>
        </p:txBody>
      </p:sp>
      <p:sp>
        <p:nvSpPr>
          <p:cNvPr id="16" name="Curved Right Arrow 15"/>
          <p:cNvSpPr/>
          <p:nvPr/>
        </p:nvSpPr>
        <p:spPr>
          <a:xfrm rot="5745409">
            <a:off x="4213387" y="-29237"/>
            <a:ext cx="678670" cy="4066880"/>
          </a:xfrm>
          <a:prstGeom prst="curvedRightArrow">
            <a:avLst>
              <a:gd name="adj1" fmla="val 15988"/>
              <a:gd name="adj2" fmla="val 41521"/>
              <a:gd name="adj3" fmla="val 30699"/>
            </a:avLst>
          </a:prstGeom>
          <a:solidFill>
            <a:srgbClr val="F1412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8" name="Curved Right Arrow 17"/>
          <p:cNvSpPr/>
          <p:nvPr/>
        </p:nvSpPr>
        <p:spPr>
          <a:xfrm rot="12684366">
            <a:off x="6806971" y="3620455"/>
            <a:ext cx="678670" cy="2956460"/>
          </a:xfrm>
          <a:prstGeom prst="curvedRightArrow">
            <a:avLst>
              <a:gd name="adj1" fmla="val 25000"/>
              <a:gd name="adj2" fmla="val 38255"/>
              <a:gd name="adj3" fmla="val 25000"/>
            </a:avLst>
          </a:prstGeom>
          <a:solidFill>
            <a:srgbClr val="F1412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9" name="TextBox 18"/>
          <p:cNvSpPr txBox="1"/>
          <p:nvPr/>
        </p:nvSpPr>
        <p:spPr>
          <a:xfrm>
            <a:off x="3513275" y="1743710"/>
            <a:ext cx="2441149" cy="646331"/>
          </a:xfrm>
          <a:prstGeom prst="rect">
            <a:avLst/>
          </a:prstGeom>
          <a:noFill/>
        </p:spPr>
        <p:txBody>
          <a:bodyPr wrap="square" rtlCol="0">
            <a:spAutoFit/>
          </a:bodyPr>
          <a:lstStyle/>
          <a:p>
            <a:r>
              <a:rPr lang="en-US" dirty="0" smtClean="0"/>
              <a:t>Boiling/</a:t>
            </a:r>
          </a:p>
          <a:p>
            <a:r>
              <a:rPr lang="en-US" dirty="0" smtClean="0"/>
              <a:t>Vaporization</a:t>
            </a:r>
            <a:endParaRPr lang="en-US" dirty="0"/>
          </a:p>
        </p:txBody>
      </p:sp>
      <p:sp>
        <p:nvSpPr>
          <p:cNvPr id="21" name="TextBox 20"/>
          <p:cNvSpPr txBox="1"/>
          <p:nvPr/>
        </p:nvSpPr>
        <p:spPr>
          <a:xfrm>
            <a:off x="7494466" y="4990063"/>
            <a:ext cx="2441149" cy="369332"/>
          </a:xfrm>
          <a:prstGeom prst="rect">
            <a:avLst/>
          </a:prstGeom>
          <a:noFill/>
        </p:spPr>
        <p:txBody>
          <a:bodyPr wrap="square" rtlCol="0">
            <a:spAutoFit/>
          </a:bodyPr>
          <a:lstStyle/>
          <a:p>
            <a:r>
              <a:rPr lang="en-US" dirty="0" smtClean="0"/>
              <a:t>Melting</a:t>
            </a:r>
            <a:endParaRPr lang="en-US" dirty="0"/>
          </a:p>
        </p:txBody>
      </p:sp>
      <p:sp>
        <p:nvSpPr>
          <p:cNvPr id="15" name="TextBox 14"/>
          <p:cNvSpPr txBox="1"/>
          <p:nvPr/>
        </p:nvSpPr>
        <p:spPr>
          <a:xfrm>
            <a:off x="3319685" y="2632172"/>
            <a:ext cx="3290260" cy="1077218"/>
          </a:xfrm>
          <a:prstGeom prst="rect">
            <a:avLst/>
          </a:prstGeom>
          <a:noFill/>
        </p:spPr>
        <p:txBody>
          <a:bodyPr wrap="square" rtlCol="0">
            <a:spAutoFit/>
          </a:bodyPr>
          <a:lstStyle/>
          <a:p>
            <a:r>
              <a:rPr lang="en-US" sz="3200" b="1" dirty="0" smtClean="0">
                <a:solidFill>
                  <a:schemeClr val="accent6">
                    <a:lumMod val="75000"/>
                  </a:schemeClr>
                </a:solidFill>
              </a:rPr>
              <a:t>WARMING</a:t>
            </a:r>
          </a:p>
          <a:p>
            <a:r>
              <a:rPr lang="en-US" sz="3200" b="1" dirty="0" smtClean="0">
                <a:solidFill>
                  <a:schemeClr val="accent6">
                    <a:lumMod val="75000"/>
                  </a:schemeClr>
                </a:solidFill>
              </a:rPr>
              <a:t>(energy is gained)</a:t>
            </a:r>
            <a:endParaRPr lang="en-US" sz="3200" b="1" dirty="0">
              <a:solidFill>
                <a:schemeClr val="accent6">
                  <a:lumMod val="75000"/>
                </a:schemeClr>
              </a:solidFill>
            </a:endParaRPr>
          </a:p>
        </p:txBody>
      </p:sp>
      <p:sp>
        <p:nvSpPr>
          <p:cNvPr id="22" name="Right Arrow 21"/>
          <p:cNvSpPr/>
          <p:nvPr/>
        </p:nvSpPr>
        <p:spPr>
          <a:xfrm rot="14149684">
            <a:off x="1906983" y="3993658"/>
            <a:ext cx="1354060" cy="318262"/>
          </a:xfrm>
          <a:prstGeom prst="rightArrow">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1665855" y="4168863"/>
            <a:ext cx="1430089" cy="369332"/>
          </a:xfrm>
          <a:prstGeom prst="rect">
            <a:avLst/>
          </a:prstGeom>
          <a:noFill/>
        </p:spPr>
        <p:txBody>
          <a:bodyPr wrap="square" rtlCol="0">
            <a:spAutoFit/>
          </a:bodyPr>
          <a:lstStyle/>
          <a:p>
            <a:r>
              <a:rPr lang="en-US" dirty="0" smtClean="0"/>
              <a:t>Sublimation</a:t>
            </a:r>
            <a:endParaRPr lang="en-US" dirty="0"/>
          </a:p>
        </p:txBody>
      </p:sp>
      <p:sp>
        <p:nvSpPr>
          <p:cNvPr id="23" name="Footer Placeholder 5"/>
          <p:cNvSpPr>
            <a:spLocks noGrp="1"/>
          </p:cNvSpPr>
          <p:nvPr>
            <p:ph type="ftr" sz="quarter" idx="11"/>
          </p:nvPr>
        </p:nvSpPr>
        <p:spPr>
          <a:xfrm>
            <a:off x="301752" y="6346058"/>
            <a:ext cx="3584448" cy="365760"/>
          </a:xfrm>
        </p:spPr>
        <p:txBody>
          <a:bodyPr/>
          <a:lstStyle/>
          <a:p>
            <a:pPr algn="l"/>
            <a:r>
              <a:rPr lang="en-US" dirty="0" smtClean="0"/>
              <a:t>http://</a:t>
            </a:r>
            <a:r>
              <a:rPr lang="en-US" dirty="0" err="1" smtClean="0"/>
              <a:t>earthref.org</a:t>
            </a:r>
            <a:r>
              <a:rPr lang="en-US" dirty="0" smtClean="0"/>
              <a:t>/SCC</a:t>
            </a:r>
          </a:p>
        </p:txBody>
      </p:sp>
    </p:spTree>
    <p:extLst>
      <p:ext uri="{BB962C8B-B14F-4D97-AF65-F5344CB8AC3E}">
        <p14:creationId xmlns:p14="http://schemas.microsoft.com/office/powerpoint/2010/main" val="39646063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p:bldP spid="21" grpId="0"/>
      <p:bldP spid="22" grpId="0" animBg="1"/>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1087300" y="2030016"/>
            <a:ext cx="1761053" cy="2625856"/>
          </a:xfrm>
          <a:prstGeom prst="rect">
            <a:avLst/>
          </a:prstGeom>
        </p:spPr>
      </p:pic>
      <p:pic>
        <p:nvPicPr>
          <p:cNvPr id="9" name="Picture 8"/>
          <p:cNvPicPr>
            <a:picLocks noChangeAspect="1"/>
          </p:cNvPicPr>
          <p:nvPr/>
        </p:nvPicPr>
        <p:blipFill rotWithShape="1">
          <a:blip r:embed="rId4"/>
          <a:srcRect l="23305" t="8573" r="16740" b="14275"/>
          <a:stretch/>
        </p:blipFill>
        <p:spPr>
          <a:xfrm>
            <a:off x="6500610" y="1548125"/>
            <a:ext cx="1188143" cy="2112147"/>
          </a:xfrm>
          <a:prstGeom prst="rect">
            <a:avLst/>
          </a:prstGeom>
        </p:spPr>
      </p:pic>
      <p:sp>
        <p:nvSpPr>
          <p:cNvPr id="2" name="Title 1"/>
          <p:cNvSpPr>
            <a:spLocks noGrp="1"/>
          </p:cNvSpPr>
          <p:nvPr>
            <p:ph type="title"/>
          </p:nvPr>
        </p:nvSpPr>
        <p:spPr/>
        <p:txBody>
          <a:bodyPr/>
          <a:lstStyle/>
          <a:p>
            <a:r>
              <a:rPr lang="en-US" dirty="0" smtClean="0"/>
              <a:t>Phase changes</a:t>
            </a:r>
            <a:endParaRPr lang="en-US" dirty="0"/>
          </a:p>
        </p:txBody>
      </p:sp>
      <p:pic>
        <p:nvPicPr>
          <p:cNvPr id="4" name="Picture 3"/>
          <p:cNvPicPr>
            <a:picLocks noChangeAspect="1"/>
          </p:cNvPicPr>
          <p:nvPr/>
        </p:nvPicPr>
        <p:blipFill>
          <a:blip r:embed="rId5"/>
          <a:stretch>
            <a:fillRect/>
          </a:stretch>
        </p:blipFill>
        <p:spPr>
          <a:xfrm>
            <a:off x="3284460" y="4152789"/>
            <a:ext cx="3063721" cy="2164661"/>
          </a:xfrm>
          <a:prstGeom prst="rect">
            <a:avLst/>
          </a:prstGeom>
        </p:spPr>
      </p:pic>
      <p:sp>
        <p:nvSpPr>
          <p:cNvPr id="5" name="TextBox 4"/>
          <p:cNvSpPr txBox="1"/>
          <p:nvPr/>
        </p:nvSpPr>
        <p:spPr>
          <a:xfrm>
            <a:off x="4380400" y="5948118"/>
            <a:ext cx="1731896" cy="369332"/>
          </a:xfrm>
          <a:prstGeom prst="rect">
            <a:avLst/>
          </a:prstGeom>
          <a:noFill/>
        </p:spPr>
        <p:txBody>
          <a:bodyPr wrap="square" rtlCol="0">
            <a:spAutoFit/>
          </a:bodyPr>
          <a:lstStyle/>
          <a:p>
            <a:r>
              <a:rPr lang="en-US" b="1" dirty="0" smtClean="0"/>
              <a:t>SOLID</a:t>
            </a:r>
            <a:endParaRPr lang="en-US" b="1" dirty="0"/>
          </a:p>
        </p:txBody>
      </p:sp>
      <p:sp>
        <p:nvSpPr>
          <p:cNvPr id="6" name="TextBox 5"/>
          <p:cNvSpPr txBox="1"/>
          <p:nvPr/>
        </p:nvSpPr>
        <p:spPr>
          <a:xfrm>
            <a:off x="1087300" y="3475606"/>
            <a:ext cx="1731896" cy="369332"/>
          </a:xfrm>
          <a:prstGeom prst="rect">
            <a:avLst/>
          </a:prstGeom>
          <a:noFill/>
        </p:spPr>
        <p:txBody>
          <a:bodyPr wrap="square" rtlCol="0">
            <a:spAutoFit/>
          </a:bodyPr>
          <a:lstStyle/>
          <a:p>
            <a:r>
              <a:rPr lang="en-US" b="1" dirty="0" smtClean="0"/>
              <a:t>GAS</a:t>
            </a:r>
            <a:endParaRPr lang="en-US" b="1" dirty="0"/>
          </a:p>
        </p:txBody>
      </p:sp>
      <p:sp>
        <p:nvSpPr>
          <p:cNvPr id="7" name="TextBox 6"/>
          <p:cNvSpPr txBox="1"/>
          <p:nvPr/>
        </p:nvSpPr>
        <p:spPr>
          <a:xfrm>
            <a:off x="6522300" y="3486224"/>
            <a:ext cx="1731896" cy="369332"/>
          </a:xfrm>
          <a:prstGeom prst="rect">
            <a:avLst/>
          </a:prstGeom>
          <a:noFill/>
        </p:spPr>
        <p:txBody>
          <a:bodyPr wrap="square" rtlCol="0">
            <a:spAutoFit/>
          </a:bodyPr>
          <a:lstStyle/>
          <a:p>
            <a:r>
              <a:rPr lang="en-US" b="1" dirty="0" smtClean="0"/>
              <a:t>LIQUID</a:t>
            </a:r>
            <a:endParaRPr lang="en-US" b="1" dirty="0"/>
          </a:p>
        </p:txBody>
      </p:sp>
      <p:sp>
        <p:nvSpPr>
          <p:cNvPr id="19" name="TextBox 18"/>
          <p:cNvSpPr txBox="1"/>
          <p:nvPr/>
        </p:nvSpPr>
        <p:spPr>
          <a:xfrm>
            <a:off x="3645229" y="1864877"/>
            <a:ext cx="2441149" cy="369332"/>
          </a:xfrm>
          <a:prstGeom prst="rect">
            <a:avLst/>
          </a:prstGeom>
          <a:noFill/>
        </p:spPr>
        <p:txBody>
          <a:bodyPr wrap="square" rtlCol="0">
            <a:spAutoFit/>
          </a:bodyPr>
          <a:lstStyle/>
          <a:p>
            <a:r>
              <a:rPr lang="en-US" dirty="0" smtClean="0"/>
              <a:t>Condensation</a:t>
            </a:r>
            <a:endParaRPr lang="en-US" dirty="0"/>
          </a:p>
        </p:txBody>
      </p:sp>
      <p:sp>
        <p:nvSpPr>
          <p:cNvPr id="21" name="TextBox 20"/>
          <p:cNvSpPr txBox="1"/>
          <p:nvPr/>
        </p:nvSpPr>
        <p:spPr>
          <a:xfrm>
            <a:off x="7688753" y="4610388"/>
            <a:ext cx="2441149" cy="369332"/>
          </a:xfrm>
          <a:prstGeom prst="rect">
            <a:avLst/>
          </a:prstGeom>
          <a:noFill/>
        </p:spPr>
        <p:txBody>
          <a:bodyPr wrap="square" rtlCol="0">
            <a:spAutoFit/>
          </a:bodyPr>
          <a:lstStyle/>
          <a:p>
            <a:r>
              <a:rPr lang="en-US" dirty="0" smtClean="0"/>
              <a:t>Freezing</a:t>
            </a:r>
            <a:endParaRPr lang="en-US" dirty="0"/>
          </a:p>
        </p:txBody>
      </p:sp>
      <p:sp>
        <p:nvSpPr>
          <p:cNvPr id="22" name="Curved Down Arrow 21"/>
          <p:cNvSpPr/>
          <p:nvPr/>
        </p:nvSpPr>
        <p:spPr>
          <a:xfrm>
            <a:off x="2558096" y="1818660"/>
            <a:ext cx="3964204" cy="695727"/>
          </a:xfrm>
          <a:prstGeom prst="curvedDownArrow">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4" name="Curved Down Arrow 23"/>
          <p:cNvSpPr/>
          <p:nvPr/>
        </p:nvSpPr>
        <p:spPr>
          <a:xfrm rot="6883687">
            <a:off x="5919500" y="4411040"/>
            <a:ext cx="3025749" cy="658170"/>
          </a:xfrm>
          <a:prstGeom prst="curvedDownArrow">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5" name="TextBox 24"/>
          <p:cNvSpPr txBox="1"/>
          <p:nvPr/>
        </p:nvSpPr>
        <p:spPr>
          <a:xfrm>
            <a:off x="3705251" y="2604199"/>
            <a:ext cx="3179438" cy="1077218"/>
          </a:xfrm>
          <a:prstGeom prst="rect">
            <a:avLst/>
          </a:prstGeom>
          <a:noFill/>
        </p:spPr>
        <p:txBody>
          <a:bodyPr wrap="square" rtlCol="0">
            <a:spAutoFit/>
          </a:bodyPr>
          <a:lstStyle/>
          <a:p>
            <a:r>
              <a:rPr lang="en-US" sz="3200" b="1" dirty="0" smtClean="0">
                <a:solidFill>
                  <a:schemeClr val="bg2">
                    <a:lumMod val="50000"/>
                  </a:schemeClr>
                </a:solidFill>
              </a:rPr>
              <a:t>COOLING</a:t>
            </a:r>
          </a:p>
          <a:p>
            <a:r>
              <a:rPr lang="en-US" sz="3200" b="1" dirty="0" smtClean="0">
                <a:solidFill>
                  <a:schemeClr val="bg2">
                    <a:lumMod val="50000"/>
                  </a:schemeClr>
                </a:solidFill>
              </a:rPr>
              <a:t>(energy is lost)</a:t>
            </a:r>
            <a:endParaRPr lang="en-US" sz="3200" b="1" dirty="0">
              <a:solidFill>
                <a:schemeClr val="bg2">
                  <a:lumMod val="50000"/>
                </a:schemeClr>
              </a:solidFill>
            </a:endParaRPr>
          </a:p>
        </p:txBody>
      </p:sp>
      <p:sp>
        <p:nvSpPr>
          <p:cNvPr id="3" name="Right Arrow 2"/>
          <p:cNvSpPr/>
          <p:nvPr/>
        </p:nvSpPr>
        <p:spPr>
          <a:xfrm rot="3344533">
            <a:off x="2094794" y="4171437"/>
            <a:ext cx="1354060" cy="318262"/>
          </a:xfrm>
          <a:prstGeom prst="rightArrow">
            <a:avLst/>
          </a:prstGeom>
          <a:solidFill>
            <a:srgbClr val="7FDB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1476669" y="4161142"/>
            <a:ext cx="2441149" cy="646331"/>
          </a:xfrm>
          <a:prstGeom prst="rect">
            <a:avLst/>
          </a:prstGeom>
          <a:noFill/>
        </p:spPr>
        <p:txBody>
          <a:bodyPr wrap="square" rtlCol="0">
            <a:spAutoFit/>
          </a:bodyPr>
          <a:lstStyle/>
          <a:p>
            <a:r>
              <a:rPr lang="en-US" dirty="0"/>
              <a:t>Deposition/</a:t>
            </a:r>
          </a:p>
          <a:p>
            <a:r>
              <a:rPr lang="en-US" dirty="0"/>
              <a:t>De-sublimation</a:t>
            </a:r>
          </a:p>
        </p:txBody>
      </p:sp>
      <p:sp>
        <p:nvSpPr>
          <p:cNvPr id="17" name="Footer Placeholder 5"/>
          <p:cNvSpPr>
            <a:spLocks noGrp="1"/>
          </p:cNvSpPr>
          <p:nvPr>
            <p:ph type="ftr" sz="quarter" idx="11"/>
          </p:nvPr>
        </p:nvSpPr>
        <p:spPr>
          <a:xfrm>
            <a:off x="301752" y="6346058"/>
            <a:ext cx="3584448" cy="365760"/>
          </a:xfrm>
        </p:spPr>
        <p:txBody>
          <a:bodyPr/>
          <a:lstStyle/>
          <a:p>
            <a:pPr algn="l"/>
            <a:r>
              <a:rPr lang="en-US" dirty="0" smtClean="0"/>
              <a:t>http://</a:t>
            </a:r>
            <a:r>
              <a:rPr lang="en-US" dirty="0" err="1" smtClean="0"/>
              <a:t>earthref.org</a:t>
            </a:r>
            <a:r>
              <a:rPr lang="en-US" dirty="0" smtClean="0"/>
              <a:t>/SCC</a:t>
            </a:r>
          </a:p>
        </p:txBody>
      </p:sp>
    </p:spTree>
    <p:extLst>
      <p:ext uri="{BB962C8B-B14F-4D97-AF65-F5344CB8AC3E}">
        <p14:creationId xmlns:p14="http://schemas.microsoft.com/office/powerpoint/2010/main" val="29681190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animBg="1"/>
      <p:bldP spid="24" grpId="0" animBg="1"/>
      <p:bldP spid="3" grpId="0" animBg="1"/>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normAutofit lnSpcReduction="10000"/>
          </a:bodyPr>
          <a:lstStyle/>
          <a:p>
            <a:r>
              <a:rPr lang="en-US" dirty="0" smtClean="0"/>
              <a:t>For each object, have students record the object in their journal, and record how it changes when it is exposed to liquid nitrogen.  Then discuss why the change occurs</a:t>
            </a:r>
          </a:p>
          <a:p>
            <a:pPr marL="0" indent="0">
              <a:buNone/>
            </a:pPr>
            <a:endParaRPr lang="en-US" dirty="0" smtClean="0"/>
          </a:p>
          <a:p>
            <a:pPr marL="0" indent="0">
              <a:buNone/>
            </a:pPr>
            <a:r>
              <a:rPr lang="en-US" dirty="0" smtClean="0"/>
              <a:t>Example:</a:t>
            </a:r>
          </a:p>
          <a:p>
            <a:r>
              <a:rPr lang="en-US" dirty="0" smtClean="0"/>
              <a:t>Balloon</a:t>
            </a:r>
          </a:p>
          <a:p>
            <a:pPr lvl="1"/>
            <a:r>
              <a:rPr lang="en-US" dirty="0" smtClean="0"/>
              <a:t>When dipped in LN2, the balloon contracts (gets smaller) and when it is taken out again it expands.</a:t>
            </a:r>
            <a:endParaRPr lang="en-US" dirty="0"/>
          </a:p>
          <a:p>
            <a:pPr marL="0" indent="0">
              <a:buNone/>
            </a:pPr>
            <a:r>
              <a:rPr lang="en-US" dirty="0" smtClean="0"/>
              <a:t>Discuss: Why does the balloon contract and expand.  Which phase of matter is inside the balloon.</a:t>
            </a:r>
            <a:endParaRPr lang="en-US" dirty="0"/>
          </a:p>
        </p:txBody>
      </p:sp>
      <p:sp>
        <p:nvSpPr>
          <p:cNvPr id="3" name="Title 2"/>
          <p:cNvSpPr>
            <a:spLocks noGrp="1"/>
          </p:cNvSpPr>
          <p:nvPr>
            <p:ph type="title"/>
          </p:nvPr>
        </p:nvSpPr>
        <p:spPr/>
        <p:txBody>
          <a:bodyPr/>
          <a:lstStyle/>
          <a:p>
            <a:r>
              <a:rPr lang="en-US" dirty="0" smtClean="0"/>
              <a:t>Demo: Liquid Nitrogen and Phase Changes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dirty="0" smtClean="0"/>
              <a:t>http://</a:t>
            </a:r>
            <a:r>
              <a:rPr lang="en-US" dirty="0" err="1" smtClean="0"/>
              <a:t>earthref.org</a:t>
            </a:r>
            <a:r>
              <a:rPr lang="en-US" dirty="0" smtClean="0"/>
              <a:t>/SCC</a:t>
            </a:r>
            <a:endParaRPr lang="en-US" dirty="0"/>
          </a:p>
        </p:txBody>
      </p:sp>
    </p:spTree>
    <p:extLst>
      <p:ext uri="{BB962C8B-B14F-4D97-AF65-F5344CB8AC3E}">
        <p14:creationId xmlns:p14="http://schemas.microsoft.com/office/powerpoint/2010/main" val="2684567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r>
              <a:rPr lang="en-US" dirty="0" smtClean="0"/>
              <a:t>Matter goes through phase changes based on adding heat to the system or taking heat away.</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Conclusions: Day 1</a:t>
            </a:r>
            <a:endParaRPr lang="en-US" dirty="0"/>
          </a:p>
        </p:txBody>
      </p:sp>
    </p:spTree>
    <p:extLst>
      <p:ext uri="{BB962C8B-B14F-4D97-AF65-F5344CB8AC3E}">
        <p14:creationId xmlns:p14="http://schemas.microsoft.com/office/powerpoint/2010/main" val="258261902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normAutofit fontScale="92500" lnSpcReduction="20000"/>
          </a:bodyPr>
          <a:lstStyle/>
          <a:p>
            <a:pPr marL="0" indent="0">
              <a:buNone/>
            </a:pPr>
            <a:r>
              <a:rPr lang="en-US" dirty="0" smtClean="0"/>
              <a:t>Dry ice opener</a:t>
            </a:r>
          </a:p>
          <a:p>
            <a:r>
              <a:rPr lang="en-US" dirty="0" smtClean="0"/>
              <a:t>Dry </a:t>
            </a:r>
            <a:r>
              <a:rPr lang="en-US" dirty="0"/>
              <a:t>Ice</a:t>
            </a:r>
          </a:p>
          <a:p>
            <a:r>
              <a:rPr lang="en-US" dirty="0" smtClean="0"/>
              <a:t>Ice</a:t>
            </a:r>
          </a:p>
          <a:p>
            <a:r>
              <a:rPr lang="en-US" dirty="0" smtClean="0"/>
              <a:t>Clear plastic containers</a:t>
            </a:r>
            <a:endParaRPr lang="en-US" dirty="0"/>
          </a:p>
          <a:p>
            <a:pPr marL="0" indent="0">
              <a:buNone/>
            </a:pPr>
            <a:r>
              <a:rPr lang="en-US" dirty="0" smtClean="0"/>
              <a:t>LN2 Ice Cream</a:t>
            </a:r>
          </a:p>
          <a:p>
            <a:r>
              <a:rPr lang="en-US" dirty="0" smtClean="0"/>
              <a:t>Liquid </a:t>
            </a:r>
            <a:r>
              <a:rPr lang="en-US" dirty="0"/>
              <a:t>Nitrogen</a:t>
            </a:r>
          </a:p>
          <a:p>
            <a:r>
              <a:rPr lang="en-US" dirty="0"/>
              <a:t>Thick plastic bowl (NOT glass or ceramic</a:t>
            </a:r>
            <a:r>
              <a:rPr lang="en-US" dirty="0" smtClean="0"/>
              <a:t>)</a:t>
            </a:r>
          </a:p>
          <a:p>
            <a:r>
              <a:rPr lang="en-US" dirty="0" smtClean="0"/>
              <a:t>Wooden spoons</a:t>
            </a:r>
          </a:p>
          <a:p>
            <a:r>
              <a:rPr lang="en-US" dirty="0" smtClean="0"/>
              <a:t>Safety Goggles</a:t>
            </a:r>
          </a:p>
          <a:p>
            <a:r>
              <a:rPr lang="en-US" dirty="0" smtClean="0"/>
              <a:t>Thermal gloves (for handling LN2)</a:t>
            </a:r>
          </a:p>
          <a:p>
            <a:r>
              <a:rPr lang="en-US" dirty="0" smtClean="0"/>
              <a:t>Ice cream ingredients – listed in notes</a:t>
            </a:r>
          </a:p>
          <a:p>
            <a:endParaRPr lang="en-US" dirty="0"/>
          </a:p>
          <a:p>
            <a:endParaRPr lang="en-US" dirty="0"/>
          </a:p>
        </p:txBody>
      </p:sp>
      <p:sp>
        <p:nvSpPr>
          <p:cNvPr id="3" name="Title 2"/>
          <p:cNvSpPr>
            <a:spLocks noGrp="1"/>
          </p:cNvSpPr>
          <p:nvPr>
            <p:ph type="title"/>
          </p:nvPr>
        </p:nvSpPr>
        <p:spPr/>
        <p:txBody>
          <a:bodyPr/>
          <a:lstStyle/>
          <a:p>
            <a:r>
              <a:rPr lang="en-US" dirty="0" smtClean="0"/>
              <a:t>Materials: Day 2</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948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normAutofit/>
          </a:bodyPr>
          <a:lstStyle/>
          <a:p>
            <a:pPr marL="0" indent="0">
              <a:buNone/>
            </a:pPr>
            <a:r>
              <a:rPr lang="en-US" dirty="0" smtClean="0"/>
              <a:t>Which of these cups contains ice (frozen H</a:t>
            </a:r>
            <a:r>
              <a:rPr lang="en-US" baseline="-25000" dirty="0" smtClean="0"/>
              <a:t>2</a:t>
            </a:r>
            <a:r>
              <a:rPr lang="en-US" dirty="0" smtClean="0"/>
              <a:t>O)? How can you tell?</a:t>
            </a:r>
          </a:p>
          <a:p>
            <a:r>
              <a:rPr lang="en-US" dirty="0" smtClean="0"/>
              <a:t>On the desk in front of the room put a beaker or other clear container of ice, and another of dry ice.  Label the beakers A and B. </a:t>
            </a:r>
            <a:r>
              <a:rPr lang="en-US" dirty="0"/>
              <a:t> </a:t>
            </a:r>
            <a:r>
              <a:rPr lang="en-US" dirty="0" smtClean="0"/>
              <a:t>Allow students to com up and observe each one.</a:t>
            </a:r>
          </a:p>
          <a:p>
            <a:r>
              <a:rPr lang="en-US" dirty="0" smtClean="0"/>
              <a:t>Students may or may not notice that the ice melts to liquid, whereas the dry ice sublimates.</a:t>
            </a:r>
          </a:p>
          <a:p>
            <a:r>
              <a:rPr lang="en-US" dirty="0" smtClean="0"/>
              <a:t>After 5-10 minutes, discuss students’ answers and ask them what makes the 2 substances different</a:t>
            </a:r>
          </a:p>
        </p:txBody>
      </p:sp>
      <p:sp>
        <p:nvSpPr>
          <p:cNvPr id="3" name="Title 2"/>
          <p:cNvSpPr>
            <a:spLocks noGrp="1"/>
          </p:cNvSpPr>
          <p:nvPr>
            <p:ph type="title"/>
          </p:nvPr>
        </p:nvSpPr>
        <p:spPr/>
        <p:txBody>
          <a:bodyPr/>
          <a:lstStyle/>
          <a:p>
            <a:r>
              <a:rPr lang="en-US" dirty="0" smtClean="0"/>
              <a:t>Opening Question: Day 2</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3740455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Have students fill out the final assessment worksheet in groups or pairs and then go through it as a class once everyone has completed it.  By walking around the room as students ask questions and work on it, you will be able to tell what areas they are strong and weak in.</a:t>
            </a:r>
            <a:endParaRPr lang="en-US" dirty="0"/>
          </a:p>
        </p:txBody>
      </p:sp>
      <p:sp>
        <p:nvSpPr>
          <p:cNvPr id="3" name="Title 2"/>
          <p:cNvSpPr>
            <a:spLocks noGrp="1"/>
          </p:cNvSpPr>
          <p:nvPr>
            <p:ph type="title"/>
          </p:nvPr>
        </p:nvSpPr>
        <p:spPr/>
        <p:txBody>
          <a:bodyPr/>
          <a:lstStyle/>
          <a:p>
            <a:r>
              <a:rPr lang="en-US" dirty="0" smtClean="0"/>
              <a:t>Final </a:t>
            </a:r>
            <a:r>
              <a:rPr lang="en-US" dirty="0" err="1" smtClean="0"/>
              <a:t>Asseessment</a:t>
            </a:r>
            <a:r>
              <a:rPr lang="en-US" dirty="0" smtClean="0"/>
              <a:t> Worksheet</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1757212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normAutofit lnSpcReduction="10000"/>
          </a:bodyPr>
          <a:lstStyle/>
          <a:p>
            <a:r>
              <a:rPr lang="en-US" dirty="0" smtClean="0"/>
              <a:t>Have the ice cream ingredients combined in a LARGE plastic bowl with lots of extra space.  If you want, measure the ingredients with the class, as an exercise.</a:t>
            </a:r>
          </a:p>
          <a:p>
            <a:r>
              <a:rPr lang="en-US" dirty="0" smtClean="0"/>
              <a:t>Ask the students what they think will happen when LN2 is added to the ice cream ingredients</a:t>
            </a:r>
          </a:p>
          <a:p>
            <a:r>
              <a:rPr lang="en-US" dirty="0" smtClean="0"/>
              <a:t>Ask students why they think the phase change will occur</a:t>
            </a:r>
          </a:p>
          <a:p>
            <a:r>
              <a:rPr lang="en-US" dirty="0" smtClean="0"/>
              <a:t>Make ice cream and then have students record their observations of the process in their journals.</a:t>
            </a:r>
          </a:p>
          <a:p>
            <a:r>
              <a:rPr lang="en-US" dirty="0" smtClean="0"/>
              <a:t>Last, have students come up and taste the ice cream.</a:t>
            </a:r>
            <a:endParaRPr lang="en-US" dirty="0"/>
          </a:p>
        </p:txBody>
      </p:sp>
      <p:sp>
        <p:nvSpPr>
          <p:cNvPr id="3" name="Title 2"/>
          <p:cNvSpPr>
            <a:spLocks noGrp="1"/>
          </p:cNvSpPr>
          <p:nvPr>
            <p:ph type="title"/>
          </p:nvPr>
        </p:nvSpPr>
        <p:spPr/>
        <p:txBody>
          <a:bodyPr/>
          <a:lstStyle/>
          <a:p>
            <a:r>
              <a:rPr lang="en-US" dirty="0" smtClean="0"/>
              <a:t>Demo: Liquid Nitrogen ice cream</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879739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r>
              <a:rPr lang="en-US" dirty="0"/>
              <a:t>Remind students that phase changes take place all the time in their daily </a:t>
            </a:r>
            <a:r>
              <a:rPr lang="en-US" dirty="0" smtClean="0"/>
              <a:t>lives, and ask for examples like the </a:t>
            </a:r>
            <a:r>
              <a:rPr lang="en-US" smtClean="0"/>
              <a:t>ice cream.</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Conclusions: Day 2</a:t>
            </a:r>
            <a:endParaRPr lang="en-US" dirty="0"/>
          </a:p>
        </p:txBody>
      </p:sp>
    </p:spTree>
    <p:extLst>
      <p:ext uri="{BB962C8B-B14F-4D97-AF65-F5344CB8AC3E}">
        <p14:creationId xmlns:p14="http://schemas.microsoft.com/office/powerpoint/2010/main" val="370968768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9360</TotalTime>
  <Words>2741</Words>
  <Application>Microsoft Macintosh PowerPoint</Application>
  <PresentationFormat>On-screen Show (4:3)</PresentationFormat>
  <Paragraphs>300</Paragraphs>
  <Slides>20</Slides>
  <Notes>19</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SCC</vt:lpstr>
      <vt:lpstr>States of Matter Demo</vt:lpstr>
      <vt:lpstr>Opening Question: Day 1</vt:lpstr>
      <vt:lpstr>Materials: Day 1</vt:lpstr>
      <vt:lpstr>Phases of Matter</vt:lpstr>
      <vt:lpstr>What is Matter?</vt:lpstr>
      <vt:lpstr>Phases Of Matter</vt:lpstr>
      <vt:lpstr>PowerPoint Presentation</vt:lpstr>
      <vt:lpstr>PowerPoint Presentation</vt:lpstr>
      <vt:lpstr>PowerPoint Presentation</vt:lpstr>
      <vt:lpstr>PowerPoint Presentation</vt:lpstr>
      <vt:lpstr>PowerPoint Presentation</vt:lpstr>
      <vt:lpstr>Phase changes</vt:lpstr>
      <vt:lpstr>Phase changes</vt:lpstr>
      <vt:lpstr>Demo: Liquid Nitrogen and Phase Changes</vt:lpstr>
      <vt:lpstr>Conclusions: Day 1</vt:lpstr>
      <vt:lpstr>Materials: Day 2</vt:lpstr>
      <vt:lpstr>Opening Question: Day 2</vt:lpstr>
      <vt:lpstr>Final Asseessment Worksheet</vt:lpstr>
      <vt:lpstr>Demo: Liquid Nitrogen ice cream</vt:lpstr>
      <vt:lpstr>Conclusions: Day 2</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Maryann Tekverk</cp:lastModifiedBy>
  <cp:revision>101</cp:revision>
  <cp:lastPrinted>2011-07-11T02:33:14Z</cp:lastPrinted>
  <dcterms:created xsi:type="dcterms:W3CDTF">2011-06-23T20:06:11Z</dcterms:created>
  <dcterms:modified xsi:type="dcterms:W3CDTF">2012-04-26T19:33:48Z</dcterms:modified>
</cp:coreProperties>
</file>