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26"/>
  </p:notesMasterIdLst>
  <p:sldIdLst>
    <p:sldId id="256" r:id="rId2"/>
    <p:sldId id="257" r:id="rId3"/>
    <p:sldId id="259" r:id="rId4"/>
    <p:sldId id="260" r:id="rId5"/>
    <p:sldId id="261" r:id="rId6"/>
    <p:sldId id="266" r:id="rId7"/>
    <p:sldId id="262" r:id="rId8"/>
    <p:sldId id="263" r:id="rId9"/>
    <p:sldId id="264" r:id="rId10"/>
    <p:sldId id="265" r:id="rId11"/>
    <p:sldId id="258" r:id="rId12"/>
    <p:sldId id="268" r:id="rId13"/>
    <p:sldId id="269" r:id="rId14"/>
    <p:sldId id="270" r:id="rId15"/>
    <p:sldId id="271" r:id="rId16"/>
    <p:sldId id="272" r:id="rId17"/>
    <p:sldId id="273" r:id="rId18"/>
    <p:sldId id="274" r:id="rId19"/>
    <p:sldId id="275" r:id="rId20"/>
    <p:sldId id="276" r:id="rId21"/>
    <p:sldId id="277" r:id="rId22"/>
    <p:sldId id="280" r:id="rId23"/>
    <p:sldId id="278" r:id="rId24"/>
    <p:sldId id="279" r:id="rId25"/>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1pPr>
    <a:lvl2pPr marL="4572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2pPr>
    <a:lvl3pPr marL="9144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3pPr>
    <a:lvl4pPr marL="13716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4pPr>
    <a:lvl5pPr marL="1828800" algn="l" defTabSz="457200"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5pPr>
    <a:lvl6pPr marL="22860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6pPr>
    <a:lvl7pPr marL="27432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7pPr>
    <a:lvl8pPr marL="32004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8pPr>
    <a:lvl9pPr marL="36576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12" autoAdjust="0"/>
    <p:restoredTop sz="48387" autoAdjust="0"/>
  </p:normalViewPr>
  <p:slideViewPr>
    <p:cSldViewPr snapToGrid="0" snapToObjects="1">
      <p:cViewPr varScale="1">
        <p:scale>
          <a:sx n="45" d="100"/>
          <a:sy n="45" d="100"/>
        </p:scale>
        <p:origin x="-218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1336"/>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67C5EA6C-C1C4-41E3-8611-463479AD221A}" type="datetimeFigureOut">
              <a:rPr lang="en-US"/>
              <a:pPr>
                <a:defRPr/>
              </a:pPr>
              <a:t>5/3/12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399501CE-671B-4C1C-830A-59CC2C4C0111}" type="slidenum">
              <a:rPr lang="en-US"/>
              <a:pPr>
                <a:defRPr/>
              </a:pPr>
              <a:t>‹#›</a:t>
            </a:fld>
            <a:endParaRPr lang="en-US"/>
          </a:p>
        </p:txBody>
      </p:sp>
    </p:spTree>
    <p:extLst>
      <p:ext uri="{BB962C8B-B14F-4D97-AF65-F5344CB8AC3E}">
        <p14:creationId xmlns:p14="http://schemas.microsoft.com/office/powerpoint/2010/main" val="380007609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ＭＳ Ｐゴシック" pitchFamily="-60"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6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p:cNvSpPr>
            <a:spLocks noGrp="1" noRot="1" noChangeAspect="1"/>
          </p:cNvSpPr>
          <p:nvPr>
            <p:ph type="sldImg"/>
          </p:nvPr>
        </p:nvSpPr>
        <p:spPr bwMode="auto">
          <a:noFill/>
          <a:ln>
            <a:solidFill>
              <a:srgbClr val="000000"/>
            </a:solidFill>
            <a:miter lim="800000"/>
            <a:headEnd/>
            <a:tailEnd/>
          </a:ln>
        </p:spPr>
      </p:sp>
      <p:sp>
        <p:nvSpPr>
          <p:cNvPr id="6146" name="Notes Placeholder 2"/>
          <p:cNvSpPr>
            <a:spLocks noGrp="1"/>
          </p:cNvSpPr>
          <p:nvPr>
            <p:ph type="body" idx="1"/>
          </p:nvPr>
        </p:nvSpPr>
        <p:spPr bwMode="auto">
          <a:noFill/>
        </p:spPr>
        <p:txBody>
          <a:bodyPr/>
          <a:lstStyle/>
          <a:p>
            <a:pPr eaLnBrk="1" hangingPunct="1">
              <a:spcBef>
                <a:spcPct val="0"/>
              </a:spcBef>
            </a:pPr>
            <a:r>
              <a:rPr lang="en-US" sz="1800" b="1" dirty="0" smtClean="0">
                <a:latin typeface="Georgia" pitchFamily="-60" charset="0"/>
              </a:rPr>
              <a:t>SCC </a:t>
            </a:r>
            <a:r>
              <a:rPr lang="en-US" sz="1800" b="1" dirty="0" err="1" smtClean="0">
                <a:latin typeface="Georgia" pitchFamily="-60" charset="0"/>
              </a:rPr>
              <a:t>Powerpoint</a:t>
            </a:r>
            <a:r>
              <a:rPr lang="en-US" sz="1800" b="1" dirty="0" smtClean="0">
                <a:latin typeface="Georgia" pitchFamily="-60" charset="0"/>
              </a:rPr>
              <a:t> Presenter Notes Instructions  (Version 1.0)</a:t>
            </a:r>
            <a:endParaRPr lang="en-US" sz="1800" dirty="0" smtClean="0">
              <a:latin typeface="Georgia" pitchFamily="-60" charset="0"/>
            </a:endParaRPr>
          </a:p>
          <a:p>
            <a:pPr eaLnBrk="1" hangingPunct="1">
              <a:spcBef>
                <a:spcPct val="0"/>
              </a:spcBef>
            </a:pPr>
            <a:r>
              <a:rPr lang="en-US" sz="1800" dirty="0" smtClean="0">
                <a:latin typeface="Georgia" pitchFamily="-60" charset="0"/>
              </a:rPr>
              <a:t> </a:t>
            </a:r>
          </a:p>
          <a:p>
            <a:pPr eaLnBrk="1" hangingPunct="1">
              <a:spcBef>
                <a:spcPct val="0"/>
              </a:spcBef>
            </a:pPr>
            <a:r>
              <a:rPr lang="en-US" sz="1800" dirty="0" smtClean="0">
                <a:latin typeface="Georgia" pitchFamily="-60" charset="0"/>
              </a:rPr>
              <a:t>AUTHORS: Sandra Kirtland Turner, Scripps Institution of Oceanography and Jason Moore, San Diego High School</a:t>
            </a:r>
          </a:p>
          <a:p>
            <a:pPr eaLnBrk="1" hangingPunct="1">
              <a:spcBef>
                <a:spcPct val="0"/>
              </a:spcBef>
            </a:pPr>
            <a:r>
              <a:rPr lang="en-US" sz="1800" dirty="0" smtClean="0">
                <a:latin typeface="Georgia" pitchFamily="-60" charset="0"/>
              </a:rPr>
              <a:t>WHY: </a:t>
            </a:r>
            <a:r>
              <a:rPr lang="en-US" sz="2400" dirty="0" smtClean="0">
                <a:latin typeface="Times New Roman" pitchFamily="-60" charset="0"/>
              </a:rPr>
              <a:t>We’ve all heard various stories about Earth’s past, but we hardly ever hear about how scientists actually know these things happened. Today, when scientists talk about climate change, how do they actually know climate was different in the past? This activity is all about learning some key detective methods scientists use to peer into Earth’s history. </a:t>
            </a:r>
          </a:p>
          <a:p>
            <a:pPr eaLnBrk="1" hangingPunct="1">
              <a:spcBef>
                <a:spcPct val="0"/>
              </a:spcBef>
            </a:pPr>
            <a:r>
              <a:rPr lang="en-US" sz="1800" dirty="0" smtClean="0">
                <a:latin typeface="Georgia" pitchFamily="-60" charset="0"/>
              </a:rPr>
              <a:t>SUMMARY (&lt; 100 words): This presentation will introduce the important concepts that you need to know to do the Core Lab activity. The purpose of the Core Lab is to introduce students to the idea that we can use sediment cores as recorders of the history of Earth’s climate and chemistry. In particular, we focus on sediment cores from the deep sea, since this represents the best archive for scientists studying Earth’s climate. We introduce some basic concepts in Earth History and provide examples of the types of questions scientists might ask about Earth’s past. A good analogy for using sediment cores as recorders of Earth History is to explain that proxy data are like the words on a page, sediment layers are the pages in a book, and columns of sediment are chapters in the book of Earth’s history. The key concepts for students to understand are that columns of sediment represent time and that properties preserved in the sediment can provide indirect evidence for some variable we want to measure. These ideas are important for understanding core lab activities as a metaphor for changing environmental conditions through time. It is also important for students to review the carbon cycle because this is an important example of how changes in Earth’s chemistry through time (including differences in the size of reservoirs and fluxes) can alter Earth’s climate as well.</a:t>
            </a:r>
          </a:p>
          <a:p>
            <a:pPr eaLnBrk="1" hangingPunct="1">
              <a:spcBef>
                <a:spcPct val="0"/>
              </a:spcBef>
            </a:pPr>
            <a:r>
              <a:rPr lang="en-US" sz="1800" dirty="0" smtClean="0">
                <a:latin typeface="Georgia" pitchFamily="-60" charset="0"/>
              </a:rPr>
              <a:t>PICTURE/GRAPHICS CREDITS: Pictures are the property of the Integrated Ocean Drilling Program and are in the public domain. </a:t>
            </a:r>
            <a:r>
              <a:rPr lang="en-US" sz="2400" dirty="0" smtClean="0">
                <a:latin typeface="Verdana" pitchFamily="-60" charset="0"/>
              </a:rPr>
              <a:t>Photo on the right is from IODP Leg 204 and can be found at </a:t>
            </a:r>
            <a:r>
              <a:rPr lang="en-US" sz="2400" dirty="0" smtClean="0">
                <a:latin typeface="Arial" pitchFamily="-60" charset="0"/>
              </a:rPr>
              <a:t>http://www-</a:t>
            </a:r>
            <a:r>
              <a:rPr lang="en-US" sz="2400" dirty="0" err="1" smtClean="0">
                <a:latin typeface="Arial" pitchFamily="-60" charset="0"/>
              </a:rPr>
              <a:t>odp.tamu.edu</a:t>
            </a:r>
            <a:r>
              <a:rPr lang="en-US" sz="2400" dirty="0" smtClean="0">
                <a:latin typeface="Arial" pitchFamily="-60" charset="0"/>
              </a:rPr>
              <a:t>/public/life/leg204.html. Photo on the left is from IODP Leg 210 and can be found at http://www-</a:t>
            </a:r>
            <a:r>
              <a:rPr lang="en-US" sz="2400" dirty="0" err="1" smtClean="0">
                <a:latin typeface="Arial" pitchFamily="-60" charset="0"/>
              </a:rPr>
              <a:t>odp.tamu.edu</a:t>
            </a:r>
            <a:r>
              <a:rPr lang="en-US" sz="2400" dirty="0" smtClean="0">
                <a:latin typeface="Arial" pitchFamily="-60" charset="0"/>
              </a:rPr>
              <a:t>/public/life/leg210.html. Core photos are available from the Janus IODP database at http://www-</a:t>
            </a:r>
            <a:r>
              <a:rPr lang="en-US" sz="2400" dirty="0" err="1" smtClean="0">
                <a:latin typeface="Arial" pitchFamily="-60" charset="0"/>
              </a:rPr>
              <a:t>odp.tamu.edu</a:t>
            </a:r>
            <a:r>
              <a:rPr lang="en-US" sz="2400" dirty="0" smtClean="0">
                <a:latin typeface="Arial" pitchFamily="-60" charset="0"/>
              </a:rPr>
              <a:t>/public/life/leg210.html. The core shown is from Leg 207, Site 1258.</a:t>
            </a:r>
            <a:endParaRPr lang="en-US" sz="2400" dirty="0" smtClean="0">
              <a:latin typeface="Verdana" pitchFamily="-60" charset="0"/>
            </a:endParaRPr>
          </a:p>
          <a:p>
            <a:pPr eaLnBrk="1" hangingPunct="1">
              <a:spcBef>
                <a:spcPct val="0"/>
              </a:spcBef>
            </a:pPr>
            <a:r>
              <a:rPr lang="en-US" sz="1800" dirty="0" smtClean="0">
                <a:latin typeface="Georgia" pitchFamily="-60" charset="0"/>
              </a:rPr>
              <a:t>WEBSITES USED IN THIS PRESENTATION: An excellent website for all things ocean drilling is </a:t>
            </a:r>
            <a:r>
              <a:rPr lang="en-US" sz="2400" dirty="0" smtClean="0">
                <a:latin typeface="Arial" pitchFamily="-60" charset="0"/>
              </a:rPr>
              <a:t>http://</a:t>
            </a:r>
            <a:r>
              <a:rPr lang="en-US" sz="2400" dirty="0" err="1" smtClean="0">
                <a:latin typeface="Arial" pitchFamily="-60" charset="0"/>
              </a:rPr>
              <a:t>www.oceanleadership.org</a:t>
            </a:r>
            <a:r>
              <a:rPr lang="en-US" sz="2400" dirty="0" smtClean="0">
                <a:latin typeface="Arial" pitchFamily="-60" charset="0"/>
              </a:rPr>
              <a:t>/education/deep-earth-academy/. We also recommend using the </a:t>
            </a:r>
            <a:r>
              <a:rPr lang="en-US" sz="2400" dirty="0" err="1" smtClean="0">
                <a:latin typeface="Arial" pitchFamily="-60" charset="0"/>
              </a:rPr>
              <a:t>Youtube</a:t>
            </a:r>
            <a:r>
              <a:rPr lang="en-US" sz="2400" dirty="0" smtClean="0">
                <a:latin typeface="Arial" pitchFamily="-60" charset="0"/>
              </a:rPr>
              <a:t> channel for the Ocean Leadership consortium at http://</a:t>
            </a:r>
            <a:r>
              <a:rPr lang="en-US" sz="2400" dirty="0" err="1" smtClean="0">
                <a:latin typeface="Arial" pitchFamily="-60" charset="0"/>
              </a:rPr>
              <a:t>www.youtube.com</a:t>
            </a:r>
            <a:r>
              <a:rPr lang="en-US" sz="2400" dirty="0" smtClean="0">
                <a:latin typeface="Arial" pitchFamily="-60" charset="0"/>
              </a:rPr>
              <a:t>/user/</a:t>
            </a:r>
            <a:r>
              <a:rPr lang="en-US" sz="2400" dirty="0" err="1" smtClean="0">
                <a:latin typeface="Arial" pitchFamily="-60" charset="0"/>
              </a:rPr>
              <a:t>OceanLeadership?ob</a:t>
            </a:r>
            <a:r>
              <a:rPr lang="en-US" sz="2400" dirty="0" smtClean="0">
                <a:latin typeface="Arial" pitchFamily="-60" charset="0"/>
              </a:rPr>
              <a:t>=0&amp;feature=</a:t>
            </a:r>
            <a:r>
              <a:rPr lang="en-US" sz="2400" dirty="0" err="1" smtClean="0">
                <a:latin typeface="Arial" pitchFamily="-60" charset="0"/>
              </a:rPr>
              <a:t>results_main</a:t>
            </a:r>
            <a:r>
              <a:rPr lang="en-US" sz="2400" dirty="0" smtClean="0">
                <a:latin typeface="Arial" pitchFamily="-60" charset="0"/>
              </a:rPr>
              <a:t> for many videos about drilling cruises and scientific objectives and methods. </a:t>
            </a:r>
            <a:endParaRPr lang="en-US" sz="1800" dirty="0" smtClean="0">
              <a:latin typeface="Georgia" pitchFamily="-60" charset="0"/>
            </a:endParaRPr>
          </a:p>
          <a:p>
            <a:pPr eaLnBrk="1" hangingPunct="1">
              <a:spcBef>
                <a:spcPct val="0"/>
              </a:spcBef>
            </a:pPr>
            <a:r>
              <a:rPr lang="en-US" sz="1800" dirty="0" smtClean="0">
                <a:latin typeface="Georgia" pitchFamily="-60" charset="0"/>
              </a:rPr>
              <a:t>ADDITIONAL READING: </a:t>
            </a:r>
          </a:p>
          <a:p>
            <a:pPr eaLnBrk="1" hangingPunct="1">
              <a:spcBef>
                <a:spcPct val="0"/>
              </a:spcBef>
            </a:pPr>
            <a:r>
              <a:rPr lang="en-US" sz="1800" dirty="0" smtClean="0">
                <a:latin typeface="Georgia" pitchFamily="-60" charset="0"/>
              </a:rPr>
              <a:t>CONTEXT FOR USE: We designed this activity for 11th and 12th grade Chemistry students. All students have previously had Earth Science, but we do not assume extensive prior knowledge about Earth Science during the lesson. We recommend teaching this activity mid-year, since students need to know basics of stoichiometry, acids/bases, and oxidation/reduction reactions to complete the different activities that make up the full lab. We have also previously introduced the carbon cycle to students--we recommend using Danny Richter’s Carbon Cycle game activity before beginning this lab. The total lab will take at least 3 weeks (we did it over 6). A few of the reactions will take more than one class period to finish. Please see teacher instructions for more detailed instructions.</a:t>
            </a:r>
          </a:p>
          <a:p>
            <a:pPr eaLnBrk="1" hangingPunct="1">
              <a:spcBef>
                <a:spcPct val="0"/>
              </a:spcBef>
            </a:pPr>
            <a:r>
              <a:rPr lang="en-US" sz="1800" dirty="0" smtClean="0">
                <a:latin typeface="Georgia" pitchFamily="-60" charset="0"/>
              </a:rPr>
              <a:t> MISCONCEPTIONS:  Some students may have misconceptions about how we generate temperature records--for instance they may believe we have records from thermometers extending back hundreds of years, or they may think that tree rings and ice cores are the only sources of </a:t>
            </a:r>
            <a:r>
              <a:rPr lang="en-US" sz="1800" dirty="0" err="1" smtClean="0">
                <a:latin typeface="Georgia" pitchFamily="-60" charset="0"/>
              </a:rPr>
              <a:t>paleoclimate</a:t>
            </a:r>
            <a:r>
              <a:rPr lang="en-US" sz="1800" dirty="0" smtClean="0">
                <a:latin typeface="Georgia" pitchFamily="-60" charset="0"/>
              </a:rPr>
              <a:t> data. Try to ask students the ‘how’ question upfront: how do they believe we generate temperature records from deep in Earth’s past? Also, make sure that you fully clear up the meaning of the word ‘core.’ We are talking about cores of sediment--not the center of the Earth and not a processor on a computer! </a:t>
            </a:r>
          </a:p>
          <a:p>
            <a:pPr eaLnBrk="1" hangingPunct="1">
              <a:spcBef>
                <a:spcPct val="0"/>
              </a:spcBef>
            </a:pPr>
            <a:r>
              <a:rPr lang="en-US" sz="1800" dirty="0" smtClean="0">
                <a:latin typeface="Georgia" pitchFamily="-60" charset="0"/>
              </a:rPr>
              <a:t>EVALUATION TIPS: We include a final evaluation activity with the lab materials. This activity will require students to interpret another student’s core. Emphasize this upfront! We encouraged students to take extensive observational notes throughout the activity so that they could use this information when trying to reconstruct the history represented in the core.</a:t>
            </a:r>
          </a:p>
          <a:p>
            <a:pPr eaLnBrk="1" hangingPunct="1">
              <a:spcBef>
                <a:spcPct val="0"/>
              </a:spcBef>
            </a:pPr>
            <a:r>
              <a:rPr lang="en-US" sz="1800" dirty="0" smtClean="0">
                <a:latin typeface="Georgia" pitchFamily="-60" charset="0"/>
              </a:rPr>
              <a:t>TEACHING NOTES. This </a:t>
            </a:r>
            <a:r>
              <a:rPr lang="en-US" sz="1800" dirty="0" err="1" smtClean="0">
                <a:latin typeface="Georgia" pitchFamily="-60" charset="0"/>
              </a:rPr>
              <a:t>powerpoint</a:t>
            </a:r>
            <a:r>
              <a:rPr lang="en-US" sz="1800" dirty="0" smtClean="0">
                <a:latin typeface="Georgia" pitchFamily="-60" charset="0"/>
              </a:rPr>
              <a:t> is NOT meant to be a stand alone lecture. It is specifically created as an introduction to the core lab.</a:t>
            </a:r>
          </a:p>
          <a:p>
            <a:pPr eaLnBrk="1" hangingPunct="1">
              <a:spcBef>
                <a:spcPct val="0"/>
              </a:spcBef>
            </a:pPr>
            <a:r>
              <a:rPr lang="en-US" sz="1800" dirty="0" smtClean="0">
                <a:latin typeface="Georgia" pitchFamily="-60" charset="0"/>
              </a:rPr>
              <a:t> </a:t>
            </a:r>
          </a:p>
        </p:txBody>
      </p:sp>
      <p:sp>
        <p:nvSpPr>
          <p:cNvPr id="9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7D341A-E138-4265-8854-D8126321FD2A}" type="slidenum">
              <a:rPr lang="en-US">
                <a:ea typeface="ＭＳ Ｐゴシック" pitchFamily="-60" charset="-128"/>
                <a:cs typeface="ＭＳ Ｐゴシック" pitchFamily="-60" charset="-128"/>
              </a:rPr>
              <a:pPr fontAlgn="base">
                <a:spcBef>
                  <a:spcPct val="0"/>
                </a:spcBef>
                <a:spcAft>
                  <a:spcPct val="0"/>
                </a:spcAft>
                <a:defRPr/>
              </a:pPr>
              <a:t>1</a:t>
            </a:fld>
            <a:endParaRPr lang="en-US">
              <a:ea typeface="ＭＳ Ｐゴシック" pitchFamily="-60" charset="-128"/>
              <a:cs typeface="ＭＳ Ｐゴシック" pitchFamily="-6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p:cNvSpPr>
          <p:nvPr>
            <p:ph type="sldImg"/>
          </p:nvPr>
        </p:nvSpPr>
        <p:spPr bwMode="auto">
          <a:noFill/>
          <a:ln>
            <a:solidFill>
              <a:srgbClr val="000000"/>
            </a:solidFill>
            <a:miter lim="800000"/>
            <a:headEnd/>
            <a:tailEnd/>
          </a:ln>
        </p:spPr>
      </p:sp>
      <p:sp>
        <p:nvSpPr>
          <p:cNvPr id="8194" name="Notes Placeholder 2"/>
          <p:cNvSpPr>
            <a:spLocks noGrp="1"/>
          </p:cNvSpPr>
          <p:nvPr>
            <p:ph type="body" idx="1"/>
          </p:nvPr>
        </p:nvSpPr>
        <p:spPr bwMode="auto">
          <a:noFill/>
        </p:spPr>
        <p:txBody>
          <a:bodyPr/>
          <a:lstStyle/>
          <a:p>
            <a:pPr eaLnBrk="1" hangingPunct="1">
              <a:spcBef>
                <a:spcPct val="0"/>
              </a:spcBef>
            </a:pPr>
            <a:r>
              <a:rPr lang="en-US" sz="1800" dirty="0" smtClean="0">
                <a:latin typeface="Georgia" pitchFamily="-60" charset="0"/>
              </a:rPr>
              <a:t>Notes:  This slide shows a timeline of Earth’s history and gives students a perspective of how our knowledge is bunched up at the end (tip: ask students why they think this is the case). The purpose is to get students thinking about how we know that all these events took place (specifically, ask students where we would look). Also, now is a good time to reiterate the vastness of Earth’s history and use a favorite analogy. Our classes had previously done an activity where we made a string of major Earth History events to scale with ~1 in to 10 million years, so we could reference this activity here. </a:t>
            </a:r>
          </a:p>
          <a:p>
            <a:pPr eaLnBrk="1" hangingPunct="1">
              <a:spcBef>
                <a:spcPct val="0"/>
              </a:spcBef>
            </a:pPr>
            <a:r>
              <a:rPr lang="en-US" sz="1800" i="1" dirty="0" smtClean="0">
                <a:latin typeface="Georgia" pitchFamily="-60" charset="0"/>
              </a:rPr>
              <a:t>Bulleted Lists</a:t>
            </a:r>
            <a:r>
              <a:rPr lang="en-US" sz="1800" dirty="0" smtClean="0">
                <a:latin typeface="Georgia" pitchFamily="-60" charset="0"/>
              </a:rPr>
              <a:t>: Point out that the original geologic time scale (those names in the circle, plus more subdivisions that are not shown here) was developed by identifying types of fossils in rocks and naming a time period based on the presence of specific fossil types. All of this happened by mostly amateur geologists who had no way of knowing the actual ages of the fossils/rocks. Try to get students to brainstorm where they would actually find these rocks. As a </a:t>
            </a:r>
            <a:r>
              <a:rPr lang="en-US" sz="1800" dirty="0" err="1" smtClean="0">
                <a:latin typeface="Georgia" pitchFamily="-60" charset="0"/>
              </a:rPr>
              <a:t>sidenote</a:t>
            </a:r>
            <a:r>
              <a:rPr lang="en-US" sz="1800" dirty="0" smtClean="0">
                <a:latin typeface="Georgia" pitchFamily="-60" charset="0"/>
              </a:rPr>
              <a:t>, this may be more obvious to students living in areas where cliffs or other outcrops are present, but not so obvious to students on the East coast or Midwest.</a:t>
            </a:r>
          </a:p>
          <a:p>
            <a:pPr eaLnBrk="1" hangingPunct="1">
              <a:spcBef>
                <a:spcPct val="0"/>
              </a:spcBef>
            </a:pPr>
            <a:r>
              <a:rPr lang="en-US" sz="1800" dirty="0" smtClean="0">
                <a:latin typeface="Georgia" pitchFamily="-60" charset="0"/>
              </a:rPr>
              <a:t>Flow </a:t>
            </a:r>
            <a:r>
              <a:rPr lang="en-US" sz="1800" i="1" dirty="0" smtClean="0">
                <a:latin typeface="Georgia" pitchFamily="-60" charset="0"/>
              </a:rPr>
              <a:t>charts, maps, geochemical cycles, models</a:t>
            </a:r>
            <a:r>
              <a:rPr lang="en-US" sz="1800" dirty="0" smtClean="0">
                <a:latin typeface="Georgia" pitchFamily="-60" charset="0"/>
              </a:rPr>
              <a:t> </a:t>
            </a:r>
            <a:r>
              <a:rPr lang="en-US" sz="1800" dirty="0" err="1" smtClean="0">
                <a:latin typeface="Georgia" pitchFamily="-60" charset="0"/>
              </a:rPr>
              <a:t>etc</a:t>
            </a:r>
            <a:r>
              <a:rPr lang="en-US" sz="1800" dirty="0" smtClean="0">
                <a:latin typeface="Georgia" pitchFamily="-60" charset="0"/>
              </a:rPr>
              <a:t>: This timeline of Earth History  represents the relative size of the different eras and marks a few major events. Point out a few of these to give students a perspective of scale (I.e. dinosaurs existed for almost 200 </a:t>
            </a:r>
            <a:r>
              <a:rPr lang="en-US" sz="1800" dirty="0" err="1" smtClean="0">
                <a:latin typeface="Georgia" pitchFamily="-60" charset="0"/>
              </a:rPr>
              <a:t>Myr</a:t>
            </a:r>
            <a:r>
              <a:rPr lang="en-US" sz="1800" dirty="0" smtClean="0">
                <a:latin typeface="Georgia" pitchFamily="-60" charset="0"/>
              </a:rPr>
              <a:t> compared to a total of only 2 </a:t>
            </a:r>
            <a:r>
              <a:rPr lang="en-US" sz="1800" dirty="0" err="1" smtClean="0">
                <a:latin typeface="Georgia" pitchFamily="-60" charset="0"/>
              </a:rPr>
              <a:t>Myr</a:t>
            </a:r>
            <a:r>
              <a:rPr lang="en-US" sz="1800" dirty="0" smtClean="0">
                <a:latin typeface="Georgia" pitchFamily="-60" charset="0"/>
              </a:rPr>
              <a:t> for humans so far). The colored lines on the outside of the circle represent the total amount of time various groups of organisms have existed, with the purple line indicating the total time life has existed on Earth. You might want to point out the fact that the circle is just to give the perspective of scale--obviously time isn’t about to end and loop back to the beginning now.</a:t>
            </a:r>
          </a:p>
          <a:p>
            <a:pPr eaLnBrk="1" hangingPunct="1">
              <a:spcBef>
                <a:spcPct val="0"/>
              </a:spcBef>
            </a:pPr>
            <a:r>
              <a:rPr lang="en-US" sz="1800" dirty="0" smtClean="0">
                <a:latin typeface="Georgia" pitchFamily="-60" charset="0"/>
              </a:rPr>
              <a:t>Conclusion: The main point is not so much to do a complete overview of Earth history as to get students thinking about how we know that this history actually occurred. </a:t>
            </a:r>
          </a:p>
          <a:p>
            <a:pPr eaLnBrk="1" hangingPunct="1">
              <a:spcBef>
                <a:spcPct val="0"/>
              </a:spcBef>
            </a:pPr>
            <a:r>
              <a:rPr lang="en-US" sz="1800" dirty="0" smtClean="0">
                <a:latin typeface="Georgia" pitchFamily="-60" charset="0"/>
              </a:rPr>
              <a:t>Credits: Image is from Wikimedia Commons, author </a:t>
            </a:r>
            <a:r>
              <a:rPr lang="en-US" sz="1800" dirty="0" err="1" smtClean="0">
                <a:latin typeface="Georgia" pitchFamily="-60" charset="0"/>
              </a:rPr>
              <a:t>Woudloper</a:t>
            </a:r>
            <a:r>
              <a:rPr lang="en-US" sz="1800" dirty="0" smtClean="0">
                <a:latin typeface="Georgia" pitchFamily="-60" charset="0"/>
              </a:rPr>
              <a:t>. Available at </a:t>
            </a:r>
            <a:r>
              <a:rPr lang="en-US" sz="2400" dirty="0" smtClean="0">
                <a:latin typeface="Arial" pitchFamily="-60" charset="0"/>
              </a:rPr>
              <a:t>http://</a:t>
            </a:r>
            <a:r>
              <a:rPr lang="en-US" sz="2400" dirty="0" err="1" smtClean="0">
                <a:latin typeface="Arial" pitchFamily="-60" charset="0"/>
              </a:rPr>
              <a:t>en.wikipedia.org</a:t>
            </a:r>
            <a:r>
              <a:rPr lang="en-US" sz="2400" dirty="0" smtClean="0">
                <a:latin typeface="Arial" pitchFamily="-60" charset="0"/>
              </a:rPr>
              <a:t>/wiki/</a:t>
            </a:r>
            <a:r>
              <a:rPr lang="en-US" sz="2400" dirty="0" err="1" smtClean="0">
                <a:latin typeface="Arial" pitchFamily="-60" charset="0"/>
              </a:rPr>
              <a:t>File:Geologic_Clock_with_events_and_periods.svg</a:t>
            </a:r>
            <a:endParaRPr lang="en-US" sz="1800" dirty="0" smtClean="0">
              <a:latin typeface="Georgia" pitchFamily="-60" charset="0"/>
            </a:endParaRPr>
          </a:p>
          <a:p>
            <a:pPr eaLnBrk="1" hangingPunct="1">
              <a:spcBef>
                <a:spcPct val="0"/>
              </a:spcBef>
            </a:pPr>
            <a:r>
              <a:rPr lang="en-US" sz="1800" dirty="0" smtClean="0">
                <a:latin typeface="Georgia" pitchFamily="-60" charset="0"/>
              </a:rPr>
              <a:t> </a:t>
            </a:r>
          </a:p>
          <a:p>
            <a:pPr eaLnBrk="1" hangingPunct="1">
              <a:spcBef>
                <a:spcPct val="0"/>
              </a:spcBef>
            </a:pPr>
            <a:r>
              <a:rPr lang="en-US" sz="1800" b="1" dirty="0" smtClean="0">
                <a:latin typeface="Georgia" pitchFamily="-60" charset="0"/>
              </a:rPr>
              <a:t> </a:t>
            </a:r>
            <a:endParaRPr lang="en-US" sz="1800" dirty="0" smtClean="0">
              <a:latin typeface="Georgia" pitchFamily="-60" charset="0"/>
            </a:endParaRPr>
          </a:p>
          <a:p>
            <a:pPr eaLnBrk="1" hangingPunct="1">
              <a:spcBef>
                <a:spcPct val="0"/>
              </a:spcBef>
            </a:pPr>
            <a:endParaRPr lang="en-US" sz="1800" dirty="0" smtClean="0">
              <a:latin typeface="Georgia" pitchFamily="-60" charset="0"/>
            </a:endParaRPr>
          </a:p>
        </p:txBody>
      </p:sp>
      <p:sp>
        <p:nvSpPr>
          <p:cNvPr id="11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B0822E-8703-4F32-B0D6-A90D88E16A80}" type="slidenum">
              <a:rPr lang="en-US">
                <a:ea typeface="ＭＳ Ｐゴシック" pitchFamily="-60" charset="-128"/>
                <a:cs typeface="ＭＳ Ｐゴシック" pitchFamily="-60" charset="-128"/>
              </a:rPr>
              <a:pPr fontAlgn="base">
                <a:spcBef>
                  <a:spcPct val="0"/>
                </a:spcBef>
                <a:spcAft>
                  <a:spcPct val="0"/>
                </a:spcAft>
                <a:defRPr/>
              </a:pPr>
              <a:t>2</a:t>
            </a:fld>
            <a:endParaRPr lang="en-US">
              <a:ea typeface="ＭＳ Ｐゴシック" pitchFamily="-60" charset="-128"/>
              <a:cs typeface="ＭＳ Ｐゴシック" pitchFamily="-6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p:cNvSpPr>
          <p:nvPr>
            <p:ph type="sldImg"/>
          </p:nvPr>
        </p:nvSpPr>
        <p:spPr bwMode="auto">
          <a:noFill/>
          <a:ln>
            <a:solidFill>
              <a:srgbClr val="000000"/>
            </a:solidFill>
            <a:miter lim="800000"/>
            <a:headEnd/>
            <a:tailEnd/>
          </a:ln>
        </p:spPr>
      </p:sp>
      <p:sp>
        <p:nvSpPr>
          <p:cNvPr id="10242" name="Notes Placeholder 2"/>
          <p:cNvSpPr>
            <a:spLocks noGrp="1"/>
          </p:cNvSpPr>
          <p:nvPr>
            <p:ph type="body" idx="1"/>
          </p:nvPr>
        </p:nvSpPr>
        <p:spPr bwMode="auto">
          <a:noFill/>
        </p:spPr>
        <p:txBody>
          <a:bodyPr/>
          <a:lstStyle/>
          <a:p>
            <a:pPr eaLnBrk="1" hangingPunct="1">
              <a:spcBef>
                <a:spcPct val="0"/>
              </a:spcBef>
            </a:pPr>
            <a:r>
              <a:rPr lang="en-US" sz="2400" smtClean="0">
                <a:latin typeface="Arial" pitchFamily="-60" charset="0"/>
              </a:rPr>
              <a:t> Notes:  This slide shows a photo of what sedimentary rock layers look like in the field. The purpose of this slide is to build on guesses your students made on the previous slide about where we look to find Earth’s history (hopefully some students suggested rock layers). The point here is to emphasize what types of rock layers will yield useful information about Earth’s past environments.</a:t>
            </a:r>
          </a:p>
          <a:p>
            <a:pPr eaLnBrk="1" hangingPunct="1">
              <a:spcBef>
                <a:spcPct val="0"/>
              </a:spcBef>
            </a:pPr>
            <a:r>
              <a:rPr lang="en-US" sz="2400" i="1" smtClean="0">
                <a:latin typeface="Arial" pitchFamily="-60" charset="0"/>
              </a:rPr>
              <a:t>Photographs</a:t>
            </a:r>
            <a:r>
              <a:rPr lang="en-US" sz="2400" smtClean="0">
                <a:latin typeface="Arial" pitchFamily="-60" charset="0"/>
              </a:rPr>
              <a:t>: This photo is looking up (sorry I couldn’t get a reference point in it for scale!) It shows the Cretaceous-Paleogene boundary (known as K/T or K/Pg boundary) when the dinosaurs went extinct from a section on the South Island, New Zealand. The dark sediments are the K/T. The total thickness of this outcrop is probably around 20 meters.</a:t>
            </a:r>
          </a:p>
          <a:p>
            <a:pPr eaLnBrk="1" hangingPunct="1">
              <a:spcBef>
                <a:spcPct val="0"/>
              </a:spcBef>
            </a:pPr>
            <a:r>
              <a:rPr lang="en-US" sz="2400" i="1" smtClean="0">
                <a:latin typeface="Arial" pitchFamily="-60" charset="0"/>
              </a:rPr>
              <a:t>Bulleted Lists</a:t>
            </a:r>
            <a:r>
              <a:rPr lang="en-US" sz="2400" smtClean="0">
                <a:latin typeface="Arial" pitchFamily="-60" charset="0"/>
              </a:rPr>
              <a:t>: First describe the photo and point out that these layers are examples of sedimentary rocks. Define sedimentary rocks. Emphasize the difference between sedimentary rocks and igneous and metamorphic. Try to get students to think about whether igneous and metamorphic rocks could preserve fossils (would they survive a trip into the mantle or high temperatures/pressures after burial?) Point out that sedimentary rocks are the results of two distinct processes: weathering and erosion. Define each process. Point out that many people use these two terms interchangeably but they are not the same thing. We will talk about weathering again in the carbon cycle review. Finally describe how sediments form layers by settling through water. Ask where the sediments in this graph formed, and ask how they got on land now.</a:t>
            </a:r>
          </a:p>
          <a:p>
            <a:pPr eaLnBrk="1" hangingPunct="1">
              <a:spcBef>
                <a:spcPct val="0"/>
              </a:spcBef>
            </a:pPr>
            <a:r>
              <a:rPr lang="en-US" sz="2400" smtClean="0">
                <a:latin typeface="Arial" pitchFamily="-60" charset="0"/>
              </a:rPr>
              <a:t>Conclusion: Sedimentary rocks provide our archive of Earth’s History because they contain fossils and elements that reflect the environment that existed when they formed. Sediments are simply pieces of other rocks.</a:t>
            </a:r>
          </a:p>
          <a:p>
            <a:pPr eaLnBrk="1" hangingPunct="1">
              <a:spcBef>
                <a:spcPct val="0"/>
              </a:spcBef>
            </a:pPr>
            <a:r>
              <a:rPr lang="en-US" sz="2400" smtClean="0">
                <a:latin typeface="Arial" pitchFamily="-60" charset="0"/>
              </a:rPr>
              <a:t>Credits: This photo is by Sandra Kirtland Turner and available for use. </a:t>
            </a:r>
          </a:p>
          <a:p>
            <a:pPr eaLnBrk="1" hangingPunct="1">
              <a:spcBef>
                <a:spcPct val="0"/>
              </a:spcBef>
            </a:pPr>
            <a:r>
              <a:rPr lang="en-US" sz="2400" smtClean="0">
                <a:latin typeface="Arial" pitchFamily="-60" charset="0"/>
              </a:rPr>
              <a:t> </a:t>
            </a:r>
          </a:p>
          <a:p>
            <a:pPr eaLnBrk="1" hangingPunct="1">
              <a:spcBef>
                <a:spcPct val="0"/>
              </a:spcBef>
            </a:pPr>
            <a:r>
              <a:rPr lang="en-US" sz="2400" b="1" smtClean="0">
                <a:latin typeface="Arial" pitchFamily="-60" charset="0"/>
              </a:rPr>
              <a:t> </a:t>
            </a: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1024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1AD10B0E-D42E-4ADC-8BA9-4C14A5F2C9BC}" type="slidenum">
              <a:rPr lang="en-US" sz="1200">
                <a:latin typeface="Calibri" pitchFamily="-60" charset="0"/>
              </a:rPr>
              <a:pPr algn="r"/>
              <a:t>3</a:t>
            </a:fld>
            <a:endParaRPr lang="en-US" sz="1200">
              <a:latin typeface="Calibri" pitchFamily="-60"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p:cNvSpPr>
          <p:nvPr>
            <p:ph type="sldImg"/>
          </p:nvPr>
        </p:nvSpPr>
        <p:spPr bwMode="auto">
          <a:noFill/>
          <a:ln>
            <a:solidFill>
              <a:srgbClr val="000000"/>
            </a:solidFill>
            <a:miter lim="800000"/>
            <a:headEnd/>
            <a:tailEnd/>
          </a:ln>
        </p:spPr>
      </p:sp>
      <p:sp>
        <p:nvSpPr>
          <p:cNvPr id="12290" name="Notes Placeholder 2"/>
          <p:cNvSpPr>
            <a:spLocks noGrp="1"/>
          </p:cNvSpPr>
          <p:nvPr>
            <p:ph type="body" idx="1"/>
          </p:nvPr>
        </p:nvSpPr>
        <p:spPr bwMode="auto">
          <a:noFill/>
        </p:spPr>
        <p:txBody>
          <a:bodyPr/>
          <a:lstStyle/>
          <a:p>
            <a:pPr eaLnBrk="1" hangingPunct="1">
              <a:spcBef>
                <a:spcPct val="0"/>
              </a:spcBef>
            </a:pPr>
            <a:r>
              <a:rPr lang="en-US" sz="2400" smtClean="0">
                <a:latin typeface="Arial" pitchFamily="-60" charset="0"/>
              </a:rPr>
              <a:t>Notes:  This slide gives an example of relative age. Students should learn that the oldest sediments are on the bottom and youngest are on the top. These ages are not absolute (I.e. we cannot assign a number), but are relative to each other. If the instructor wishes, he/she may go into many more details about superposition using this figure and by going to the website below to find answers about ages and types of unconformities represented in the diagram. However, for the purposes of this activity, a simple understanding of the law of superposition and relative dating will suffice.</a:t>
            </a:r>
          </a:p>
          <a:p>
            <a:pPr eaLnBrk="1" hangingPunct="1">
              <a:spcBef>
                <a:spcPct val="0"/>
              </a:spcBef>
            </a:pPr>
            <a:r>
              <a:rPr lang="en-US" sz="2400" i="1" smtClean="0">
                <a:latin typeface="Arial" pitchFamily="-60" charset="0"/>
              </a:rPr>
              <a:t>Bulleted Lists</a:t>
            </a:r>
            <a:r>
              <a:rPr lang="en-US" sz="2400" smtClean="0">
                <a:latin typeface="Arial" pitchFamily="-60" charset="0"/>
              </a:rPr>
              <a:t>: First define the law of superposition. Explain how this relates to relative age: this law allows us to develop a relative age scale (oldest on the bottom, youngest on the top). Point out how we actually see these layers--outcrops or by drilling cores. This is where you introduce the idea of a drill core--a way to see what is below the surface.</a:t>
            </a:r>
          </a:p>
          <a:p>
            <a:pPr eaLnBrk="1" hangingPunct="1">
              <a:spcBef>
                <a:spcPct val="0"/>
              </a:spcBef>
            </a:pPr>
            <a:r>
              <a:rPr lang="en-US" sz="2400" smtClean="0">
                <a:latin typeface="Arial" pitchFamily="-60" charset="0"/>
              </a:rPr>
              <a:t>Conclusion: By using sediment cores, combined with an understanding of the law of superposition and relative age, we can gain access to Earth’s archives.</a:t>
            </a:r>
          </a:p>
          <a:p>
            <a:pPr eaLnBrk="1" hangingPunct="1">
              <a:spcBef>
                <a:spcPct val="0"/>
              </a:spcBef>
            </a:pPr>
            <a:r>
              <a:rPr lang="en-US" sz="2400" smtClean="0">
                <a:latin typeface="Arial" pitchFamily="-60" charset="0"/>
              </a:rPr>
              <a:t>Credits: Image from Alan Scott, 2004. Available at http://www.uwstout.edu/faculty/scotta/sect1.cfm</a:t>
            </a:r>
            <a:r>
              <a:rPr lang="en-US" sz="2400" b="1" smtClean="0">
                <a:latin typeface="Arial" pitchFamily="-60" charset="0"/>
              </a:rPr>
              <a:t> </a:t>
            </a: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1229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2D46B959-E6AB-4E63-BE0E-90F6CE743A28}" type="slidenum">
              <a:rPr lang="en-US" sz="1200">
                <a:latin typeface="Calibri" pitchFamily="-60" charset="0"/>
              </a:rPr>
              <a:pPr algn="r"/>
              <a:t>4</a:t>
            </a:fld>
            <a:endParaRPr lang="en-US" sz="1200">
              <a:latin typeface="Calibri" pitchFamily="-60"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p:spPr>
      </p:sp>
      <p:sp>
        <p:nvSpPr>
          <p:cNvPr id="14338" name="Notes Placeholder 2"/>
          <p:cNvSpPr>
            <a:spLocks noGrp="1"/>
          </p:cNvSpPr>
          <p:nvPr>
            <p:ph type="body" idx="1"/>
          </p:nvPr>
        </p:nvSpPr>
        <p:spPr bwMode="auto">
          <a:noFill/>
        </p:spPr>
        <p:txBody>
          <a:bodyPr/>
          <a:lstStyle/>
          <a:p>
            <a:pPr eaLnBrk="1" hangingPunct="1">
              <a:spcBef>
                <a:spcPct val="0"/>
              </a:spcBef>
            </a:pPr>
            <a:r>
              <a:rPr lang="en-US" sz="2400" smtClean="0">
                <a:latin typeface="Arial" pitchFamily="-60" charset="0"/>
              </a:rPr>
              <a:t>Notes:  This slide moves from sediments in general to sediments on the ocean floor. Point out that erosion is not as much of an issue for sediments in the deep ocean, so we can typically get much better preserved and longer sedimentary records from the ocean floor. The link “from ocean floor to climate reconstruction” will show a video from the Consortium for Ocean Leadership explaining how the Integrated Ocean Drilling Program accesses these deep-sea sediment records.</a:t>
            </a:r>
          </a:p>
          <a:p>
            <a:pPr eaLnBrk="1" hangingPunct="1">
              <a:spcBef>
                <a:spcPct val="0"/>
              </a:spcBef>
            </a:pPr>
            <a:r>
              <a:rPr lang="en-US" sz="2400" i="1" smtClean="0">
                <a:latin typeface="Arial" pitchFamily="-60" charset="0"/>
              </a:rPr>
              <a:t>Photographs</a:t>
            </a:r>
            <a:r>
              <a:rPr lang="en-US" sz="2400" smtClean="0">
                <a:latin typeface="Arial" pitchFamily="-60" charset="0"/>
              </a:rPr>
              <a:t>: This is a photo of deep sea cores acquired by IODP. Cores are obtained as cylinders but split in half--you are looking at these split core surfaces. Each core is cut into a 1.5 m long section (even though the cores themselves will be tens of meters long). </a:t>
            </a:r>
          </a:p>
          <a:p>
            <a:pPr eaLnBrk="1" hangingPunct="1">
              <a:spcBef>
                <a:spcPct val="0"/>
              </a:spcBef>
            </a:pPr>
            <a:r>
              <a:rPr lang="en-US" sz="2400" i="1" smtClean="0">
                <a:latin typeface="Arial" pitchFamily="-60" charset="0"/>
              </a:rPr>
              <a:t>Bulleted Lists</a:t>
            </a:r>
            <a:r>
              <a:rPr lang="en-US" sz="2400" smtClean="0">
                <a:latin typeface="Arial" pitchFamily="-60" charset="0"/>
              </a:rPr>
              <a:t>: Point out the types of sediment that you will find in deep-sea sediment cores. There are three main categories listed above. Ask students how each of these might get to the bottom of the ocean. Our classes had previously done an activity learning about the microscopic organisms found in the ocean--they learned about foraminifera, diatoms, and radiolarians. We showed photographs of all these organisms and did a series of unit conversion worksheets to understand their size (I.e. a typical coccolithophore or diatoms is just 2-5 microns, or millionth of a meter, in size). This is a good time to explain that chalk is made out of the remains (shells) of tiny organisms that build their shells from seawater--more on this later. </a:t>
            </a:r>
          </a:p>
          <a:p>
            <a:pPr eaLnBrk="1" hangingPunct="1">
              <a:spcBef>
                <a:spcPct val="0"/>
              </a:spcBef>
            </a:pPr>
            <a:r>
              <a:rPr lang="en-US" sz="2400" smtClean="0">
                <a:latin typeface="Arial" pitchFamily="-60" charset="0"/>
              </a:rPr>
              <a:t>Conclusion: The deep ocean is a particularly good place to look for long-term records of Earth History. We can get information about the sea-surface and atmosphere from deep sea cores because organisms living in the surface ocean sink to the bottom after they die and can be preserved as sediments. </a:t>
            </a:r>
          </a:p>
          <a:p>
            <a:pPr eaLnBrk="1" hangingPunct="1">
              <a:spcBef>
                <a:spcPct val="0"/>
              </a:spcBef>
            </a:pPr>
            <a:r>
              <a:rPr lang="en-US" sz="2400" smtClean="0">
                <a:latin typeface="Arial" pitchFamily="-60" charset="0"/>
              </a:rPr>
              <a:t>Credits: Photo from the Consortium for Ocean Leadership. Available at http://www.oceanleadership.org/wp-content/uploads/2009/10/IODPPrimerShortCourse.jpg</a:t>
            </a:r>
          </a:p>
          <a:p>
            <a:pPr eaLnBrk="1" hangingPunct="1">
              <a:spcBef>
                <a:spcPct val="0"/>
              </a:spcBef>
            </a:pPr>
            <a:r>
              <a:rPr lang="en-US" sz="2400" smtClean="0">
                <a:latin typeface="Arial" pitchFamily="-60" charset="0"/>
              </a:rPr>
              <a:t> </a:t>
            </a:r>
          </a:p>
          <a:p>
            <a:pPr eaLnBrk="1" hangingPunct="1">
              <a:spcBef>
                <a:spcPct val="0"/>
              </a:spcBef>
            </a:pPr>
            <a:r>
              <a:rPr lang="en-US" sz="2400" b="1" smtClean="0">
                <a:latin typeface="Arial" pitchFamily="-60" charset="0"/>
              </a:rPr>
              <a:t> </a:t>
            </a: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1433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EFD05FB7-C48F-493B-953F-2B3267602E9D}" type="slidenum">
              <a:rPr lang="en-US" sz="1200">
                <a:latin typeface="Calibri" pitchFamily="-60" charset="0"/>
              </a:rPr>
              <a:pPr algn="r"/>
              <a:t>5</a:t>
            </a:fld>
            <a:endParaRPr lang="en-US" sz="1200">
              <a:latin typeface="Calibri" pitchFamily="-60"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pPr eaLnBrk="1" hangingPunct="1">
              <a:spcBef>
                <a:spcPct val="0"/>
              </a:spcBef>
            </a:pPr>
            <a:r>
              <a:rPr lang="en-US" smtClean="0"/>
              <a:t>Notes:  This slide explains how we get information from sediment cores. In particular, students need to understand the link between depth and time. Point out that they will use this knowledge during the activity to generate age models for their own cores.</a:t>
            </a:r>
          </a:p>
          <a:p>
            <a:pPr eaLnBrk="1" hangingPunct="1">
              <a:spcBef>
                <a:spcPct val="0"/>
              </a:spcBef>
            </a:pPr>
            <a:r>
              <a:rPr lang="en-US" i="1" smtClean="0"/>
              <a:t>Bulleted Lists</a:t>
            </a:r>
            <a:r>
              <a:rPr lang="en-US" smtClean="0"/>
              <a:t>: Relate layers in the sediment core to intervals of time. Explain how the build-up of these sediments can happen at different rates, and that dictates how much sediment will represent a given interval of time. If sediments build up rapidly, then you have a high sedimentation rate and a thick section of sediment represnts a short amount of time. If sediments accumulate slowly, then sedimentation rate is low, and you have a thin layer of sediments representing a long interval of time. Point out that typical sedimentation rates in the open ocean are around 1-3 cm/kyr.The formula for sedimentation rate is the change in depth (or thickness of the sediment column) divided by change in time (or the difference in ages of the sediments at the top and bottom of the column).</a:t>
            </a:r>
          </a:p>
          <a:p>
            <a:pPr eaLnBrk="1" hangingPunct="1">
              <a:spcBef>
                <a:spcPct val="0"/>
              </a:spcBef>
            </a:pPr>
            <a:r>
              <a:rPr lang="en-US" i="1" smtClean="0"/>
              <a:t>Plotting Graphs</a:t>
            </a:r>
            <a:r>
              <a:rPr lang="en-US" smtClean="0"/>
              <a:t>: This is an Age-Depth plot for a made-up sediment core. Depth in centimeters is on the y-axis and Age in years is on the x-axis. Point out that the ‘0’ depth is usually considered the sediment surface and depth increases the further you go below the surface. (This is why age is also increasing as you move to greater depths). The slope of this graph is equivalent to the sedimentation rate. Areas where the slope is steepest indicate high sedimentation rate, point out how this means that you have a very wide range in y for a small range in x. In contrast, the flatter portions of the graph represent low sedimentation rates where a wide range of x corresponds to a small range in y. Point out that a slope of 0 (flat line) effectively indicates an unconformity, or a gap in time. Ask students if this graph could ever have a negative slope. Explain why this would not make any sense (you can’t have sediments accumulating and representing negative time). </a:t>
            </a:r>
          </a:p>
          <a:p>
            <a:pPr eaLnBrk="1" hangingPunct="1">
              <a:spcBef>
                <a:spcPct val="0"/>
              </a:spcBef>
            </a:pPr>
            <a:r>
              <a:rPr lang="en-US" smtClean="0"/>
              <a:t>Conclusion: This relationship between age and depth in a sediment cores allows researchers to build an age model so they can relate different events in Earth history to different intervals of time. When combined with absolute dating methods (something that can give you a precise date, basically radiometric dating methods, which we did not discuss in detail, combined with other dating methods), you can get very detailed information about the age of sediment in the core.</a:t>
            </a:r>
          </a:p>
          <a:p>
            <a:pPr eaLnBrk="1" hangingPunct="1">
              <a:spcBef>
                <a:spcPct val="0"/>
              </a:spcBef>
            </a:pPr>
            <a:r>
              <a:rPr lang="en-US" smtClean="0"/>
              <a:t>Credits: Core photo is from ODP. Available at </a:t>
            </a:r>
            <a:r>
              <a:rPr lang="en-US" sz="2400" smtClean="0">
                <a:latin typeface="Arial" pitchFamily="-60" charset="0"/>
              </a:rPr>
              <a:t>http://www-odp.tamu.edu/publications/tnotes/tn31/apc/fig_02.htm</a:t>
            </a:r>
            <a:r>
              <a:rPr lang="en-US" smtClean="0"/>
              <a:t> </a:t>
            </a:r>
          </a:p>
          <a:p>
            <a:pPr eaLnBrk="1" hangingPunct="1">
              <a:spcBef>
                <a:spcPct val="0"/>
              </a:spcBef>
            </a:pPr>
            <a:r>
              <a:rPr lang="en-US" b="1" smtClean="0"/>
              <a:t> </a:t>
            </a:r>
            <a:endParaRPr lang="en-US" smtClean="0"/>
          </a:p>
          <a:p>
            <a:pPr eaLnBrk="1" hangingPunct="1">
              <a:spcBef>
                <a:spcPct val="0"/>
              </a:spcBef>
            </a:pPr>
            <a:endParaRPr lang="en-US" smtClean="0"/>
          </a:p>
        </p:txBody>
      </p:sp>
      <p:sp>
        <p:nvSpPr>
          <p:cNvPr id="337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3830D84D-B423-49F5-8DA6-F9E1F5F9746E}" type="slidenum">
              <a:rPr lang="en-US" sz="1200">
                <a:latin typeface="Calibri" pitchFamily="-60" charset="0"/>
              </a:rPr>
              <a:pPr algn="r"/>
              <a:t>6</a:t>
            </a:fld>
            <a:endParaRPr lang="en-US" sz="1200">
              <a:latin typeface="Calibri" pitchFamily="-60"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a:lstStyle/>
          <a:p>
            <a:pPr eaLnBrk="1" hangingPunct="1">
              <a:spcBef>
                <a:spcPct val="0"/>
              </a:spcBef>
            </a:pPr>
            <a:r>
              <a:rPr lang="en-US" sz="2400" smtClean="0">
                <a:latin typeface="Arial" pitchFamily="-60" charset="0"/>
              </a:rPr>
              <a:t>Notes:  Now that we know we can obtain sediment cores and relate sediments at different depths to different ages, how do we use these sediments to learn about the past? Ask students to brainstorm things they might look for in their sediment cores--most will probably guess fossils.</a:t>
            </a:r>
          </a:p>
          <a:p>
            <a:pPr eaLnBrk="1" hangingPunct="1">
              <a:spcBef>
                <a:spcPct val="0"/>
              </a:spcBef>
            </a:pPr>
            <a:r>
              <a:rPr lang="en-US" sz="2400" i="1" smtClean="0">
                <a:latin typeface="Arial" pitchFamily="-60" charset="0"/>
              </a:rPr>
              <a:t>Photographs</a:t>
            </a:r>
            <a:r>
              <a:rPr lang="en-US" sz="2400" smtClean="0">
                <a:latin typeface="Arial" pitchFamily="-60" charset="0"/>
              </a:rPr>
              <a:t>: This is a photo of a banded iron formation, which we will learn a lot more about in one of the labs. Ask students to think about the colors. Do they think sediments of such different colors would have accumulated under the same environmental conditions?</a:t>
            </a:r>
          </a:p>
          <a:p>
            <a:pPr eaLnBrk="1" hangingPunct="1">
              <a:spcBef>
                <a:spcPct val="0"/>
              </a:spcBef>
            </a:pPr>
            <a:r>
              <a:rPr lang="en-US" sz="2400" i="1" smtClean="0">
                <a:latin typeface="Arial" pitchFamily="-60" charset="0"/>
              </a:rPr>
              <a:t>Bulleted Lists</a:t>
            </a:r>
            <a:r>
              <a:rPr lang="en-US" sz="2400" smtClean="0">
                <a:latin typeface="Arial" pitchFamily="-60" charset="0"/>
              </a:rPr>
              <a:t>: Explain that the sediment color is an example of a proxy measurement. To explain this concept further, ask the students to look around the room at what everyone is wearing. Ask them, if they hadn’t been outside, could they use their observations of fellow students clothing to guess what the temperature is like? That means the clothing is a proxy for temperature outside. We can measure all sorts of proxy variables in sediments. Some are much more quantitative than others. We can actually get numerical temperature data from some types of proxies, whereas our clothing example is more qualitative (i.e. relatively warm or cold).</a:t>
            </a:r>
          </a:p>
          <a:p>
            <a:pPr eaLnBrk="1" hangingPunct="1">
              <a:spcBef>
                <a:spcPct val="0"/>
              </a:spcBef>
            </a:pPr>
            <a:r>
              <a:rPr lang="en-US" sz="2400" smtClean="0">
                <a:latin typeface="Arial" pitchFamily="-60" charset="0"/>
              </a:rPr>
              <a:t>Conclusion: Refer back to analogy: proxies are the words on the page in our Earth History book. They provide us detailed information about what the environment was like when we can’t go back and measure directly.</a:t>
            </a:r>
          </a:p>
          <a:p>
            <a:pPr eaLnBrk="1" hangingPunct="1">
              <a:spcBef>
                <a:spcPct val="0"/>
              </a:spcBef>
            </a:pPr>
            <a:r>
              <a:rPr lang="en-US" sz="2400" smtClean="0">
                <a:latin typeface="Arial" pitchFamily="-60" charset="0"/>
              </a:rPr>
              <a:t>Credits: photo by Stefan Lalonde showing BIFs in Ontario, Canada. Photo available through Cosmos at http://www.cosmosmagazine.com/news/2675/did-nickel-kick-start-evolution?page=0%2C1</a:t>
            </a:r>
            <a:r>
              <a:rPr lang="en-US" sz="2400" b="1" smtClean="0">
                <a:latin typeface="Arial" pitchFamily="-60" charset="0"/>
              </a:rPr>
              <a:t> </a:t>
            </a: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1638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5E50CCD6-CAF1-487D-9D3C-DD064BC0CAA0}" type="slidenum">
              <a:rPr lang="en-US" sz="1200">
                <a:latin typeface="Calibri" pitchFamily="-60" charset="0"/>
              </a:rPr>
              <a:pPr algn="r"/>
              <a:t>7</a:t>
            </a:fld>
            <a:endParaRPr lang="en-US" sz="1200">
              <a:latin typeface="Calibri" pitchFamily="-60"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a:lstStyle/>
          <a:p>
            <a:pPr eaLnBrk="1" hangingPunct="1">
              <a:spcBef>
                <a:spcPct val="0"/>
              </a:spcBef>
            </a:pPr>
            <a:r>
              <a:rPr lang="en-US" sz="2400" smtClean="0">
                <a:latin typeface="Arial" pitchFamily="-60" charset="0"/>
              </a:rPr>
              <a:t> Notes:  The purpose of this slide is to reiterate to motivation behind obtaining sediment cores and developing proxy records from them: we are curious about our past! Point out that the world has gone through many iterations--completely different continents, different life, different weather. This is part of a broader question of how we got here today.</a:t>
            </a:r>
          </a:p>
          <a:p>
            <a:pPr eaLnBrk="1" hangingPunct="1">
              <a:spcBef>
                <a:spcPct val="0"/>
              </a:spcBef>
            </a:pPr>
            <a:r>
              <a:rPr lang="en-US" sz="2400" smtClean="0">
                <a:latin typeface="Arial" pitchFamily="-60" charset="0"/>
              </a:rPr>
              <a:t>Image: This is a paleogeographic reconstruction of what the Earth looked like in the late Jurassic Period about 152 Myr ago. Try to get students to point out the different continents. Point out Gondwana--as a supercontinent that is breaking up at this time. Many students think there was a single supercontinent (Pangea) in Earth’s past, but have no idea that supercontinents have come and gone.</a:t>
            </a:r>
          </a:p>
          <a:p>
            <a:pPr eaLnBrk="1" hangingPunct="1">
              <a:spcBef>
                <a:spcPct val="0"/>
              </a:spcBef>
            </a:pPr>
            <a:r>
              <a:rPr lang="en-US" sz="2400" i="1" smtClean="0">
                <a:latin typeface="Arial" pitchFamily="-60" charset="0"/>
              </a:rPr>
              <a:t>Bulleted Lists</a:t>
            </a:r>
            <a:r>
              <a:rPr lang="en-US" sz="2400" smtClean="0">
                <a:latin typeface="Arial" pitchFamily="-60" charset="0"/>
              </a:rPr>
              <a:t>: This is just a list of things you might want to learn about. Feel free to add others or encourage the students to brainstorm more things they might want to know about (perhaps asteroid impacts?)</a:t>
            </a:r>
          </a:p>
          <a:p>
            <a:pPr eaLnBrk="1" hangingPunct="1">
              <a:spcBef>
                <a:spcPct val="0"/>
              </a:spcBef>
            </a:pPr>
            <a:r>
              <a:rPr lang="en-US" sz="2400" smtClean="0">
                <a:latin typeface="Arial" pitchFamily="-60" charset="0"/>
              </a:rPr>
              <a:t>Conclusion: Sediment cores provide a really endless source of information for learning about Earth’s past--it’s really cool!</a:t>
            </a:r>
          </a:p>
          <a:p>
            <a:pPr eaLnBrk="1" hangingPunct="1">
              <a:spcBef>
                <a:spcPct val="0"/>
              </a:spcBef>
            </a:pPr>
            <a:r>
              <a:rPr lang="en-US" sz="2400" smtClean="0">
                <a:latin typeface="Arial" pitchFamily="-60" charset="0"/>
              </a:rPr>
              <a:t>Credits: Image is from the paleomap project by Christopher R. Scotese. </a:t>
            </a:r>
            <a:r>
              <a:rPr lang="en-US" sz="2400" b="1" smtClean="0">
                <a:latin typeface="Arial" pitchFamily="-60" charset="0"/>
              </a:rPr>
              <a:t>Scotese,  C. R., 2001.   Atlas of Earth History, Volume 1, Paleogeography,PALEOMAP Project, Arlington, Texas, 52 pp.</a:t>
            </a:r>
            <a:r>
              <a:rPr lang="en-US" sz="2400" smtClean="0">
                <a:latin typeface="Courier" pitchFamily="-60" charset="0"/>
              </a:rPr>
              <a:t>ﾊ</a:t>
            </a:r>
            <a:r>
              <a:rPr lang="en-US" sz="2400" b="1" smtClean="0">
                <a:latin typeface="Arial" pitchFamily="-60" charset="0"/>
              </a:rPr>
              <a:t>Scotese,  C. R., 2001.   Atlas of Earth History, Volume 1, Paleogeography,PALEOMAP Project, Arlington, Texas, 52 pp. Images are free for teaching. You can obtain maps from other geological intervals from the website: www.scotese.com</a:t>
            </a:r>
            <a:endParaRPr lang="en-US" sz="2400" smtClean="0">
              <a:latin typeface="Arial" pitchFamily="-60" charset="0"/>
            </a:endParaRPr>
          </a:p>
          <a:p>
            <a:pPr eaLnBrk="1" hangingPunct="1">
              <a:spcBef>
                <a:spcPct val="0"/>
              </a:spcBef>
            </a:pPr>
            <a:r>
              <a:rPr lang="en-US" sz="2400" smtClean="0">
                <a:latin typeface="Arial" pitchFamily="-60" charset="0"/>
              </a:rPr>
              <a:t> </a:t>
            </a:r>
          </a:p>
          <a:p>
            <a:pPr eaLnBrk="1" hangingPunct="1">
              <a:spcBef>
                <a:spcPct val="0"/>
              </a:spcBef>
            </a:pPr>
            <a:r>
              <a:rPr lang="en-US" sz="2400" b="1" smtClean="0">
                <a:latin typeface="Arial" pitchFamily="-60" charset="0"/>
              </a:rPr>
              <a:t> </a:t>
            </a: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1843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3E728233-0177-4E65-B293-9504C28465CA}" type="slidenum">
              <a:rPr lang="en-US" sz="1200">
                <a:latin typeface="Calibri" pitchFamily="-60" charset="0"/>
              </a:rPr>
              <a:pPr algn="r"/>
              <a:t>8</a:t>
            </a:fld>
            <a:endParaRPr lang="en-US" sz="1200">
              <a:latin typeface="Calibri" pitchFamily="-60"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pPr eaLnBrk="1" hangingPunct="1">
              <a:spcBef>
                <a:spcPct val="0"/>
              </a:spcBef>
            </a:pPr>
            <a:r>
              <a:rPr lang="en-US" sz="2400" smtClean="0">
                <a:latin typeface="Arial" pitchFamily="-60" charset="0"/>
              </a:rPr>
              <a:t>Notes:  Now we focus on changes in the carbon cycle as an important example of how Earth’s chemistry has changed in the past. We discuss how this has implications for Earth’s climate. Our students had previously done activities on the carbon cycle, and we’d briefly discussed global warming and how increasing atmopsheric CO2 concentrations increase global temperature through the greenhouse effect. </a:t>
            </a:r>
          </a:p>
          <a:p>
            <a:pPr eaLnBrk="1" hangingPunct="1">
              <a:spcBef>
                <a:spcPct val="0"/>
              </a:spcBef>
            </a:pPr>
            <a:r>
              <a:rPr lang="en-US" sz="2400" i="1" smtClean="0">
                <a:latin typeface="Arial" pitchFamily="-60" charset="0"/>
              </a:rPr>
              <a:t>Photographs</a:t>
            </a:r>
            <a:r>
              <a:rPr lang="en-US" sz="2400" smtClean="0">
                <a:latin typeface="Arial" pitchFamily="-60" charset="0"/>
              </a:rPr>
              <a:t>: This is a picture of an exposed coal seam in a coal mine from New Zealand. See the yellow truck for scale. Point out that there are huge coal seams in North America too. Ask students where this coal comes from.</a:t>
            </a:r>
          </a:p>
          <a:p>
            <a:pPr eaLnBrk="1" hangingPunct="1">
              <a:spcBef>
                <a:spcPct val="0"/>
              </a:spcBef>
            </a:pPr>
            <a:r>
              <a:rPr lang="en-US" sz="2400" i="1" smtClean="0">
                <a:latin typeface="Arial" pitchFamily="-60" charset="0"/>
              </a:rPr>
              <a:t>Bulleted Lists</a:t>
            </a:r>
            <a:r>
              <a:rPr lang="en-US" sz="2400" smtClean="0">
                <a:latin typeface="Arial" pitchFamily="-60" charset="0"/>
              </a:rPr>
              <a:t>: Point out that coal is the remains of dead plants. Explain that a large proportion of the coal we mine comes from a geologic time period called the Carboniferous that extends ~360 to 300 Myr ago. This is when bark-bearing trees first evolved, and all this terrestrial organic matter, combined with widespread swamps, led to the formation of huge coal beds because when the plants died, the plant matter didn’t decay. Ask students to think about the steps through which this could trap excess carbon dioxide and remove it from the atmosphere. Go a step further and ask students if this would affect global temperatures, and in what direction (global temperatures cooled markedly through the late Carboniferous).</a:t>
            </a:r>
          </a:p>
          <a:p>
            <a:pPr eaLnBrk="1" hangingPunct="1">
              <a:spcBef>
                <a:spcPct val="0"/>
              </a:spcBef>
            </a:pPr>
            <a:r>
              <a:rPr lang="en-US" sz="2400" smtClean="0">
                <a:latin typeface="Arial" pitchFamily="-60" charset="0"/>
              </a:rPr>
              <a:t>Conclusion: We know a lot of information about Carboniferous climate as a result of information that coal beds give us about major changes in the carbon cycle at that time.</a:t>
            </a:r>
          </a:p>
          <a:p>
            <a:pPr eaLnBrk="1" hangingPunct="1">
              <a:spcBef>
                <a:spcPct val="0"/>
              </a:spcBef>
            </a:pPr>
            <a:r>
              <a:rPr lang="en-US" sz="2400" smtClean="0">
                <a:latin typeface="Arial" pitchFamily="-60" charset="0"/>
              </a:rPr>
              <a:t>Credits: Image from Wikimedia Commons, author Kai Point Coal Mine. Available at http://en.wikipedia.org/wiki/File:Uncovered_Coal_Seams.jpg</a:t>
            </a:r>
            <a:r>
              <a:rPr lang="en-US" sz="2400" b="1" smtClean="0">
                <a:latin typeface="Arial" pitchFamily="-60" charset="0"/>
              </a:rPr>
              <a:t> </a:t>
            </a: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2048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F2B689BF-FDF6-4457-B636-8F025BE0D145}" type="slidenum">
              <a:rPr lang="en-US" sz="1200">
                <a:latin typeface="Calibri" pitchFamily="-60" charset="0"/>
              </a:rPr>
              <a:pPr algn="r"/>
              <a:t>9</a:t>
            </a:fld>
            <a:endParaRPr lang="en-US" sz="1200">
              <a:latin typeface="Calibri" pitchFamily="-60"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pPr eaLnBrk="1" hangingPunct="1">
              <a:spcBef>
                <a:spcPct val="0"/>
              </a:spcBef>
            </a:pPr>
            <a:r>
              <a:rPr lang="en-US" sz="2400" dirty="0" smtClean="0">
                <a:latin typeface="Arial" pitchFamily="-60" charset="0"/>
              </a:rPr>
              <a:t>Notes:  Time to review the carbon cycle! Our students also played the Carbon Cycle game (by D. Richter, mentioned earlier), to learn about reservoirs and fluxes. </a:t>
            </a:r>
          </a:p>
          <a:p>
            <a:pPr eaLnBrk="1" hangingPunct="1">
              <a:spcBef>
                <a:spcPct val="0"/>
              </a:spcBef>
            </a:pPr>
            <a:r>
              <a:rPr lang="en-US" sz="2400" i="1" dirty="0" smtClean="0">
                <a:latin typeface="Arial" pitchFamily="-60" charset="0"/>
              </a:rPr>
              <a:t>Bulleted Lists</a:t>
            </a:r>
            <a:r>
              <a:rPr lang="en-US" sz="2400" dirty="0" smtClean="0">
                <a:latin typeface="Arial" pitchFamily="-60" charset="0"/>
              </a:rPr>
              <a:t>: After giving definitions and identifying the different reservoirs, point out that the exact amount of carbon in each reservoir is not fixed. What reservoirs are we changing through human activity (hint: all of them), and in what direction (decreasing carbon in the geosphere and biosphere, adding carbon to the </a:t>
            </a:r>
            <a:r>
              <a:rPr lang="en-US" sz="2400" dirty="0" err="1" smtClean="0">
                <a:latin typeface="Arial" pitchFamily="-60" charset="0"/>
              </a:rPr>
              <a:t>atmopshere</a:t>
            </a:r>
            <a:r>
              <a:rPr lang="en-US" sz="2400" dirty="0" smtClean="0">
                <a:latin typeface="Arial" pitchFamily="-60" charset="0"/>
              </a:rPr>
              <a:t> and oceans). What we want to know is whether similar changes happened in the past through mechanisms other than human activity (yes).</a:t>
            </a:r>
          </a:p>
          <a:p>
            <a:pPr eaLnBrk="1" hangingPunct="1">
              <a:spcBef>
                <a:spcPct val="0"/>
              </a:spcBef>
            </a:pPr>
            <a:r>
              <a:rPr lang="en-US" sz="2400" dirty="0" smtClean="0">
                <a:latin typeface="Arial" pitchFamily="-60" charset="0"/>
              </a:rPr>
              <a:t>Flow </a:t>
            </a:r>
            <a:r>
              <a:rPr lang="en-US" sz="2400" i="1" dirty="0" smtClean="0">
                <a:latin typeface="Arial" pitchFamily="-60" charset="0"/>
              </a:rPr>
              <a:t>charts, maps, geochemical cycles, models</a:t>
            </a:r>
            <a:r>
              <a:rPr lang="en-US" sz="2400" dirty="0" smtClean="0">
                <a:latin typeface="Arial" pitchFamily="-60" charset="0"/>
              </a:rPr>
              <a:t> </a:t>
            </a:r>
            <a:r>
              <a:rPr lang="en-US" sz="2400" dirty="0" err="1" smtClean="0">
                <a:latin typeface="Arial" pitchFamily="-60" charset="0"/>
              </a:rPr>
              <a:t>etc</a:t>
            </a:r>
            <a:r>
              <a:rPr lang="en-US" sz="2400" dirty="0" smtClean="0">
                <a:latin typeface="Arial" pitchFamily="-60" charset="0"/>
              </a:rPr>
              <a:t>: There are many versions of the carbon cycle diagram available online. This one is my creation and emphasizes the processes I think are most important for this lesson. I’ve drawn each of the reservoirs based on relative size (although obviously not nearly to scale). Quantities are in </a:t>
            </a:r>
            <a:r>
              <a:rPr lang="en-US" sz="2400" dirty="0" err="1" smtClean="0">
                <a:latin typeface="Arial" pitchFamily="-60" charset="0"/>
              </a:rPr>
              <a:t>Gt</a:t>
            </a:r>
            <a:r>
              <a:rPr lang="en-US" sz="2400" dirty="0" smtClean="0">
                <a:latin typeface="Arial" pitchFamily="-60" charset="0"/>
              </a:rPr>
              <a:t>, which is billions of tons of carbon (one billion tons of carbon is equal to 10^15 grams of carbon,</a:t>
            </a:r>
            <a:r>
              <a:rPr lang="en-US" sz="2400" baseline="0" dirty="0" smtClean="0">
                <a:latin typeface="Arial" pitchFamily="-60" charset="0"/>
              </a:rPr>
              <a:t> </a:t>
            </a:r>
            <a:r>
              <a:rPr lang="en-US" sz="2400" dirty="0" smtClean="0">
                <a:latin typeface="Arial" pitchFamily="-60" charset="0"/>
              </a:rPr>
              <a:t>abbreviated </a:t>
            </a:r>
            <a:r>
              <a:rPr lang="en-US" sz="2400" dirty="0" err="1" smtClean="0">
                <a:latin typeface="Arial" pitchFamily="-60" charset="0"/>
              </a:rPr>
              <a:t>Pg</a:t>
            </a:r>
            <a:r>
              <a:rPr lang="en-US" sz="2400" dirty="0" smtClean="0">
                <a:latin typeface="Arial" pitchFamily="-60" charset="0"/>
              </a:rPr>
              <a:t>). To give students some perspective on this unit, explain that humans currently emit about 9 </a:t>
            </a:r>
            <a:r>
              <a:rPr lang="en-US" sz="2400" dirty="0" err="1" smtClean="0">
                <a:latin typeface="Arial" pitchFamily="-60" charset="0"/>
              </a:rPr>
              <a:t>Gt</a:t>
            </a:r>
            <a:r>
              <a:rPr lang="en-US" sz="2400" dirty="0" smtClean="0">
                <a:latin typeface="Arial" pitchFamily="-60" charset="0"/>
              </a:rPr>
              <a:t> of carbon per year by burning fossil fuels and deforestation. Since we just talked about carbon moving between the atmosphere, biosphere, and geosphere on the previous slide, I’d start with this here. Especially for a chemistry class, try to emphasize that some of these fluxes involve chemical reactions, like photosynthesis and respiration (6CO2 + 6H2O = C6H12O6 + 6O2) while others are physical processes (CO2 dissolving in the ocean or outgassing from the ocean). We emphasize that the hydrosphere mainly refers to the oceans. For geosphere, the estimated amount of carbon just includes the lithosphere and we do not go into deeper carbon cycling in this lecture. Specifically,</a:t>
            </a:r>
            <a:r>
              <a:rPr lang="en-US" sz="2400" baseline="0" dirty="0" smtClean="0">
                <a:latin typeface="Arial" pitchFamily="-60" charset="0"/>
              </a:rPr>
              <a:t> the estimate of &gt;60 million </a:t>
            </a:r>
            <a:r>
              <a:rPr lang="en-US" sz="2400" baseline="0" dirty="0" err="1" smtClean="0">
                <a:latin typeface="Arial" pitchFamily="-60" charset="0"/>
              </a:rPr>
              <a:t>Gt</a:t>
            </a:r>
            <a:r>
              <a:rPr lang="en-US" sz="2400" baseline="0" dirty="0" smtClean="0">
                <a:latin typeface="Arial" pitchFamily="-60" charset="0"/>
              </a:rPr>
              <a:t> includes sedimentary rocks (</a:t>
            </a:r>
            <a:r>
              <a:rPr lang="en-US" sz="2400" baseline="0" dirty="0" err="1" smtClean="0">
                <a:latin typeface="Arial" pitchFamily="-60" charset="0"/>
              </a:rPr>
              <a:t>shales</a:t>
            </a:r>
            <a:r>
              <a:rPr lang="en-US" sz="2400" baseline="0" dirty="0" smtClean="0">
                <a:latin typeface="Arial" pitchFamily="-60" charset="0"/>
              </a:rPr>
              <a:t> and carbonates) as well as fossil fuels. Surface sediments would be a much smaller quantity (closer to 150 </a:t>
            </a:r>
            <a:r>
              <a:rPr lang="en-US" sz="2400" baseline="0" dirty="0" err="1" smtClean="0">
                <a:latin typeface="Arial" pitchFamily="-60" charset="0"/>
              </a:rPr>
              <a:t>Gt</a:t>
            </a:r>
            <a:r>
              <a:rPr lang="en-US" sz="2400" baseline="0" dirty="0" smtClean="0">
                <a:latin typeface="Arial" pitchFamily="-60" charset="0"/>
              </a:rPr>
              <a:t>). Carbon in soils (if you want to include this in the geosphere, though some would argue it is a biosphere component) is another ~1500 Gt. The ‘geosphere’ estimate is then somewhere between 60-100 million Gt. If you want to discuss deep Earth carbon (lower lithosphere, mantle, </a:t>
            </a:r>
            <a:r>
              <a:rPr lang="en-US" sz="2400" baseline="0" dirty="0" err="1" smtClean="0">
                <a:latin typeface="Arial" pitchFamily="-60" charset="0"/>
              </a:rPr>
              <a:t>etc</a:t>
            </a:r>
            <a:r>
              <a:rPr lang="en-US" sz="2400" baseline="0" dirty="0" smtClean="0">
                <a:latin typeface="Arial" pitchFamily="-60" charset="0"/>
              </a:rPr>
              <a:t>), I suggest the Deep Carbon Observatory website https://</a:t>
            </a:r>
            <a:r>
              <a:rPr lang="en-US" sz="2400" baseline="0" dirty="0" err="1" smtClean="0">
                <a:latin typeface="Arial" pitchFamily="-60" charset="0"/>
              </a:rPr>
              <a:t>dco.gl.ciw.edu</a:t>
            </a:r>
            <a:r>
              <a:rPr lang="en-US" sz="2400" baseline="0" dirty="0" smtClean="0">
                <a:latin typeface="Arial" pitchFamily="-60" charset="0"/>
              </a:rPr>
              <a:t>/ for more information. </a:t>
            </a:r>
            <a:r>
              <a:rPr lang="en-US" sz="2400" baseline="0" dirty="0" smtClean="0">
                <a:latin typeface="Arial" pitchFamily="-60" charset="0"/>
              </a:rPr>
              <a:t>Estimates of the quantity of carbon in the mantle are on the order of 100 million-1 trillion </a:t>
            </a:r>
            <a:r>
              <a:rPr lang="en-US" sz="2400" baseline="0" dirty="0" err="1" smtClean="0">
                <a:latin typeface="Arial" pitchFamily="-60" charset="0"/>
              </a:rPr>
              <a:t>Gt</a:t>
            </a:r>
            <a:r>
              <a:rPr lang="en-US" sz="2400" baseline="0" dirty="0" smtClean="0">
                <a:latin typeface="Arial" pitchFamily="-60" charset="0"/>
              </a:rPr>
              <a:t> C (</a:t>
            </a:r>
            <a:r>
              <a:rPr lang="en-US" sz="2400" baseline="0" dirty="0" err="1" smtClean="0">
                <a:latin typeface="Arial" pitchFamily="-60" charset="0"/>
              </a:rPr>
              <a:t>Dasgupta</a:t>
            </a:r>
            <a:r>
              <a:rPr lang="en-US" sz="2400" baseline="0" dirty="0" smtClean="0">
                <a:latin typeface="Arial" pitchFamily="-60" charset="0"/>
              </a:rPr>
              <a:t> and </a:t>
            </a:r>
            <a:r>
              <a:rPr lang="en-US" sz="2400" baseline="0" dirty="0" err="1" smtClean="0">
                <a:latin typeface="Arial" pitchFamily="-60" charset="0"/>
              </a:rPr>
              <a:t>Hirschmann</a:t>
            </a:r>
            <a:r>
              <a:rPr lang="en-US" sz="2400" baseline="0" dirty="0" smtClean="0">
                <a:latin typeface="Arial" pitchFamily="-60" charset="0"/>
              </a:rPr>
              <a:t>, 2002). </a:t>
            </a:r>
            <a:r>
              <a:rPr lang="en-US" sz="2400" dirty="0" smtClean="0">
                <a:latin typeface="Arial" pitchFamily="-60" charset="0"/>
              </a:rPr>
              <a:t>Students </a:t>
            </a:r>
            <a:r>
              <a:rPr lang="en-US" sz="2400" dirty="0" smtClean="0">
                <a:latin typeface="Arial" pitchFamily="-60" charset="0"/>
              </a:rPr>
              <a:t>can think of carbon from the sediments moving into the mantle to be liberated through volcanic CO2 emissions.  A few processes I think it might help to clarify (non-obvious terminology to students):</a:t>
            </a:r>
          </a:p>
          <a:p>
            <a:pPr eaLnBrk="1" hangingPunct="1">
              <a:spcBef>
                <a:spcPct val="0"/>
              </a:spcBef>
            </a:pPr>
            <a:r>
              <a:rPr lang="en-US" sz="2400" dirty="0" smtClean="0">
                <a:latin typeface="Arial" pitchFamily="-60" charset="0"/>
              </a:rPr>
              <a:t>Weathering - chemical breakdown of rocks; refers to chemical reactions that use CO2 as a product, formed new sediments that ultimately get buried (simplified version)</a:t>
            </a:r>
          </a:p>
          <a:p>
            <a:pPr eaLnBrk="1" hangingPunct="1">
              <a:spcBef>
                <a:spcPct val="0"/>
              </a:spcBef>
            </a:pPr>
            <a:r>
              <a:rPr lang="en-US" sz="2400" dirty="0" smtClean="0">
                <a:latin typeface="Arial" pitchFamily="-60" charset="0"/>
              </a:rPr>
              <a:t>Calcification - organisms use dissolve inorganic carbon in seawater to build shells</a:t>
            </a:r>
          </a:p>
          <a:p>
            <a:pPr eaLnBrk="1" hangingPunct="1">
              <a:spcBef>
                <a:spcPct val="0"/>
              </a:spcBef>
            </a:pPr>
            <a:r>
              <a:rPr lang="en-US" sz="2400" dirty="0" smtClean="0">
                <a:latin typeface="Arial" pitchFamily="-60" charset="0"/>
              </a:rPr>
              <a:t>Dissolution - literally the dissolving of shells--this can happen either in the water column, or from the sediments</a:t>
            </a:r>
          </a:p>
          <a:p>
            <a:pPr eaLnBrk="1" hangingPunct="1">
              <a:spcBef>
                <a:spcPct val="0"/>
              </a:spcBef>
            </a:pPr>
            <a:endParaRPr lang="en-US" sz="2400" dirty="0" smtClean="0">
              <a:latin typeface="Arial" pitchFamily="-60" charset="0"/>
            </a:endParaRPr>
          </a:p>
          <a:p>
            <a:pPr eaLnBrk="1" hangingPunct="1">
              <a:spcBef>
                <a:spcPct val="0"/>
              </a:spcBef>
            </a:pPr>
            <a:r>
              <a:rPr lang="en-US" sz="2400" dirty="0" smtClean="0">
                <a:latin typeface="Arial" pitchFamily="-60" charset="0"/>
              </a:rPr>
              <a:t>Conclusion: We want to be able to trace changes in the carbon cycle in order to see 1) how variable this is through time and 2) how changes in the carbon cycle are linked to changes in climate. We can also trace other chemical cycles in the past, but this my primary research focus and the most obviously linked to changing climate. </a:t>
            </a:r>
          </a:p>
          <a:p>
            <a:pPr eaLnBrk="1" hangingPunct="1">
              <a:spcBef>
                <a:spcPct val="0"/>
              </a:spcBef>
            </a:pPr>
            <a:r>
              <a:rPr lang="en-US" sz="2400" dirty="0" smtClean="0">
                <a:latin typeface="Arial" pitchFamily="-60" charset="0"/>
              </a:rPr>
              <a:t>Credits: Diagram by Sandra Kirtland Turner.</a:t>
            </a:r>
          </a:p>
          <a:p>
            <a:pPr eaLnBrk="1" hangingPunct="1">
              <a:spcBef>
                <a:spcPct val="0"/>
              </a:spcBef>
            </a:pPr>
            <a:r>
              <a:rPr lang="en-US" sz="2400" dirty="0" smtClean="0">
                <a:latin typeface="Arial" pitchFamily="-60" charset="0"/>
              </a:rPr>
              <a:t> </a:t>
            </a:r>
            <a:r>
              <a:rPr lang="en-US" sz="2400" dirty="0" smtClean="0">
                <a:latin typeface="Arial" pitchFamily="-60" charset="0"/>
              </a:rPr>
              <a:t>References: </a:t>
            </a:r>
            <a:r>
              <a:rPr lang="en-US" sz="2400" dirty="0" err="1" smtClean="0">
                <a:latin typeface="Arial" pitchFamily="-60" charset="0"/>
              </a:rPr>
              <a:t>Dasgupta</a:t>
            </a:r>
            <a:r>
              <a:rPr lang="en-US" sz="2400" dirty="0" smtClean="0">
                <a:latin typeface="Arial" pitchFamily="-60" charset="0"/>
              </a:rPr>
              <a:t>,</a:t>
            </a:r>
            <a:r>
              <a:rPr lang="en-US" sz="2400" baseline="0" dirty="0" smtClean="0">
                <a:latin typeface="Arial" pitchFamily="-60" charset="0"/>
              </a:rPr>
              <a:t> R. and M. M. </a:t>
            </a:r>
            <a:r>
              <a:rPr lang="en-US" sz="2400" baseline="0" dirty="0" err="1" smtClean="0">
                <a:latin typeface="Arial" pitchFamily="-60" charset="0"/>
              </a:rPr>
              <a:t>Hirschmann</a:t>
            </a:r>
            <a:r>
              <a:rPr lang="en-US" sz="2400" baseline="0" dirty="0" smtClean="0">
                <a:latin typeface="Arial" pitchFamily="-60" charset="0"/>
              </a:rPr>
              <a:t>, 2002, The deep carbon cycle and melting in Earth’s interior, </a:t>
            </a:r>
            <a:r>
              <a:rPr lang="en-US" sz="2400" i="1" baseline="0" dirty="0" smtClean="0">
                <a:latin typeface="Arial" pitchFamily="-60" charset="0"/>
              </a:rPr>
              <a:t>Earth and Planetary Science Letters</a:t>
            </a:r>
            <a:r>
              <a:rPr lang="en-US" sz="2400" baseline="0" dirty="0" smtClean="0">
                <a:latin typeface="Arial" pitchFamily="-60" charset="0"/>
              </a:rPr>
              <a:t>, Vol. 298, </a:t>
            </a:r>
            <a:r>
              <a:rPr lang="en-US" sz="2400" baseline="0" dirty="0" err="1" smtClean="0">
                <a:latin typeface="Arial" pitchFamily="-60" charset="0"/>
              </a:rPr>
              <a:t>pp</a:t>
            </a:r>
            <a:r>
              <a:rPr lang="en-US" sz="2400" baseline="0" dirty="0" smtClean="0">
                <a:latin typeface="Arial" pitchFamily="-60" charset="0"/>
              </a:rPr>
              <a:t> 1-13, doi:10.1016/</a:t>
            </a:r>
            <a:r>
              <a:rPr lang="en-US" sz="2400" baseline="0" err="1" smtClean="0">
                <a:latin typeface="Arial" pitchFamily="-60" charset="0"/>
              </a:rPr>
              <a:t>j.epsl</a:t>
            </a:r>
            <a:r>
              <a:rPr lang="en-US" sz="2400" baseline="0" smtClean="0">
                <a:latin typeface="Arial" pitchFamily="-60" charset="0"/>
              </a:rPr>
              <a:t>.2010.06.039. </a:t>
            </a:r>
            <a:endParaRPr lang="en-US" sz="2400" dirty="0" smtClean="0">
              <a:latin typeface="Arial" pitchFamily="-60" charset="0"/>
            </a:endParaRPr>
          </a:p>
          <a:p>
            <a:pPr eaLnBrk="1" hangingPunct="1">
              <a:spcBef>
                <a:spcPct val="0"/>
              </a:spcBef>
            </a:pPr>
            <a:r>
              <a:rPr lang="en-US" sz="2400" b="1" dirty="0" smtClean="0">
                <a:latin typeface="Arial" pitchFamily="-60" charset="0"/>
              </a:rPr>
              <a:t> </a:t>
            </a:r>
            <a:endParaRPr lang="en-US" sz="2400" dirty="0" smtClean="0">
              <a:latin typeface="Arial" pitchFamily="-60" charset="0"/>
            </a:endParaRPr>
          </a:p>
          <a:p>
            <a:pPr eaLnBrk="1" hangingPunct="1">
              <a:spcBef>
                <a:spcPct val="0"/>
              </a:spcBef>
            </a:pPr>
            <a:endParaRPr lang="en-US" sz="2400" dirty="0" smtClean="0">
              <a:latin typeface="Arial" pitchFamily="-60" charset="0"/>
            </a:endParaRPr>
          </a:p>
        </p:txBody>
      </p:sp>
      <p:sp>
        <p:nvSpPr>
          <p:cNvPr id="2253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a:fld id="{F6760707-3BF2-4BE3-8C5A-9083C7E8782E}" type="slidenum">
              <a:rPr lang="en-US" sz="1200">
                <a:latin typeface="Calibri" pitchFamily="-60" charset="0"/>
              </a:rPr>
              <a:pPr algn="r"/>
              <a:t>10</a:t>
            </a:fld>
            <a:endParaRPr lang="en-US" sz="1200">
              <a:latin typeface="Calibri" pitchFamily="-60"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a:t>
            </a:r>
          </a:p>
          <a:p>
            <a:pPr eaLnBrk="1" hangingPunct="1">
              <a:spcBef>
                <a:spcPct val="0"/>
              </a:spcBef>
            </a:pPr>
            <a:r>
              <a:rPr lang="en-US" sz="1800" smtClean="0">
                <a:latin typeface="Georgia" pitchFamily="-60" charset="0"/>
              </a:rPr>
              <a:t>Hopefully this presentation will have convinced you that sediment cores are very important archives for understanding Earth’s past and made you realize that there’s a lot of complexity to discover in sediment layers. They are extremely useful for creating timelines of Earth History, and we can learn a lot about how Earth’s chemistry has changed through time as well. Sediments are so much more than simply bits of rock! Now, we will begin making our own sediment cores to get an idea of how different environmental changes end up getting recorded in sediments through time.  </a:t>
            </a:r>
          </a:p>
          <a:p>
            <a:pPr eaLnBrk="1" hangingPunct="1">
              <a:spcBef>
                <a:spcPct val="0"/>
              </a:spcBef>
            </a:pPr>
            <a:r>
              <a:rPr lang="en-US" sz="1800" smtClean="0">
                <a:latin typeface="Georgia" pitchFamily="-60" charset="0"/>
              </a:rPr>
              <a:t> </a:t>
            </a:r>
          </a:p>
          <a:p>
            <a:pPr eaLnBrk="1" hangingPunct="1">
              <a:spcBef>
                <a:spcPct val="0"/>
              </a:spcBef>
            </a:pPr>
            <a:endParaRPr lang="en-US" sz="1800" smtClean="0">
              <a:latin typeface="Georgia" pitchFamily="-60" charset="0"/>
            </a:endParaRPr>
          </a:p>
        </p:txBody>
      </p:sp>
      <p:sp>
        <p:nvSpPr>
          <p:cNvPr id="13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0C7D1C-A827-4115-8444-4FCF4095EEC3}" type="slidenum">
              <a:rPr lang="en-US">
                <a:ea typeface="ＭＳ Ｐゴシック" pitchFamily="-60" charset="-128"/>
                <a:cs typeface="ＭＳ Ｐゴシック" pitchFamily="-60" charset="-128"/>
              </a:rPr>
              <a:pPr fontAlgn="base">
                <a:spcBef>
                  <a:spcPct val="0"/>
                </a:spcBef>
                <a:spcAft>
                  <a:spcPct val="0"/>
                </a:spcAft>
                <a:defRPr/>
              </a:pPr>
              <a:t>11</a:t>
            </a:fld>
            <a:endParaRPr lang="en-US">
              <a:ea typeface="ＭＳ Ｐゴシック" pitchFamily="-60" charset="-128"/>
              <a:cs typeface="ＭＳ Ｐゴシック" pitchFamily="-60"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The following slides are instructions for the students. Where we have separate lab worksheets, we will include directions on these worksheets. However, for the first two days’ worth of activities, students simply need to record the directions and their observations in their notebooks. We encourage students to keep a designated journal for core lab notes. Emphasize that these observations will be extremely useful during the final activity (and important for their grade). We want students to learn that observation and note-keeping are very important parts of being a scientist. You need to have a record of what you’ve done/seen. Notes should be complete. This is also an opportunity to work on students’ writing skills and use of new vocabulary. </a:t>
            </a: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C1BDF28C-4D26-4772-B8CD-E148EF76994E}" type="slidenum">
              <a:rPr lang="en-US" sz="1200">
                <a:latin typeface="+mn-lt"/>
              </a:rPr>
              <a:pPr algn="r">
                <a:defRPr/>
              </a:pPr>
              <a:t>12</a:t>
            </a:fld>
            <a:endParaRPr lang="en-US" sz="1200">
              <a:latin typeface="+mn-l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pPr eaLnBrk="1" hangingPunct="1">
              <a:spcBef>
                <a:spcPct val="0"/>
              </a:spcBef>
            </a:pPr>
            <a:endParaRPr lang="en-US" sz="1800" dirty="0" smtClean="0">
              <a:latin typeface="Georgia"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8B57B5CD-FCC9-485D-BEAF-51F9983C7D9E}" type="slidenum">
              <a:rPr lang="en-US" sz="1200">
                <a:latin typeface="+mn-lt"/>
              </a:rPr>
              <a:pPr algn="r">
                <a:defRPr/>
              </a:pPr>
              <a:t>13</a:t>
            </a:fld>
            <a:endParaRPr lang="en-US" sz="1200">
              <a:latin typeface="+mn-l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pPr eaLnBrk="1" hangingPunct="1">
              <a:spcBef>
                <a:spcPct val="0"/>
              </a:spcBef>
            </a:pPr>
            <a:endParaRPr lang="en-US" sz="1800" smtClean="0">
              <a:latin typeface="Georgia"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99FE0ED2-F301-4711-9D4C-5AF5C903960C}" type="slidenum">
              <a:rPr lang="en-US" sz="1200">
                <a:latin typeface="+mn-lt"/>
              </a:rPr>
              <a:pPr algn="r">
                <a:defRPr/>
              </a:pPr>
              <a:t>14</a:t>
            </a:fld>
            <a:endParaRPr lang="en-US" sz="1200">
              <a:latin typeface="+mn-l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Explain to students that the purpose of the day’s activity is to think about how sediments physically form layers on the bottom of the ocean. We can think about the water in our bottles as the water column above a specific area of sediment in the ocean. How do sediments derived from dead organisms and terrestrial sediments actually get into our sediment layers? </a:t>
            </a:r>
          </a:p>
          <a:p>
            <a:pPr eaLnBrk="1" hangingPunct="1">
              <a:spcBef>
                <a:spcPct val="0"/>
              </a:spcBef>
            </a:pPr>
            <a:endParaRPr lang="en-US" sz="1800" smtClean="0">
              <a:latin typeface="Georgia" pitchFamily="-60" charset="0"/>
            </a:endParaRPr>
          </a:p>
          <a:p>
            <a:pPr eaLnBrk="1" hangingPunct="1">
              <a:spcBef>
                <a:spcPct val="0"/>
              </a:spcBef>
            </a:pPr>
            <a:r>
              <a:rPr lang="en-US" sz="1800" smtClean="0">
                <a:latin typeface="Georgia" pitchFamily="-60" charset="0"/>
              </a:rPr>
              <a:t>Next, since this is a chemistry class, try to get the students to guess what the different chemical formulas represent: SiO2 is sand, Al2Si2O5 + H2O is clay slurry and CaCO3 is carbonate. As students which ones they think are biologically-derived and why? (Hint: it’s the one with carbon in the chemical formula!)</a:t>
            </a: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58088713-7BDD-4B42-8F4B-193756D4431E}" type="slidenum">
              <a:rPr lang="en-US" sz="1200">
                <a:latin typeface="+mn-lt"/>
              </a:rPr>
              <a:pPr algn="r">
                <a:defRPr/>
              </a:pPr>
              <a:t>15</a:t>
            </a:fld>
            <a:endParaRPr lang="en-US" sz="1200">
              <a:latin typeface="+mn-l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eaLnBrk="1" hangingPunct="1">
              <a:spcBef>
                <a:spcPct val="0"/>
              </a:spcBef>
            </a:pPr>
            <a:endParaRPr lang="en-US" sz="1800" smtClean="0">
              <a:latin typeface="Georgia"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FBB6EDF4-3FB7-44A2-8614-A6936E0DCBC1}" type="slidenum">
              <a:rPr lang="en-US" sz="1200">
                <a:latin typeface="+mn-lt"/>
              </a:rPr>
              <a:pPr algn="r">
                <a:defRPr/>
              </a:pPr>
              <a:t>16</a:t>
            </a:fld>
            <a:endParaRPr lang="en-US" sz="1200">
              <a:latin typeface="+mn-l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sz="1800" dirty="0" smtClean="0">
                <a:latin typeface="Georgia" pitchFamily="-60" charset="0"/>
              </a:rPr>
              <a:t>Note:</a:t>
            </a:r>
            <a:r>
              <a:rPr lang="en-US" sz="1800" baseline="0" dirty="0" smtClean="0">
                <a:latin typeface="Georgia" pitchFamily="-60" charset="0"/>
              </a:rPr>
              <a:t> If available, use a wide-mouth funnel for pouring the sediments into the bottle. If the neck is too thin, the sand will clog up the funnel and make a big mess. Otherwise, just instruct students to carefully pour sediments into the bottle using the lip on their beaker or graduated cylinder (whichever you used when mixing your materials).</a:t>
            </a:r>
            <a:endParaRPr lang="en-US" sz="1800" dirty="0" smtClean="0">
              <a:latin typeface="Georgia" pitchFamily="-60" charset="0"/>
            </a:endParaRPr>
          </a:p>
          <a:p>
            <a:pPr eaLnBrk="1" hangingPunct="1">
              <a:spcBef>
                <a:spcPct val="0"/>
              </a:spcBef>
            </a:pPr>
            <a:endParaRPr lang="en-US" sz="1800" dirty="0" smtClean="0">
              <a:latin typeface="Georgia"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FB1F22A4-F299-46D0-B4D5-8A4E35A54C89}" type="slidenum">
              <a:rPr lang="en-US" sz="1200">
                <a:latin typeface="+mn-lt"/>
              </a:rPr>
              <a:pPr algn="r">
                <a:defRPr/>
              </a:pPr>
              <a:t>17</a:t>
            </a:fld>
            <a:endParaRPr lang="en-US" sz="1200">
              <a:latin typeface="+mn-l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Here we discuss density with students. It is not just the mass or absolute size of the item that is important with sinking speed, but the volume this mass is spread over. The order is fish bones, sand, forams, diatoms, dust. (You could make an argument about very tiny fish bones, but we’ll think of larger bones here). </a:t>
            </a:r>
          </a:p>
          <a:p>
            <a:pPr eaLnBrk="1" hangingPunct="1">
              <a:spcBef>
                <a:spcPct val="0"/>
              </a:spcBef>
            </a:pPr>
            <a:endParaRPr lang="en-US" sz="1800" smtClean="0">
              <a:latin typeface="Georgia" pitchFamily="-60" charset="0"/>
            </a:endParaRPr>
          </a:p>
          <a:p>
            <a:pPr eaLnBrk="1" hangingPunct="1">
              <a:spcBef>
                <a:spcPct val="0"/>
              </a:spcBef>
            </a:pPr>
            <a:r>
              <a:rPr lang="en-US" sz="1800" smtClean="0">
                <a:latin typeface="Georgia" pitchFamily="-60" charset="0"/>
              </a:rPr>
              <a:t>Photographs: Living foraminifera; photo by Scott Fay, UC Berkeley, 2005. Available for use through Wikimedia Commons at </a:t>
            </a:r>
            <a:r>
              <a:rPr lang="en-US" sz="2400" smtClean="0">
                <a:latin typeface="Arial" pitchFamily="-60" charset="0"/>
              </a:rPr>
              <a:t>http://en.wikipedia.org/wiki/Foraminifera</a:t>
            </a:r>
          </a:p>
          <a:p>
            <a:pPr eaLnBrk="1" hangingPunct="1">
              <a:spcBef>
                <a:spcPct val="0"/>
              </a:spcBef>
            </a:pPr>
            <a:r>
              <a:rPr lang="en-US" sz="2400" smtClean="0">
                <a:latin typeface="Arial" pitchFamily="-60" charset="0"/>
              </a:rPr>
              <a:t>Diatom; photo by Bob Blaylock. Available for use through Wikimedia Commons at http://en.wikipedia.org/wiki/Diatom</a:t>
            </a:r>
          </a:p>
          <a:p>
            <a:pPr eaLnBrk="1" hangingPunct="1">
              <a:spcBef>
                <a:spcPct val="0"/>
              </a:spcBef>
            </a:pPr>
            <a:endParaRPr lang="en-US" sz="2400" smtClean="0">
              <a:latin typeface="Arial" pitchFamily="-60" charset="0"/>
            </a:endParaRPr>
          </a:p>
          <a:p>
            <a:pPr eaLnBrk="1" hangingPunct="1">
              <a:spcBef>
                <a:spcPct val="0"/>
              </a:spcBef>
            </a:pP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CCF210B1-A0FE-4136-9570-C6228AF31F3E}" type="slidenum">
              <a:rPr lang="en-US" sz="1200">
                <a:latin typeface="+mn-lt"/>
              </a:rPr>
              <a:pPr algn="r">
                <a:defRPr/>
              </a:pPr>
              <a:t>18</a:t>
            </a:fld>
            <a:endParaRPr lang="en-US" sz="1200">
              <a:latin typeface="+mn-l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After showing students video about the rise of oxygen and banded iron formations, we reviewed these two key terms.</a:t>
            </a:r>
          </a:p>
          <a:p>
            <a:pPr eaLnBrk="1" hangingPunct="1">
              <a:spcBef>
                <a:spcPct val="0"/>
              </a:spcBef>
            </a:pPr>
            <a:r>
              <a:rPr lang="en-US" sz="2400" smtClean="0">
                <a:latin typeface="Arial" pitchFamily="-60" charset="0"/>
              </a:rPr>
              <a:t> Photograhs: Stromatolite photo by Paul Harrison and available through Wikimedia Commons at http://en.wikipedia.org/wiki/File:Stromatolites_in_Sharkbay.jpg. BIF </a:t>
            </a:r>
            <a:r>
              <a:rPr lang="en-US" smtClean="0"/>
              <a:t>photo by Stefan Lalonde showing BIFs in Ontario, Canada. Photo available through Cosmos at http://www.cosmosmagazine.com/news/2675/did-nickel-kick-start-evolution?page=0%2C1</a:t>
            </a:r>
            <a:r>
              <a:rPr lang="en-US" b="1" smtClean="0"/>
              <a:t> </a:t>
            </a:r>
            <a:endParaRPr lang="en-US" smtClean="0"/>
          </a:p>
          <a:p>
            <a:pPr eaLnBrk="1" hangingPunct="1">
              <a:spcBef>
                <a:spcPct val="0"/>
              </a:spcBef>
            </a:pPr>
            <a:endParaRPr lang="en-US" smtClean="0"/>
          </a:p>
          <a:p>
            <a:pPr eaLnBrk="1" hangingPunct="1">
              <a:spcBef>
                <a:spcPct val="0"/>
              </a:spcBef>
            </a:pP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2DBDE324-09BE-4D4C-99E4-54C23924EE58}" type="slidenum">
              <a:rPr lang="en-US" sz="1200">
                <a:latin typeface="+mn-lt"/>
              </a:rPr>
              <a:pPr algn="r">
                <a:defRPr/>
              </a:pPr>
              <a:t>19</a:t>
            </a:fld>
            <a:endParaRPr lang="en-US" sz="1200">
              <a:latin typeface="+mn-l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I drew this diagram on the board. I do not recommend using this slides for your classroom presentation; rather, you should draw the diagram yourself for the students and have them draw their own version too. </a:t>
            </a:r>
          </a:p>
          <a:p>
            <a:pPr eaLnBrk="1" hangingPunct="1">
              <a:spcBef>
                <a:spcPct val="0"/>
              </a:spcBef>
            </a:pPr>
            <a:r>
              <a:rPr lang="en-US" sz="1800" smtClean="0">
                <a:latin typeface="Georgia" pitchFamily="-60" charset="0"/>
              </a:rPr>
              <a:t>Diagram: This diagram shows stromatolites (circles) releasing O2 as a waste product during photosynthesis. This O2 enters the atmosphere and dissolves into the ocean (arrows). Dissolved oxygen reacts with soluble iron (we will go over the details of this equation much more on the lab worksheet). This forms a layer of iron precipitate on the seafloor that is red (the color of rust). </a:t>
            </a: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2935E481-F449-47F7-989A-0287ED95E8A6}" type="slidenum">
              <a:rPr lang="en-US" sz="1200">
                <a:latin typeface="+mn-lt"/>
              </a:rPr>
              <a:pPr algn="r">
                <a:defRPr/>
              </a:pPr>
              <a:t>20</a:t>
            </a:fld>
            <a:endParaRPr lang="en-US" sz="1200">
              <a:latin typeface="+mn-l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I drew this diagram on the board. I do not recommend using this slides for your classroom presentation; rather, you should draw the diagram yourself for the students and have them draw their own version too. </a:t>
            </a:r>
          </a:p>
          <a:p>
            <a:pPr eaLnBrk="1" hangingPunct="1">
              <a:spcBef>
                <a:spcPct val="0"/>
              </a:spcBef>
            </a:pPr>
            <a:r>
              <a:rPr lang="en-US" sz="1800" smtClean="0">
                <a:latin typeface="Georgia" pitchFamily="-60" charset="0"/>
              </a:rPr>
              <a:t>Diagram: As this process of O2 release and reaction with Fe continues, all oxygen will be used up, and once again Fe-free sediments (grey layers) precipitate. However, O2 is continuing to build up in the atmosphere, and eventually formation of insoluble Fe-rich sediments continues and another red layer develops. Hence the name Banded Iron Formation.</a:t>
            </a: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E7B256B4-B0F8-4E17-8583-CA5C1F55E767}" type="slidenum">
              <a:rPr lang="en-US" sz="1200">
                <a:latin typeface="+mn-lt"/>
              </a:rPr>
              <a:pPr algn="r">
                <a:defRPr/>
              </a:pPr>
              <a:t>21</a:t>
            </a:fld>
            <a:endParaRPr lang="en-US" sz="1200">
              <a:latin typeface="+mn-l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pPr eaLnBrk="1" hangingPunct="1">
              <a:spcBef>
                <a:spcPct val="0"/>
              </a:spcBef>
            </a:pPr>
            <a:r>
              <a:rPr lang="en-US" sz="1800" dirty="0" smtClean="0">
                <a:latin typeface="Georgia" pitchFamily="-60" charset="0"/>
              </a:rPr>
              <a:t>Notes: I drew this diagram on the board. I do not recommend using this slides for your classroom presentation; rather, you should draw the diagram yourself for the students and have them draw their own version too. </a:t>
            </a:r>
          </a:p>
          <a:p>
            <a:pPr eaLnBrk="1" hangingPunct="1">
              <a:spcBef>
                <a:spcPct val="0"/>
              </a:spcBef>
            </a:pPr>
            <a:r>
              <a:rPr lang="en-US" sz="1800" dirty="0" smtClean="0">
                <a:latin typeface="Georgia" pitchFamily="-60" charset="0"/>
              </a:rPr>
              <a:t>Diagram: This diagram shows how ice sheets form as snow falls and builds up layers without melting during the spring and summer. Emphasize that this water ultimately comes from evaporation from the oceans. Because the ice doesn’t melt and return the water as runoff to the oceans, sea level will fall. Ask students how this affects salinity. Do they think the salt evaporates along with the water? </a:t>
            </a:r>
            <a:r>
              <a:rPr lang="en-US" sz="1800" smtClean="0">
                <a:latin typeface="Georgia" pitchFamily="-60" charset="0"/>
              </a:rPr>
              <a:t>Ask them to make the connection: how does the formation of massive ice sheets affect the salinity of the oceans? </a:t>
            </a: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BC3FC1F1-A6EC-48D6-B4EA-A861107EC8B1}" type="slidenum">
              <a:rPr lang="en-US" sz="1200">
                <a:latin typeface="+mn-lt"/>
              </a:rPr>
              <a:pPr algn="r">
                <a:defRPr/>
              </a:pPr>
              <a:t>22</a:t>
            </a:fld>
            <a:endParaRPr lang="en-US" sz="1200">
              <a:latin typeface="+mn-l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I drew this diagram on the board. I do not recommend using this slides for your classroom presentation; rather, you should draw the diagram yourself for the students and have them draw their own version too. </a:t>
            </a:r>
          </a:p>
          <a:p>
            <a:pPr eaLnBrk="1" hangingPunct="1">
              <a:spcBef>
                <a:spcPct val="0"/>
              </a:spcBef>
            </a:pPr>
            <a:r>
              <a:rPr lang="en-US" sz="1800" smtClean="0">
                <a:latin typeface="Georgia" pitchFamily="-60" charset="0"/>
              </a:rPr>
              <a:t>Diagram: This diagram shows that when CO2 enters the atmosphere, some also dissolves into the oceans. This is a physical process. Once the CO2 has dissolved into the oceans, a chemical reaction between CO2 and H2O forms H2CO3, or carbonic acid. Carbonic acid rapidly dissociates into a proton and bicarbonate (HCO3). It is the release of these excess protons that changes pH (pH is a measure of proton concentration). Note the charges of the different carbon species and ask students what these charges mean. Also, try to get them to figure out why H+ is a proton. </a:t>
            </a: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32DC66C3-4ACB-4AC1-B322-A348F786727B}" type="slidenum">
              <a:rPr lang="en-US" sz="1200">
                <a:latin typeface="+mn-lt"/>
              </a:rPr>
              <a:pPr algn="r">
                <a:defRPr/>
              </a:pPr>
              <a:t>23</a:t>
            </a:fld>
            <a:endParaRPr lang="en-US" sz="1200">
              <a:latin typeface="+mn-l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lstStyle/>
          <a:p>
            <a:pPr eaLnBrk="1" hangingPunct="1">
              <a:spcBef>
                <a:spcPct val="0"/>
              </a:spcBef>
            </a:pPr>
            <a:r>
              <a:rPr lang="en-US" sz="1800" smtClean="0">
                <a:latin typeface="Georgia" pitchFamily="-60" charset="0"/>
              </a:rPr>
              <a:t>Notes: I drew this diagram on the board. I do not recommend using this slides for your classroom presentation; rather, you should draw the diagram yourself for the students and have them draw their own version too. </a:t>
            </a:r>
          </a:p>
          <a:p>
            <a:pPr eaLnBrk="1" hangingPunct="1">
              <a:spcBef>
                <a:spcPct val="0"/>
              </a:spcBef>
            </a:pPr>
            <a:r>
              <a:rPr lang="en-US" sz="1800" smtClean="0">
                <a:latin typeface="Georgia" pitchFamily="-60" charset="0"/>
              </a:rPr>
              <a:t>Diagram: This diagram shows some examples of carbonate organisms living in the ocean. All these organisms use the carbonate ion to build their shells--ask students to identify the chemical formula for the shells (CaCO3). However, carbonate reacts readily with free protons to form bicarbonate. Adding more protons increases the competition for these organisms to get carbonate ions, and it becomes more difficult for them to build their shells. </a:t>
            </a:r>
            <a:endParaRPr lang="en-US" sz="2400" smtClean="0">
              <a:latin typeface="Arial" pitchFamily="-60" charset="0"/>
            </a:endParaRPr>
          </a:p>
        </p:txBody>
      </p:sp>
      <p:sp>
        <p:nvSpPr>
          <p:cNvPr id="1331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defRPr/>
            </a:pPr>
            <a:fld id="{E53D5CCB-545D-4DB9-93EF-670BC898FF4A}" type="slidenum">
              <a:rPr lang="en-US" sz="1200">
                <a:latin typeface="+mn-lt"/>
              </a:rPr>
              <a:pPr algn="r">
                <a:defRPr/>
              </a:pPr>
              <a:t>24</a:t>
            </a:fld>
            <a:endParaRPr lang="en-US" sz="1200">
              <a:latin typeface="+mn-l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10" name="Rectangle 9"/>
          <p:cNvSpPr>
            <a:spLocks noChangeArrowheads="1"/>
          </p:cNvSpPr>
          <p:nvPr/>
        </p:nvSpPr>
        <p:spPr bwMode="auto">
          <a:xfrm>
            <a:off x="146050" y="6391275"/>
            <a:ext cx="8832850"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11" name="Straight Connector 10"/>
          <p:cNvSpPr>
            <a:spLocks noChangeShapeType="1"/>
          </p:cNvSpPr>
          <p:nvPr/>
        </p:nvSpPr>
        <p:spPr bwMode="auto">
          <a:xfrm>
            <a:off x="155575" y="2419350"/>
            <a:ext cx="8832850" cy="0"/>
          </a:xfrm>
          <a:prstGeom prst="line">
            <a:avLst/>
          </a:prstGeom>
          <a:noFill/>
          <a:ln w="12700" cap="flat" cmpd="sng" algn="ctr">
            <a:solidFill>
              <a:srgbClr val="8B216A"/>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12" name="Rectangle 11"/>
          <p:cNvSpPr>
            <a:spLocks noChangeArrowheads="1"/>
          </p:cNvSpPr>
          <p:nvPr/>
        </p:nvSpPr>
        <p:spPr bwMode="auto">
          <a:xfrm>
            <a:off x="152400" y="152400"/>
            <a:ext cx="8832850" cy="6546850"/>
          </a:xfrm>
          <a:prstGeom prst="rect">
            <a:avLst/>
          </a:prstGeom>
          <a:noFill/>
          <a:ln w="12700" cap="flat" cmpd="sng" algn="ctr">
            <a:solidFill>
              <a:srgbClr val="8B216A"/>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ea typeface="+mn-ea"/>
              <a:cs typeface="+mn-cs"/>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4" name="Oval 13"/>
          <p:cNvSpPr/>
          <p:nvPr/>
        </p:nvSpPr>
        <p:spPr>
          <a:xfrm>
            <a:off x="4362450" y="2209800"/>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lang="en-US" dirty="0"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rgbClr val="8B216A"/>
                </a:solidFill>
              </a:defRPr>
            </a:lvl1pPr>
          </a:lstStyle>
          <a:p>
            <a:r>
              <a:rPr lang="en-US" dirty="0" smtClean="0"/>
              <a:t>Click to edit Master title style</a:t>
            </a:r>
            <a:endParaRPr lang="en-US" dirty="0"/>
          </a:p>
        </p:txBody>
      </p:sp>
      <p:sp>
        <p:nvSpPr>
          <p:cNvPr id="15" name="Date Placeholder 27"/>
          <p:cNvSpPr>
            <a:spLocks noGrp="1"/>
          </p:cNvSpPr>
          <p:nvPr>
            <p:ph type="dt" sz="half" idx="10"/>
          </p:nvPr>
        </p:nvSpPr>
        <p:spPr>
          <a:xfrm>
            <a:off x="5932488" y="6391275"/>
            <a:ext cx="3044825" cy="365125"/>
          </a:xfrm>
        </p:spPr>
        <p:txBody>
          <a:bodyPr/>
          <a:lstStyle>
            <a:lvl1pPr>
              <a:defRPr/>
            </a:lvl1pPr>
          </a:lstStyle>
          <a:p>
            <a:pPr>
              <a:defRPr/>
            </a:pPr>
            <a:r>
              <a:rPr lang="en-US"/>
              <a:t>Scripps Classroom Connection</a:t>
            </a:r>
            <a:endParaRPr lang="en-US" dirty="0"/>
          </a:p>
        </p:txBody>
      </p:sp>
      <p:sp>
        <p:nvSpPr>
          <p:cNvPr id="16" name="Footer Placeholder 16"/>
          <p:cNvSpPr>
            <a:spLocks noGrp="1"/>
          </p:cNvSpPr>
          <p:nvPr>
            <p:ph type="ftr" sz="quarter" idx="11"/>
          </p:nvPr>
        </p:nvSpPr>
        <p:spPr>
          <a:xfrm>
            <a:off x="163513" y="6396038"/>
            <a:ext cx="3581400" cy="366712"/>
          </a:xfrm>
        </p:spPr>
        <p:txBody>
          <a:bodyPr/>
          <a:lstStyle>
            <a:lvl1pPr>
              <a:defRPr>
                <a:solidFill>
                  <a:schemeClr val="bg1"/>
                </a:solidFill>
              </a:defRPr>
            </a:lvl1pPr>
          </a:lstStyle>
          <a:p>
            <a:pPr>
              <a:defRPr/>
            </a:pPr>
            <a:r>
              <a:rPr lang="en-US"/>
              <a:t>http://earthref.org/SCC</a:t>
            </a:r>
          </a:p>
        </p:txBody>
      </p:sp>
      <p:sp>
        <p:nvSpPr>
          <p:cNvPr id="17" name="Slide Number Placeholder 28"/>
          <p:cNvSpPr>
            <a:spLocks noGrp="1"/>
          </p:cNvSpPr>
          <p:nvPr>
            <p:ph type="sldNum" sz="quarter" idx="12"/>
          </p:nvPr>
        </p:nvSpPr>
        <p:spPr>
          <a:xfrm>
            <a:off x="4343400" y="2198688"/>
            <a:ext cx="457200" cy="441325"/>
          </a:xfrm>
        </p:spPr>
        <p:txBody>
          <a:bodyPr/>
          <a:lstStyle>
            <a:lvl1pPr>
              <a:defRPr>
                <a:solidFill>
                  <a:srgbClr val="8B216A"/>
                </a:solidFill>
              </a:defRPr>
            </a:lvl1pPr>
          </a:lstStyle>
          <a:p>
            <a:pPr>
              <a:defRPr/>
            </a:pPr>
            <a:fld id="{B6B38CBC-89BB-40E0-8259-5130AC9BA3B2}"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2700" cap="flat" cmpd="sng" algn="ctr">
            <a:solidFill>
              <a:srgbClr val="8B216A"/>
            </a:solidFill>
            <a:prstDash val="sysDash"/>
            <a:round/>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ea typeface="+mn-ea"/>
              <a:cs typeface="+mn-cs"/>
            </a:endParaRPr>
          </a:p>
        </p:txBody>
      </p:sp>
      <p:sp>
        <p:nvSpPr>
          <p:cNvPr id="10" name="Rectangle 9"/>
          <p:cNvSpPr>
            <a:spLocks noChangeArrowheads="1"/>
          </p:cNvSpPr>
          <p:nvPr/>
        </p:nvSpPr>
        <p:spPr bwMode="auto">
          <a:xfrm>
            <a:off x="152400" y="152400"/>
            <a:ext cx="8832850" cy="301625"/>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11" name="Rectangle 10"/>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Rectangle 11"/>
          <p:cNvSpPr>
            <a:spLocks noChangeArrowheads="1"/>
          </p:cNvSpPr>
          <p:nvPr/>
        </p:nvSpPr>
        <p:spPr bwMode="auto">
          <a:xfrm>
            <a:off x="152400" y="155575"/>
            <a:ext cx="8832850" cy="6546850"/>
          </a:xfrm>
          <a:prstGeom prst="rect">
            <a:avLst/>
          </a:prstGeom>
          <a:noFill/>
          <a:ln w="12700" cap="flat" cmpd="sng" algn="ctr">
            <a:solidFill>
              <a:srgbClr val="8B216A"/>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dirty="0">
              <a:latin typeface="+mn-lt"/>
              <a:ea typeface="+mn-ea"/>
              <a:cs typeface="+mn-cs"/>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4" name="Oval 13"/>
          <p:cNvSpPr/>
          <p:nvPr/>
        </p:nvSpPr>
        <p:spPr>
          <a:xfrm>
            <a:off x="1390650" y="323850"/>
            <a:ext cx="419100" cy="419100"/>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Rectangle 14"/>
          <p:cNvSpPr>
            <a:spLocks noChangeArrowheads="1"/>
          </p:cNvSpPr>
          <p:nvPr/>
        </p:nvSpPr>
        <p:spPr bwMode="auto">
          <a:xfrm>
            <a:off x="149225" y="6388100"/>
            <a:ext cx="8832850"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sz="1800">
              <a:latin typeface="+mn-lt"/>
              <a:ea typeface="+mn-ea"/>
              <a:cs typeface="+mn-cs"/>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p:txBody>
          <a:bodyPr/>
          <a:lstStyle>
            <a:lvl1pPr>
              <a:defRPr/>
            </a:lvl1pPr>
          </a:lstStyle>
          <a:p>
            <a:pPr>
              <a:defRPr/>
            </a:pPr>
            <a:fld id="{B3A1FE16-873B-40E7-80EA-DC1296DB237D}" type="slidenum">
              <a:rPr lang="en-US"/>
              <a:pPr>
                <a:defRPr/>
              </a:pPr>
              <a:t>‹#›</a:t>
            </a:fld>
            <a:endParaRPr lang="en-US"/>
          </a:p>
        </p:txBody>
      </p:sp>
      <p:sp>
        <p:nvSpPr>
          <p:cNvPr id="17" name="Date Placeholder 4"/>
          <p:cNvSpPr>
            <a:spLocks noGrp="1"/>
          </p:cNvSpPr>
          <p:nvPr>
            <p:ph type="dt" sz="half" idx="11"/>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pPr>
              <a:defRPr/>
            </a:pPr>
            <a:r>
              <a:rPr lang="en-US"/>
              <a:t>Scripps Classroom Connection</a:t>
            </a:r>
            <a:endParaRPr lang="en-US" dirty="0"/>
          </a:p>
        </p:txBody>
      </p:sp>
      <p:sp>
        <p:nvSpPr>
          <p:cNvPr id="18" name="Footer Placeholder 5"/>
          <p:cNvSpPr>
            <a:spLocks noGrp="1"/>
          </p:cNvSpPr>
          <p:nvPr>
            <p:ph type="ftr" sz="quarter" idx="12"/>
          </p:nvPr>
        </p:nvSpPr>
        <p:spPr/>
        <p:txBody>
          <a:bodyPr/>
          <a:lstStyle>
            <a:lvl1pPr>
              <a:defRPr/>
            </a:lvl1pPr>
          </a:lstStyle>
          <a:p>
            <a:pPr>
              <a:defRPr/>
            </a:pPr>
            <a:r>
              <a:rPr lang="en-US"/>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685" name="Title Placeholder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28686" name="Text Placeholder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6"/>
          <p:cNvSpPr>
            <a:spLocks noGrp="1"/>
          </p:cNvSpPr>
          <p:nvPr>
            <p:ph type="sldNum" sz="quarter" idx="4"/>
          </p:nvPr>
        </p:nvSpPr>
        <p:spPr>
          <a:xfrm>
            <a:off x="1371600" y="312738"/>
            <a:ext cx="457200" cy="441325"/>
          </a:xfrm>
          <a:prstGeom prst="rect">
            <a:avLst/>
          </a:prstGeom>
        </p:spPr>
        <p:txBody>
          <a:bodyPr vert="horz" lIns="45720" rIns="45720" anchor="ctr">
            <a:normAutofit/>
          </a:bodyPr>
          <a:lstStyle>
            <a:lvl1pPr algn="ctr" fontAlgn="auto">
              <a:spcBef>
                <a:spcPts val="0"/>
              </a:spcBef>
              <a:spcAft>
                <a:spcPts val="0"/>
              </a:spcAft>
              <a:defRPr sz="1600">
                <a:solidFill>
                  <a:srgbClr val="8B216A"/>
                </a:solidFill>
                <a:latin typeface="+mn-lt"/>
                <a:ea typeface="+mn-ea"/>
                <a:cs typeface="+mn-cs"/>
              </a:defRPr>
            </a:lvl1pPr>
          </a:lstStyle>
          <a:p>
            <a:pPr>
              <a:defRPr/>
            </a:pPr>
            <a:fld id="{2F04A037-6A93-4C48-8BCA-B8040492567A}" type="slidenum">
              <a:rPr lang="en-US"/>
              <a:pPr>
                <a:defRPr/>
              </a:pPr>
              <a:t>‹#›</a:t>
            </a:fld>
            <a:endParaRPr lang="en-US"/>
          </a:p>
        </p:txBody>
      </p:sp>
      <p:sp>
        <p:nvSpPr>
          <p:cNvPr id="19" name="Date Placeholder 4"/>
          <p:cNvSpPr>
            <a:spLocks noGrp="1"/>
          </p:cNvSpPr>
          <p:nvPr>
            <p:ph type="dt" sz="half" idx="2"/>
          </p:nvPr>
        </p:nvSpPr>
        <p:spPr>
          <a:xfrm>
            <a:off x="5788025" y="6405563"/>
            <a:ext cx="3044825" cy="365125"/>
          </a:xfrm>
          <a:prstGeom prst="rect">
            <a:avLst/>
          </a:prstGeom>
        </p:spPr>
        <p:txBody>
          <a:bodyPr vert="horz"/>
          <a:lstStyle>
            <a:lvl1pPr marL="0" marR="0" indent="0" algn="r" defTabSz="457200" rtl="0" eaLnBrk="1" fontAlgn="auto" latinLnBrk="0" hangingPunct="1">
              <a:lnSpc>
                <a:spcPct val="100000"/>
              </a:lnSpc>
              <a:spcBef>
                <a:spcPts val="0"/>
              </a:spcBef>
              <a:spcAft>
                <a:spcPts val="0"/>
              </a:spcAft>
              <a:buClrTx/>
              <a:buSzTx/>
              <a:buFontTx/>
              <a:buNone/>
              <a:tabLst/>
              <a:defRPr sz="1400" b="1">
                <a:solidFill>
                  <a:srgbClr val="FFFFFF"/>
                </a:solidFill>
                <a:latin typeface="+mn-lt"/>
                <a:ea typeface="+mn-ea"/>
                <a:cs typeface="+mn-cs"/>
              </a:defRPr>
            </a:lvl1pPr>
          </a:lstStyle>
          <a:p>
            <a:pPr>
              <a:defRPr/>
            </a:pPr>
            <a:r>
              <a:rPr lang="en-US"/>
              <a:t>Scripps Classroom Connection</a:t>
            </a:r>
            <a:endParaRPr lang="en-US" dirty="0"/>
          </a:p>
        </p:txBody>
      </p:sp>
      <p:sp>
        <p:nvSpPr>
          <p:cNvPr id="20" name="Footer Placeholder 5"/>
          <p:cNvSpPr>
            <a:spLocks noGrp="1"/>
          </p:cNvSpPr>
          <p:nvPr>
            <p:ph type="ftr" sz="quarter" idx="3"/>
          </p:nvPr>
        </p:nvSpPr>
        <p:spPr>
          <a:xfrm>
            <a:off x="301625" y="6410325"/>
            <a:ext cx="3584575" cy="366713"/>
          </a:xfrm>
          <a:prstGeom prst="rect">
            <a:avLst/>
          </a:prstGeom>
        </p:spPr>
        <p:txBody>
          <a:bodyPr vert="horz"/>
          <a:lstStyle>
            <a:lvl1pPr fontAlgn="auto">
              <a:spcBef>
                <a:spcPts val="0"/>
              </a:spcBef>
              <a:spcAft>
                <a:spcPts val="0"/>
              </a:spcAft>
              <a:defRPr sz="1200" b="1">
                <a:solidFill>
                  <a:srgbClr val="FFFFFF"/>
                </a:solidFill>
                <a:latin typeface="+mn-lt"/>
                <a:ea typeface="+mn-ea"/>
                <a:cs typeface="+mn-cs"/>
              </a:defRPr>
            </a:lvl1pPr>
          </a:lstStyle>
          <a:p>
            <a:pPr>
              <a:defRPr/>
            </a:pPr>
            <a:r>
              <a:rPr lang="en-US"/>
              <a:t>http://earthref.org/SCC</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Lst>
  <p:hf sldNum="0" hdr="0"/>
  <p:txStyles>
    <p:titleStyle>
      <a:lvl1pPr algn="ctr" rtl="0" eaLnBrk="0" fontAlgn="base" hangingPunct="0">
        <a:spcBef>
          <a:spcPct val="0"/>
        </a:spcBef>
        <a:spcAft>
          <a:spcPct val="0"/>
        </a:spcAft>
        <a:defRPr sz="3300" kern="1200">
          <a:solidFill>
            <a:srgbClr val="8B216A"/>
          </a:solidFill>
          <a:latin typeface="+mj-lt"/>
          <a:ea typeface="+mj-ea"/>
          <a:cs typeface="+mj-cs"/>
        </a:defRPr>
      </a:lvl1pPr>
      <a:lvl2pPr algn="ctr" rtl="0" eaLnBrk="0" fontAlgn="base" hangingPunct="0">
        <a:spcBef>
          <a:spcPct val="0"/>
        </a:spcBef>
        <a:spcAft>
          <a:spcPct val="0"/>
        </a:spcAft>
        <a:defRPr sz="3300">
          <a:solidFill>
            <a:srgbClr val="8B216A"/>
          </a:solidFill>
          <a:latin typeface="Arial" pitchFamily="-60" charset="0"/>
          <a:ea typeface="ＭＳ Ｐゴシック" pitchFamily="-60" charset="-128"/>
          <a:cs typeface="ＭＳ Ｐゴシック" pitchFamily="-60" charset="-128"/>
        </a:defRPr>
      </a:lvl2pPr>
      <a:lvl3pPr algn="ctr" rtl="0" eaLnBrk="0" fontAlgn="base" hangingPunct="0">
        <a:spcBef>
          <a:spcPct val="0"/>
        </a:spcBef>
        <a:spcAft>
          <a:spcPct val="0"/>
        </a:spcAft>
        <a:defRPr sz="3300">
          <a:solidFill>
            <a:srgbClr val="8B216A"/>
          </a:solidFill>
          <a:latin typeface="Arial" pitchFamily="-60" charset="0"/>
          <a:ea typeface="ＭＳ Ｐゴシック" pitchFamily="-60" charset="-128"/>
          <a:cs typeface="ＭＳ Ｐゴシック" pitchFamily="-60" charset="-128"/>
        </a:defRPr>
      </a:lvl3pPr>
      <a:lvl4pPr algn="ctr" rtl="0" eaLnBrk="0" fontAlgn="base" hangingPunct="0">
        <a:spcBef>
          <a:spcPct val="0"/>
        </a:spcBef>
        <a:spcAft>
          <a:spcPct val="0"/>
        </a:spcAft>
        <a:defRPr sz="3300">
          <a:solidFill>
            <a:srgbClr val="8B216A"/>
          </a:solidFill>
          <a:latin typeface="Arial" pitchFamily="-60" charset="0"/>
          <a:ea typeface="ＭＳ Ｐゴシック" pitchFamily="-60" charset="-128"/>
          <a:cs typeface="ＭＳ Ｐゴシック" pitchFamily="-60" charset="-128"/>
        </a:defRPr>
      </a:lvl4pPr>
      <a:lvl5pPr algn="ctr" rtl="0" eaLnBrk="0" fontAlgn="base" hangingPunct="0">
        <a:spcBef>
          <a:spcPct val="0"/>
        </a:spcBef>
        <a:spcAft>
          <a:spcPct val="0"/>
        </a:spcAft>
        <a:defRPr sz="3300">
          <a:solidFill>
            <a:srgbClr val="8B216A"/>
          </a:solidFill>
          <a:latin typeface="Arial" pitchFamily="-60" charset="0"/>
          <a:ea typeface="ＭＳ Ｐゴシック" pitchFamily="-60" charset="-128"/>
          <a:cs typeface="ＭＳ Ｐゴシック" pitchFamily="-60" charset="-128"/>
        </a:defRPr>
      </a:lvl5pPr>
      <a:lvl6pPr marL="457200" algn="ctr" rtl="0" fontAlgn="base">
        <a:spcBef>
          <a:spcPct val="0"/>
        </a:spcBef>
        <a:spcAft>
          <a:spcPct val="0"/>
        </a:spcAft>
        <a:defRPr sz="3300">
          <a:solidFill>
            <a:srgbClr val="8B216A"/>
          </a:solidFill>
          <a:latin typeface="Georgia" pitchFamily="-60" charset="0"/>
          <a:ea typeface="ＭＳ Ｐゴシック" pitchFamily="-60" charset="-128"/>
          <a:cs typeface="ＭＳ Ｐゴシック" pitchFamily="-60" charset="-128"/>
        </a:defRPr>
      </a:lvl6pPr>
      <a:lvl7pPr marL="914400" algn="ctr" rtl="0" fontAlgn="base">
        <a:spcBef>
          <a:spcPct val="0"/>
        </a:spcBef>
        <a:spcAft>
          <a:spcPct val="0"/>
        </a:spcAft>
        <a:defRPr sz="3300">
          <a:solidFill>
            <a:srgbClr val="8B216A"/>
          </a:solidFill>
          <a:latin typeface="Georgia" pitchFamily="-60" charset="0"/>
          <a:ea typeface="ＭＳ Ｐゴシック" pitchFamily="-60" charset="-128"/>
          <a:cs typeface="ＭＳ Ｐゴシック" pitchFamily="-60" charset="-128"/>
        </a:defRPr>
      </a:lvl7pPr>
      <a:lvl8pPr marL="1371600" algn="ctr" rtl="0" fontAlgn="base">
        <a:spcBef>
          <a:spcPct val="0"/>
        </a:spcBef>
        <a:spcAft>
          <a:spcPct val="0"/>
        </a:spcAft>
        <a:defRPr sz="3300">
          <a:solidFill>
            <a:srgbClr val="8B216A"/>
          </a:solidFill>
          <a:latin typeface="Georgia" pitchFamily="-60" charset="0"/>
          <a:ea typeface="ＭＳ Ｐゴシック" pitchFamily="-60" charset="-128"/>
          <a:cs typeface="ＭＳ Ｐゴシック" pitchFamily="-60" charset="-128"/>
        </a:defRPr>
      </a:lvl8pPr>
      <a:lvl9pPr marL="1828800" algn="ctr" rtl="0" fontAlgn="base">
        <a:spcBef>
          <a:spcPct val="0"/>
        </a:spcBef>
        <a:spcAft>
          <a:spcPct val="0"/>
        </a:spcAft>
        <a:defRPr sz="3300">
          <a:solidFill>
            <a:srgbClr val="8B216A"/>
          </a:solidFill>
          <a:latin typeface="Georgia" pitchFamily="-60" charset="0"/>
          <a:ea typeface="ＭＳ Ｐゴシック" pitchFamily="-60" charset="-128"/>
          <a:cs typeface="ＭＳ Ｐゴシック" pitchFamily="-60" charset="-128"/>
        </a:defRPr>
      </a:lvl9pPr>
    </p:titleStyle>
    <p:bodyStyle>
      <a:lvl1pPr marL="273050" indent="-273050" algn="l" rtl="0" eaLnBrk="0" fontAlgn="base" hangingPunct="0">
        <a:spcBef>
          <a:spcPct val="20000"/>
        </a:spcBef>
        <a:spcAft>
          <a:spcPct val="0"/>
        </a:spcAft>
        <a:buClr>
          <a:srgbClr val="8B216A"/>
        </a:buClr>
        <a:buSzPct val="85000"/>
        <a:buFont typeface="Georgia" pitchFamily="-60" charset="0"/>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rgbClr val="8B216A"/>
        </a:buClr>
        <a:buSzPct val="85000"/>
        <a:buFont typeface="Georgia" pitchFamily="-60" charset="0"/>
        <a:buChar char="●"/>
        <a:defRPr sz="2200" kern="1200">
          <a:solidFill>
            <a:srgbClr val="7F7F7F"/>
          </a:solidFill>
          <a:latin typeface="+mn-lt"/>
          <a:ea typeface="+mn-ea"/>
          <a:cs typeface="+mn-cs"/>
        </a:defRPr>
      </a:lvl2pPr>
      <a:lvl3pPr marL="822325" indent="-228600" algn="l" rtl="0" eaLnBrk="0" fontAlgn="base" hangingPunct="0">
        <a:spcBef>
          <a:spcPct val="20000"/>
        </a:spcBef>
        <a:spcAft>
          <a:spcPct val="0"/>
        </a:spcAft>
        <a:buClr>
          <a:srgbClr val="8B216A"/>
        </a:buClr>
        <a:buSzPct val="85000"/>
        <a:buFont typeface="Georgia" pitchFamily="-60" charset="0"/>
        <a:buChar char="●"/>
        <a:defRPr sz="2000" kern="1200">
          <a:solidFill>
            <a:srgbClr val="546D7A"/>
          </a:solidFill>
          <a:latin typeface="+mn-lt"/>
          <a:ea typeface="+mn-ea"/>
          <a:cs typeface="+mn-cs"/>
        </a:defRPr>
      </a:lvl3pPr>
      <a:lvl4pPr marL="1096963" indent="-228600" algn="l" rtl="0" eaLnBrk="0" fontAlgn="base" hangingPunct="0">
        <a:spcBef>
          <a:spcPct val="20000"/>
        </a:spcBef>
        <a:spcAft>
          <a:spcPct val="0"/>
        </a:spcAft>
        <a:buClr>
          <a:srgbClr val="8B216A"/>
        </a:buClr>
        <a:buSzPct val="85000"/>
        <a:buFont typeface="Georgia" pitchFamily="-60" charset="0"/>
        <a:buChar char="●"/>
        <a:defRPr kern="1200">
          <a:solidFill>
            <a:srgbClr val="ADBEC6"/>
          </a:solidFill>
          <a:latin typeface="+mn-lt"/>
          <a:ea typeface="+mn-ea"/>
          <a:cs typeface="+mn-cs"/>
        </a:defRPr>
      </a:lvl4pPr>
      <a:lvl5pPr marL="1371600" indent="-228600" algn="l" rtl="0" eaLnBrk="0" fontAlgn="base" hangingPunct="0">
        <a:spcBef>
          <a:spcPct val="20000"/>
        </a:spcBef>
        <a:spcAft>
          <a:spcPct val="0"/>
        </a:spcAft>
        <a:buClr>
          <a:srgbClr val="8B216A"/>
        </a:buClr>
        <a:buSzPct val="85000"/>
        <a:buFont typeface="Georgia" pitchFamily="-60" charset="0"/>
        <a:buChar char="●"/>
        <a:defRPr sz="1400" kern="1200">
          <a:solidFill>
            <a:srgbClr val="BCD0BA"/>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NPltQSNfej8" TargetMode="External"/><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oleObject" Target="../embeddings/Microsoft_Excel_97_-_2004_Worksheet1.xls"/><Relationship Id="rId6" Type="http://schemas.openxmlformats.org/officeDocument/2006/relationships/image" Target="../media/image10.emf"/><Relationship Id="rId7" Type="http://schemas.openxmlformats.org/officeDocument/2006/relationships/image" Target="../media/image11.jpe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8.jpe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ubtitle 2"/>
          <p:cNvSpPr>
            <a:spLocks noGrp="1"/>
          </p:cNvSpPr>
          <p:nvPr>
            <p:ph type="subTitle" idx="1"/>
          </p:nvPr>
        </p:nvSpPr>
        <p:spPr>
          <a:xfrm>
            <a:off x="3427413" y="2857500"/>
            <a:ext cx="2276475" cy="3359150"/>
          </a:xfrm>
        </p:spPr>
        <p:txBody>
          <a:bodyPr/>
          <a:lstStyle/>
          <a:p>
            <a:pPr algn="ctr" eaLnBrk="1" hangingPunct="1">
              <a:buFont typeface="Georgia" pitchFamily="-60" charset="0"/>
              <a:buNone/>
            </a:pPr>
            <a:r>
              <a:rPr smtClean="0">
                <a:latin typeface="Georgia" pitchFamily="-60" charset="0"/>
                <a:ea typeface="ＭＳ Ｐゴシック" pitchFamily="-60" charset="-128"/>
                <a:cs typeface="ＭＳ Ｐゴシック" pitchFamily="-60" charset="-128"/>
              </a:rPr>
              <a:t>	Unraveling the history of Earth’s climate and chemistry with sediment cores</a:t>
            </a:r>
          </a:p>
        </p:txBody>
      </p:sp>
      <p:sp>
        <p:nvSpPr>
          <p:cNvPr id="5122" name="Title 1"/>
          <p:cNvSpPr>
            <a:spLocks noGrp="1"/>
          </p:cNvSpPr>
          <p:nvPr>
            <p:ph type="ctrTitle"/>
          </p:nvPr>
        </p:nvSpPr>
        <p:spPr/>
        <p:txBody>
          <a:bodyPr/>
          <a:lstStyle/>
          <a:p>
            <a:pPr eaLnBrk="1" hangingPunct="1"/>
            <a:r>
              <a:rPr lang="en-US" sz="3800" smtClean="0">
                <a:latin typeface="Georgia" pitchFamily="-60" charset="0"/>
                <a:ea typeface="ＭＳ Ｐゴシック" pitchFamily="-60" charset="-128"/>
                <a:cs typeface="ＭＳ Ｐゴシック" pitchFamily="-60" charset="-128"/>
              </a:rPr>
              <a:t>Core Lab</a:t>
            </a:r>
            <a:br>
              <a:rPr lang="en-US" sz="3800" smtClean="0">
                <a:latin typeface="Georgia" pitchFamily="-60" charset="0"/>
                <a:ea typeface="ＭＳ Ｐゴシック" pitchFamily="-60" charset="-128"/>
                <a:cs typeface="ＭＳ Ｐゴシック" pitchFamily="-60" charset="-128"/>
              </a:rPr>
            </a:br>
            <a:endParaRPr lang="en-US" sz="3800" smtClean="0">
              <a:latin typeface="Georgia" pitchFamily="-60" charset="0"/>
              <a:ea typeface="ＭＳ Ｐゴシック" pitchFamily="-60" charset="-128"/>
              <a:cs typeface="ＭＳ Ｐゴシック" pitchFamily="-60" charset="-128"/>
            </a:endParaRPr>
          </a:p>
        </p:txBody>
      </p:sp>
      <p:sp>
        <p:nvSpPr>
          <p:cNvPr id="5123" name="Footer Placeholder 3"/>
          <p:cNvSpPr>
            <a:spLocks noGrp="1"/>
          </p:cNvSpPr>
          <p:nvPr>
            <p:ph type="ftr" sz="quarter" idx="1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en-US">
                <a:latin typeface="Georgia" pitchFamily="-60" charset="0"/>
              </a:rPr>
              <a:t>http://earthref.org/SCC</a:t>
            </a:r>
          </a:p>
        </p:txBody>
      </p:sp>
      <p:sp>
        <p:nvSpPr>
          <p:cNvPr id="5124" name="Date Placeholder 4"/>
          <p:cNvSpPr>
            <a:spLocks noGrp="1"/>
          </p:cNvSpPr>
          <p:nvPr>
            <p:ph type="dt" sz="quarter" idx="10"/>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en-US">
                <a:latin typeface="Georgia" pitchFamily="-60" charset="0"/>
              </a:rPr>
              <a:t>Scripps Classroom Connection</a:t>
            </a:r>
          </a:p>
        </p:txBody>
      </p:sp>
      <p:pic>
        <p:nvPicPr>
          <p:cNvPr id="5126" name="Picture 6" descr="coreondeck"/>
          <p:cNvPicPr>
            <a:picLocks noChangeAspect="1" noChangeArrowheads="1"/>
          </p:cNvPicPr>
          <p:nvPr/>
        </p:nvPicPr>
        <p:blipFill>
          <a:blip r:embed="rId3"/>
          <a:srcRect/>
          <a:stretch>
            <a:fillRect/>
          </a:stretch>
        </p:blipFill>
        <p:spPr bwMode="auto">
          <a:xfrm>
            <a:off x="5703888" y="2428875"/>
            <a:ext cx="2924175" cy="3962400"/>
          </a:xfrm>
          <a:prstGeom prst="rect">
            <a:avLst/>
          </a:prstGeom>
          <a:noFill/>
          <a:ln w="9525">
            <a:noFill/>
            <a:miter lim="800000"/>
            <a:headEnd/>
            <a:tailEnd/>
          </a:ln>
        </p:spPr>
      </p:pic>
      <p:pic>
        <p:nvPicPr>
          <p:cNvPr id="5127" name="Picture 7" descr="core"/>
          <p:cNvPicPr>
            <a:picLocks noChangeAspect="1" noChangeArrowheads="1"/>
          </p:cNvPicPr>
          <p:nvPr/>
        </p:nvPicPr>
        <p:blipFill>
          <a:blip r:embed="rId4"/>
          <a:srcRect/>
          <a:stretch>
            <a:fillRect/>
          </a:stretch>
        </p:blipFill>
        <p:spPr bwMode="auto">
          <a:xfrm>
            <a:off x="152400" y="119063"/>
            <a:ext cx="552450" cy="6272212"/>
          </a:xfrm>
          <a:prstGeom prst="rect">
            <a:avLst/>
          </a:prstGeom>
          <a:noFill/>
          <a:ln w="9525">
            <a:noFill/>
            <a:miter lim="800000"/>
            <a:headEnd/>
            <a:tailEnd/>
          </a:ln>
        </p:spPr>
      </p:pic>
      <p:pic>
        <p:nvPicPr>
          <p:cNvPr id="5128" name="Picture 8" descr="core"/>
          <p:cNvPicPr>
            <a:picLocks noChangeAspect="1" noChangeArrowheads="1"/>
          </p:cNvPicPr>
          <p:nvPr/>
        </p:nvPicPr>
        <p:blipFill>
          <a:blip r:embed="rId4"/>
          <a:srcRect/>
          <a:stretch>
            <a:fillRect/>
          </a:stretch>
        </p:blipFill>
        <p:spPr bwMode="auto">
          <a:xfrm>
            <a:off x="8424863" y="119063"/>
            <a:ext cx="552450" cy="6272212"/>
          </a:xfrm>
          <a:prstGeom prst="rect">
            <a:avLst/>
          </a:prstGeom>
          <a:noFill/>
          <a:ln w="9525">
            <a:noFill/>
            <a:miter lim="800000"/>
            <a:headEnd/>
            <a:tailEnd/>
          </a:ln>
        </p:spPr>
      </p:pic>
      <p:pic>
        <p:nvPicPr>
          <p:cNvPr id="5129" name="Picture 9" descr="210_1_02"/>
          <p:cNvPicPr>
            <a:picLocks noChangeAspect="1" noChangeArrowheads="1"/>
          </p:cNvPicPr>
          <p:nvPr/>
        </p:nvPicPr>
        <p:blipFill>
          <a:blip r:embed="rId5"/>
          <a:srcRect/>
          <a:stretch>
            <a:fillRect/>
          </a:stretch>
        </p:blipFill>
        <p:spPr bwMode="auto">
          <a:xfrm>
            <a:off x="685800" y="2428875"/>
            <a:ext cx="2970213" cy="3962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a:xfrm>
            <a:off x="3643313" y="5595938"/>
            <a:ext cx="4905375" cy="558800"/>
          </a:xfrm>
        </p:spPr>
        <p:txBody>
          <a:bodyPr/>
          <a:lstStyle/>
          <a:p>
            <a:pPr algn="ctr" eaLnBrk="1" hangingPunct="1"/>
            <a:r>
              <a:rPr lang="en-US" smtClean="0">
                <a:latin typeface="Georgia" pitchFamily="-60" charset="0"/>
                <a:ea typeface="ＭＳ Ｐゴシック" pitchFamily="-60" charset="-128"/>
                <a:cs typeface="ＭＳ Ｐゴシック" pitchFamily="-60" charset="-128"/>
              </a:rPr>
              <a:t>Geologic Timeline</a:t>
            </a:r>
          </a:p>
        </p:txBody>
      </p:sp>
      <p:sp>
        <p:nvSpPr>
          <p:cNvPr id="7170" name="Text Placeholder 3"/>
          <p:cNvSpPr>
            <a:spLocks noGrp="1"/>
          </p:cNvSpPr>
          <p:nvPr>
            <p:ph type="body" sz="half" idx="2"/>
          </p:nvPr>
        </p:nvSpPr>
        <p:spPr>
          <a:xfrm>
            <a:off x="301625" y="1673225"/>
            <a:ext cx="2438400" cy="3216275"/>
          </a:xfrm>
        </p:spPr>
        <p:txBody>
          <a:bodyPr/>
          <a:lstStyle/>
          <a:p>
            <a:pPr eaLnBrk="1" hangingPunct="1">
              <a:lnSpc>
                <a:spcPct val="90000"/>
              </a:lnSpc>
            </a:pPr>
            <a:endParaRPr lang="en-US" smtClean="0">
              <a:latin typeface="Georgia" pitchFamily="-60" charset="0"/>
              <a:ea typeface="ＭＳ Ｐゴシック" pitchFamily="-60" charset="-128"/>
              <a:cs typeface="ＭＳ Ｐゴシック" pitchFamily="-60" charset="-128"/>
            </a:endParaRPr>
          </a:p>
          <a:p>
            <a:pPr eaLnBrk="1" hangingPunct="1">
              <a:lnSpc>
                <a:spcPct val="90000"/>
              </a:lnSpc>
              <a:buFont typeface="Wingdings" pitchFamily="-60" charset="2"/>
              <a:buChar char="§"/>
            </a:pPr>
            <a:r>
              <a:rPr lang="en-US" smtClean="0">
                <a:latin typeface="Georgia" pitchFamily="-60" charset="0"/>
                <a:ea typeface="ＭＳ Ｐゴシック" pitchFamily="-60" charset="-128"/>
                <a:cs typeface="ＭＳ Ｐゴシック" pitchFamily="-60" charset="-128"/>
              </a:rPr>
              <a:t>Time periods identified by types of fossils found in bodies of rock</a:t>
            </a:r>
          </a:p>
          <a:p>
            <a:pPr eaLnBrk="1" hangingPunct="1">
              <a:lnSpc>
                <a:spcPct val="90000"/>
              </a:lnSpc>
              <a:buFont typeface="Wingdings" pitchFamily="-60" charset="2"/>
              <a:buChar char="§"/>
            </a:pPr>
            <a:r>
              <a:rPr lang="en-US" smtClean="0">
                <a:latin typeface="Georgia" pitchFamily="-60" charset="0"/>
                <a:ea typeface="ＭＳ Ｐゴシック" pitchFamily="-60" charset="-128"/>
                <a:cs typeface="ＭＳ Ｐゴシック" pitchFamily="-60" charset="-128"/>
              </a:rPr>
              <a:t>Time scale developed before actual ages were known</a:t>
            </a:r>
          </a:p>
          <a:p>
            <a:pPr eaLnBrk="1" hangingPunct="1">
              <a:lnSpc>
                <a:spcPct val="90000"/>
              </a:lnSpc>
              <a:buFont typeface="Wingdings" pitchFamily="-60" charset="2"/>
              <a:buChar char="§"/>
            </a:pPr>
            <a:r>
              <a:rPr lang="en-US" smtClean="0">
                <a:latin typeface="Georgia" pitchFamily="-60" charset="0"/>
                <a:ea typeface="ＭＳ Ｐゴシック" pitchFamily="-60" charset="-128"/>
                <a:cs typeface="ＭＳ Ｐゴシック" pitchFamily="-60" charset="-128"/>
              </a:rPr>
              <a:t>How do we look into Earth’s past?</a:t>
            </a:r>
          </a:p>
          <a:p>
            <a:pPr eaLnBrk="1" hangingPunct="1">
              <a:lnSpc>
                <a:spcPct val="90000"/>
              </a:lnSpc>
              <a:buFont typeface="Wingdings" pitchFamily="-60" charset="2"/>
              <a:buChar char="§"/>
            </a:pPr>
            <a:endParaRPr lang="en-US">
              <a:latin typeface="Georgia" pitchFamily="-60" charset="0"/>
              <a:ea typeface="ＭＳ Ｐゴシック" pitchFamily="-60" charset="-128"/>
              <a:cs typeface="ＭＳ Ｐゴシック" pitchFamily="-60" charset="-128"/>
            </a:endParaRPr>
          </a:p>
        </p:txBody>
      </p:sp>
      <p:sp>
        <p:nvSpPr>
          <p:cNvPr id="7171" name="Date Placeholder 6"/>
          <p:cNvSpPr>
            <a:spLocks noGrp="1"/>
          </p:cNvSpPr>
          <p:nvPr>
            <p:ph type="dt" sz="quarter" idx="1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en-US">
                <a:latin typeface="Georgia" pitchFamily="-60" charset="0"/>
              </a:rPr>
              <a:t>Scripps Classroom Connection</a:t>
            </a:r>
          </a:p>
        </p:txBody>
      </p:sp>
      <p:sp>
        <p:nvSpPr>
          <p:cNvPr id="7172" name="Footer Placeholder 5"/>
          <p:cNvSpPr>
            <a:spLocks noGrp="1"/>
          </p:cNvSpPr>
          <p:nvPr>
            <p:ph type="ftr" sz="quarter" idx="12"/>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en-US">
                <a:latin typeface="Georgia" pitchFamily="-60" charset="0"/>
              </a:rPr>
              <a:t>http://earthref.org/SCC</a:t>
            </a:r>
          </a:p>
        </p:txBody>
      </p:sp>
      <p:pic>
        <p:nvPicPr>
          <p:cNvPr id="7252" name="Picture 84" descr="625px-Geologic_Clock_with_events_and_periods"/>
          <p:cNvPicPr>
            <a:picLocks noChangeAspect="1" noChangeArrowheads="1"/>
          </p:cNvPicPr>
          <p:nvPr/>
        </p:nvPicPr>
        <p:blipFill>
          <a:blip r:embed="rId3"/>
          <a:srcRect/>
          <a:stretch>
            <a:fillRect/>
          </a:stretch>
        </p:blipFill>
        <p:spPr bwMode="auto">
          <a:xfrm>
            <a:off x="3378200" y="541338"/>
            <a:ext cx="5170488" cy="4954587"/>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idx="4294967295"/>
          </p:nvPr>
        </p:nvSpPr>
        <p:spPr>
          <a:xfrm>
            <a:off x="2965450" y="55880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Sedimentary Rocks</a:t>
            </a:r>
          </a:p>
        </p:txBody>
      </p:sp>
      <p:sp>
        <p:nvSpPr>
          <p:cNvPr id="9218" name="Text Placeholder 3"/>
          <p:cNvSpPr>
            <a:spLocks noGrp="1"/>
          </p:cNvSpPr>
          <p:nvPr>
            <p:ph type="body" sz="half" idx="4294967295"/>
          </p:nvPr>
        </p:nvSpPr>
        <p:spPr>
          <a:xfrm>
            <a:off x="301625" y="1501775"/>
            <a:ext cx="2438400" cy="3216275"/>
          </a:xfrm>
        </p:spPr>
        <p:txBody>
          <a:bodyPr/>
          <a:lstStyle/>
          <a:p>
            <a:pPr marL="0" indent="0" eaLnBrk="1" hangingPunct="1">
              <a:lnSpc>
                <a:spcPct val="90000"/>
              </a:lnSpc>
              <a:spcAft>
                <a:spcPts val="1000"/>
              </a:spcAft>
              <a:buFontTx/>
              <a:buNone/>
            </a:pPr>
            <a:endParaRPr lang="en-US" sz="15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Bits of rock (called sediment) formed from weathering and erosion of igneous, metamorphic, or other sedimentary rocks</a:t>
            </a: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Weathering includes processes that break down rock</a:t>
            </a:r>
          </a:p>
          <a:p>
            <a:pPr marL="0" indent="0" eaLnBrk="1" hangingPunct="1">
              <a:lnSpc>
                <a:spcPct val="90000"/>
              </a:lnSpc>
              <a:spcAft>
                <a:spcPts val="1000"/>
              </a:spcAft>
              <a:buFont typeface="Wingdings" pitchFamily="-60" charset="2"/>
              <a:buChar char="§"/>
            </a:pPr>
            <a:r>
              <a:rPr lang="en-US" sz="1500">
                <a:solidFill>
                  <a:schemeClr val="bg2"/>
                </a:solidFill>
                <a:latin typeface="Georgia" pitchFamily="-60" charset="0"/>
                <a:ea typeface="ＭＳ Ｐゴシック" pitchFamily="-60" charset="-128"/>
                <a:cs typeface="ＭＳ Ｐゴシック" pitchFamily="-60" charset="-128"/>
              </a:rPr>
              <a:t>Erosion is the transport of those sediments</a:t>
            </a:r>
          </a:p>
          <a:p>
            <a:pPr marL="0" indent="0" eaLnBrk="1" hangingPunct="1">
              <a:lnSpc>
                <a:spcPct val="90000"/>
              </a:lnSpc>
              <a:spcAft>
                <a:spcPts val="1000"/>
              </a:spcAft>
              <a:buFont typeface="Wingdings" pitchFamily="-60" charset="2"/>
              <a:buChar char="§"/>
            </a:pPr>
            <a:r>
              <a:rPr lang="en-US" sz="1500">
                <a:solidFill>
                  <a:schemeClr val="bg2"/>
                </a:solidFill>
                <a:latin typeface="Georgia" pitchFamily="-60" charset="0"/>
                <a:ea typeface="ＭＳ Ｐゴシック" pitchFamily="-60" charset="-128"/>
                <a:cs typeface="ＭＳ Ｐゴシック" pitchFamily="-60" charset="-128"/>
              </a:rPr>
              <a:t>Sediments settle in layers at the bottom of rivers, lakes, and oceans</a:t>
            </a:r>
          </a:p>
        </p:txBody>
      </p:sp>
      <p:sp>
        <p:nvSpPr>
          <p:cNvPr id="9219"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9220"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pic>
        <p:nvPicPr>
          <p:cNvPr id="9221" name="Picture 7" descr="Cretaceous Greensands in Castle Hill Basin"/>
          <p:cNvPicPr>
            <a:picLocks noChangeAspect="1" noChangeArrowheads="1"/>
          </p:cNvPicPr>
          <p:nvPr/>
        </p:nvPicPr>
        <p:blipFill>
          <a:blip r:embed="rId3"/>
          <a:srcRect/>
          <a:stretch>
            <a:fillRect/>
          </a:stretch>
        </p:blipFill>
        <p:spPr bwMode="auto">
          <a:xfrm>
            <a:off x="2965450" y="884238"/>
            <a:ext cx="5867400" cy="44005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idx="4294967295"/>
          </p:nvPr>
        </p:nvSpPr>
        <p:spPr>
          <a:xfrm>
            <a:off x="2965450" y="53086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Relative Age</a:t>
            </a:r>
          </a:p>
        </p:txBody>
      </p:sp>
      <p:sp>
        <p:nvSpPr>
          <p:cNvPr id="11266" name="Text Placeholder 3"/>
          <p:cNvSpPr>
            <a:spLocks noGrp="1"/>
          </p:cNvSpPr>
          <p:nvPr>
            <p:ph type="body" sz="half" idx="4294967295"/>
          </p:nvPr>
        </p:nvSpPr>
        <p:spPr>
          <a:xfrm>
            <a:off x="301625" y="1604963"/>
            <a:ext cx="2438400" cy="2847975"/>
          </a:xfrm>
        </p:spPr>
        <p:txBody>
          <a:bodyPr/>
          <a:lstStyle/>
          <a:p>
            <a:pPr marL="0" indent="0" eaLnBrk="1" hangingPunct="1">
              <a:lnSpc>
                <a:spcPct val="90000"/>
              </a:lnSpc>
              <a:spcAft>
                <a:spcPts val="1000"/>
              </a:spcAft>
              <a:buFontTx/>
              <a:buNone/>
            </a:pPr>
            <a:endParaRPr lang="en-US" sz="16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Law of superposition: layers of sediment deposited with the oldest on the bottom and the youngest on the top</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Layers exposed in cross-section OR identified by drilling cores</a:t>
            </a:r>
          </a:p>
        </p:txBody>
      </p:sp>
      <p:sp>
        <p:nvSpPr>
          <p:cNvPr id="11267"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11268"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pic>
        <p:nvPicPr>
          <p:cNvPr id="11269" name="Picture 7" descr="geology_prof2_1"/>
          <p:cNvPicPr>
            <a:picLocks noChangeAspect="1" noChangeArrowheads="1"/>
          </p:cNvPicPr>
          <p:nvPr/>
        </p:nvPicPr>
        <p:blipFill>
          <a:blip r:embed="rId3"/>
          <a:srcRect/>
          <a:stretch>
            <a:fillRect/>
          </a:stretch>
        </p:blipFill>
        <p:spPr bwMode="auto">
          <a:xfrm>
            <a:off x="3260725" y="1233488"/>
            <a:ext cx="5410200" cy="382428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idx="4294967295"/>
          </p:nvPr>
        </p:nvSpPr>
        <p:spPr>
          <a:xfrm>
            <a:off x="2965450" y="53086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Sediments in the Ocean</a:t>
            </a:r>
          </a:p>
        </p:txBody>
      </p:sp>
      <p:sp>
        <p:nvSpPr>
          <p:cNvPr id="13314" name="Text Placeholder 3"/>
          <p:cNvSpPr>
            <a:spLocks noGrp="1"/>
          </p:cNvSpPr>
          <p:nvPr>
            <p:ph type="body" sz="half" idx="4294967295"/>
          </p:nvPr>
        </p:nvSpPr>
        <p:spPr>
          <a:xfrm>
            <a:off x="301625" y="1658938"/>
            <a:ext cx="2438400" cy="3294062"/>
          </a:xfrm>
        </p:spPr>
        <p:txBody>
          <a:bodyPr/>
          <a:lstStyle/>
          <a:p>
            <a:pPr marL="0" indent="0" eaLnBrk="1" hangingPunct="1">
              <a:lnSpc>
                <a:spcPct val="90000"/>
              </a:lnSpc>
              <a:spcAft>
                <a:spcPts val="1000"/>
              </a:spcAft>
              <a:buFontTx/>
              <a:buNone/>
            </a:pPr>
            <a:endParaRPr lang="en-US" sz="15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Biogenic sediments-come from the remains of organisms</a:t>
            </a: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Terrigenous sediment-eroded from land</a:t>
            </a: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Evaporites-formed from the leftover precipitates when seawater evaporates</a:t>
            </a: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How can we see these?</a:t>
            </a:r>
          </a:p>
        </p:txBody>
      </p:sp>
      <p:sp>
        <p:nvSpPr>
          <p:cNvPr id="13315"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13316"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sp>
        <p:nvSpPr>
          <p:cNvPr id="13317" name="Rectangle 5"/>
          <p:cNvSpPr>
            <a:spLocks noChangeArrowheads="1"/>
          </p:cNvSpPr>
          <p:nvPr/>
        </p:nvSpPr>
        <p:spPr bwMode="auto">
          <a:xfrm>
            <a:off x="5630863" y="2270125"/>
            <a:ext cx="3036887" cy="457200"/>
          </a:xfrm>
          <a:prstGeom prst="rect">
            <a:avLst/>
          </a:prstGeom>
          <a:noFill/>
          <a:ln w="9525">
            <a:noFill/>
            <a:miter lim="800000"/>
            <a:headEnd/>
            <a:tailEnd/>
          </a:ln>
        </p:spPr>
        <p:txBody>
          <a:bodyPr>
            <a:prstTxWarp prst="textNoShape">
              <a:avLst/>
            </a:prstTxWarp>
            <a:spAutoFit/>
          </a:bodyPr>
          <a:lstStyle/>
          <a:p>
            <a:endParaRPr lang="en-US"/>
          </a:p>
        </p:txBody>
      </p:sp>
      <p:sp>
        <p:nvSpPr>
          <p:cNvPr id="13318" name="Text Box 6"/>
          <p:cNvSpPr txBox="1">
            <a:spLocks noChangeArrowheads="1"/>
          </p:cNvSpPr>
          <p:nvPr/>
        </p:nvSpPr>
        <p:spPr bwMode="auto">
          <a:xfrm>
            <a:off x="3540125" y="698500"/>
            <a:ext cx="4762500" cy="822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a:hlinkClick r:id="rId3"/>
              </a:rPr>
              <a:t>From Ocean Floor to Climate Reconstruction</a:t>
            </a:r>
            <a:endParaRPr lang="en-US"/>
          </a:p>
        </p:txBody>
      </p:sp>
      <p:pic>
        <p:nvPicPr>
          <p:cNvPr id="13319" name="Picture 7" descr="IODPPrimerShortCourse"/>
          <p:cNvPicPr>
            <a:picLocks noChangeAspect="1" noChangeArrowheads="1"/>
          </p:cNvPicPr>
          <p:nvPr/>
        </p:nvPicPr>
        <p:blipFill>
          <a:blip r:embed="rId4"/>
          <a:srcRect/>
          <a:stretch>
            <a:fillRect/>
          </a:stretch>
        </p:blipFill>
        <p:spPr bwMode="auto">
          <a:xfrm>
            <a:off x="3730625" y="1568450"/>
            <a:ext cx="4572000" cy="35814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Title 1"/>
          <p:cNvSpPr>
            <a:spLocks noGrp="1"/>
          </p:cNvSpPr>
          <p:nvPr>
            <p:ph type="title" idx="4294967295"/>
          </p:nvPr>
        </p:nvSpPr>
        <p:spPr>
          <a:xfrm>
            <a:off x="2965450" y="53086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Sediment Cores</a:t>
            </a:r>
          </a:p>
        </p:txBody>
      </p:sp>
      <p:sp>
        <p:nvSpPr>
          <p:cNvPr id="1027" name="Text Placeholder 3"/>
          <p:cNvSpPr>
            <a:spLocks noGrp="1"/>
          </p:cNvSpPr>
          <p:nvPr>
            <p:ph type="body" sz="half" idx="4294967295"/>
          </p:nvPr>
        </p:nvSpPr>
        <p:spPr>
          <a:xfrm>
            <a:off x="301625" y="1658938"/>
            <a:ext cx="2438400" cy="2562225"/>
          </a:xfrm>
        </p:spPr>
        <p:txBody>
          <a:bodyPr/>
          <a:lstStyle/>
          <a:p>
            <a:pPr marL="0" indent="0" eaLnBrk="1" hangingPunct="1">
              <a:lnSpc>
                <a:spcPct val="90000"/>
              </a:lnSpc>
              <a:spcAft>
                <a:spcPts val="1000"/>
              </a:spcAft>
              <a:buFontTx/>
              <a:buNone/>
            </a:pPr>
            <a:endParaRPr lang="en-US" sz="14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400" smtClean="0">
                <a:solidFill>
                  <a:schemeClr val="bg2"/>
                </a:solidFill>
                <a:latin typeface="Georgia" pitchFamily="-60" charset="0"/>
                <a:ea typeface="ＭＳ Ｐゴシック" pitchFamily="-60" charset="-128"/>
                <a:cs typeface="ＭＳ Ｐゴシック" pitchFamily="-60" charset="-128"/>
              </a:rPr>
              <a:t>Layers accumulate over time</a:t>
            </a:r>
          </a:p>
          <a:p>
            <a:pPr marL="0" indent="0" eaLnBrk="1" hangingPunct="1">
              <a:lnSpc>
                <a:spcPct val="90000"/>
              </a:lnSpc>
              <a:spcAft>
                <a:spcPts val="1000"/>
              </a:spcAft>
              <a:buFont typeface="Wingdings" pitchFamily="-60" charset="2"/>
              <a:buChar char="§"/>
            </a:pPr>
            <a:r>
              <a:rPr lang="en-US" sz="1400" smtClean="0">
                <a:solidFill>
                  <a:schemeClr val="bg2"/>
                </a:solidFill>
                <a:latin typeface="Georgia" pitchFamily="-60" charset="0"/>
                <a:ea typeface="ＭＳ Ｐゴシック" pitchFamily="-60" charset="-128"/>
                <a:cs typeface="ＭＳ Ｐゴシック" pitchFamily="-60" charset="-128"/>
              </a:rPr>
              <a:t>Depth is proportional to time</a:t>
            </a:r>
          </a:p>
          <a:p>
            <a:pPr marL="0" indent="0" eaLnBrk="1" hangingPunct="1">
              <a:lnSpc>
                <a:spcPct val="90000"/>
              </a:lnSpc>
              <a:spcAft>
                <a:spcPts val="1000"/>
              </a:spcAft>
              <a:buFont typeface="Wingdings" pitchFamily="-60" charset="2"/>
              <a:buChar char="§"/>
            </a:pPr>
            <a:r>
              <a:rPr lang="en-US" sz="1400" smtClean="0">
                <a:solidFill>
                  <a:schemeClr val="bg2"/>
                </a:solidFill>
                <a:latin typeface="Georgia" pitchFamily="-60" charset="0"/>
                <a:ea typeface="ＭＳ Ｐゴシック" pitchFamily="-60" charset="-128"/>
                <a:cs typeface="ＭＳ Ｐゴシック" pitchFamily="-60" charset="-128"/>
              </a:rPr>
              <a:t>Sedimentation rate equals the change in depth divided by the change in time</a:t>
            </a:r>
          </a:p>
          <a:p>
            <a:pPr marL="0" indent="0" eaLnBrk="1" hangingPunct="1">
              <a:lnSpc>
                <a:spcPct val="90000"/>
              </a:lnSpc>
              <a:spcAft>
                <a:spcPts val="1000"/>
              </a:spcAft>
              <a:buFont typeface="Wingdings" pitchFamily="-60" charset="2"/>
              <a:buNone/>
            </a:pPr>
            <a:endParaRPr lang="en-US" sz="1400" smtClean="0">
              <a:solidFill>
                <a:schemeClr val="bg2"/>
              </a:solidFill>
              <a:latin typeface="Georgia" pitchFamily="-60" charset="0"/>
              <a:ea typeface="ＭＳ Ｐゴシック" pitchFamily="-60" charset="-128"/>
              <a:cs typeface="ＭＳ Ｐゴシック" pitchFamily="-60" charset="-128"/>
            </a:endParaRPr>
          </a:p>
        </p:txBody>
      </p:sp>
      <p:sp>
        <p:nvSpPr>
          <p:cNvPr id="1028"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1029"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sp>
        <p:nvSpPr>
          <p:cNvPr id="1030" name="Rectangle 6"/>
          <p:cNvSpPr>
            <a:spLocks noChangeArrowheads="1"/>
          </p:cNvSpPr>
          <p:nvPr/>
        </p:nvSpPr>
        <p:spPr bwMode="auto">
          <a:xfrm>
            <a:off x="5630863" y="2270125"/>
            <a:ext cx="3036887" cy="457200"/>
          </a:xfrm>
          <a:prstGeom prst="rect">
            <a:avLst/>
          </a:prstGeom>
          <a:noFill/>
          <a:ln w="9525">
            <a:noFill/>
            <a:miter lim="800000"/>
            <a:headEnd/>
            <a:tailEnd/>
          </a:ln>
        </p:spPr>
        <p:txBody>
          <a:bodyPr>
            <a:prstTxWarp prst="textNoShape">
              <a:avLst/>
            </a:prstTxWarp>
            <a:spAutoFit/>
          </a:bodyPr>
          <a:lstStyle/>
          <a:p>
            <a:endParaRPr lang="en-US"/>
          </a:p>
        </p:txBody>
      </p:sp>
      <p:graphicFrame>
        <p:nvGraphicFramePr>
          <p:cNvPr id="1033" name="Object 9"/>
          <p:cNvGraphicFramePr>
            <a:graphicFrameLocks noChangeAspect="1"/>
          </p:cNvGraphicFramePr>
          <p:nvPr/>
        </p:nvGraphicFramePr>
        <p:xfrm>
          <a:off x="3321050" y="1658938"/>
          <a:ext cx="4933950" cy="3119437"/>
        </p:xfrm>
        <a:graphic>
          <a:graphicData uri="http://schemas.openxmlformats.org/presentationml/2006/ole">
            <mc:AlternateContent xmlns:mc="http://schemas.openxmlformats.org/markup-compatibility/2006">
              <mc:Choice xmlns:v="urn:schemas-microsoft-com:vml" Requires="v">
                <p:oleObj spid="_x0000_s1043" name="Worksheet" r:id="rId5" imgW="5145024" imgH="3252216" progId="Excel.Sheet.8">
                  <p:embed/>
                </p:oleObj>
              </mc:Choice>
              <mc:Fallback>
                <p:oleObj name="Worksheet" r:id="rId5" imgW="5145024" imgH="3252216" progId="Excel.Sheet.8">
                  <p:embed/>
                  <p:pic>
                    <p:nvPicPr>
                      <p:cNvPr id="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1050" y="1658938"/>
                        <a:ext cx="4933950" cy="3119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4" name="Text Box 10"/>
          <p:cNvSpPr txBox="1">
            <a:spLocks noChangeArrowheads="1"/>
          </p:cNvSpPr>
          <p:nvPr/>
        </p:nvSpPr>
        <p:spPr bwMode="auto">
          <a:xfrm>
            <a:off x="4071938" y="917575"/>
            <a:ext cx="4183062" cy="741363"/>
          </a:xfrm>
          <a:prstGeom prst="rect">
            <a:avLst/>
          </a:prstGeom>
          <a:noFill/>
          <a:ln w="9525">
            <a:noFill/>
            <a:miter lim="800000"/>
            <a:headEnd/>
            <a:tailEnd/>
          </a:ln>
          <a:effectLst/>
        </p:spPr>
        <p:txBody>
          <a:bodyPr>
            <a:prstTxWarp prst="textNoShape">
              <a:avLst/>
            </a:prstTxWarp>
            <a:spAutoFit/>
          </a:bodyPr>
          <a:lstStyle/>
          <a:p>
            <a:pPr hangingPunct="0">
              <a:lnSpc>
                <a:spcPct val="93000"/>
              </a:lnSpc>
              <a:spcBef>
                <a:spcPct val="50000"/>
              </a:spcBef>
              <a:buClr>
                <a:srgbClr val="000000"/>
              </a:buClr>
              <a:buSzPct val="100000"/>
              <a:buFont typeface="Times New Roman" pitchFamily="-60" charset="0"/>
              <a:buNone/>
            </a:pPr>
            <a:r>
              <a:rPr lang="en-US" sz="1800">
                <a:solidFill>
                  <a:srgbClr val="8B216A"/>
                </a:solidFill>
                <a:latin typeface="Georgia" pitchFamily="-60" charset="0"/>
              </a:rPr>
              <a:t>Sedimentation rate = ∆ depth</a:t>
            </a:r>
          </a:p>
          <a:p>
            <a:pPr hangingPunct="0">
              <a:lnSpc>
                <a:spcPct val="93000"/>
              </a:lnSpc>
              <a:spcBef>
                <a:spcPct val="50000"/>
              </a:spcBef>
              <a:buClr>
                <a:srgbClr val="000000"/>
              </a:buClr>
              <a:buSzPct val="100000"/>
              <a:buFont typeface="Times New Roman" pitchFamily="-60" charset="0"/>
              <a:buNone/>
            </a:pPr>
            <a:r>
              <a:rPr lang="en-US" sz="1800">
                <a:solidFill>
                  <a:srgbClr val="8B216A"/>
                </a:solidFill>
                <a:latin typeface="Georgia" pitchFamily="-60" charset="0"/>
              </a:rPr>
              <a:t>                                         ∆ time</a:t>
            </a:r>
          </a:p>
        </p:txBody>
      </p:sp>
      <p:sp>
        <p:nvSpPr>
          <p:cNvPr id="1035" name="Line 11"/>
          <p:cNvSpPr>
            <a:spLocks noChangeShapeType="1"/>
          </p:cNvSpPr>
          <p:nvPr/>
        </p:nvSpPr>
        <p:spPr bwMode="auto">
          <a:xfrm>
            <a:off x="6329363" y="1281113"/>
            <a:ext cx="990600" cy="0"/>
          </a:xfrm>
          <a:prstGeom prst="line">
            <a:avLst/>
          </a:prstGeom>
          <a:noFill/>
          <a:ln w="9525">
            <a:solidFill>
              <a:srgbClr val="8B216A"/>
            </a:solidFill>
            <a:round/>
            <a:headEnd/>
            <a:tailEnd/>
          </a:ln>
          <a:effectLst/>
        </p:spPr>
        <p:txBody>
          <a:bodyPr wrap="none" anchor="ctr">
            <a:prstTxWarp prst="textNoShape">
              <a:avLst/>
            </a:prstTxWarp>
          </a:bodyPr>
          <a:lstStyle/>
          <a:p>
            <a:endParaRPr lang="en-US"/>
          </a:p>
        </p:txBody>
      </p:sp>
      <p:sp>
        <p:nvSpPr>
          <p:cNvPr id="1037" name="Text Box 13"/>
          <p:cNvSpPr txBox="1">
            <a:spLocks noChangeArrowheads="1"/>
          </p:cNvSpPr>
          <p:nvPr/>
        </p:nvSpPr>
        <p:spPr bwMode="auto">
          <a:xfrm>
            <a:off x="1160463" y="4756150"/>
            <a:ext cx="1371600" cy="741363"/>
          </a:xfrm>
          <a:prstGeom prst="rect">
            <a:avLst/>
          </a:prstGeom>
          <a:noFill/>
          <a:ln w="9525">
            <a:noFill/>
            <a:miter lim="800000"/>
            <a:headEnd/>
            <a:tailEnd/>
          </a:ln>
          <a:effectLst/>
        </p:spPr>
        <p:txBody>
          <a:bodyPr>
            <a:prstTxWarp prst="textNoShape">
              <a:avLst/>
            </a:prstTxWarp>
            <a:spAutoFit/>
          </a:bodyPr>
          <a:lstStyle/>
          <a:p>
            <a:pPr hangingPunct="0">
              <a:lnSpc>
                <a:spcPct val="93000"/>
              </a:lnSpc>
              <a:spcBef>
                <a:spcPct val="50000"/>
              </a:spcBef>
              <a:buClr>
                <a:srgbClr val="000000"/>
              </a:buClr>
              <a:buSzPct val="100000"/>
              <a:buFont typeface="Times New Roman" pitchFamily="-60" charset="0"/>
              <a:buNone/>
            </a:pPr>
            <a:r>
              <a:rPr lang="en-US" sz="1800">
                <a:latin typeface="Georgia" pitchFamily="-60" charset="0"/>
              </a:rPr>
              <a:t>Depth</a:t>
            </a:r>
          </a:p>
          <a:p>
            <a:pPr hangingPunct="0">
              <a:lnSpc>
                <a:spcPct val="93000"/>
              </a:lnSpc>
              <a:spcBef>
                <a:spcPct val="50000"/>
              </a:spcBef>
              <a:buClr>
                <a:srgbClr val="000000"/>
              </a:buClr>
              <a:buSzPct val="100000"/>
              <a:buFont typeface="Times New Roman" pitchFamily="-60" charset="0"/>
              <a:buNone/>
            </a:pPr>
            <a:r>
              <a:rPr lang="en-US" sz="1800">
                <a:latin typeface="Georgia" pitchFamily="-60" charset="0"/>
              </a:rPr>
              <a:t>(or Time)</a:t>
            </a:r>
          </a:p>
        </p:txBody>
      </p:sp>
      <p:sp>
        <p:nvSpPr>
          <p:cNvPr id="1038" name="Line 14"/>
          <p:cNvSpPr>
            <a:spLocks noChangeShapeType="1"/>
          </p:cNvSpPr>
          <p:nvPr/>
        </p:nvSpPr>
        <p:spPr bwMode="auto">
          <a:xfrm flipV="1">
            <a:off x="1636713" y="4316413"/>
            <a:ext cx="0" cy="357187"/>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sp>
        <p:nvSpPr>
          <p:cNvPr id="1039" name="Line 15"/>
          <p:cNvSpPr>
            <a:spLocks noChangeShapeType="1"/>
          </p:cNvSpPr>
          <p:nvPr/>
        </p:nvSpPr>
        <p:spPr bwMode="auto">
          <a:xfrm>
            <a:off x="1636713" y="5638800"/>
            <a:ext cx="0" cy="357188"/>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pic>
        <p:nvPicPr>
          <p:cNvPr id="1040" name="Picture 16" descr="core"/>
          <p:cNvPicPr>
            <a:picLocks noChangeAspect="1" noChangeArrowheads="1"/>
          </p:cNvPicPr>
          <p:nvPr/>
        </p:nvPicPr>
        <p:blipFill>
          <a:blip r:embed="rId7"/>
          <a:srcRect l="42787"/>
          <a:stretch>
            <a:fillRect/>
          </a:stretch>
        </p:blipFill>
        <p:spPr bwMode="auto">
          <a:xfrm>
            <a:off x="244475" y="4221163"/>
            <a:ext cx="915988" cy="2097087"/>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idx="4294967295"/>
          </p:nvPr>
        </p:nvSpPr>
        <p:spPr>
          <a:xfrm>
            <a:off x="2965450" y="46482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Proxy Measurements</a:t>
            </a:r>
          </a:p>
        </p:txBody>
      </p:sp>
      <p:sp>
        <p:nvSpPr>
          <p:cNvPr id="15362" name="Text Placeholder 3"/>
          <p:cNvSpPr>
            <a:spLocks noGrp="1"/>
          </p:cNvSpPr>
          <p:nvPr>
            <p:ph type="body" sz="half" idx="4294967295"/>
          </p:nvPr>
        </p:nvSpPr>
        <p:spPr>
          <a:xfrm>
            <a:off x="301625" y="1658938"/>
            <a:ext cx="2438400" cy="3294062"/>
          </a:xfrm>
        </p:spPr>
        <p:txBody>
          <a:bodyPr/>
          <a:lstStyle/>
          <a:p>
            <a:pPr marL="0" indent="0" eaLnBrk="1" hangingPunct="1">
              <a:lnSpc>
                <a:spcPct val="90000"/>
              </a:lnSpc>
              <a:spcAft>
                <a:spcPts val="1000"/>
              </a:spcAft>
              <a:buFontTx/>
              <a:buNone/>
            </a:pPr>
            <a:endParaRPr lang="en-US" sz="16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When you can’t directly measure a variable of interest</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Measure proxy variables in sediment cores</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Tells us what the environment was like in the past</a:t>
            </a:r>
          </a:p>
        </p:txBody>
      </p:sp>
      <p:sp>
        <p:nvSpPr>
          <p:cNvPr id="15363"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15364"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pic>
        <p:nvPicPr>
          <p:cNvPr id="15365" name="Picture 6" descr="20090309_banded_iron_format"/>
          <p:cNvPicPr>
            <a:picLocks noChangeAspect="1" noChangeArrowheads="1"/>
          </p:cNvPicPr>
          <p:nvPr/>
        </p:nvPicPr>
        <p:blipFill>
          <a:blip r:embed="rId3"/>
          <a:srcRect/>
          <a:stretch>
            <a:fillRect/>
          </a:stretch>
        </p:blipFill>
        <p:spPr bwMode="auto">
          <a:xfrm>
            <a:off x="4343400" y="1066800"/>
            <a:ext cx="3489325" cy="3581400"/>
          </a:xfrm>
          <a:prstGeom prst="rect">
            <a:avLst/>
          </a:prstGeom>
          <a:noFill/>
          <a:ln w="9525">
            <a:noFill/>
            <a:miter lim="800000"/>
            <a:headEnd/>
            <a:tailEnd/>
          </a:ln>
        </p:spPr>
      </p:pic>
      <p:sp>
        <p:nvSpPr>
          <p:cNvPr id="15366" name="Text Box 6"/>
          <p:cNvSpPr txBox="1">
            <a:spLocks noChangeArrowheads="1"/>
          </p:cNvSpPr>
          <p:nvPr/>
        </p:nvSpPr>
        <p:spPr bwMode="auto">
          <a:xfrm>
            <a:off x="4343400" y="5207000"/>
            <a:ext cx="3276600" cy="603250"/>
          </a:xfrm>
          <a:prstGeom prst="rect">
            <a:avLst/>
          </a:prstGeom>
          <a:noFill/>
          <a:ln w="9525">
            <a:noFill/>
            <a:miter lim="800000"/>
            <a:headEnd/>
            <a:tailEnd/>
          </a:ln>
          <a:effectLst/>
        </p:spPr>
        <p:txBody>
          <a:bodyPr>
            <a:prstTxWarp prst="textNoShape">
              <a:avLst/>
            </a:prstTxWarp>
            <a:spAutoFit/>
          </a:bodyPr>
          <a:lstStyle/>
          <a:p>
            <a:pPr hangingPunct="0">
              <a:lnSpc>
                <a:spcPct val="93000"/>
              </a:lnSpc>
              <a:spcBef>
                <a:spcPct val="50000"/>
              </a:spcBef>
              <a:buClr>
                <a:srgbClr val="000000"/>
              </a:buClr>
              <a:buSzPct val="100000"/>
              <a:buFont typeface="Times New Roman" pitchFamily="-60" charset="0"/>
              <a:buNone/>
            </a:pPr>
            <a:r>
              <a:rPr lang="en-US" sz="1800">
                <a:solidFill>
                  <a:srgbClr val="8B216A"/>
                </a:solidFill>
                <a:latin typeface="Georgia" pitchFamily="-60" charset="0"/>
              </a:rPr>
              <a:t>Example: What do the colors tell us?</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idx="4294967295"/>
          </p:nvPr>
        </p:nvSpPr>
        <p:spPr>
          <a:xfrm>
            <a:off x="2965450" y="53086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What was the Earth like in the past?</a:t>
            </a:r>
          </a:p>
        </p:txBody>
      </p:sp>
      <p:sp>
        <p:nvSpPr>
          <p:cNvPr id="17410" name="Text Placeholder 3"/>
          <p:cNvSpPr>
            <a:spLocks noGrp="1"/>
          </p:cNvSpPr>
          <p:nvPr>
            <p:ph type="body" sz="half" idx="4294967295"/>
          </p:nvPr>
        </p:nvSpPr>
        <p:spPr>
          <a:xfrm>
            <a:off x="301625" y="1658938"/>
            <a:ext cx="2438400" cy="3294062"/>
          </a:xfrm>
        </p:spPr>
        <p:txBody>
          <a:bodyPr/>
          <a:lstStyle/>
          <a:p>
            <a:pPr marL="0" indent="0" eaLnBrk="1" hangingPunct="1">
              <a:lnSpc>
                <a:spcPct val="90000"/>
              </a:lnSpc>
              <a:spcAft>
                <a:spcPts val="1000"/>
              </a:spcAft>
              <a:buFontTx/>
              <a:buNone/>
            </a:pPr>
            <a:endParaRPr lang="en-US" sz="16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What was the atmosphere made of?</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How salty were the oceans?</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How warm/cold was it?</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What life existed?</a:t>
            </a:r>
          </a:p>
        </p:txBody>
      </p:sp>
      <p:sp>
        <p:nvSpPr>
          <p:cNvPr id="17411"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17412"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pic>
        <p:nvPicPr>
          <p:cNvPr id="17413" name="Picture 7" descr="LJURA"/>
          <p:cNvPicPr>
            <a:picLocks noChangeAspect="1" noChangeArrowheads="1"/>
          </p:cNvPicPr>
          <p:nvPr/>
        </p:nvPicPr>
        <p:blipFill>
          <a:blip r:embed="rId3"/>
          <a:srcRect/>
          <a:stretch>
            <a:fillRect/>
          </a:stretch>
        </p:blipFill>
        <p:spPr bwMode="auto">
          <a:xfrm>
            <a:off x="3657600" y="1447800"/>
            <a:ext cx="5029200" cy="3352800"/>
          </a:xfrm>
          <a:prstGeom prst="rect">
            <a:avLst/>
          </a:prstGeom>
          <a:noFill/>
          <a:ln w="9525">
            <a:noFill/>
            <a:miter lim="800000"/>
            <a:headEnd/>
            <a:tailEnd/>
          </a:ln>
        </p:spPr>
      </p:pic>
      <p:sp>
        <p:nvSpPr>
          <p:cNvPr id="17414" name="Text Box 6"/>
          <p:cNvSpPr txBox="1">
            <a:spLocks noChangeArrowheads="1"/>
          </p:cNvSpPr>
          <p:nvPr/>
        </p:nvSpPr>
        <p:spPr bwMode="auto">
          <a:xfrm>
            <a:off x="263525" y="4271963"/>
            <a:ext cx="2476500" cy="1790700"/>
          </a:xfrm>
          <a:prstGeom prst="rect">
            <a:avLst/>
          </a:prstGeom>
          <a:noFill/>
          <a:ln w="9525">
            <a:noFill/>
            <a:miter lim="800000"/>
            <a:headEnd/>
            <a:tailEnd/>
          </a:ln>
          <a:effectLst/>
        </p:spPr>
        <p:txBody>
          <a:bodyPr>
            <a:prstTxWarp prst="textNoShape">
              <a:avLst/>
            </a:prstTxWarp>
            <a:spAutoFit/>
          </a:bodyPr>
          <a:lstStyle/>
          <a:p>
            <a:pPr hangingPunct="0">
              <a:lnSpc>
                <a:spcPct val="93000"/>
              </a:lnSpc>
              <a:spcBef>
                <a:spcPct val="50000"/>
              </a:spcBef>
              <a:buClr>
                <a:srgbClr val="000000"/>
              </a:buClr>
              <a:buSzPct val="100000"/>
              <a:buFont typeface="Times New Roman" pitchFamily="-60" charset="0"/>
              <a:buNone/>
            </a:pPr>
            <a:r>
              <a:rPr lang="en-US">
                <a:solidFill>
                  <a:schemeClr val="bg2"/>
                </a:solidFill>
                <a:latin typeface="Georgia" pitchFamily="-60" charset="0"/>
              </a:rPr>
              <a:t>… can learn all this (and much, much more) from sediment cores!</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a:xfrm>
            <a:off x="2965450" y="53086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Changes in Earth’s Carbon Cycle?</a:t>
            </a:r>
          </a:p>
        </p:txBody>
      </p:sp>
      <p:sp>
        <p:nvSpPr>
          <p:cNvPr id="19458" name="Text Placeholder 3"/>
          <p:cNvSpPr>
            <a:spLocks noGrp="1"/>
          </p:cNvSpPr>
          <p:nvPr>
            <p:ph type="body" sz="half" idx="4294967295"/>
          </p:nvPr>
        </p:nvSpPr>
        <p:spPr>
          <a:xfrm>
            <a:off x="301625" y="1658938"/>
            <a:ext cx="2438400" cy="3294062"/>
          </a:xfrm>
        </p:spPr>
        <p:txBody>
          <a:bodyPr/>
          <a:lstStyle/>
          <a:p>
            <a:pPr marL="0" indent="0" eaLnBrk="1" hangingPunct="1">
              <a:lnSpc>
                <a:spcPct val="90000"/>
              </a:lnSpc>
              <a:spcAft>
                <a:spcPts val="1000"/>
              </a:spcAft>
              <a:buFontTx/>
              <a:buNone/>
            </a:pPr>
            <a:endParaRPr lang="en-US" sz="16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Coal formed from plant remains</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Plants remove carbon dioxide from atmosphere by photosynthesis</a:t>
            </a:r>
          </a:p>
          <a:p>
            <a:pPr marL="0" indent="0" eaLnBrk="1" hangingPunct="1">
              <a:lnSpc>
                <a:spcPct val="90000"/>
              </a:lnSpc>
              <a:spcAft>
                <a:spcPts val="1000"/>
              </a:spcAft>
              <a:buFont typeface="Wingdings" pitchFamily="-60" charset="2"/>
              <a:buChar char="§"/>
            </a:pPr>
            <a:r>
              <a:rPr lang="en-US" sz="1600" smtClean="0">
                <a:solidFill>
                  <a:schemeClr val="bg2"/>
                </a:solidFill>
                <a:latin typeface="Georgia" pitchFamily="-60" charset="0"/>
                <a:ea typeface="ＭＳ Ｐゴシック" pitchFamily="-60" charset="-128"/>
                <a:cs typeface="ＭＳ Ｐゴシック" pitchFamily="-60" charset="-128"/>
              </a:rPr>
              <a:t>How did carbon dioxide levels in the atmosphere change when all this coal was buried?</a:t>
            </a:r>
          </a:p>
        </p:txBody>
      </p:sp>
      <p:sp>
        <p:nvSpPr>
          <p:cNvPr id="19459"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19460"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pic>
        <p:nvPicPr>
          <p:cNvPr id="19462" name="Picture 6" descr="Uncovered_Coal_Seams"/>
          <p:cNvPicPr>
            <a:picLocks noChangeAspect="1" noChangeArrowheads="1"/>
          </p:cNvPicPr>
          <p:nvPr/>
        </p:nvPicPr>
        <p:blipFill>
          <a:blip r:embed="rId3"/>
          <a:srcRect/>
          <a:stretch>
            <a:fillRect/>
          </a:stretch>
        </p:blipFill>
        <p:spPr bwMode="auto">
          <a:xfrm>
            <a:off x="3440113" y="1103313"/>
            <a:ext cx="5132387" cy="3849687"/>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a:xfrm>
            <a:off x="2965450" y="5308600"/>
            <a:ext cx="5867400" cy="558800"/>
          </a:xfrm>
        </p:spPr>
        <p:txBody>
          <a:bodyPr anchor="t"/>
          <a:lstStyle/>
          <a:p>
            <a:pPr eaLnBrk="1" hangingPunct="1"/>
            <a:r>
              <a:rPr lang="en-US" sz="2400" b="1" smtClean="0">
                <a:solidFill>
                  <a:schemeClr val="tx2"/>
                </a:solidFill>
                <a:latin typeface="Georgia" pitchFamily="-60" charset="0"/>
                <a:ea typeface="ＭＳ Ｐゴシック" pitchFamily="-60" charset="-128"/>
                <a:cs typeface="ＭＳ Ｐゴシック" pitchFamily="-60" charset="-128"/>
              </a:rPr>
              <a:t>Carbon Cycle</a:t>
            </a:r>
          </a:p>
        </p:txBody>
      </p:sp>
      <p:sp>
        <p:nvSpPr>
          <p:cNvPr id="21506" name="Text Placeholder 3"/>
          <p:cNvSpPr>
            <a:spLocks noGrp="1"/>
          </p:cNvSpPr>
          <p:nvPr>
            <p:ph type="body" sz="half" idx="4294967295"/>
          </p:nvPr>
        </p:nvSpPr>
        <p:spPr>
          <a:xfrm>
            <a:off x="301625" y="1658938"/>
            <a:ext cx="2438400" cy="3294062"/>
          </a:xfrm>
        </p:spPr>
        <p:txBody>
          <a:bodyPr/>
          <a:lstStyle/>
          <a:p>
            <a:pPr marL="0" indent="0" eaLnBrk="1" hangingPunct="1">
              <a:lnSpc>
                <a:spcPct val="90000"/>
              </a:lnSpc>
              <a:spcAft>
                <a:spcPts val="1000"/>
              </a:spcAft>
              <a:buFontTx/>
              <a:buNone/>
            </a:pPr>
            <a:endParaRPr lang="en-US" sz="1500" smtClean="0">
              <a:solidFill>
                <a:schemeClr val="bg2"/>
              </a:solidFill>
              <a:latin typeface="Georgia" pitchFamily="-60" charset="0"/>
              <a:ea typeface="ＭＳ Ｐゴシック" pitchFamily="-60" charset="-128"/>
              <a:cs typeface="ＭＳ Ｐゴシック" pitchFamily="-60" charset="-128"/>
            </a:endParaRP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Reservoirs-where carbon is stored</a:t>
            </a: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Fluxes-movement of carbon from one reservoir to another</a:t>
            </a:r>
          </a:p>
          <a:p>
            <a:pPr marL="0" indent="0" eaLnBrk="1" hangingPunct="1">
              <a:lnSpc>
                <a:spcPct val="90000"/>
              </a:lnSpc>
              <a:spcAft>
                <a:spcPts val="1000"/>
              </a:spcAft>
              <a:buFont typeface="Wingdings" pitchFamily="-60" charset="2"/>
              <a:buChar char="§"/>
            </a:pPr>
            <a:r>
              <a:rPr lang="en-US" sz="1500" smtClean="0">
                <a:solidFill>
                  <a:schemeClr val="bg2"/>
                </a:solidFill>
                <a:latin typeface="Georgia" pitchFamily="-60" charset="0"/>
                <a:ea typeface="ＭＳ Ｐゴシック" pitchFamily="-60" charset="-128"/>
                <a:cs typeface="ＭＳ Ｐゴシック" pitchFamily="-60" charset="-128"/>
              </a:rPr>
              <a:t>The total amounts of carbon in each reservoir have NOT always been the same</a:t>
            </a:r>
          </a:p>
          <a:p>
            <a:pPr marL="0" indent="0" eaLnBrk="1" hangingPunct="1">
              <a:lnSpc>
                <a:spcPct val="90000"/>
              </a:lnSpc>
              <a:spcAft>
                <a:spcPts val="1000"/>
              </a:spcAft>
              <a:buFont typeface="Wingdings" pitchFamily="-60" charset="2"/>
              <a:buChar char="§"/>
            </a:pPr>
            <a:endParaRPr lang="en-US" sz="1500" smtClean="0">
              <a:solidFill>
                <a:schemeClr val="bg2"/>
              </a:solidFill>
              <a:latin typeface="Georgia" pitchFamily="-60" charset="0"/>
              <a:ea typeface="ＭＳ Ｐゴシック" pitchFamily="-60" charset="-128"/>
              <a:cs typeface="ＭＳ Ｐゴシック" pitchFamily="-60" charset="-128"/>
            </a:endParaRPr>
          </a:p>
        </p:txBody>
      </p:sp>
      <p:sp>
        <p:nvSpPr>
          <p:cNvPr id="21507" name="Date Placeholder 6"/>
          <p:cNvSpPr txBox="1">
            <a:spLocks noGrp="1"/>
          </p:cNvSpPr>
          <p:nvPr/>
        </p:nvSpPr>
        <p:spPr bwMode="auto">
          <a:xfrm>
            <a:off x="5788025" y="6405563"/>
            <a:ext cx="3044825" cy="365125"/>
          </a:xfrm>
          <a:prstGeom prst="rect">
            <a:avLst/>
          </a:prstGeom>
          <a:noFill/>
          <a:ln w="9525">
            <a:noFill/>
            <a:miter lim="800000"/>
            <a:headEnd/>
            <a:tailEnd/>
          </a:ln>
        </p:spPr>
        <p:txBody>
          <a:bodyPr>
            <a:prstTxWarp prst="textNoShape">
              <a:avLst/>
            </a:prstTxWarp>
          </a:bodyPr>
          <a:lstStyle/>
          <a:p>
            <a:pPr algn="r"/>
            <a:r>
              <a:rPr lang="en-US" sz="1400" b="1">
                <a:solidFill>
                  <a:srgbClr val="FFFFFF"/>
                </a:solidFill>
                <a:latin typeface="Georgia" pitchFamily="-60" charset="0"/>
              </a:rPr>
              <a:t>Scripps Classroom Connection</a:t>
            </a:r>
          </a:p>
        </p:txBody>
      </p:sp>
      <p:sp>
        <p:nvSpPr>
          <p:cNvPr id="21508" name="Footer Placeholder 5"/>
          <p:cNvSpPr txBox="1">
            <a:spLocks noGrp="1"/>
          </p:cNvSpPr>
          <p:nvPr/>
        </p:nvSpPr>
        <p:spPr bwMode="auto">
          <a:xfrm>
            <a:off x="301625" y="6410325"/>
            <a:ext cx="3584575" cy="366713"/>
          </a:xfrm>
          <a:prstGeom prst="rect">
            <a:avLst/>
          </a:prstGeom>
          <a:noFill/>
          <a:ln w="9525">
            <a:noFill/>
            <a:miter lim="800000"/>
            <a:headEnd/>
            <a:tailEnd/>
          </a:ln>
        </p:spPr>
        <p:txBody>
          <a:bodyPr>
            <a:prstTxWarp prst="textNoShape">
              <a:avLst/>
            </a:prstTxWarp>
          </a:bodyPr>
          <a:lstStyle/>
          <a:p>
            <a:r>
              <a:rPr lang="en-US" sz="1200" b="1">
                <a:solidFill>
                  <a:srgbClr val="FFFFFF"/>
                </a:solidFill>
                <a:latin typeface="Georgia" pitchFamily="-60" charset="0"/>
              </a:rPr>
              <a:t>http://earthref.org/SCC</a:t>
            </a:r>
          </a:p>
        </p:txBody>
      </p:sp>
      <p:pic>
        <p:nvPicPr>
          <p:cNvPr id="21510" name="Picture 6"/>
          <p:cNvPicPr>
            <a:picLocks noChangeAspect="1" noChangeArrowheads="1"/>
          </p:cNvPicPr>
          <p:nvPr/>
        </p:nvPicPr>
        <p:blipFill>
          <a:blip r:embed="rId3"/>
          <a:srcRect/>
          <a:stretch>
            <a:fillRect/>
          </a:stretch>
        </p:blipFill>
        <p:spPr bwMode="auto">
          <a:xfrm>
            <a:off x="3798888" y="1363663"/>
            <a:ext cx="4473575" cy="3636962"/>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ubtitle 1"/>
          <p:cNvSpPr>
            <a:spLocks noGrp="1"/>
          </p:cNvSpPr>
          <p:nvPr>
            <p:ph type="subTitle" idx="1"/>
          </p:nvPr>
        </p:nvSpPr>
        <p:spPr>
          <a:xfrm>
            <a:off x="685800" y="3340100"/>
            <a:ext cx="7772400" cy="1998663"/>
          </a:xfrm>
        </p:spPr>
        <p:txBody>
          <a:bodyPr/>
          <a:lstStyle/>
          <a:p>
            <a:pPr eaLnBrk="1" hangingPunct="1">
              <a:buFont typeface="Georgia" pitchFamily="-60" charset="0"/>
              <a:buChar char="●"/>
            </a:pPr>
            <a:r>
              <a:rPr smtClean="0">
                <a:latin typeface="Georgia" pitchFamily="-60" charset="0"/>
                <a:ea typeface="ＭＳ Ｐゴシック" pitchFamily="-60" charset="-128"/>
                <a:cs typeface="ＭＳ Ｐゴシック" pitchFamily="-60" charset="-128"/>
              </a:rPr>
              <a:t>Sediment cores give us a window into the past</a:t>
            </a:r>
          </a:p>
          <a:p>
            <a:pPr eaLnBrk="1" hangingPunct="1">
              <a:buFont typeface="Georgia" pitchFamily="-60" charset="0"/>
              <a:buChar char="●"/>
            </a:pPr>
            <a:r>
              <a:rPr smtClean="0">
                <a:latin typeface="Georgia" pitchFamily="-60" charset="0"/>
                <a:ea typeface="ＭＳ Ｐゴシック" pitchFamily="-60" charset="-128"/>
                <a:cs typeface="ＭＳ Ｐゴシック" pitchFamily="-60" charset="-128"/>
              </a:rPr>
              <a:t>Depth in sediment cores represents time: older materials are on the bottom, younger on top</a:t>
            </a:r>
          </a:p>
          <a:p>
            <a:pPr eaLnBrk="1" hangingPunct="1">
              <a:buFont typeface="Georgia" pitchFamily="-60" charset="0"/>
              <a:buChar char="●"/>
            </a:pPr>
            <a:r>
              <a:rPr smtClean="0">
                <a:latin typeface="Georgia" pitchFamily="-60" charset="0"/>
                <a:ea typeface="ＭＳ Ｐゴシック" pitchFamily="-60" charset="-128"/>
                <a:cs typeface="ＭＳ Ｐゴシック" pitchFamily="-60" charset="-128"/>
              </a:rPr>
              <a:t>Proxy measurements from sediment cores let us reconstruct past environments including variables like temperature, the composition of the atmosphere, and existing forms of life</a:t>
            </a:r>
          </a:p>
        </p:txBody>
      </p:sp>
      <p:sp>
        <p:nvSpPr>
          <p:cNvPr id="25602" name="Date Placeholder 4"/>
          <p:cNvSpPr>
            <a:spLocks noGrp="1"/>
          </p:cNvSpPr>
          <p:nvPr>
            <p:ph type="dt" sz="quarter" idx="10"/>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en-US">
                <a:latin typeface="Georgia" pitchFamily="-60" charset="0"/>
              </a:rPr>
              <a:t>Scripps Classroom Connection</a:t>
            </a:r>
          </a:p>
        </p:txBody>
      </p:sp>
      <p:sp>
        <p:nvSpPr>
          <p:cNvPr id="25603" name="Footer Placeholder 3"/>
          <p:cNvSpPr>
            <a:spLocks noGrp="1"/>
          </p:cNvSpPr>
          <p:nvPr>
            <p:ph type="ftr" sz="quarter" idx="1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r>
              <a:rPr lang="en-US">
                <a:latin typeface="Georgia" pitchFamily="-60" charset="0"/>
              </a:rPr>
              <a:t>http://earthref.org/SCC</a:t>
            </a:r>
          </a:p>
        </p:txBody>
      </p:sp>
      <p:sp>
        <p:nvSpPr>
          <p:cNvPr id="25604" name="Title 2"/>
          <p:cNvSpPr>
            <a:spLocks noGrp="1"/>
          </p:cNvSpPr>
          <p:nvPr>
            <p:ph type="ctrTitle"/>
          </p:nvPr>
        </p:nvSpPr>
        <p:spPr/>
        <p:txBody>
          <a:bodyPr/>
          <a:lstStyle/>
          <a:p>
            <a:pPr eaLnBrk="1" hangingPunct="1"/>
            <a:r>
              <a:rPr lang="en-US" smtClean="0">
                <a:latin typeface="Georgia" pitchFamily="-60" charset="0"/>
                <a:ea typeface="ＭＳ Ｐゴシック" pitchFamily="-60" charset="-128"/>
                <a:cs typeface="ＭＳ Ｐゴシック" pitchFamily="-60" charset="-128"/>
              </a:rPr>
              <a:t>Conclusions</a:t>
            </a:r>
            <a:br>
              <a:rPr lang="en-US" smtClean="0">
                <a:latin typeface="Georgia" pitchFamily="-60" charset="0"/>
                <a:ea typeface="ＭＳ Ｐゴシック" pitchFamily="-60" charset="-128"/>
                <a:cs typeface="ＭＳ Ｐゴシック" pitchFamily="-60" charset="-128"/>
              </a:rPr>
            </a:br>
            <a:endParaRPr lang="en-US" smtClean="0">
              <a:latin typeface="Georgia" pitchFamily="-60" charset="0"/>
              <a:ea typeface="ＭＳ Ｐゴシック" pitchFamily="-60" charset="-128"/>
              <a:cs typeface="ＭＳ Ｐゴシック" pitchFamily="-60" charset="-128"/>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ubtitle 1"/>
          <p:cNvSpPr>
            <a:spLocks noGrp="1"/>
          </p:cNvSpPr>
          <p:nvPr>
            <p:ph type="subTitle" idx="4294967295"/>
          </p:nvPr>
        </p:nvSpPr>
        <p:spPr>
          <a:xfrm>
            <a:off x="685800" y="3340100"/>
            <a:ext cx="7772400" cy="1998663"/>
          </a:xfrm>
        </p:spPr>
        <p:txBody>
          <a:bodyPr/>
          <a:lstStyle/>
          <a:p>
            <a:pPr marL="168275" indent="-168275" eaLnBrk="1" hangingPunct="1"/>
            <a:r>
              <a:rPr lang="en-US" sz="2000" smtClean="0">
                <a:latin typeface="Georgia" pitchFamily="-60" charset="0"/>
                <a:ea typeface="ＭＳ Ｐゴシック" pitchFamily="-60" charset="-128"/>
                <a:cs typeface="ＭＳ Ｐゴシック" pitchFamily="-60" charset="-128"/>
              </a:rPr>
              <a:t>Purpose: To understand how sediments record major changes in Earth’s chemistry through time by making a ocean sediment ‘core.’ </a:t>
            </a:r>
          </a:p>
          <a:p>
            <a:pPr marL="168275" indent="-168275" eaLnBrk="1" hangingPunct="1"/>
            <a:r>
              <a:rPr lang="en-US" sz="2000" smtClean="0">
                <a:latin typeface="Georgia" pitchFamily="-60" charset="0"/>
                <a:ea typeface="ＭＳ Ｐゴシック" pitchFamily="-60" charset="-128"/>
                <a:cs typeface="ＭＳ Ｐゴシック" pitchFamily="-60" charset="-128"/>
              </a:rPr>
              <a:t>Materials: 1L plastic bottle, sand, carbonate, clay, water, acid, salt, gravel, Fe powder</a:t>
            </a: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36869"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Lab Instructions:</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Overview</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ubtitle 1"/>
          <p:cNvSpPr>
            <a:spLocks noGrp="1"/>
          </p:cNvSpPr>
          <p:nvPr>
            <p:ph type="subTitle" idx="4294967295"/>
          </p:nvPr>
        </p:nvSpPr>
        <p:spPr>
          <a:xfrm>
            <a:off x="685800" y="3340100"/>
            <a:ext cx="7772400" cy="1998663"/>
          </a:xfrm>
        </p:spPr>
        <p:txBody>
          <a:bodyPr/>
          <a:lstStyle/>
          <a:p>
            <a:pPr marL="168275" indent="-168275" eaLnBrk="1" hangingPunct="1">
              <a:buFont typeface="Georgia" pitchFamily="-60" charset="0"/>
              <a:buNone/>
            </a:pPr>
            <a:r>
              <a:rPr lang="en-US" sz="2000" dirty="0" smtClean="0">
                <a:latin typeface="Georgia" pitchFamily="-60" charset="0"/>
                <a:ea typeface="ＭＳ Ｐゴシック" pitchFamily="-60" charset="-128"/>
                <a:cs typeface="ＭＳ Ｐゴシック" pitchFamily="-60" charset="-128"/>
              </a:rPr>
              <a:t>	</a:t>
            </a:r>
            <a:endParaRPr lang="en-US" sz="2000" dirty="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dirty="0" smtClean="0">
                <a:latin typeface="Georgia" pitchFamily="-60" charset="0"/>
                <a:ea typeface="ＭＳ Ｐゴシック" pitchFamily="-60" charset="-128"/>
                <a:cs typeface="ＭＳ Ｐゴシック" pitchFamily="-60" charset="-128"/>
              </a:rPr>
              <a:t> Work in groups to create and observe a series of chemical reactions and physical processes that represent major events in Earth History.</a:t>
            </a:r>
          </a:p>
          <a:p>
            <a:pPr marL="168275" indent="-168275" eaLnBrk="1" hangingPunct="1"/>
            <a:r>
              <a:rPr lang="en-US" sz="2000" dirty="0" smtClean="0">
                <a:latin typeface="Georgia" pitchFamily="-60" charset="0"/>
                <a:ea typeface="ＭＳ Ｐゴシック" pitchFamily="-60" charset="-128"/>
                <a:cs typeface="ＭＳ Ｐゴシック" pitchFamily="-60" charset="-128"/>
              </a:rPr>
              <a:t>Make a core that represents the series of reactions.</a:t>
            </a:r>
          </a:p>
          <a:p>
            <a:pPr marL="168275" indent="-168275" eaLnBrk="1" hangingPunct="1"/>
            <a:r>
              <a:rPr lang="en-US" sz="2000" dirty="0" smtClean="0">
                <a:latin typeface="Georgia" pitchFamily="-60" charset="0"/>
                <a:ea typeface="ＭＳ Ｐゴシック" pitchFamily="-60" charset="-128"/>
                <a:cs typeface="ＭＳ Ｐゴシック" pitchFamily="-60" charset="-128"/>
              </a:rPr>
              <a:t>Interpret another group’s core to tell a story about the history represented.</a:t>
            </a: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38917"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Lab Instructions:</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Directions</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ubtitle 1"/>
          <p:cNvSpPr>
            <a:spLocks noGrp="1"/>
          </p:cNvSpPr>
          <p:nvPr>
            <p:ph type="subTitle" idx="4294967295"/>
          </p:nvPr>
        </p:nvSpPr>
        <p:spPr>
          <a:xfrm>
            <a:off x="485775" y="2647950"/>
            <a:ext cx="7772400" cy="1998663"/>
          </a:xfrm>
        </p:spPr>
        <p:txBody>
          <a:bodyPr/>
          <a:lstStyle/>
          <a:p>
            <a:pPr marL="168275" indent="-168275" eaLnBrk="1" hangingPunct="1">
              <a:buFont typeface="Georgia" pitchFamily="-60" charset="0"/>
              <a:buNone/>
            </a:pPr>
            <a:r>
              <a:rPr lang="en-US" sz="2000" smtClean="0">
                <a:latin typeface="Georgia" pitchFamily="-60" charset="0"/>
                <a:ea typeface="ＭＳ Ｐゴシック" pitchFamily="-60" charset="-128"/>
                <a:cs typeface="ＭＳ Ｐゴシック" pitchFamily="-60" charset="-128"/>
              </a:rPr>
              <a:t>	</a:t>
            </a:r>
            <a:endParaRPr lang="en-US" sz="200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smtClean="0">
                <a:latin typeface="Georgia" pitchFamily="-60" charset="0"/>
                <a:ea typeface="ＭＳ Ｐゴシック" pitchFamily="-60" charset="-128"/>
                <a:cs typeface="ＭＳ Ｐゴシック" pitchFamily="-60" charset="-128"/>
              </a:rPr>
              <a:t> Form your group.</a:t>
            </a:r>
          </a:p>
          <a:p>
            <a:pPr marL="168275" indent="-168275" eaLnBrk="1" hangingPunct="1"/>
            <a:r>
              <a:rPr lang="en-US" sz="2000" smtClean="0">
                <a:latin typeface="Georgia" pitchFamily="-60" charset="0"/>
                <a:ea typeface="ＭＳ Ｐゴシック" pitchFamily="-60" charset="-128"/>
                <a:cs typeface="ＭＳ Ｐゴシック" pitchFamily="-60" charset="-128"/>
              </a:rPr>
              <a:t>Get one plastic bottle per group.</a:t>
            </a:r>
          </a:p>
          <a:p>
            <a:pPr marL="168275" indent="-168275" eaLnBrk="1" hangingPunct="1"/>
            <a:r>
              <a:rPr lang="en-US" sz="2000" smtClean="0">
                <a:latin typeface="Georgia" pitchFamily="-60" charset="0"/>
                <a:ea typeface="ＭＳ Ｐゴシック" pitchFamily="-60" charset="-128"/>
                <a:cs typeface="ＭＳ Ｐゴシック" pitchFamily="-60" charset="-128"/>
              </a:rPr>
              <a:t>Measure and mark 1 inch intervals along the bottle from bottom to top (each inch=100 mL)</a:t>
            </a:r>
          </a:p>
          <a:p>
            <a:pPr marL="168275" indent="-168275" eaLnBrk="1" hangingPunct="1"/>
            <a:r>
              <a:rPr lang="en-US" sz="2000" smtClean="0">
                <a:latin typeface="Georgia" pitchFamily="-60" charset="0"/>
                <a:ea typeface="ＭＳ Ｐゴシック" pitchFamily="-60" charset="-128"/>
                <a:cs typeface="ＭＳ Ｐゴシック" pitchFamily="-60" charset="-128"/>
              </a:rPr>
              <a:t>Add to beaker: SiO</a:t>
            </a:r>
            <a:r>
              <a:rPr lang="en-US" sz="2000" baseline="-25000" smtClean="0">
                <a:latin typeface="Georgia" pitchFamily="-60" charset="0"/>
                <a:ea typeface="ＭＳ Ｐゴシック" pitchFamily="-60" charset="-128"/>
                <a:cs typeface="ＭＳ Ｐゴシック" pitchFamily="-60" charset="-128"/>
              </a:rPr>
              <a:t>2</a:t>
            </a:r>
            <a:r>
              <a:rPr lang="en-US" sz="2000" smtClean="0">
                <a:latin typeface="Georgia" pitchFamily="-60" charset="0"/>
                <a:ea typeface="ＭＳ Ｐゴシック" pitchFamily="-60" charset="-128"/>
                <a:cs typeface="ＭＳ Ｐゴシック" pitchFamily="-60" charset="-128"/>
              </a:rPr>
              <a:t> - 100 mL, H</a:t>
            </a:r>
            <a:r>
              <a:rPr lang="en-US" sz="2000" baseline="-25000" smtClean="0">
                <a:latin typeface="Georgia" pitchFamily="-60" charset="0"/>
                <a:ea typeface="ＭＳ Ｐゴシック" pitchFamily="-60" charset="-128"/>
                <a:cs typeface="ＭＳ Ｐゴシック" pitchFamily="-60" charset="-128"/>
              </a:rPr>
              <a:t>2</a:t>
            </a:r>
            <a:r>
              <a:rPr lang="en-US" sz="2000" smtClean="0">
                <a:latin typeface="Georgia" pitchFamily="-60" charset="0"/>
                <a:ea typeface="ＭＳ Ｐゴシック" pitchFamily="-60" charset="-128"/>
                <a:cs typeface="ＭＳ Ｐゴシック" pitchFamily="-60" charset="-128"/>
              </a:rPr>
              <a:t>O - 300 mL</a:t>
            </a:r>
          </a:p>
          <a:p>
            <a:pPr marL="168275" indent="-168275" eaLnBrk="1" hangingPunct="1"/>
            <a:r>
              <a:rPr lang="en-US" sz="2000" smtClean="0">
                <a:latin typeface="Georgia" pitchFamily="-60" charset="0"/>
                <a:ea typeface="ＭＳ Ｐゴシック" pitchFamily="-60" charset="-128"/>
                <a:cs typeface="ＭＳ Ｐゴシック" pitchFamily="-60" charset="-128"/>
              </a:rPr>
              <a:t>Record observations: what are the depths of the sand? Water? What does the sand look like (color, texture)?</a:t>
            </a: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40965"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Lab Instructions:</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Day 1</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ubtitle 1"/>
          <p:cNvSpPr>
            <a:spLocks noGrp="1"/>
          </p:cNvSpPr>
          <p:nvPr>
            <p:ph type="subTitle" idx="4294967295"/>
          </p:nvPr>
        </p:nvSpPr>
        <p:spPr>
          <a:xfrm>
            <a:off x="485775" y="2647950"/>
            <a:ext cx="7972425" cy="3336925"/>
          </a:xfrm>
        </p:spPr>
        <p:txBody>
          <a:bodyPr/>
          <a:lstStyle/>
          <a:p>
            <a:pPr marL="168275" indent="-168275" eaLnBrk="1" hangingPunct="1">
              <a:buFont typeface="Georgia" pitchFamily="-60" charset="0"/>
              <a:buNone/>
            </a:pPr>
            <a:r>
              <a:rPr lang="en-US" sz="2000" smtClean="0">
                <a:latin typeface="Georgia" pitchFamily="-60" charset="0"/>
                <a:ea typeface="ＭＳ Ｐゴシック" pitchFamily="-60" charset="-128"/>
                <a:cs typeface="ＭＳ Ｐゴシック" pitchFamily="-60" charset="-128"/>
              </a:rPr>
              <a:t>	</a:t>
            </a:r>
            <a:endParaRPr lang="en-US" sz="200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smtClean="0">
                <a:latin typeface="Georgia" pitchFamily="-60" charset="0"/>
                <a:ea typeface="ＭＳ Ｐゴシック" pitchFamily="-60" charset="-128"/>
                <a:cs typeface="ＭＳ Ｐゴシック" pitchFamily="-60" charset="-128"/>
              </a:rPr>
              <a:t> Bring your core to your desk - try not to shake it up or disturb the sand.</a:t>
            </a:r>
          </a:p>
          <a:p>
            <a:pPr marL="168275" indent="-168275" eaLnBrk="1" hangingPunct="1"/>
            <a:r>
              <a:rPr lang="en-US" sz="2000" smtClean="0">
                <a:latin typeface="Georgia" pitchFamily="-60" charset="0"/>
                <a:ea typeface="ＭＳ Ｐゴシック" pitchFamily="-60" charset="-128"/>
                <a:cs typeface="ＭＳ Ｐゴシック" pitchFamily="-60" charset="-128"/>
              </a:rPr>
              <a:t>Record the level of sand and the level of water using the scale on your core liner.</a:t>
            </a:r>
          </a:p>
          <a:p>
            <a:pPr marL="168275" indent="-168275" eaLnBrk="1" hangingPunct="1"/>
            <a:r>
              <a:rPr lang="en-US" sz="2000" smtClean="0">
                <a:latin typeface="Georgia" pitchFamily="-60" charset="0"/>
                <a:ea typeface="ＭＳ Ｐゴシック" pitchFamily="-60" charset="-128"/>
                <a:cs typeface="ＭＳ Ｐゴシック" pitchFamily="-60" charset="-128"/>
              </a:rPr>
              <a:t>Pick up the following: 50 mL SiO</a:t>
            </a:r>
            <a:r>
              <a:rPr lang="en-US" sz="2000" baseline="-25000" smtClean="0">
                <a:latin typeface="Georgia" pitchFamily="-60" charset="0"/>
                <a:ea typeface="ＭＳ Ｐゴシック" pitchFamily="-60" charset="-128"/>
                <a:cs typeface="ＭＳ Ｐゴシック" pitchFamily="-60" charset="-128"/>
              </a:rPr>
              <a:t>2</a:t>
            </a:r>
            <a:r>
              <a:rPr lang="en-US" sz="2000" smtClean="0">
                <a:latin typeface="Georgia" pitchFamily="-60" charset="0"/>
                <a:ea typeface="ＭＳ Ｐゴシック" pitchFamily="-60" charset="-128"/>
                <a:cs typeface="ＭＳ Ｐゴシック" pitchFamily="-60" charset="-128"/>
              </a:rPr>
              <a:t>, 100 mL Al</a:t>
            </a:r>
            <a:r>
              <a:rPr lang="en-US" sz="2000" baseline="-25000" smtClean="0">
                <a:latin typeface="Georgia" pitchFamily="-60" charset="0"/>
                <a:ea typeface="ＭＳ Ｐゴシック" pitchFamily="-60" charset="-128"/>
                <a:cs typeface="ＭＳ Ｐゴシック" pitchFamily="-60" charset="-128"/>
              </a:rPr>
              <a:t>2</a:t>
            </a:r>
            <a:r>
              <a:rPr lang="en-US" sz="2000" smtClean="0">
                <a:latin typeface="Georgia" pitchFamily="-60" charset="0"/>
                <a:ea typeface="ＭＳ Ｐゴシック" pitchFamily="-60" charset="-128"/>
                <a:cs typeface="ＭＳ Ｐゴシック" pitchFamily="-60" charset="-128"/>
              </a:rPr>
              <a:t>Si</a:t>
            </a:r>
            <a:r>
              <a:rPr lang="en-US" sz="2000" baseline="-25000" smtClean="0">
                <a:latin typeface="Georgia" pitchFamily="-60" charset="0"/>
                <a:ea typeface="ＭＳ Ｐゴシック" pitchFamily="-60" charset="-128"/>
                <a:cs typeface="ＭＳ Ｐゴシック" pitchFamily="-60" charset="-128"/>
              </a:rPr>
              <a:t>2</a:t>
            </a:r>
            <a:r>
              <a:rPr lang="en-US" sz="2000" smtClean="0">
                <a:latin typeface="Georgia" pitchFamily="-60" charset="0"/>
                <a:ea typeface="ＭＳ Ｐゴシック" pitchFamily="-60" charset="-128"/>
                <a:cs typeface="ＭＳ Ｐゴシック" pitchFamily="-60" charset="-128"/>
              </a:rPr>
              <a:t>O</a:t>
            </a:r>
            <a:r>
              <a:rPr lang="en-US" sz="2000" baseline="-25000" smtClean="0">
                <a:latin typeface="Georgia" pitchFamily="-60" charset="0"/>
                <a:ea typeface="ＭＳ Ｐゴシック" pitchFamily="-60" charset="-128"/>
                <a:cs typeface="ＭＳ Ｐゴシック" pitchFamily="-60" charset="-128"/>
              </a:rPr>
              <a:t>5</a:t>
            </a:r>
            <a:r>
              <a:rPr lang="en-US" sz="2000" smtClean="0">
                <a:latin typeface="Georgia" pitchFamily="-60" charset="0"/>
                <a:ea typeface="ＭＳ Ｐゴシック" pitchFamily="-60" charset="-128"/>
                <a:cs typeface="ＭＳ Ｐゴシック" pitchFamily="-60" charset="-128"/>
              </a:rPr>
              <a:t> + H</a:t>
            </a:r>
            <a:r>
              <a:rPr lang="en-US" sz="2000" baseline="-25000" smtClean="0">
                <a:latin typeface="Georgia" pitchFamily="-60" charset="0"/>
                <a:ea typeface="ＭＳ Ｐゴシック" pitchFamily="-60" charset="-128"/>
                <a:cs typeface="ＭＳ Ｐゴシック" pitchFamily="-60" charset="-128"/>
              </a:rPr>
              <a:t>2</a:t>
            </a:r>
            <a:r>
              <a:rPr lang="en-US" sz="2000" smtClean="0">
                <a:latin typeface="Georgia" pitchFamily="-60" charset="0"/>
                <a:ea typeface="ＭＳ Ｐゴシック" pitchFamily="-60" charset="-128"/>
                <a:cs typeface="ＭＳ Ｐゴシック" pitchFamily="-60" charset="-128"/>
              </a:rPr>
              <a:t>O, 50 mL CaCO</a:t>
            </a:r>
            <a:r>
              <a:rPr lang="en-US" sz="2000" baseline="-25000" smtClean="0">
                <a:latin typeface="Georgia" pitchFamily="-60" charset="0"/>
                <a:ea typeface="ＭＳ Ｐゴシック" pitchFamily="-60" charset="-128"/>
                <a:cs typeface="ＭＳ Ｐゴシック" pitchFamily="-60" charset="-128"/>
              </a:rPr>
              <a:t>3</a:t>
            </a:r>
            <a:endParaRPr lang="en-US" sz="2000" smtClean="0">
              <a:latin typeface="Georgia" pitchFamily="-60" charset="0"/>
              <a:ea typeface="ＭＳ Ｐゴシック" pitchFamily="-60" charset="-128"/>
              <a:cs typeface="ＭＳ Ｐゴシック" pitchFamily="-60" charset="-128"/>
            </a:endParaRP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43013"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Lab Instructions: </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Settling Rates</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ubtitle 1"/>
          <p:cNvSpPr>
            <a:spLocks noGrp="1"/>
          </p:cNvSpPr>
          <p:nvPr>
            <p:ph type="subTitle" idx="4294967295"/>
          </p:nvPr>
        </p:nvSpPr>
        <p:spPr>
          <a:xfrm>
            <a:off x="485775" y="2647950"/>
            <a:ext cx="7972425" cy="2301875"/>
          </a:xfrm>
        </p:spPr>
        <p:txBody>
          <a:bodyPr/>
          <a:lstStyle/>
          <a:p>
            <a:pPr marL="168275" indent="-168275" eaLnBrk="1" hangingPunct="1">
              <a:buFont typeface="Georgia" pitchFamily="-60" charset="0"/>
              <a:buNone/>
            </a:pPr>
            <a:r>
              <a:rPr lang="en-US" sz="2000" smtClean="0">
                <a:latin typeface="Georgia" pitchFamily="-60" charset="0"/>
                <a:ea typeface="ＭＳ Ｐゴシック" pitchFamily="-60" charset="-128"/>
                <a:cs typeface="ＭＳ Ｐゴシック" pitchFamily="-60" charset="-128"/>
              </a:rPr>
              <a:t>	</a:t>
            </a:r>
            <a:endParaRPr lang="en-US" sz="200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smtClean="0">
                <a:latin typeface="Georgia" pitchFamily="-60" charset="0"/>
                <a:ea typeface="ＭＳ Ｐゴシック" pitchFamily="-60" charset="-128"/>
                <a:cs typeface="ＭＳ Ｐゴシック" pitchFamily="-60" charset="-128"/>
              </a:rPr>
              <a:t> Describe each of the materials you’ve collected. Can you see individual particles? What is the texture? Color?</a:t>
            </a:r>
          </a:p>
          <a:p>
            <a:pPr marL="168275" indent="-168275" eaLnBrk="1" hangingPunct="1"/>
            <a:r>
              <a:rPr lang="en-US" sz="2000" smtClean="0">
                <a:latin typeface="Georgia" pitchFamily="-60" charset="0"/>
                <a:ea typeface="ＭＳ Ｐゴシック" pitchFamily="-60" charset="-128"/>
                <a:cs typeface="ＭＳ Ｐゴシック" pitchFamily="-60" charset="-128"/>
              </a:rPr>
              <a:t>Record your predictions: what do you think will happen when you pour a mixture of all these materials into the core? Will layers form? What material will be on the bottom? Why?</a:t>
            </a: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45061"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Lab Instructions: </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Settling Rates</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ubtitle 1"/>
          <p:cNvSpPr>
            <a:spLocks noGrp="1"/>
          </p:cNvSpPr>
          <p:nvPr>
            <p:ph type="subTitle" idx="4294967295"/>
          </p:nvPr>
        </p:nvSpPr>
        <p:spPr>
          <a:xfrm>
            <a:off x="485775" y="2647950"/>
            <a:ext cx="7972425" cy="2301875"/>
          </a:xfrm>
        </p:spPr>
        <p:txBody>
          <a:bodyPr/>
          <a:lstStyle/>
          <a:p>
            <a:pPr marL="168275" indent="-168275" eaLnBrk="1" hangingPunct="1">
              <a:buFont typeface="Georgia" pitchFamily="-60" charset="0"/>
              <a:buNone/>
            </a:pPr>
            <a:r>
              <a:rPr lang="en-US" sz="2000" smtClean="0">
                <a:latin typeface="Georgia" pitchFamily="-60" charset="0"/>
                <a:ea typeface="ＭＳ Ｐゴシック" pitchFamily="-60" charset="-128"/>
                <a:cs typeface="ＭＳ Ｐゴシック" pitchFamily="-60" charset="-128"/>
              </a:rPr>
              <a:t>	</a:t>
            </a:r>
            <a:endParaRPr lang="en-US" sz="200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smtClean="0">
                <a:latin typeface="Georgia" pitchFamily="-60" charset="0"/>
                <a:ea typeface="ＭＳ Ｐゴシック" pitchFamily="-60" charset="-128"/>
                <a:cs typeface="ＭＳ Ｐゴシック" pitchFamily="-60" charset="-128"/>
              </a:rPr>
              <a:t> Mix all your materials together - stir well!</a:t>
            </a:r>
          </a:p>
          <a:p>
            <a:pPr marL="168275" indent="-168275" eaLnBrk="1" hangingPunct="1"/>
            <a:r>
              <a:rPr lang="en-US" sz="2000" smtClean="0">
                <a:latin typeface="Georgia" pitchFamily="-60" charset="0"/>
                <a:ea typeface="ＭＳ Ｐゴシック" pitchFamily="-60" charset="-128"/>
                <a:cs typeface="ＭＳ Ｐゴシック" pitchFamily="-60" charset="-128"/>
              </a:rPr>
              <a:t>Pour the mixture into your core and observe what happens.</a:t>
            </a:r>
          </a:p>
          <a:p>
            <a:pPr marL="168275" indent="-168275" eaLnBrk="1" hangingPunct="1"/>
            <a:r>
              <a:rPr lang="en-US" sz="2000" smtClean="0">
                <a:latin typeface="Georgia" pitchFamily="-60" charset="0"/>
                <a:ea typeface="ＭＳ Ｐゴシック" pitchFamily="-60" charset="-128"/>
                <a:cs typeface="ＭＳ Ｐゴシック" pitchFamily="-60" charset="-128"/>
              </a:rPr>
              <a:t>Were your predictions correct? Can you tell? Why or why not?</a:t>
            </a:r>
          </a:p>
          <a:p>
            <a:pPr marL="168275" indent="-168275" eaLnBrk="1" hangingPunct="1"/>
            <a:r>
              <a:rPr lang="en-US" sz="2000" smtClean="0">
                <a:latin typeface="Georgia" pitchFamily="-60" charset="0"/>
                <a:ea typeface="ＭＳ Ｐゴシック" pitchFamily="-60" charset="-128"/>
                <a:cs typeface="ＭＳ Ｐゴシック" pitchFamily="-60" charset="-128"/>
              </a:rPr>
              <a:t>What factors would cause layers to form?</a:t>
            </a:r>
          </a:p>
          <a:p>
            <a:pPr marL="168275" indent="-168275" eaLnBrk="1" hangingPunct="1"/>
            <a:r>
              <a:rPr lang="en-US" sz="2000" smtClean="0">
                <a:latin typeface="Georgia" pitchFamily="-60" charset="0"/>
                <a:ea typeface="ＭＳ Ｐゴシック" pitchFamily="-60" charset="-128"/>
                <a:cs typeface="ＭＳ Ｐゴシック" pitchFamily="-60" charset="-128"/>
              </a:rPr>
              <a:t>Did all the materials sink at the same speed?</a:t>
            </a: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47109"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Lab Instructions: </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Settling Rates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ubtitle 1"/>
          <p:cNvSpPr>
            <a:spLocks noGrp="1"/>
          </p:cNvSpPr>
          <p:nvPr>
            <p:ph type="subTitle" idx="4294967295"/>
          </p:nvPr>
        </p:nvSpPr>
        <p:spPr>
          <a:xfrm>
            <a:off x="485775" y="2647950"/>
            <a:ext cx="7972425" cy="2301875"/>
          </a:xfrm>
        </p:spPr>
        <p:txBody>
          <a:bodyPr/>
          <a:lstStyle/>
          <a:p>
            <a:pPr marL="168275" indent="-168275" eaLnBrk="1" hangingPunct="1">
              <a:buFont typeface="Georgia" pitchFamily="-60" charset="0"/>
              <a:buNone/>
            </a:pPr>
            <a:r>
              <a:rPr lang="en-US" sz="2000" smtClean="0">
                <a:latin typeface="Georgia" pitchFamily="-60" charset="0"/>
                <a:ea typeface="ＭＳ Ｐゴシック" pitchFamily="-60" charset="-128"/>
                <a:cs typeface="ＭＳ Ｐゴシック" pitchFamily="-60" charset="-128"/>
              </a:rPr>
              <a:t>	</a:t>
            </a:r>
            <a:endParaRPr lang="en-US" sz="200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smtClean="0">
                <a:latin typeface="Georgia" pitchFamily="-60" charset="0"/>
                <a:ea typeface="ＭＳ Ｐゴシック" pitchFamily="-60" charset="-128"/>
                <a:cs typeface="ＭＳ Ｐゴシック" pitchFamily="-60" charset="-128"/>
              </a:rPr>
              <a:t> What do you think determines how fast particles sink in the ocean?</a:t>
            </a:r>
          </a:p>
          <a:p>
            <a:pPr marL="168275" indent="-168275" eaLnBrk="1" hangingPunct="1"/>
            <a:r>
              <a:rPr lang="en-US" sz="2000" smtClean="0">
                <a:latin typeface="Georgia" pitchFamily="-60" charset="0"/>
                <a:ea typeface="ＭＳ Ｐゴシック" pitchFamily="-60" charset="-128"/>
                <a:cs typeface="ＭＳ Ｐゴシック" pitchFamily="-60" charset="-128"/>
              </a:rPr>
              <a:t>Put the following in order of sinking speed (from fastest to slowest): sand, dead diatoms, dead foraminifera, fish bones, wind-blown dust.</a:t>
            </a:r>
          </a:p>
          <a:p>
            <a:pPr marL="168275" indent="-168275" eaLnBrk="1" hangingPunct="1"/>
            <a:endParaRPr lang="en-US" sz="2000" smtClean="0">
              <a:latin typeface="Georgia" pitchFamily="-60" charset="0"/>
              <a:ea typeface="ＭＳ Ｐゴシック" pitchFamily="-60" charset="-128"/>
              <a:cs typeface="ＭＳ Ｐゴシック" pitchFamily="-60" charset="-128"/>
            </a:endParaRP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49157"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Critical Thinking:</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Settling Rates</a:t>
            </a:r>
          </a:p>
        </p:txBody>
      </p:sp>
      <p:pic>
        <p:nvPicPr>
          <p:cNvPr id="49158" name="Picture 6" descr="Live_Ammonia_tepida"/>
          <p:cNvPicPr>
            <a:picLocks noChangeAspect="1" noChangeArrowheads="1"/>
          </p:cNvPicPr>
          <p:nvPr/>
        </p:nvPicPr>
        <p:blipFill>
          <a:blip r:embed="rId3"/>
          <a:srcRect/>
          <a:stretch>
            <a:fillRect/>
          </a:stretch>
        </p:blipFill>
        <p:spPr bwMode="auto">
          <a:xfrm>
            <a:off x="1481138" y="4619625"/>
            <a:ext cx="2263775" cy="1524000"/>
          </a:xfrm>
          <a:prstGeom prst="rect">
            <a:avLst/>
          </a:prstGeom>
          <a:noFill/>
        </p:spPr>
      </p:pic>
      <p:pic>
        <p:nvPicPr>
          <p:cNvPr id="49159" name="Picture 7" descr="600px-20110123_185042_Diatom"/>
          <p:cNvPicPr>
            <a:picLocks noChangeAspect="1" noChangeArrowheads="1"/>
          </p:cNvPicPr>
          <p:nvPr/>
        </p:nvPicPr>
        <p:blipFill>
          <a:blip r:embed="rId4"/>
          <a:srcRect/>
          <a:stretch>
            <a:fillRect/>
          </a:stretch>
        </p:blipFill>
        <p:spPr bwMode="auto">
          <a:xfrm>
            <a:off x="5248275" y="4410075"/>
            <a:ext cx="1733550" cy="1733550"/>
          </a:xfrm>
          <a:prstGeom prst="rect">
            <a:avLst/>
          </a:prstGeom>
          <a:noFill/>
        </p:spPr>
      </p:pic>
      <p:sp>
        <p:nvSpPr>
          <p:cNvPr id="49160" name="Freeform 8"/>
          <p:cNvSpPr>
            <a:spLocks/>
          </p:cNvSpPr>
          <p:nvPr/>
        </p:nvSpPr>
        <p:spPr bwMode="auto">
          <a:xfrm>
            <a:off x="7159625" y="5114925"/>
            <a:ext cx="1588" cy="304800"/>
          </a:xfrm>
          <a:custGeom>
            <a:avLst/>
            <a:gdLst/>
            <a:ahLst/>
            <a:cxnLst>
              <a:cxn ang="0">
                <a:pos x="0" y="192"/>
              </a:cxn>
              <a:cxn ang="0">
                <a:pos x="1" y="0"/>
              </a:cxn>
            </a:cxnLst>
            <a:rect l="0" t="0" r="r" b="b"/>
            <a:pathLst>
              <a:path w="1" h="192">
                <a:moveTo>
                  <a:pt x="0" y="192"/>
                </a:moveTo>
                <a:lnTo>
                  <a:pt x="1" y="0"/>
                </a:lnTo>
              </a:path>
            </a:pathLst>
          </a:custGeom>
          <a:noFill/>
          <a:ln w="38100" cmpd="sng">
            <a:solidFill>
              <a:schemeClr val="tx1"/>
            </a:solidFill>
            <a:round/>
            <a:headEnd type="none" w="med" len="med"/>
            <a:tailEnd type="none" w="med" len="med"/>
          </a:ln>
        </p:spPr>
        <p:txBody>
          <a:bodyPr wrap="none" anchor="ctr">
            <a:prstTxWarp prst="textNoShape">
              <a:avLst/>
            </a:prstTxWarp>
          </a:bodyPr>
          <a:lstStyle/>
          <a:p>
            <a:endParaRPr lang="en-US"/>
          </a:p>
        </p:txBody>
      </p:sp>
      <p:sp>
        <p:nvSpPr>
          <p:cNvPr id="49161" name="Text Box 9"/>
          <p:cNvSpPr txBox="1">
            <a:spLocks noChangeArrowheads="1"/>
          </p:cNvSpPr>
          <p:nvPr/>
        </p:nvSpPr>
        <p:spPr bwMode="auto">
          <a:xfrm>
            <a:off x="7159625" y="5114925"/>
            <a:ext cx="1120775"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Times" pitchFamily="-60" charset="0"/>
              </a:rPr>
              <a:t>10 microns</a:t>
            </a:r>
          </a:p>
        </p:txBody>
      </p:sp>
      <p:sp>
        <p:nvSpPr>
          <p:cNvPr id="49162" name="Freeform 10"/>
          <p:cNvSpPr>
            <a:spLocks/>
          </p:cNvSpPr>
          <p:nvPr/>
        </p:nvSpPr>
        <p:spPr bwMode="auto">
          <a:xfrm>
            <a:off x="1314450" y="5267325"/>
            <a:ext cx="1588" cy="304800"/>
          </a:xfrm>
          <a:custGeom>
            <a:avLst/>
            <a:gdLst/>
            <a:ahLst/>
            <a:cxnLst>
              <a:cxn ang="0">
                <a:pos x="0" y="192"/>
              </a:cxn>
              <a:cxn ang="0">
                <a:pos x="1" y="0"/>
              </a:cxn>
            </a:cxnLst>
            <a:rect l="0" t="0" r="r" b="b"/>
            <a:pathLst>
              <a:path w="1" h="192">
                <a:moveTo>
                  <a:pt x="0" y="192"/>
                </a:moveTo>
                <a:lnTo>
                  <a:pt x="1" y="0"/>
                </a:lnTo>
              </a:path>
            </a:pathLst>
          </a:custGeom>
          <a:noFill/>
          <a:ln w="38100" cmpd="sng">
            <a:solidFill>
              <a:schemeClr val="tx1"/>
            </a:solidFill>
            <a:round/>
            <a:headEnd type="none" w="med" len="med"/>
            <a:tailEnd type="none" w="med" len="med"/>
          </a:ln>
        </p:spPr>
        <p:txBody>
          <a:bodyPr wrap="none" anchor="ctr">
            <a:prstTxWarp prst="textNoShape">
              <a:avLst/>
            </a:prstTxWarp>
          </a:bodyPr>
          <a:lstStyle/>
          <a:p>
            <a:endParaRPr lang="en-US"/>
          </a:p>
        </p:txBody>
      </p:sp>
      <p:sp>
        <p:nvSpPr>
          <p:cNvPr id="49163" name="Text Box 11"/>
          <p:cNvSpPr txBox="1">
            <a:spLocks noChangeArrowheads="1"/>
          </p:cNvSpPr>
          <p:nvPr/>
        </p:nvSpPr>
        <p:spPr bwMode="auto">
          <a:xfrm>
            <a:off x="163513" y="5283200"/>
            <a:ext cx="1317625"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Times" pitchFamily="-60" charset="0"/>
              </a:rPr>
              <a:t>100 microns</a:t>
            </a:r>
          </a:p>
        </p:txBody>
      </p:sp>
      <p:sp>
        <p:nvSpPr>
          <p:cNvPr id="49164" name="Text Box 12"/>
          <p:cNvSpPr txBox="1">
            <a:spLocks noChangeArrowheads="1"/>
          </p:cNvSpPr>
          <p:nvPr/>
        </p:nvSpPr>
        <p:spPr bwMode="auto">
          <a:xfrm>
            <a:off x="5753100" y="6092825"/>
            <a:ext cx="1120775"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Times" pitchFamily="-60" charset="0"/>
              </a:rPr>
              <a:t>Diatom</a:t>
            </a:r>
          </a:p>
        </p:txBody>
      </p:sp>
      <p:sp>
        <p:nvSpPr>
          <p:cNvPr id="49165" name="Text Box 13"/>
          <p:cNvSpPr txBox="1">
            <a:spLocks noChangeArrowheads="1"/>
          </p:cNvSpPr>
          <p:nvPr/>
        </p:nvSpPr>
        <p:spPr bwMode="auto">
          <a:xfrm>
            <a:off x="2068513" y="6110288"/>
            <a:ext cx="16764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Times" pitchFamily="-60" charset="0"/>
              </a:rPr>
              <a:t>Foraminifer</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ubtitle 1"/>
          <p:cNvSpPr>
            <a:spLocks noGrp="1"/>
          </p:cNvSpPr>
          <p:nvPr>
            <p:ph type="subTitle" idx="4294967295"/>
          </p:nvPr>
        </p:nvSpPr>
        <p:spPr>
          <a:xfrm>
            <a:off x="5384800" y="2311400"/>
            <a:ext cx="3273425" cy="3798888"/>
          </a:xfrm>
        </p:spPr>
        <p:txBody>
          <a:bodyPr/>
          <a:lstStyle/>
          <a:p>
            <a:pPr marL="168275" indent="-168275" eaLnBrk="1" hangingPunct="1">
              <a:buFont typeface="Georgia" pitchFamily="-60" charset="0"/>
              <a:buNone/>
            </a:pPr>
            <a:r>
              <a:rPr lang="en-US" sz="2000" smtClean="0">
                <a:latin typeface="Georgia" pitchFamily="-60" charset="0"/>
                <a:ea typeface="ＭＳ Ｐゴシック" pitchFamily="-60" charset="-128"/>
                <a:cs typeface="ＭＳ Ｐゴシック" pitchFamily="-60" charset="-128"/>
              </a:rPr>
              <a:t>	</a:t>
            </a:r>
            <a:endParaRPr lang="en-US" sz="2000" smtClean="0">
              <a:latin typeface="ヒラギノ角ゴ Pro W3" pitchFamily="-60" charset="-128"/>
              <a:ea typeface="ＭＳ Ｐゴシック" pitchFamily="-60" charset="-128"/>
              <a:cs typeface="ＭＳ Ｐゴシック" pitchFamily="-60" charset="-128"/>
            </a:endParaRPr>
          </a:p>
          <a:p>
            <a:pPr marL="168275" indent="-168275" eaLnBrk="1" hangingPunct="1"/>
            <a:r>
              <a:rPr lang="en-US" sz="2000" smtClean="0">
                <a:latin typeface="Georgia" pitchFamily="-60" charset="0"/>
                <a:ea typeface="ＭＳ Ｐゴシック" pitchFamily="-60" charset="-128"/>
                <a:cs typeface="ＭＳ Ｐゴシック" pitchFamily="-60" charset="-128"/>
              </a:rPr>
              <a:t>Stromatolites: earliest photosynethesizing organisms</a:t>
            </a:r>
          </a:p>
          <a:p>
            <a:pPr marL="168275" indent="-168275" eaLnBrk="1" hangingPunct="1"/>
            <a:r>
              <a:rPr lang="en-US" sz="2000" smtClean="0">
                <a:latin typeface="Georgia" pitchFamily="-60" charset="0"/>
                <a:ea typeface="ＭＳ Ｐゴシック" pitchFamily="-60" charset="-128"/>
                <a:cs typeface="ＭＳ Ｐゴシック" pitchFamily="-60" charset="-128"/>
              </a:rPr>
              <a:t>Banded Iron Formations: layers of sediment the show the repeated oxygenation and oxygen-depletion of the oceans through the periodic oxidation and precipitation of iron.</a:t>
            </a:r>
          </a:p>
        </p:txBody>
      </p:sp>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56325"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Rise of Oxygen</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(and Redox Lab)</a:t>
            </a:r>
          </a:p>
        </p:txBody>
      </p:sp>
      <p:pic>
        <p:nvPicPr>
          <p:cNvPr id="56336" name="Picture 6" descr="20090309_banded_iron_format"/>
          <p:cNvPicPr>
            <a:picLocks noChangeAspect="1" noChangeArrowheads="1"/>
          </p:cNvPicPr>
          <p:nvPr/>
        </p:nvPicPr>
        <p:blipFill>
          <a:blip r:embed="rId3"/>
          <a:srcRect/>
          <a:stretch>
            <a:fillRect/>
          </a:stretch>
        </p:blipFill>
        <p:spPr bwMode="auto">
          <a:xfrm>
            <a:off x="2778125" y="3546475"/>
            <a:ext cx="2606675" cy="2674938"/>
          </a:xfrm>
          <a:prstGeom prst="rect">
            <a:avLst/>
          </a:prstGeom>
          <a:noFill/>
          <a:ln w="9525">
            <a:noFill/>
            <a:miter lim="800000"/>
            <a:headEnd/>
            <a:tailEnd/>
          </a:ln>
        </p:spPr>
      </p:pic>
      <p:pic>
        <p:nvPicPr>
          <p:cNvPr id="56337" name="Picture 17" descr="800px-Stromatolites_in_Sharkbay"/>
          <p:cNvPicPr>
            <a:picLocks noChangeAspect="1" noChangeArrowheads="1"/>
          </p:cNvPicPr>
          <p:nvPr/>
        </p:nvPicPr>
        <p:blipFill>
          <a:blip r:embed="rId4"/>
          <a:srcRect/>
          <a:stretch>
            <a:fillRect/>
          </a:stretch>
        </p:blipFill>
        <p:spPr bwMode="auto">
          <a:xfrm>
            <a:off x="163513" y="2487613"/>
            <a:ext cx="3163887" cy="235426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58373"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Rise of Oxygen</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(and Redox Lab)</a:t>
            </a:r>
          </a:p>
        </p:txBody>
      </p:sp>
      <p:pic>
        <p:nvPicPr>
          <p:cNvPr id="58377" name="Picture 9"/>
          <p:cNvPicPr>
            <a:picLocks noChangeAspect="1" noChangeArrowheads="1"/>
          </p:cNvPicPr>
          <p:nvPr/>
        </p:nvPicPr>
        <p:blipFill>
          <a:blip r:embed="rId3"/>
          <a:srcRect/>
          <a:stretch>
            <a:fillRect/>
          </a:stretch>
        </p:blipFill>
        <p:spPr bwMode="auto">
          <a:xfrm>
            <a:off x="1806575" y="2740025"/>
            <a:ext cx="5445125" cy="3573463"/>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60420" name="Title 2"/>
          <p:cNvSpPr>
            <a:spLocks noGrp="1"/>
          </p:cNvSpPr>
          <p:nvPr>
            <p:ph type="ctrTitle" idx="4294967295"/>
          </p:nvPr>
        </p:nvSpPr>
        <p:spPr>
          <a:xfrm>
            <a:off x="685800" y="381000"/>
            <a:ext cx="7772400" cy="1752600"/>
          </a:xfrm>
        </p:spPr>
        <p:txBody>
          <a:bodyPr/>
          <a:lstStyle/>
          <a:p>
            <a:pPr eaLnBrk="1" hangingPunct="1"/>
            <a:r>
              <a:rPr lang="en-US" sz="4200" smtClean="0">
                <a:latin typeface="Georgia" pitchFamily="-60" charset="0"/>
                <a:ea typeface="ＭＳ Ｐゴシック" pitchFamily="-60" charset="-128"/>
                <a:cs typeface="ＭＳ Ｐゴシック" pitchFamily="-60" charset="-128"/>
              </a:rPr>
              <a:t>Rise of Oxygen</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(and Redox Lab)</a:t>
            </a:r>
          </a:p>
        </p:txBody>
      </p:sp>
      <p:pic>
        <p:nvPicPr>
          <p:cNvPr id="60423" name="Picture 7"/>
          <p:cNvPicPr>
            <a:picLocks noChangeAspect="1" noChangeArrowheads="1"/>
          </p:cNvPicPr>
          <p:nvPr/>
        </p:nvPicPr>
        <p:blipFill>
          <a:blip r:embed="rId3"/>
          <a:srcRect/>
          <a:stretch>
            <a:fillRect/>
          </a:stretch>
        </p:blipFill>
        <p:spPr bwMode="auto">
          <a:xfrm>
            <a:off x="1879600" y="2792413"/>
            <a:ext cx="5368925" cy="3529012"/>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66564" name="Title 2"/>
          <p:cNvSpPr>
            <a:spLocks noGrp="1"/>
          </p:cNvSpPr>
          <p:nvPr>
            <p:ph type="ctrTitle" idx="4294967295"/>
          </p:nvPr>
        </p:nvSpPr>
        <p:spPr>
          <a:xfrm>
            <a:off x="685800" y="1154113"/>
            <a:ext cx="7772400" cy="652462"/>
          </a:xfrm>
        </p:spPr>
        <p:txBody>
          <a:bodyPr/>
          <a:lstStyle/>
          <a:p>
            <a:pPr eaLnBrk="1" hangingPunct="1"/>
            <a:r>
              <a:rPr lang="en-US" sz="4200" smtClean="0">
                <a:latin typeface="Georgia" pitchFamily="-60" charset="0"/>
                <a:ea typeface="ＭＳ Ｐゴシック" pitchFamily="-60" charset="-128"/>
                <a:cs typeface="ＭＳ Ｐゴシック" pitchFamily="-60" charset="-128"/>
              </a:rPr>
              <a:t>Glaciations</a:t>
            </a:r>
            <a:br>
              <a:rPr lang="en-US" sz="4200" smtClean="0">
                <a:latin typeface="Georgia" pitchFamily="-60" charset="0"/>
                <a:ea typeface="ＭＳ Ｐゴシック" pitchFamily="-60" charset="-128"/>
                <a:cs typeface="ＭＳ Ｐゴシック" pitchFamily="-60" charset="-128"/>
              </a:rPr>
            </a:br>
            <a:r>
              <a:rPr lang="en-US" sz="4200" smtClean="0">
                <a:latin typeface="Georgia" pitchFamily="-60" charset="0"/>
                <a:ea typeface="ＭＳ Ｐゴシック" pitchFamily="-60" charset="-128"/>
                <a:cs typeface="ＭＳ Ｐゴシック" pitchFamily="-60" charset="-128"/>
              </a:rPr>
              <a:t>(and Salinity Lab)</a:t>
            </a:r>
          </a:p>
        </p:txBody>
      </p:sp>
      <p:pic>
        <p:nvPicPr>
          <p:cNvPr id="66572" name="Picture 12"/>
          <p:cNvPicPr>
            <a:picLocks noChangeAspect="1" noChangeArrowheads="1"/>
          </p:cNvPicPr>
          <p:nvPr/>
        </p:nvPicPr>
        <p:blipFill>
          <a:blip r:embed="rId3"/>
          <a:srcRect/>
          <a:stretch>
            <a:fillRect/>
          </a:stretch>
        </p:blipFill>
        <p:spPr bwMode="auto">
          <a:xfrm>
            <a:off x="2100263" y="2765425"/>
            <a:ext cx="5060950" cy="3481388"/>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62468" name="Title 2"/>
          <p:cNvSpPr>
            <a:spLocks noGrp="1"/>
          </p:cNvSpPr>
          <p:nvPr>
            <p:ph type="ctrTitle" idx="4294967295"/>
          </p:nvPr>
        </p:nvSpPr>
        <p:spPr>
          <a:xfrm>
            <a:off x="685800" y="828675"/>
            <a:ext cx="7772400" cy="652463"/>
          </a:xfrm>
        </p:spPr>
        <p:txBody>
          <a:bodyPr/>
          <a:lstStyle/>
          <a:p>
            <a:pPr eaLnBrk="1" hangingPunct="1"/>
            <a:r>
              <a:rPr lang="en-US" sz="4200" smtClean="0">
                <a:latin typeface="Georgia" pitchFamily="-60" charset="0"/>
                <a:ea typeface="ＭＳ Ｐゴシック" pitchFamily="-60" charset="-128"/>
                <a:cs typeface="ＭＳ Ｐゴシック" pitchFamily="-60" charset="-128"/>
              </a:rPr>
              <a:t>Ocean Acidification Lab</a:t>
            </a:r>
          </a:p>
        </p:txBody>
      </p:sp>
      <p:pic>
        <p:nvPicPr>
          <p:cNvPr id="62470" name="Picture 6"/>
          <p:cNvPicPr>
            <a:picLocks noChangeAspect="1" noChangeArrowheads="1"/>
          </p:cNvPicPr>
          <p:nvPr/>
        </p:nvPicPr>
        <p:blipFill>
          <a:blip r:embed="rId3"/>
          <a:srcRect/>
          <a:stretch>
            <a:fillRect/>
          </a:stretch>
        </p:blipFill>
        <p:spPr bwMode="auto">
          <a:xfrm>
            <a:off x="1728788" y="2871788"/>
            <a:ext cx="6154737" cy="3519487"/>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4"/>
          <p:cNvSpPr txBox="1">
            <a:spLocks noGrp="1"/>
          </p:cNvSpPr>
          <p:nvPr/>
        </p:nvSpPr>
        <p:spPr bwMode="auto">
          <a:xfrm>
            <a:off x="5932488" y="6391275"/>
            <a:ext cx="3044825" cy="365125"/>
          </a:xfrm>
          <a:prstGeom prst="rect">
            <a:avLst/>
          </a:prstGeom>
          <a:noFill/>
          <a:ln>
            <a:miter lim="800000"/>
            <a:headEnd/>
            <a:tailEnd/>
          </a:ln>
        </p:spPr>
        <p:txBody>
          <a:bodyPr>
            <a:prstTxWarp prst="textNoShape">
              <a:avLst/>
            </a:prstTxWarp>
          </a:bodyPr>
          <a:lstStyle/>
          <a:p>
            <a:pPr algn="r">
              <a:defRPr/>
            </a:pPr>
            <a:r>
              <a:rPr lang="en-US" sz="1400" b="1">
                <a:solidFill>
                  <a:srgbClr val="FFFFFF"/>
                </a:solidFill>
                <a:latin typeface="Georgia" pitchFamily="-60" charset="0"/>
                <a:ea typeface="+mn-ea"/>
                <a:cs typeface="+mn-cs"/>
              </a:rPr>
              <a:t>Scripps Classroom Connection</a:t>
            </a:r>
          </a:p>
        </p:txBody>
      </p:sp>
      <p:sp>
        <p:nvSpPr>
          <p:cNvPr id="25603" name="Footer Placeholder 3"/>
          <p:cNvSpPr txBox="1">
            <a:spLocks noGrp="1"/>
          </p:cNvSpPr>
          <p:nvPr/>
        </p:nvSpPr>
        <p:spPr bwMode="auto">
          <a:xfrm>
            <a:off x="163513" y="6396038"/>
            <a:ext cx="3581400" cy="366712"/>
          </a:xfrm>
          <a:prstGeom prst="rect">
            <a:avLst/>
          </a:prstGeom>
          <a:noFill/>
          <a:ln>
            <a:miter lim="800000"/>
            <a:headEnd/>
            <a:tailEnd/>
          </a:ln>
        </p:spPr>
        <p:txBody>
          <a:bodyPr>
            <a:prstTxWarp prst="textNoShape">
              <a:avLst/>
            </a:prstTxWarp>
          </a:bodyPr>
          <a:lstStyle/>
          <a:p>
            <a:pPr>
              <a:defRPr/>
            </a:pPr>
            <a:r>
              <a:rPr lang="en-US" sz="1200" b="1">
                <a:solidFill>
                  <a:schemeClr val="bg1"/>
                </a:solidFill>
                <a:latin typeface="Georgia" pitchFamily="-60" charset="0"/>
                <a:ea typeface="+mn-ea"/>
                <a:cs typeface="+mn-cs"/>
              </a:rPr>
              <a:t>http://earthref.org/SCC</a:t>
            </a:r>
          </a:p>
        </p:txBody>
      </p:sp>
      <p:sp>
        <p:nvSpPr>
          <p:cNvPr id="64516" name="Title 2"/>
          <p:cNvSpPr>
            <a:spLocks noGrp="1"/>
          </p:cNvSpPr>
          <p:nvPr>
            <p:ph type="ctrTitle" idx="4294967295"/>
          </p:nvPr>
        </p:nvSpPr>
        <p:spPr>
          <a:xfrm>
            <a:off x="685800" y="828675"/>
            <a:ext cx="7772400" cy="652463"/>
          </a:xfrm>
        </p:spPr>
        <p:txBody>
          <a:bodyPr/>
          <a:lstStyle/>
          <a:p>
            <a:pPr eaLnBrk="1" hangingPunct="1"/>
            <a:r>
              <a:rPr lang="en-US" sz="4200" smtClean="0">
                <a:latin typeface="Georgia" pitchFamily="-60" charset="0"/>
                <a:ea typeface="ＭＳ Ｐゴシック" pitchFamily="-60" charset="-128"/>
                <a:cs typeface="ＭＳ Ｐゴシック" pitchFamily="-60" charset="-128"/>
              </a:rPr>
              <a:t>Ocean Acidification Lab</a:t>
            </a:r>
          </a:p>
        </p:txBody>
      </p:sp>
      <p:pic>
        <p:nvPicPr>
          <p:cNvPr id="64518" name="Picture 6"/>
          <p:cNvPicPr>
            <a:picLocks noChangeAspect="1" noChangeArrowheads="1"/>
          </p:cNvPicPr>
          <p:nvPr/>
        </p:nvPicPr>
        <p:blipFill>
          <a:blip r:embed="rId3"/>
          <a:srcRect/>
          <a:stretch>
            <a:fillRect/>
          </a:stretch>
        </p:blipFill>
        <p:spPr bwMode="auto">
          <a:xfrm>
            <a:off x="1404938" y="2824163"/>
            <a:ext cx="6273800" cy="3402012"/>
          </a:xfrm>
          <a:prstGeom prst="rect">
            <a:avLst/>
          </a:prstGeom>
          <a:noFill/>
          <a:ln w="9525">
            <a:noFill/>
            <a:miter lim="800000"/>
            <a:headEnd/>
            <a:tailEnd/>
          </a:ln>
          <a:effectLst/>
        </p:spPr>
      </p:pic>
      <p:sp>
        <p:nvSpPr>
          <p:cNvPr id="64519" name="Text Box 7"/>
          <p:cNvSpPr txBox="1">
            <a:spLocks noChangeArrowheads="1"/>
          </p:cNvSpPr>
          <p:nvPr/>
        </p:nvSpPr>
        <p:spPr bwMode="auto">
          <a:xfrm>
            <a:off x="2116138" y="4197350"/>
            <a:ext cx="941387"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Times" pitchFamily="-60" charset="0"/>
              </a:rPr>
              <a:t>coral</a:t>
            </a:r>
          </a:p>
        </p:txBody>
      </p:sp>
      <p:sp>
        <p:nvSpPr>
          <p:cNvPr id="64520" name="Text Box 8"/>
          <p:cNvSpPr txBox="1">
            <a:spLocks noChangeArrowheads="1"/>
          </p:cNvSpPr>
          <p:nvPr/>
        </p:nvSpPr>
        <p:spPr bwMode="auto">
          <a:xfrm>
            <a:off x="3057525" y="5267325"/>
            <a:ext cx="941388"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Times" pitchFamily="-60" charset="0"/>
              </a:rPr>
              <a:t>forams</a:t>
            </a:r>
          </a:p>
        </p:txBody>
      </p:sp>
      <p:sp>
        <p:nvSpPr>
          <p:cNvPr id="64521" name="Line 9"/>
          <p:cNvSpPr>
            <a:spLocks noChangeShapeType="1"/>
          </p:cNvSpPr>
          <p:nvPr/>
        </p:nvSpPr>
        <p:spPr bwMode="auto">
          <a:xfrm flipV="1">
            <a:off x="2692400" y="4197350"/>
            <a:ext cx="517525" cy="141288"/>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4522" name="Line 10"/>
          <p:cNvSpPr>
            <a:spLocks noChangeShapeType="1"/>
          </p:cNvSpPr>
          <p:nvPr/>
        </p:nvSpPr>
        <p:spPr bwMode="auto">
          <a:xfrm>
            <a:off x="2682875" y="4327525"/>
            <a:ext cx="844550" cy="206375"/>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4523" name="Line 11"/>
          <p:cNvSpPr>
            <a:spLocks noChangeShapeType="1"/>
          </p:cNvSpPr>
          <p:nvPr/>
        </p:nvSpPr>
        <p:spPr bwMode="auto">
          <a:xfrm flipV="1">
            <a:off x="3744913" y="4533900"/>
            <a:ext cx="700087" cy="898525"/>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4524" name="Line 12"/>
          <p:cNvSpPr>
            <a:spLocks noChangeShapeType="1"/>
          </p:cNvSpPr>
          <p:nvPr/>
        </p:nvSpPr>
        <p:spPr bwMode="auto">
          <a:xfrm>
            <a:off x="3744913" y="5432425"/>
            <a:ext cx="1135062"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SCC">
      <a:majorFont>
        <a:latin typeface="Arial"/>
        <a:ea typeface=""/>
        <a:cs typeface=""/>
      </a:majorFont>
      <a:minorFont>
        <a:latin typeface="Arial"/>
        <a:ea typeface=""/>
        <a:cs typeface=""/>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6676</TotalTime>
  <Words>4937</Words>
  <Application>Microsoft Macintosh PowerPoint</Application>
  <PresentationFormat>On-screen Show (4:3)</PresentationFormat>
  <Paragraphs>278</Paragraphs>
  <Slides>24</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SCC</vt:lpstr>
      <vt:lpstr>Worksheet</vt:lpstr>
      <vt:lpstr>Core Lab </vt:lpstr>
      <vt:lpstr>Geologic Timeline</vt:lpstr>
      <vt:lpstr>Sedimentary Rocks</vt:lpstr>
      <vt:lpstr>Relative Age</vt:lpstr>
      <vt:lpstr>Sediments in the Ocean</vt:lpstr>
      <vt:lpstr>Sediment Cores</vt:lpstr>
      <vt:lpstr>Proxy Measurements</vt:lpstr>
      <vt:lpstr>What was the Earth like in the past?</vt:lpstr>
      <vt:lpstr>Changes in Earth’s Carbon Cycle?</vt:lpstr>
      <vt:lpstr>Carbon Cycle</vt:lpstr>
      <vt:lpstr>Conclusions </vt:lpstr>
      <vt:lpstr>Lab Instructions: Overview</vt:lpstr>
      <vt:lpstr>Lab Instructions: Directions</vt:lpstr>
      <vt:lpstr>Lab Instructions: Day 1</vt:lpstr>
      <vt:lpstr>Lab Instructions:  Settling Rates</vt:lpstr>
      <vt:lpstr>Lab Instructions:  Settling Rates</vt:lpstr>
      <vt:lpstr>Lab Instructions:  Settling Rates</vt:lpstr>
      <vt:lpstr>Critical Thinking: Settling Rates</vt:lpstr>
      <vt:lpstr>Rise of Oxygen (and Redox Lab)</vt:lpstr>
      <vt:lpstr>Rise of Oxygen (and Redox Lab)</vt:lpstr>
      <vt:lpstr>Rise of Oxygen (and Redox Lab)</vt:lpstr>
      <vt:lpstr>Glaciations (and Salinity Lab)</vt:lpstr>
      <vt:lpstr>Ocean Acidification Lab</vt:lpstr>
      <vt:lpstr>Ocean Acidification Lab</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Sandra Kirtland Turner</cp:lastModifiedBy>
  <cp:revision>112</cp:revision>
  <cp:lastPrinted>2011-07-11T02:33:14Z</cp:lastPrinted>
  <dcterms:created xsi:type="dcterms:W3CDTF">2011-06-23T20:06:11Z</dcterms:created>
  <dcterms:modified xsi:type="dcterms:W3CDTF">2012-05-03T17:20:35Z</dcterms:modified>
</cp:coreProperties>
</file>