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D6DA"/>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1822" autoAdjust="0"/>
  </p:normalViewPr>
  <p:slideViewPr>
    <p:cSldViewPr>
      <p:cViewPr varScale="1">
        <p:scale>
          <a:sx n="36" d="100"/>
          <a:sy n="36" d="100"/>
        </p:scale>
        <p:origin x="-120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14340"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89FDBA8F-795D-4376-A4B2-6E641BB6C55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8CA17E72-AC2C-43B0-9FA2-A5EE57324135}" type="slidenum">
              <a:rPr lang="en-US"/>
              <a:pPr/>
              <a:t>1</a:t>
            </a:fld>
            <a:endParaRPr lang="en-US"/>
          </a:p>
        </p:txBody>
      </p:sp>
      <p:sp>
        <p:nvSpPr>
          <p:cNvPr id="15363" name="Rectangle 2"/>
          <p:cNvSpPr>
            <a:spLocks noRo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pPr eaLnBrk="1" hangingPunct="1"/>
            <a:r>
              <a:rPr lang="en-US" smtClean="0"/>
              <a:t>Photo Credit: Darcy Taniguchi</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516DE0C2-2245-447A-A466-808A37B5607F}" type="slidenum">
              <a:rPr lang="en-US"/>
              <a:pPr/>
              <a:t>2</a:t>
            </a:fld>
            <a:endParaRPr lang="en-US"/>
          </a:p>
        </p:txBody>
      </p:sp>
      <p:sp>
        <p:nvSpPr>
          <p:cNvPr id="16387" name="Rectangle 2"/>
          <p:cNvSpPr>
            <a:spLocks noRo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r>
              <a:rPr lang="en-US" smtClean="0"/>
              <a:t>Photo credit: http://upload.wikimedia.org/wikipedia/commons/6/68/AYool_SEAWIFS_annual.png</a:t>
            </a:r>
          </a:p>
          <a:p>
            <a:pPr eaLnBrk="1" hangingPunct="1"/>
            <a:endParaRPr lang="en-US" smtClean="0"/>
          </a:p>
          <a:p>
            <a:pPr eaLnBrk="1" hangingPunct="1"/>
            <a:r>
              <a:rPr lang="en-US" smtClean="0"/>
              <a:t>The ocean covers approximately 70% of the surface of the Earth and it is a highly variable environment (lots of variability).  This variability exists in space (from on shore to offshore, vertically, latitude, longitude) and time (daily, seasonally, annually, long time scales (El Niño, climate change, ice ages).  This variability exists in the kinds of organisms found in a given place and in the physical and chemical characteristics of a given place (and these changes relate to and influence one another).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49087385-5687-4FE7-955F-BF2F76BB842A}" type="slidenum">
              <a:rPr lang="en-US"/>
              <a:pPr/>
              <a:t>3</a:t>
            </a:fld>
            <a:endParaRPr lang="en-US"/>
          </a:p>
        </p:txBody>
      </p:sp>
      <p:sp>
        <p:nvSpPr>
          <p:cNvPr id="17411" name="Rectangle 2"/>
          <p:cNvSpPr>
            <a:spLocks noRo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lnSpc>
                <a:spcPct val="90000"/>
              </a:lnSpc>
            </a:pPr>
            <a:r>
              <a:rPr lang="en-US" sz="1000" smtClean="0"/>
              <a:t>Photo Credit: http://www.fotoblography.com/wp-content/uploads/2008/07/fishing-boat-small.jpg</a:t>
            </a:r>
          </a:p>
          <a:p>
            <a:pPr eaLnBrk="1" hangingPunct="1">
              <a:lnSpc>
                <a:spcPct val="90000"/>
              </a:lnSpc>
            </a:pPr>
            <a:endParaRPr lang="en-US" sz="1000" smtClean="0"/>
          </a:p>
          <a:p>
            <a:pPr eaLnBrk="1" hangingPunct="1">
              <a:lnSpc>
                <a:spcPct val="90000"/>
              </a:lnSpc>
            </a:pPr>
            <a:r>
              <a:rPr lang="en-US" sz="1000" smtClean="0"/>
              <a:t>A variable is something that you can measure.</a:t>
            </a:r>
          </a:p>
          <a:p>
            <a:pPr eaLnBrk="1" hangingPunct="1">
              <a:lnSpc>
                <a:spcPct val="90000"/>
              </a:lnSpc>
            </a:pPr>
            <a:endParaRPr lang="en-US" sz="1000" smtClean="0"/>
          </a:p>
          <a:p>
            <a:pPr eaLnBrk="1" hangingPunct="1">
              <a:lnSpc>
                <a:spcPct val="90000"/>
              </a:lnSpc>
            </a:pPr>
            <a:r>
              <a:rPr lang="en-US" sz="1000" smtClean="0"/>
              <a:t>Physical variables play a huge role in the distribution of organisms.  Variables such as temperature, salinity, and oxygen levels will mean that some organisms can (or have to) live a certain area.  Knowing where to find fish (or other commercially important species like shrimp) and the things that they eat is really important in order for fishermen to find fish (which is in turn important for all of the people who eat fish).  Also, in many coastal areas, recreational fishing contributes a large amount to tourism revenue.   If the people who run the fishing tours cannot find fish on a regular basis, this portion of the local economy will not be reliable.  Also, variability in physical factors that is related to long term cycles, such as El Niño, mean that there are good years (when lots of new organisms are produced) and bad years (in which few organisms are produced).  Further, organisms that are different from the organisms of interest may thrive, while the organisms of interest are difficult to find.  Because some fish are very long lived, a bad year may not have impacts on the fish population until many years in the future.</a:t>
            </a:r>
          </a:p>
          <a:p>
            <a:pPr eaLnBrk="1" hangingPunct="1">
              <a:lnSpc>
                <a:spcPct val="90000"/>
              </a:lnSpc>
            </a:pPr>
            <a:endParaRPr lang="en-US" sz="1000" smtClean="0"/>
          </a:p>
          <a:p>
            <a:pPr eaLnBrk="1" hangingPunct="1">
              <a:lnSpc>
                <a:spcPct val="90000"/>
              </a:lnSpc>
            </a:pPr>
            <a:r>
              <a:rPr lang="en-US" sz="1000" smtClean="0"/>
              <a:t>The location of biological organisms can play a large role in nutrient cycling.  If there are lots of large phytoplankton in an area, they are more likely to sink quickly and export carbon to the deep ocean.  The organisms that eat the phytoplankton play a role too.  Organisms like salps, which produce large fecal pellets, can export more carbon than organisms which produce small fecal pellets, such as copepods.  These sorts of dynamics may have large impacts on the way that carbon and nitrogen are cycled through the environment (this is a very active area of study at Scripps Institution of Oceanography).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33AE5BD8-9B01-4EBB-897E-DEC7067F4A78}" type="slidenum">
              <a:rPr lang="en-US"/>
              <a:pPr/>
              <a:t>4</a:t>
            </a:fld>
            <a:endParaRPr lang="en-US"/>
          </a:p>
        </p:txBody>
      </p:sp>
      <p:sp>
        <p:nvSpPr>
          <p:cNvPr id="18435" name="Rectangle 2"/>
          <p:cNvSpPr>
            <a:spLocks noRo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r>
              <a:rPr lang="en-US" smtClean="0"/>
              <a:t>Photo Credit: http://www.calcofi.org/downloads/media/graphics/station_maps/66StationPositions72.png</a:t>
            </a:r>
          </a:p>
          <a:p>
            <a:pPr eaLnBrk="1" hangingPunct="1"/>
            <a:endParaRPr lang="en-US" smtClean="0"/>
          </a:p>
          <a:p>
            <a:pPr eaLnBrk="1" hangingPunct="1"/>
            <a:r>
              <a:rPr lang="en-US" smtClean="0"/>
              <a:t>In order to see and understand patterns in variability, scientists have to take lots of samples through time and space.  These programs have to exist on large scales because lots of samples are needed in order to see what variability is random and what is related to some pattern in time and/or space.  Because this requires lots of time and manpower, special programs are established to collect, organize, and maintain all of the data that are collected.  One of the longest-running programs is CalCOFI (calcofi.org), which collects data from the southern part of the California current.  Other programs include HOT in Hawaii (http://hahana.soest.hawaii.edu/hot/hot_jgofs.html) and BATS in Bermuda (http://bats.bios.edu/).  </a:t>
            </a:r>
          </a:p>
          <a:p>
            <a:pPr eaLnBrk="1" hangingPunct="1"/>
            <a:endParaRPr lang="en-US" smtClean="0"/>
          </a:p>
          <a:p>
            <a:pPr eaLnBrk="1" hangingPunct="1"/>
            <a:r>
              <a:rPr lang="en-US" smtClean="0"/>
              <a:t>The CalCOFI program was established in 1949 to explain the crash of the sardine fishery.  Samples have been taken from then to the present.  Currently, CalCOFI samples are taken along a grid of stations along six lines that stretch from north of Point Conception, CA to San Diego, CA, from the coast to approximately 700 km offshore, and from the surface to approximately 500 meters depth.  These samples are taken four times per year (one cruise in each season).  All of the data are publically available and the actual samples are stored at Scripps Institution of Oceanography.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BDF9671C-13A8-4081-BFE4-D57F2409F906}" type="slidenum">
              <a:rPr lang="en-US"/>
              <a:pPr/>
              <a:t>5</a:t>
            </a:fld>
            <a:endParaRPr lang="en-US"/>
          </a:p>
        </p:txBody>
      </p:sp>
      <p:sp>
        <p:nvSpPr>
          <p:cNvPr id="19459" name="Rectangle 2"/>
          <p:cNvSpPr>
            <a:spLocks noRo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r>
              <a:rPr lang="en-US" smtClean="0"/>
              <a:t>Photo Credit:  http://oceaninformatics.ucsd.edu/datazoo/data/all/views?action=view&amp;id=24</a:t>
            </a:r>
          </a:p>
          <a:p>
            <a:pPr eaLnBrk="1" hangingPunct="1"/>
            <a:endParaRPr lang="en-US" smtClean="0"/>
          </a:p>
          <a:p>
            <a:pPr eaLnBrk="1" hangingPunct="1"/>
            <a:r>
              <a:rPr lang="en-US" smtClean="0"/>
              <a:t>Graphs provide a method for visually representing data.  Most data exist as numbers (counts, lengths, mass, abundance, temperature, concentration, etc.).  Long lists and groups of numbers are very difficult to interpret or make sense of, so instead of looking at them as lists and numbers, scientists tend to view them as graphs.  They make it much easier to look at the data and to share results with others.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3669E1C5-D36D-4F08-9630-6110E5E23722}" type="slidenum">
              <a:rPr lang="en-US"/>
              <a:pPr/>
              <a:t>6</a:t>
            </a:fld>
            <a:endParaRPr lang="en-US"/>
          </a:p>
        </p:txBody>
      </p:sp>
      <p:sp>
        <p:nvSpPr>
          <p:cNvPr id="20483" name="Rectangle 2"/>
          <p:cNvSpPr>
            <a:spLocks noRo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r>
              <a:rPr lang="en-US" smtClean="0"/>
              <a:t>The kind of graph (line graph, bar graph, pie chart) depends on the type of data that you are trying to present.  The sort of data that we will be using in this activity are best represented by line graphs because you will be using two continuous variables (there are not discrete depths in the ocean - it goes continuously from the top to the bottom).  Bar graphs are more appropriate when one of the variables is discrete (there are only a few possible things that the answer could be (e.g. yes or no)).  Pie charts are used to represent percentages of a whole.</a:t>
            </a:r>
          </a:p>
          <a:p>
            <a:pPr eaLnBrk="1" hangingPunct="1"/>
            <a:endParaRPr lang="en-US" smtClean="0"/>
          </a:p>
          <a:p>
            <a:pPr eaLnBrk="1" hangingPunct="1"/>
            <a:r>
              <a:rPr lang="en-US" smtClean="0"/>
              <a:t>Most simple graphs start with an X axis and a Y axis.  The independent variable is plotted on the X axis and the dependent variable is plotted on the Y axis.  The X axis is horizontal and the Y axis is vertical.  Each axis is actually a number line, so the numbers go from zero at the origin to the end of the number line (positive or negative).  Generally, the X axis is at the bottom of the chart and the Y axis goes up.  This would be the case if you were looking at how oxygen saturation changes with elevation.  However, the ocean goes the other direction (down with depth).  This can be written using negative numbers, but generally, the negative signs are not used (sea level is the surface (0) and depth increases as you move away from the origin).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50166C03-BAB3-4961-A789-5F1A27A08C18}" type="slidenum">
              <a:rPr lang="en-US"/>
              <a:pPr/>
              <a:t>7</a:t>
            </a:fld>
            <a:endParaRPr lang="en-US"/>
          </a:p>
        </p:txBody>
      </p:sp>
      <p:sp>
        <p:nvSpPr>
          <p:cNvPr id="21507" name="Rectangle 2"/>
          <p:cNvSpPr>
            <a:spLocks noRo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CBEFA861-275D-4ED3-916F-4F023576D33A}" type="slidenum">
              <a:rPr lang="en-US"/>
              <a:pPr/>
              <a:t>8</a:t>
            </a:fld>
            <a:endParaRPr lang="en-US"/>
          </a:p>
        </p:txBody>
      </p:sp>
      <p:sp>
        <p:nvSpPr>
          <p:cNvPr id="22531" name="Rectangle 2"/>
          <p:cNvSpPr>
            <a:spLocks noRo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r>
              <a:rPr lang="en-US" smtClean="0"/>
              <a:t>The range is the distance between the highest and the lowest value in your data set.</a:t>
            </a:r>
          </a:p>
          <a:p>
            <a:pPr eaLnBrk="1" hangingPunct="1"/>
            <a:endParaRPr lang="en-US" smtClean="0"/>
          </a:p>
          <a:p>
            <a:pPr eaLnBrk="1" hangingPunct="1"/>
            <a:r>
              <a:rPr lang="en-US" smtClean="0"/>
              <a:t>The count step will probably be different for the X-axis and the Y-axis.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9276128-5B1F-4CD9-99A5-7F798B963C1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93CE767-59CB-4F97-A08B-3C65F5DC7C4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7906891-2D51-4CC6-A8ED-92389DCBFDD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6CC33D4-29A0-4135-9E37-B6391643617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CDAB039-D0B8-46F2-9B2C-576558BFE17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628B0A6-DF7D-4533-A49C-788971B71BC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0C91DF2-74BE-4AC9-9692-36771854EEB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E1F9B38-F9C0-4456-B71B-BA8FA3521D9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CC7431E-6F65-4875-9BFE-435FBC61CB8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8064291-BBEF-4E1E-B405-7F1E15CC24C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58F11DD-9DBA-47C7-B839-987E56C0C57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027E7C84-09FB-46FF-A261-352A1A40735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730375"/>
            <a:ext cx="7772400" cy="1470025"/>
          </a:xfrm>
        </p:spPr>
        <p:txBody>
          <a:bodyPr/>
          <a:lstStyle/>
          <a:p>
            <a:pPr eaLnBrk="1" hangingPunct="1"/>
            <a:r>
              <a:rPr lang="en-US" smtClean="0"/>
              <a:t>Graphing Oceanographic Data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A6D6DA"/>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0" y="152400"/>
            <a:ext cx="9144000" cy="1143000"/>
          </a:xfrm>
        </p:spPr>
        <p:txBody>
          <a:bodyPr/>
          <a:lstStyle/>
          <a:p>
            <a:pPr eaLnBrk="1" hangingPunct="1"/>
            <a:r>
              <a:rPr lang="en-US" smtClean="0"/>
              <a:t>The Ocean is a Variable Ecosystem</a:t>
            </a:r>
          </a:p>
        </p:txBody>
      </p:sp>
      <p:sp>
        <p:nvSpPr>
          <p:cNvPr id="3075" name="Rectangle 3"/>
          <p:cNvSpPr>
            <a:spLocks noGrp="1" noChangeArrowheads="1"/>
          </p:cNvSpPr>
          <p:nvPr>
            <p:ph type="body" idx="1"/>
          </p:nvPr>
        </p:nvSpPr>
        <p:spPr>
          <a:xfrm>
            <a:off x="152400" y="1295400"/>
            <a:ext cx="8915400" cy="4525963"/>
          </a:xfrm>
        </p:spPr>
        <p:txBody>
          <a:bodyPr/>
          <a:lstStyle/>
          <a:p>
            <a:pPr eaLnBrk="1" hangingPunct="1"/>
            <a:r>
              <a:rPr lang="en-US" sz="2700" smtClean="0"/>
              <a:t>The ocean is a huge and highly variable environment</a:t>
            </a:r>
          </a:p>
          <a:p>
            <a:pPr lvl="1" eaLnBrk="1" hangingPunct="1"/>
            <a:r>
              <a:rPr lang="en-US" sz="2700" smtClean="0"/>
              <a:t>Changes with time (daily, seasonally, annually)</a:t>
            </a:r>
          </a:p>
          <a:p>
            <a:pPr lvl="1" eaLnBrk="1" hangingPunct="1"/>
            <a:r>
              <a:rPr lang="en-US" sz="2700" smtClean="0"/>
              <a:t>Changes horizontally (from onshore to offshore)</a:t>
            </a:r>
          </a:p>
          <a:p>
            <a:pPr lvl="1" eaLnBrk="1" hangingPunct="1"/>
            <a:r>
              <a:rPr lang="en-US" sz="2700" smtClean="0"/>
              <a:t>Changes vertically (with depth)</a:t>
            </a:r>
          </a:p>
        </p:txBody>
      </p:sp>
      <p:pic>
        <p:nvPicPr>
          <p:cNvPr id="3076" name="Picture 4"/>
          <p:cNvPicPr>
            <a:picLocks noChangeAspect="1" noChangeArrowheads="1"/>
          </p:cNvPicPr>
          <p:nvPr/>
        </p:nvPicPr>
        <p:blipFill>
          <a:blip r:embed="rId3" cstate="print"/>
          <a:srcRect/>
          <a:stretch>
            <a:fillRect/>
          </a:stretch>
        </p:blipFill>
        <p:spPr bwMode="auto">
          <a:xfrm>
            <a:off x="1981200" y="3475038"/>
            <a:ext cx="5181600" cy="3230562"/>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A6D6DA"/>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152400"/>
            <a:ext cx="8229600" cy="1143000"/>
          </a:xfrm>
        </p:spPr>
        <p:txBody>
          <a:bodyPr/>
          <a:lstStyle/>
          <a:p>
            <a:pPr eaLnBrk="1" hangingPunct="1"/>
            <a:r>
              <a:rPr lang="en-US" smtClean="0"/>
              <a:t>Why Does Variability Matter?</a:t>
            </a:r>
          </a:p>
        </p:txBody>
      </p:sp>
      <p:sp>
        <p:nvSpPr>
          <p:cNvPr id="4099" name="Rectangle 3"/>
          <p:cNvSpPr>
            <a:spLocks noGrp="1" noChangeArrowheads="1"/>
          </p:cNvSpPr>
          <p:nvPr>
            <p:ph type="body" idx="1"/>
          </p:nvPr>
        </p:nvSpPr>
        <p:spPr>
          <a:xfrm>
            <a:off x="457200" y="1219200"/>
            <a:ext cx="4495800" cy="5334000"/>
          </a:xfrm>
        </p:spPr>
        <p:txBody>
          <a:bodyPr/>
          <a:lstStyle/>
          <a:p>
            <a:pPr eaLnBrk="1" hangingPunct="1"/>
            <a:r>
              <a:rPr lang="en-US" sz="2600" smtClean="0"/>
              <a:t>Variability plays a huge role in where oceanic organisms can live</a:t>
            </a:r>
          </a:p>
          <a:p>
            <a:pPr lvl="1" eaLnBrk="1" hangingPunct="1"/>
            <a:r>
              <a:rPr lang="en-US" sz="2600" smtClean="0"/>
              <a:t>Impacts fisheries</a:t>
            </a:r>
          </a:p>
          <a:p>
            <a:pPr lvl="1" eaLnBrk="1" hangingPunct="1"/>
            <a:r>
              <a:rPr lang="en-US" sz="2600" smtClean="0"/>
              <a:t>Impacts tourism</a:t>
            </a:r>
          </a:p>
          <a:p>
            <a:pPr lvl="1" eaLnBrk="1" hangingPunct="1">
              <a:buFontTx/>
              <a:buNone/>
            </a:pPr>
            <a:endParaRPr lang="en-US" sz="2600" smtClean="0"/>
          </a:p>
          <a:p>
            <a:pPr eaLnBrk="1" hangingPunct="1"/>
            <a:r>
              <a:rPr lang="en-US" sz="2600" smtClean="0"/>
              <a:t>The animals that live in a certain place influence the chemistry of that place</a:t>
            </a:r>
          </a:p>
          <a:p>
            <a:pPr lvl="1" eaLnBrk="1" hangingPunct="1"/>
            <a:r>
              <a:rPr lang="en-US" sz="2600" smtClean="0"/>
              <a:t>Impacts for nutrient cycles</a:t>
            </a:r>
          </a:p>
        </p:txBody>
      </p:sp>
      <p:pic>
        <p:nvPicPr>
          <p:cNvPr id="4100" name="Picture 4"/>
          <p:cNvPicPr>
            <a:picLocks noChangeAspect="1" noChangeArrowheads="1"/>
          </p:cNvPicPr>
          <p:nvPr/>
        </p:nvPicPr>
        <p:blipFill>
          <a:blip r:embed="rId3" cstate="print"/>
          <a:srcRect/>
          <a:stretch>
            <a:fillRect/>
          </a:stretch>
        </p:blipFill>
        <p:spPr bwMode="auto">
          <a:xfrm>
            <a:off x="5105400" y="1943100"/>
            <a:ext cx="3810000" cy="28575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6D6DA"/>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z="4000" smtClean="0"/>
              <a:t>How do scientists study variability?</a:t>
            </a:r>
          </a:p>
        </p:txBody>
      </p:sp>
      <p:sp>
        <p:nvSpPr>
          <p:cNvPr id="5123" name="Rectangle 3"/>
          <p:cNvSpPr>
            <a:spLocks noGrp="1" noChangeArrowheads="1"/>
          </p:cNvSpPr>
          <p:nvPr>
            <p:ph type="body" idx="1"/>
          </p:nvPr>
        </p:nvSpPr>
        <p:spPr>
          <a:xfrm>
            <a:off x="152400" y="1493838"/>
            <a:ext cx="4724400" cy="4525962"/>
          </a:xfrm>
        </p:spPr>
        <p:txBody>
          <a:bodyPr/>
          <a:lstStyle/>
          <a:p>
            <a:pPr eaLnBrk="1" hangingPunct="1"/>
            <a:r>
              <a:rPr lang="en-US" sz="2600" smtClean="0"/>
              <a:t>Scientists study variability by taking lots of samples in time and space</a:t>
            </a:r>
          </a:p>
          <a:p>
            <a:pPr eaLnBrk="1" hangingPunct="1">
              <a:buFontTx/>
              <a:buNone/>
            </a:pPr>
            <a:endParaRPr lang="en-US" sz="2600" smtClean="0"/>
          </a:p>
          <a:p>
            <a:pPr eaLnBrk="1" hangingPunct="1"/>
            <a:r>
              <a:rPr lang="en-US" sz="2600" smtClean="0"/>
              <a:t>One program that does this is the CalCOFI </a:t>
            </a:r>
          </a:p>
          <a:p>
            <a:pPr lvl="1" eaLnBrk="1" hangingPunct="1"/>
            <a:r>
              <a:rPr lang="en-US" sz="2600" smtClean="0"/>
              <a:t>Samples the California current along a grid</a:t>
            </a:r>
          </a:p>
          <a:p>
            <a:pPr lvl="1" eaLnBrk="1" hangingPunct="1"/>
            <a:r>
              <a:rPr lang="en-US" sz="2600" smtClean="0"/>
              <a:t>Samples taken from 1949 through the present</a:t>
            </a:r>
          </a:p>
        </p:txBody>
      </p:sp>
      <p:pic>
        <p:nvPicPr>
          <p:cNvPr id="5124" name="Picture 5"/>
          <p:cNvPicPr>
            <a:picLocks noChangeAspect="1" noChangeArrowheads="1"/>
          </p:cNvPicPr>
          <p:nvPr/>
        </p:nvPicPr>
        <p:blipFill>
          <a:blip r:embed="rId3" cstate="print"/>
          <a:srcRect/>
          <a:stretch>
            <a:fillRect/>
          </a:stretch>
        </p:blipFill>
        <p:spPr bwMode="auto">
          <a:xfrm>
            <a:off x="5097463" y="1371600"/>
            <a:ext cx="3660775" cy="50292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A6D6DA"/>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152400"/>
            <a:ext cx="8229600" cy="1143000"/>
          </a:xfrm>
        </p:spPr>
        <p:txBody>
          <a:bodyPr/>
          <a:lstStyle/>
          <a:p>
            <a:pPr eaLnBrk="1" hangingPunct="1"/>
            <a:r>
              <a:rPr lang="en-US" sz="4000" smtClean="0"/>
              <a:t>How do scientists look at variability?</a:t>
            </a:r>
          </a:p>
        </p:txBody>
      </p:sp>
      <p:sp>
        <p:nvSpPr>
          <p:cNvPr id="6147" name="Rectangle 3"/>
          <p:cNvSpPr>
            <a:spLocks noGrp="1" noChangeArrowheads="1"/>
          </p:cNvSpPr>
          <p:nvPr>
            <p:ph type="body" idx="1"/>
          </p:nvPr>
        </p:nvSpPr>
        <p:spPr>
          <a:xfrm>
            <a:off x="3581400" y="1447800"/>
            <a:ext cx="5486400" cy="5257800"/>
          </a:xfrm>
        </p:spPr>
        <p:txBody>
          <a:bodyPr/>
          <a:lstStyle/>
          <a:p>
            <a:pPr eaLnBrk="1" hangingPunct="1"/>
            <a:r>
              <a:rPr lang="en-US" smtClean="0"/>
              <a:t>Looking at large amounts of data can be challenging</a:t>
            </a:r>
          </a:p>
          <a:p>
            <a:pPr eaLnBrk="1" hangingPunct="1"/>
            <a:r>
              <a:rPr lang="en-US" smtClean="0"/>
              <a:t>Scientists often deal with this by examining graphs.</a:t>
            </a:r>
          </a:p>
          <a:p>
            <a:pPr lvl="1" eaLnBrk="1" hangingPunct="1"/>
            <a:r>
              <a:rPr lang="en-US" smtClean="0"/>
              <a:t>Allow them to see differences in time and space</a:t>
            </a:r>
          </a:p>
          <a:p>
            <a:pPr lvl="1" eaLnBrk="1" hangingPunct="1"/>
            <a:r>
              <a:rPr lang="en-US" smtClean="0"/>
              <a:t>Oceanographers often look at changes in variables with depth</a:t>
            </a:r>
          </a:p>
        </p:txBody>
      </p:sp>
      <p:pic>
        <p:nvPicPr>
          <p:cNvPr id="6148" name="Picture 4"/>
          <p:cNvPicPr>
            <a:picLocks noChangeAspect="1" noChangeArrowheads="1"/>
          </p:cNvPicPr>
          <p:nvPr/>
        </p:nvPicPr>
        <p:blipFill>
          <a:blip r:embed="rId3" cstate="print"/>
          <a:srcRect/>
          <a:stretch>
            <a:fillRect/>
          </a:stretch>
        </p:blipFill>
        <p:spPr bwMode="auto">
          <a:xfrm>
            <a:off x="209550" y="1676400"/>
            <a:ext cx="3295650" cy="40386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A6D6DA"/>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mtClean="0"/>
              <a:t>Graphing Oceanographic Data</a:t>
            </a:r>
          </a:p>
        </p:txBody>
      </p:sp>
      <p:sp>
        <p:nvSpPr>
          <p:cNvPr id="7171" name="Text Box 11"/>
          <p:cNvSpPr txBox="1">
            <a:spLocks noChangeArrowheads="1"/>
          </p:cNvSpPr>
          <p:nvPr/>
        </p:nvSpPr>
        <p:spPr bwMode="auto">
          <a:xfrm>
            <a:off x="1447800" y="2438400"/>
            <a:ext cx="2743200" cy="2436813"/>
          </a:xfrm>
          <a:prstGeom prst="rect">
            <a:avLst/>
          </a:prstGeom>
          <a:noFill/>
          <a:ln w="9525">
            <a:noFill/>
            <a:miter lim="800000"/>
            <a:headEnd/>
            <a:tailEnd/>
          </a:ln>
        </p:spPr>
        <p:txBody>
          <a:bodyPr>
            <a:spAutoFit/>
          </a:bodyPr>
          <a:lstStyle/>
          <a:p>
            <a:pPr>
              <a:spcBef>
                <a:spcPct val="50000"/>
              </a:spcBef>
            </a:pPr>
            <a:r>
              <a:rPr lang="en-US" sz="2200"/>
              <a:t>Most data are plotted like this.  If you were plotting oxygen concentration up a mountain, your axes would be like this.</a:t>
            </a:r>
          </a:p>
        </p:txBody>
      </p:sp>
      <p:grpSp>
        <p:nvGrpSpPr>
          <p:cNvPr id="7172" name="Group 17"/>
          <p:cNvGrpSpPr>
            <a:grpSpLocks/>
          </p:cNvGrpSpPr>
          <p:nvPr/>
        </p:nvGrpSpPr>
        <p:grpSpPr bwMode="auto">
          <a:xfrm>
            <a:off x="457200" y="1905000"/>
            <a:ext cx="3200400" cy="3962400"/>
            <a:chOff x="240" y="1104"/>
            <a:chExt cx="2016" cy="2496"/>
          </a:xfrm>
        </p:grpSpPr>
        <p:grpSp>
          <p:nvGrpSpPr>
            <p:cNvPr id="7190" name="Group 9"/>
            <p:cNvGrpSpPr>
              <a:grpSpLocks/>
            </p:cNvGrpSpPr>
            <p:nvPr/>
          </p:nvGrpSpPr>
          <p:grpSpPr bwMode="auto">
            <a:xfrm>
              <a:off x="720" y="1104"/>
              <a:ext cx="1536" cy="2256"/>
              <a:chOff x="288" y="1248"/>
              <a:chExt cx="2016" cy="2592"/>
            </a:xfrm>
          </p:grpSpPr>
          <p:sp>
            <p:nvSpPr>
              <p:cNvPr id="7195" name="Line 5"/>
              <p:cNvSpPr>
                <a:spLocks noChangeShapeType="1"/>
              </p:cNvSpPr>
              <p:nvPr/>
            </p:nvSpPr>
            <p:spPr bwMode="auto">
              <a:xfrm flipV="1">
                <a:off x="288" y="1248"/>
                <a:ext cx="0" cy="2592"/>
              </a:xfrm>
              <a:prstGeom prst="line">
                <a:avLst/>
              </a:prstGeom>
              <a:noFill/>
              <a:ln w="9525">
                <a:solidFill>
                  <a:schemeClr val="tx1"/>
                </a:solidFill>
                <a:round/>
                <a:headEnd/>
                <a:tailEnd type="triangle" w="med" len="med"/>
              </a:ln>
            </p:spPr>
            <p:txBody>
              <a:bodyPr/>
              <a:lstStyle/>
              <a:p>
                <a:endParaRPr lang="en-US"/>
              </a:p>
            </p:txBody>
          </p:sp>
          <p:sp>
            <p:nvSpPr>
              <p:cNvPr id="7196" name="Line 6"/>
              <p:cNvSpPr>
                <a:spLocks noChangeShapeType="1"/>
              </p:cNvSpPr>
              <p:nvPr/>
            </p:nvSpPr>
            <p:spPr bwMode="auto">
              <a:xfrm>
                <a:off x="288" y="3840"/>
                <a:ext cx="2016" cy="0"/>
              </a:xfrm>
              <a:prstGeom prst="line">
                <a:avLst/>
              </a:prstGeom>
              <a:noFill/>
              <a:ln w="9525">
                <a:solidFill>
                  <a:schemeClr val="tx1"/>
                </a:solidFill>
                <a:round/>
                <a:headEnd/>
                <a:tailEnd type="triangle" w="med" len="med"/>
              </a:ln>
            </p:spPr>
            <p:txBody>
              <a:bodyPr/>
              <a:lstStyle/>
              <a:p>
                <a:endParaRPr lang="en-US"/>
              </a:p>
            </p:txBody>
          </p:sp>
        </p:grpSp>
        <p:sp>
          <p:nvSpPr>
            <p:cNvPr id="7191" name="Text Box 12"/>
            <p:cNvSpPr txBox="1">
              <a:spLocks noChangeArrowheads="1"/>
            </p:cNvSpPr>
            <p:nvPr/>
          </p:nvSpPr>
          <p:spPr bwMode="auto">
            <a:xfrm>
              <a:off x="672" y="3369"/>
              <a:ext cx="240" cy="231"/>
            </a:xfrm>
            <a:prstGeom prst="rect">
              <a:avLst/>
            </a:prstGeom>
            <a:noFill/>
            <a:ln w="9525">
              <a:noFill/>
              <a:miter lim="800000"/>
              <a:headEnd/>
              <a:tailEnd/>
            </a:ln>
          </p:spPr>
          <p:txBody>
            <a:bodyPr>
              <a:spAutoFit/>
            </a:bodyPr>
            <a:lstStyle/>
            <a:p>
              <a:pPr>
                <a:spcBef>
                  <a:spcPct val="50000"/>
                </a:spcBef>
              </a:pPr>
              <a:r>
                <a:rPr lang="en-US"/>
                <a:t>0</a:t>
              </a:r>
            </a:p>
          </p:txBody>
        </p:sp>
        <p:sp>
          <p:nvSpPr>
            <p:cNvPr id="7192" name="Text Box 13"/>
            <p:cNvSpPr txBox="1">
              <a:spLocks noChangeArrowheads="1"/>
            </p:cNvSpPr>
            <p:nvPr/>
          </p:nvSpPr>
          <p:spPr bwMode="auto">
            <a:xfrm>
              <a:off x="528" y="3168"/>
              <a:ext cx="240" cy="231"/>
            </a:xfrm>
            <a:prstGeom prst="rect">
              <a:avLst/>
            </a:prstGeom>
            <a:noFill/>
            <a:ln w="9525">
              <a:noFill/>
              <a:miter lim="800000"/>
              <a:headEnd/>
              <a:tailEnd/>
            </a:ln>
          </p:spPr>
          <p:txBody>
            <a:bodyPr>
              <a:spAutoFit/>
            </a:bodyPr>
            <a:lstStyle/>
            <a:p>
              <a:pPr>
                <a:spcBef>
                  <a:spcPct val="50000"/>
                </a:spcBef>
              </a:pPr>
              <a:r>
                <a:rPr lang="en-US"/>
                <a:t>0</a:t>
              </a:r>
            </a:p>
          </p:txBody>
        </p:sp>
        <p:sp>
          <p:nvSpPr>
            <p:cNvPr id="7193" name="Text Box 14"/>
            <p:cNvSpPr txBox="1">
              <a:spLocks noChangeArrowheads="1"/>
            </p:cNvSpPr>
            <p:nvPr/>
          </p:nvSpPr>
          <p:spPr bwMode="auto">
            <a:xfrm>
              <a:off x="240" y="1113"/>
              <a:ext cx="816" cy="231"/>
            </a:xfrm>
            <a:prstGeom prst="rect">
              <a:avLst/>
            </a:prstGeom>
            <a:noFill/>
            <a:ln w="9525">
              <a:noFill/>
              <a:miter lim="800000"/>
              <a:headEnd/>
              <a:tailEnd/>
            </a:ln>
          </p:spPr>
          <p:txBody>
            <a:bodyPr>
              <a:spAutoFit/>
            </a:bodyPr>
            <a:lstStyle/>
            <a:p>
              <a:pPr>
                <a:spcBef>
                  <a:spcPct val="50000"/>
                </a:spcBef>
              </a:pPr>
              <a:r>
                <a:rPr lang="en-US"/>
                <a:t>1000</a:t>
              </a:r>
            </a:p>
          </p:txBody>
        </p:sp>
        <p:sp>
          <p:nvSpPr>
            <p:cNvPr id="7194" name="Line 15"/>
            <p:cNvSpPr>
              <a:spLocks noChangeShapeType="1"/>
            </p:cNvSpPr>
            <p:nvPr/>
          </p:nvSpPr>
          <p:spPr bwMode="auto">
            <a:xfrm>
              <a:off x="672" y="1248"/>
              <a:ext cx="144" cy="0"/>
            </a:xfrm>
            <a:prstGeom prst="line">
              <a:avLst/>
            </a:prstGeom>
            <a:noFill/>
            <a:ln w="9525">
              <a:solidFill>
                <a:schemeClr val="tx1"/>
              </a:solidFill>
              <a:round/>
              <a:headEnd/>
              <a:tailEnd/>
            </a:ln>
          </p:spPr>
          <p:txBody>
            <a:bodyPr/>
            <a:lstStyle/>
            <a:p>
              <a:endParaRPr lang="en-US"/>
            </a:p>
          </p:txBody>
        </p:sp>
      </p:grpSp>
      <p:sp>
        <p:nvSpPr>
          <p:cNvPr id="7173" name="Text Box 16"/>
          <p:cNvSpPr txBox="1">
            <a:spLocks noChangeArrowheads="1"/>
          </p:cNvSpPr>
          <p:nvPr/>
        </p:nvSpPr>
        <p:spPr bwMode="auto">
          <a:xfrm rot="-5400000">
            <a:off x="-1347787" y="3573462"/>
            <a:ext cx="3429000" cy="396875"/>
          </a:xfrm>
          <a:prstGeom prst="rect">
            <a:avLst/>
          </a:prstGeom>
          <a:noFill/>
          <a:ln w="9525">
            <a:noFill/>
            <a:miter lim="800000"/>
            <a:headEnd/>
            <a:tailEnd/>
          </a:ln>
        </p:spPr>
        <p:txBody>
          <a:bodyPr>
            <a:spAutoFit/>
          </a:bodyPr>
          <a:lstStyle/>
          <a:p>
            <a:pPr>
              <a:spcBef>
                <a:spcPct val="50000"/>
              </a:spcBef>
            </a:pPr>
            <a:r>
              <a:rPr lang="en-US" sz="2000"/>
              <a:t>Height Above Sea Level (m)</a:t>
            </a:r>
          </a:p>
        </p:txBody>
      </p:sp>
      <p:sp>
        <p:nvSpPr>
          <p:cNvPr id="7174" name="Line 18"/>
          <p:cNvSpPr>
            <a:spLocks noChangeShapeType="1"/>
          </p:cNvSpPr>
          <p:nvPr/>
        </p:nvSpPr>
        <p:spPr bwMode="auto">
          <a:xfrm>
            <a:off x="3352800" y="5181600"/>
            <a:ext cx="0" cy="457200"/>
          </a:xfrm>
          <a:prstGeom prst="line">
            <a:avLst/>
          </a:prstGeom>
          <a:noFill/>
          <a:ln w="9525">
            <a:solidFill>
              <a:schemeClr val="tx1"/>
            </a:solidFill>
            <a:round/>
            <a:headEnd/>
            <a:tailEnd/>
          </a:ln>
        </p:spPr>
        <p:txBody>
          <a:bodyPr/>
          <a:lstStyle/>
          <a:p>
            <a:endParaRPr lang="en-US"/>
          </a:p>
        </p:txBody>
      </p:sp>
      <p:sp>
        <p:nvSpPr>
          <p:cNvPr id="7175" name="Text Box 19"/>
          <p:cNvSpPr txBox="1">
            <a:spLocks noChangeArrowheads="1"/>
          </p:cNvSpPr>
          <p:nvPr/>
        </p:nvSpPr>
        <p:spPr bwMode="auto">
          <a:xfrm>
            <a:off x="3048000" y="5576888"/>
            <a:ext cx="762000" cy="366712"/>
          </a:xfrm>
          <a:prstGeom prst="rect">
            <a:avLst/>
          </a:prstGeom>
          <a:noFill/>
          <a:ln w="9525">
            <a:noFill/>
            <a:miter lim="800000"/>
            <a:headEnd/>
            <a:tailEnd/>
          </a:ln>
        </p:spPr>
        <p:txBody>
          <a:bodyPr>
            <a:spAutoFit/>
          </a:bodyPr>
          <a:lstStyle/>
          <a:p>
            <a:pPr>
              <a:spcBef>
                <a:spcPct val="50000"/>
              </a:spcBef>
            </a:pPr>
            <a:r>
              <a:rPr lang="en-US"/>
              <a:t>100</a:t>
            </a:r>
          </a:p>
        </p:txBody>
      </p:sp>
      <p:sp>
        <p:nvSpPr>
          <p:cNvPr id="7176" name="Text Box 20"/>
          <p:cNvSpPr txBox="1">
            <a:spLocks noChangeArrowheads="1"/>
          </p:cNvSpPr>
          <p:nvPr/>
        </p:nvSpPr>
        <p:spPr bwMode="auto">
          <a:xfrm>
            <a:off x="1219200" y="6034088"/>
            <a:ext cx="2971800" cy="366712"/>
          </a:xfrm>
          <a:prstGeom prst="rect">
            <a:avLst/>
          </a:prstGeom>
          <a:noFill/>
          <a:ln w="9525">
            <a:noFill/>
            <a:miter lim="800000"/>
            <a:headEnd/>
            <a:tailEnd/>
          </a:ln>
        </p:spPr>
        <p:txBody>
          <a:bodyPr>
            <a:spAutoFit/>
          </a:bodyPr>
          <a:lstStyle/>
          <a:p>
            <a:pPr>
              <a:spcBef>
                <a:spcPct val="50000"/>
              </a:spcBef>
            </a:pPr>
            <a:r>
              <a:rPr lang="en-US"/>
              <a:t>Oxygen Saturation (%)</a:t>
            </a:r>
          </a:p>
        </p:txBody>
      </p:sp>
      <p:grpSp>
        <p:nvGrpSpPr>
          <p:cNvPr id="7177" name="Group 36"/>
          <p:cNvGrpSpPr>
            <a:grpSpLocks/>
          </p:cNvGrpSpPr>
          <p:nvPr/>
        </p:nvGrpSpPr>
        <p:grpSpPr bwMode="auto">
          <a:xfrm>
            <a:off x="4876800" y="1828800"/>
            <a:ext cx="4267200" cy="4191000"/>
            <a:chOff x="2928" y="864"/>
            <a:chExt cx="2688" cy="2640"/>
          </a:xfrm>
        </p:grpSpPr>
        <p:grpSp>
          <p:nvGrpSpPr>
            <p:cNvPr id="7181" name="Group 21"/>
            <p:cNvGrpSpPr>
              <a:grpSpLocks/>
            </p:cNvGrpSpPr>
            <p:nvPr/>
          </p:nvGrpSpPr>
          <p:grpSpPr bwMode="auto">
            <a:xfrm>
              <a:off x="3504" y="1200"/>
              <a:ext cx="2016" cy="2304"/>
              <a:chOff x="3456" y="1200"/>
              <a:chExt cx="2016" cy="2304"/>
            </a:xfrm>
          </p:grpSpPr>
          <p:sp>
            <p:nvSpPr>
              <p:cNvPr id="7188" name="Line 7"/>
              <p:cNvSpPr>
                <a:spLocks noChangeShapeType="1"/>
              </p:cNvSpPr>
              <p:nvPr/>
            </p:nvSpPr>
            <p:spPr bwMode="auto">
              <a:xfrm>
                <a:off x="3456" y="1200"/>
                <a:ext cx="2016" cy="0"/>
              </a:xfrm>
              <a:prstGeom prst="line">
                <a:avLst/>
              </a:prstGeom>
              <a:noFill/>
              <a:ln w="9525">
                <a:solidFill>
                  <a:schemeClr val="tx1"/>
                </a:solidFill>
                <a:round/>
                <a:headEnd/>
                <a:tailEnd type="triangle" w="med" len="med"/>
              </a:ln>
            </p:spPr>
            <p:txBody>
              <a:bodyPr/>
              <a:lstStyle/>
              <a:p>
                <a:endParaRPr lang="en-US"/>
              </a:p>
            </p:txBody>
          </p:sp>
          <p:sp>
            <p:nvSpPr>
              <p:cNvPr id="7189" name="Line 8"/>
              <p:cNvSpPr>
                <a:spLocks noChangeShapeType="1"/>
              </p:cNvSpPr>
              <p:nvPr/>
            </p:nvSpPr>
            <p:spPr bwMode="auto">
              <a:xfrm>
                <a:off x="3456" y="1200"/>
                <a:ext cx="0" cy="2304"/>
              </a:xfrm>
              <a:prstGeom prst="line">
                <a:avLst/>
              </a:prstGeom>
              <a:noFill/>
              <a:ln w="9525">
                <a:solidFill>
                  <a:schemeClr val="tx1"/>
                </a:solidFill>
                <a:round/>
                <a:headEnd/>
                <a:tailEnd type="triangle" w="med" len="med"/>
              </a:ln>
            </p:spPr>
            <p:txBody>
              <a:bodyPr/>
              <a:lstStyle/>
              <a:p>
                <a:endParaRPr lang="en-US"/>
              </a:p>
            </p:txBody>
          </p:sp>
        </p:grpSp>
        <p:sp>
          <p:nvSpPr>
            <p:cNvPr id="7182" name="Text Box 22"/>
            <p:cNvSpPr txBox="1">
              <a:spLocks noChangeArrowheads="1"/>
            </p:cNvSpPr>
            <p:nvPr/>
          </p:nvSpPr>
          <p:spPr bwMode="auto">
            <a:xfrm>
              <a:off x="3504" y="960"/>
              <a:ext cx="240" cy="231"/>
            </a:xfrm>
            <a:prstGeom prst="rect">
              <a:avLst/>
            </a:prstGeom>
            <a:noFill/>
            <a:ln w="9525">
              <a:noFill/>
              <a:miter lim="800000"/>
              <a:headEnd/>
              <a:tailEnd/>
            </a:ln>
          </p:spPr>
          <p:txBody>
            <a:bodyPr>
              <a:spAutoFit/>
            </a:bodyPr>
            <a:lstStyle/>
            <a:p>
              <a:pPr>
                <a:spcBef>
                  <a:spcPct val="50000"/>
                </a:spcBef>
              </a:pPr>
              <a:r>
                <a:rPr lang="en-US"/>
                <a:t>0</a:t>
              </a:r>
            </a:p>
          </p:txBody>
        </p:sp>
        <p:sp>
          <p:nvSpPr>
            <p:cNvPr id="7183" name="Text Box 23"/>
            <p:cNvSpPr txBox="1">
              <a:spLocks noChangeArrowheads="1"/>
            </p:cNvSpPr>
            <p:nvPr/>
          </p:nvSpPr>
          <p:spPr bwMode="auto">
            <a:xfrm>
              <a:off x="3264" y="1161"/>
              <a:ext cx="240" cy="231"/>
            </a:xfrm>
            <a:prstGeom prst="rect">
              <a:avLst/>
            </a:prstGeom>
            <a:noFill/>
            <a:ln w="9525">
              <a:noFill/>
              <a:miter lim="800000"/>
              <a:headEnd/>
              <a:tailEnd/>
            </a:ln>
          </p:spPr>
          <p:txBody>
            <a:bodyPr>
              <a:spAutoFit/>
            </a:bodyPr>
            <a:lstStyle/>
            <a:p>
              <a:pPr>
                <a:spcBef>
                  <a:spcPct val="50000"/>
                </a:spcBef>
              </a:pPr>
              <a:r>
                <a:rPr lang="en-US"/>
                <a:t>0</a:t>
              </a:r>
            </a:p>
          </p:txBody>
        </p:sp>
        <p:sp>
          <p:nvSpPr>
            <p:cNvPr id="7184" name="Line 24"/>
            <p:cNvSpPr>
              <a:spLocks noChangeShapeType="1"/>
            </p:cNvSpPr>
            <p:nvPr/>
          </p:nvSpPr>
          <p:spPr bwMode="auto">
            <a:xfrm>
              <a:off x="5328" y="1056"/>
              <a:ext cx="0" cy="288"/>
            </a:xfrm>
            <a:prstGeom prst="line">
              <a:avLst/>
            </a:prstGeom>
            <a:noFill/>
            <a:ln w="9525">
              <a:solidFill>
                <a:schemeClr val="tx1"/>
              </a:solidFill>
              <a:round/>
              <a:headEnd/>
              <a:tailEnd/>
            </a:ln>
          </p:spPr>
          <p:txBody>
            <a:bodyPr/>
            <a:lstStyle/>
            <a:p>
              <a:endParaRPr lang="en-US"/>
            </a:p>
          </p:txBody>
        </p:sp>
        <p:sp>
          <p:nvSpPr>
            <p:cNvPr id="7185" name="Text Box 25"/>
            <p:cNvSpPr txBox="1">
              <a:spLocks noChangeArrowheads="1"/>
            </p:cNvSpPr>
            <p:nvPr/>
          </p:nvSpPr>
          <p:spPr bwMode="auto">
            <a:xfrm>
              <a:off x="5136" y="864"/>
              <a:ext cx="480" cy="231"/>
            </a:xfrm>
            <a:prstGeom prst="rect">
              <a:avLst/>
            </a:prstGeom>
            <a:noFill/>
            <a:ln w="9525">
              <a:noFill/>
              <a:miter lim="800000"/>
              <a:headEnd/>
              <a:tailEnd/>
            </a:ln>
          </p:spPr>
          <p:txBody>
            <a:bodyPr>
              <a:spAutoFit/>
            </a:bodyPr>
            <a:lstStyle/>
            <a:p>
              <a:pPr>
                <a:spcBef>
                  <a:spcPct val="50000"/>
                </a:spcBef>
              </a:pPr>
              <a:r>
                <a:rPr lang="en-US"/>
                <a:t>100</a:t>
              </a:r>
            </a:p>
          </p:txBody>
        </p:sp>
        <p:sp>
          <p:nvSpPr>
            <p:cNvPr id="7186" name="Line 34"/>
            <p:cNvSpPr>
              <a:spLocks noChangeShapeType="1"/>
            </p:cNvSpPr>
            <p:nvPr/>
          </p:nvSpPr>
          <p:spPr bwMode="auto">
            <a:xfrm>
              <a:off x="3360" y="3312"/>
              <a:ext cx="336" cy="0"/>
            </a:xfrm>
            <a:prstGeom prst="line">
              <a:avLst/>
            </a:prstGeom>
            <a:noFill/>
            <a:ln w="9525">
              <a:solidFill>
                <a:schemeClr val="tx1"/>
              </a:solidFill>
              <a:round/>
              <a:headEnd/>
              <a:tailEnd/>
            </a:ln>
          </p:spPr>
          <p:txBody>
            <a:bodyPr/>
            <a:lstStyle/>
            <a:p>
              <a:endParaRPr lang="en-US"/>
            </a:p>
          </p:txBody>
        </p:sp>
        <p:sp>
          <p:nvSpPr>
            <p:cNvPr id="7187" name="Text Box 35"/>
            <p:cNvSpPr txBox="1">
              <a:spLocks noChangeArrowheads="1"/>
            </p:cNvSpPr>
            <p:nvPr/>
          </p:nvSpPr>
          <p:spPr bwMode="auto">
            <a:xfrm>
              <a:off x="2928" y="3177"/>
              <a:ext cx="576" cy="231"/>
            </a:xfrm>
            <a:prstGeom prst="rect">
              <a:avLst/>
            </a:prstGeom>
            <a:noFill/>
            <a:ln w="9525">
              <a:noFill/>
              <a:miter lim="800000"/>
              <a:headEnd/>
              <a:tailEnd/>
            </a:ln>
          </p:spPr>
          <p:txBody>
            <a:bodyPr>
              <a:spAutoFit/>
            </a:bodyPr>
            <a:lstStyle/>
            <a:p>
              <a:pPr>
                <a:spcBef>
                  <a:spcPct val="50000"/>
                </a:spcBef>
              </a:pPr>
              <a:r>
                <a:rPr lang="en-US"/>
                <a:t>1000</a:t>
              </a:r>
            </a:p>
          </p:txBody>
        </p:sp>
      </p:grpSp>
      <p:sp>
        <p:nvSpPr>
          <p:cNvPr id="7178" name="Text Box 37"/>
          <p:cNvSpPr txBox="1">
            <a:spLocks noChangeArrowheads="1"/>
          </p:cNvSpPr>
          <p:nvPr/>
        </p:nvSpPr>
        <p:spPr bwMode="auto">
          <a:xfrm>
            <a:off x="6096000" y="1600200"/>
            <a:ext cx="2971800" cy="366713"/>
          </a:xfrm>
          <a:prstGeom prst="rect">
            <a:avLst/>
          </a:prstGeom>
          <a:noFill/>
          <a:ln w="9525">
            <a:noFill/>
            <a:miter lim="800000"/>
            <a:headEnd/>
            <a:tailEnd/>
          </a:ln>
        </p:spPr>
        <p:txBody>
          <a:bodyPr>
            <a:spAutoFit/>
          </a:bodyPr>
          <a:lstStyle/>
          <a:p>
            <a:pPr>
              <a:spcBef>
                <a:spcPct val="50000"/>
              </a:spcBef>
            </a:pPr>
            <a:r>
              <a:rPr lang="en-US"/>
              <a:t>Oxygen Saturation (%)</a:t>
            </a:r>
          </a:p>
        </p:txBody>
      </p:sp>
      <p:sp>
        <p:nvSpPr>
          <p:cNvPr id="7179" name="Text Box 38"/>
          <p:cNvSpPr txBox="1">
            <a:spLocks noChangeArrowheads="1"/>
          </p:cNvSpPr>
          <p:nvPr/>
        </p:nvSpPr>
        <p:spPr bwMode="auto">
          <a:xfrm rot="-5400000">
            <a:off x="2979738" y="3802062"/>
            <a:ext cx="3429000" cy="396875"/>
          </a:xfrm>
          <a:prstGeom prst="rect">
            <a:avLst/>
          </a:prstGeom>
          <a:noFill/>
          <a:ln w="9525">
            <a:noFill/>
            <a:miter lim="800000"/>
            <a:headEnd/>
            <a:tailEnd/>
          </a:ln>
        </p:spPr>
        <p:txBody>
          <a:bodyPr>
            <a:spAutoFit/>
          </a:bodyPr>
          <a:lstStyle/>
          <a:p>
            <a:pPr>
              <a:spcBef>
                <a:spcPct val="50000"/>
              </a:spcBef>
            </a:pPr>
            <a:r>
              <a:rPr lang="en-US" sz="2000"/>
              <a:t>Height Above Sea Level (m)</a:t>
            </a:r>
          </a:p>
        </p:txBody>
      </p:sp>
      <p:sp>
        <p:nvSpPr>
          <p:cNvPr id="7180" name="Text Box 39"/>
          <p:cNvSpPr txBox="1">
            <a:spLocks noChangeArrowheads="1"/>
          </p:cNvSpPr>
          <p:nvPr/>
        </p:nvSpPr>
        <p:spPr bwMode="auto">
          <a:xfrm>
            <a:off x="6096000" y="2744788"/>
            <a:ext cx="2590800" cy="2436812"/>
          </a:xfrm>
          <a:prstGeom prst="rect">
            <a:avLst/>
          </a:prstGeom>
          <a:noFill/>
          <a:ln w="9525">
            <a:noFill/>
            <a:miter lim="800000"/>
            <a:headEnd/>
            <a:tailEnd/>
          </a:ln>
        </p:spPr>
        <p:txBody>
          <a:bodyPr>
            <a:spAutoFit/>
          </a:bodyPr>
          <a:lstStyle/>
          <a:p>
            <a:pPr>
              <a:spcBef>
                <a:spcPct val="50000"/>
              </a:spcBef>
            </a:pPr>
            <a:r>
              <a:rPr lang="en-US" sz="2200"/>
              <a:t>Oceanographic data are generally plotted like this - with the X axis at the top and the Y axis going down with depth.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A6D6DA"/>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76200"/>
            <a:ext cx="8229600" cy="1143000"/>
          </a:xfrm>
        </p:spPr>
        <p:txBody>
          <a:bodyPr/>
          <a:lstStyle/>
          <a:p>
            <a:pPr eaLnBrk="1" hangingPunct="1"/>
            <a:r>
              <a:rPr lang="en-US" smtClean="0"/>
              <a:t>Graphing Steps</a:t>
            </a:r>
          </a:p>
        </p:txBody>
      </p:sp>
      <p:sp>
        <p:nvSpPr>
          <p:cNvPr id="8195" name="Rectangle 4"/>
          <p:cNvSpPr>
            <a:spLocks noGrp="1" noChangeArrowheads="1"/>
          </p:cNvSpPr>
          <p:nvPr>
            <p:ph type="body" idx="1"/>
          </p:nvPr>
        </p:nvSpPr>
        <p:spPr/>
        <p:txBody>
          <a:bodyPr/>
          <a:lstStyle/>
          <a:p>
            <a:pPr marL="609600" indent="-609600" eaLnBrk="1" hangingPunct="1">
              <a:buFontTx/>
              <a:buAutoNum type="arabicPeriod"/>
            </a:pPr>
            <a:r>
              <a:rPr lang="en-US" sz="2800" smtClean="0"/>
              <a:t>Draw the X axis at the top of the paper.  Put zero at the upper left corner.  This is the origin.   </a:t>
            </a:r>
          </a:p>
          <a:p>
            <a:pPr marL="609600" indent="-609600" eaLnBrk="1" hangingPunct="1">
              <a:buFontTx/>
              <a:buNone/>
            </a:pPr>
            <a:endParaRPr lang="en-US" sz="2800" smtClean="0"/>
          </a:p>
          <a:p>
            <a:pPr marL="609600" indent="-609600" eaLnBrk="1" hangingPunct="1">
              <a:buFontTx/>
              <a:buNone/>
            </a:pPr>
            <a:r>
              <a:rPr lang="en-US" sz="2800" smtClean="0"/>
              <a:t>2.	Draw the Y axis on the left side of the paper from the origin down towards the bottom of the page.</a:t>
            </a:r>
          </a:p>
          <a:p>
            <a:pPr marL="609600" indent="-609600" eaLnBrk="1" hangingPunct="1">
              <a:buFontTx/>
              <a:buNone/>
            </a:pPr>
            <a:endParaRPr lang="en-US" sz="2800" smtClean="0"/>
          </a:p>
          <a:p>
            <a:pPr marL="609600" indent="-609600" eaLnBrk="1" hangingPunct="1">
              <a:buFontTx/>
              <a:buNone/>
            </a:pPr>
            <a:r>
              <a:rPr lang="en-US" sz="2800" smtClean="0"/>
              <a:t>3.	Determine the maximum values of your dependent and independent variables.</a:t>
            </a:r>
          </a:p>
          <a:p>
            <a:pPr marL="609600" indent="-609600" eaLnBrk="1" hangingPunct="1">
              <a:buFontTx/>
              <a:buNone/>
            </a:pPr>
            <a:endParaRPr lang="en-US" sz="280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A6D6DA"/>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76200"/>
            <a:ext cx="8229600" cy="1143000"/>
          </a:xfrm>
        </p:spPr>
        <p:txBody>
          <a:bodyPr/>
          <a:lstStyle/>
          <a:p>
            <a:pPr eaLnBrk="1" hangingPunct="1"/>
            <a:r>
              <a:rPr lang="en-US" smtClean="0"/>
              <a:t>Graphing Steps, cont.</a:t>
            </a:r>
          </a:p>
        </p:txBody>
      </p:sp>
      <p:sp>
        <p:nvSpPr>
          <p:cNvPr id="9219" name="Rectangle 3"/>
          <p:cNvSpPr>
            <a:spLocks noGrp="1" noChangeArrowheads="1"/>
          </p:cNvSpPr>
          <p:nvPr>
            <p:ph type="body" idx="1"/>
          </p:nvPr>
        </p:nvSpPr>
        <p:spPr>
          <a:xfrm>
            <a:off x="457200" y="1219200"/>
            <a:ext cx="8229600" cy="5257800"/>
          </a:xfrm>
        </p:spPr>
        <p:txBody>
          <a:bodyPr/>
          <a:lstStyle/>
          <a:p>
            <a:pPr marL="609600" indent="-609600" eaLnBrk="1" hangingPunct="1">
              <a:buFontTx/>
              <a:buNone/>
            </a:pPr>
            <a:r>
              <a:rPr lang="en-US" sz="2800" smtClean="0"/>
              <a:t>4.	Decide what size step you are going to use to get from zero to the maximum number (for both the x and y axes). </a:t>
            </a:r>
          </a:p>
          <a:p>
            <a:pPr marL="1371600" lvl="2" indent="-457200" eaLnBrk="1" hangingPunct="1"/>
            <a:r>
              <a:rPr lang="en-US" sz="2000" smtClean="0"/>
              <a:t>If the largest number is 1000, you do not want to count from 0 to 1000 by ones.  Similarly, if your largest value is 1, you don’t want to count by ones.</a:t>
            </a:r>
          </a:p>
          <a:p>
            <a:pPr marL="1371600" lvl="2" indent="-457200" eaLnBrk="1" hangingPunct="1">
              <a:buFontTx/>
              <a:buNone/>
            </a:pPr>
            <a:endParaRPr lang="en-US" sz="2000" smtClean="0"/>
          </a:p>
          <a:p>
            <a:pPr marL="1371600" lvl="2" indent="-457200" eaLnBrk="1" hangingPunct="1"/>
            <a:r>
              <a:rPr lang="en-US" sz="2000" smtClean="0"/>
              <a:t>If you have to get from 0 to 1000, you might want to count by 100.  If you have to get from 0 to 1, you might want to count by 0.1.</a:t>
            </a:r>
          </a:p>
          <a:p>
            <a:pPr marL="1371600" lvl="2" indent="-457200" eaLnBrk="1" hangingPunct="1">
              <a:buFontTx/>
              <a:buNone/>
            </a:pPr>
            <a:endParaRPr lang="en-US" sz="2000" smtClean="0"/>
          </a:p>
          <a:p>
            <a:pPr marL="1371600" lvl="2" indent="-457200" eaLnBrk="1" hangingPunct="1"/>
            <a:r>
              <a:rPr lang="en-US" sz="2000" smtClean="0"/>
              <a:t>In a line graph, you do not only use the numbers that are present in your data.  You use the entire range over which your numbers fall.</a:t>
            </a:r>
          </a:p>
          <a:p>
            <a:pPr marL="1371600" lvl="2" indent="-457200" eaLnBrk="1" hangingPunct="1"/>
            <a:endParaRPr lang="en-US" sz="200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A6D6DA"/>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76200"/>
            <a:ext cx="8229600" cy="1143000"/>
          </a:xfrm>
        </p:spPr>
        <p:txBody>
          <a:bodyPr/>
          <a:lstStyle/>
          <a:p>
            <a:pPr eaLnBrk="1" hangingPunct="1"/>
            <a:r>
              <a:rPr lang="en-US" smtClean="0"/>
              <a:t>Graphing Steps, cont.</a:t>
            </a:r>
          </a:p>
        </p:txBody>
      </p:sp>
      <p:sp>
        <p:nvSpPr>
          <p:cNvPr id="10243" name="Rectangle 3"/>
          <p:cNvSpPr>
            <a:spLocks noGrp="1" noChangeArrowheads="1"/>
          </p:cNvSpPr>
          <p:nvPr>
            <p:ph type="body" idx="1"/>
          </p:nvPr>
        </p:nvSpPr>
        <p:spPr>
          <a:xfrm>
            <a:off x="457200" y="1295400"/>
            <a:ext cx="8229600" cy="4830763"/>
          </a:xfrm>
        </p:spPr>
        <p:txBody>
          <a:bodyPr/>
          <a:lstStyle/>
          <a:p>
            <a:pPr marL="609600" indent="-609600" eaLnBrk="1" hangingPunct="1">
              <a:lnSpc>
                <a:spcPct val="90000"/>
              </a:lnSpc>
              <a:spcBef>
                <a:spcPts val="600"/>
              </a:spcBef>
              <a:spcAft>
                <a:spcPts val="600"/>
              </a:spcAft>
              <a:buFontTx/>
              <a:buAutoNum type="arabicPeriod" startAt="5"/>
            </a:pPr>
            <a:r>
              <a:rPr lang="en-US" smtClean="0"/>
              <a:t>Determine how many numbers there are between 0 and the value one step beyond your maximum value using your count step for the X and Y variables.</a:t>
            </a:r>
          </a:p>
          <a:p>
            <a:pPr marL="1371600" lvl="2" indent="-457200" eaLnBrk="1" hangingPunct="1">
              <a:lnSpc>
                <a:spcPct val="90000"/>
              </a:lnSpc>
              <a:spcBef>
                <a:spcPts val="600"/>
              </a:spcBef>
              <a:spcAft>
                <a:spcPts val="600"/>
              </a:spcAft>
            </a:pPr>
            <a:r>
              <a:rPr lang="en-US" smtClean="0"/>
              <a:t>If your data range from 0 to 1.34 and you decided to count by 0.25, you will have want to go to 1.5 (one step beyond your maximum value).</a:t>
            </a:r>
          </a:p>
          <a:p>
            <a:pPr marL="1371600" lvl="2" indent="-457200" eaLnBrk="1" hangingPunct="1">
              <a:lnSpc>
                <a:spcPct val="90000"/>
              </a:lnSpc>
              <a:buFontTx/>
              <a:buNone/>
            </a:pPr>
            <a:endParaRPr lang="en-US" smtClean="0"/>
          </a:p>
          <a:p>
            <a:pPr marL="1371600" lvl="2" indent="-457200" eaLnBrk="1" hangingPunct="1">
              <a:lnSpc>
                <a:spcPct val="90000"/>
              </a:lnSpc>
            </a:pPr>
            <a:r>
              <a:rPr lang="en-US" smtClean="0"/>
              <a:t>There would be 6 values (0.25, 0.5, 0.75, 1.0, 1.25, and 1.5) using the range of 0 to 1.5 with a count step of 0.25.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A6D6DA"/>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152400"/>
            <a:ext cx="8229600" cy="1143000"/>
          </a:xfrm>
        </p:spPr>
        <p:txBody>
          <a:bodyPr/>
          <a:lstStyle/>
          <a:p>
            <a:pPr eaLnBrk="1" hangingPunct="1"/>
            <a:r>
              <a:rPr lang="en-US" smtClean="0"/>
              <a:t>Graphing Steps, cont.</a:t>
            </a:r>
          </a:p>
        </p:txBody>
      </p:sp>
      <p:sp>
        <p:nvSpPr>
          <p:cNvPr id="11267" name="Rectangle 3"/>
          <p:cNvSpPr>
            <a:spLocks noGrp="1" noChangeArrowheads="1"/>
          </p:cNvSpPr>
          <p:nvPr>
            <p:ph type="body" idx="1"/>
          </p:nvPr>
        </p:nvSpPr>
        <p:spPr>
          <a:xfrm>
            <a:off x="457200" y="1371600"/>
            <a:ext cx="8229600" cy="5181600"/>
          </a:xfrm>
        </p:spPr>
        <p:txBody>
          <a:bodyPr/>
          <a:lstStyle/>
          <a:p>
            <a:pPr marL="609600" indent="-609600" eaLnBrk="1" hangingPunct="1">
              <a:lnSpc>
                <a:spcPct val="80000"/>
              </a:lnSpc>
              <a:buFontTx/>
              <a:buAutoNum type="arabicPeriod" startAt="6"/>
            </a:pPr>
            <a:r>
              <a:rPr lang="en-US" sz="2800" smtClean="0"/>
              <a:t>Draw dashes along the X-axis so that the dashes are evenly distributed.  The number of dashes will depend on the number that you determined in Step 5.</a:t>
            </a:r>
          </a:p>
          <a:p>
            <a:pPr marL="609600" indent="-609600" eaLnBrk="1" hangingPunct="1">
              <a:lnSpc>
                <a:spcPct val="80000"/>
              </a:lnSpc>
              <a:buFontTx/>
              <a:buNone/>
            </a:pPr>
            <a:endParaRPr lang="en-US" sz="2800" smtClean="0"/>
          </a:p>
          <a:p>
            <a:pPr marL="609600" indent="-609600" eaLnBrk="1" hangingPunct="1">
              <a:lnSpc>
                <a:spcPct val="80000"/>
              </a:lnSpc>
              <a:buFontTx/>
              <a:buAutoNum type="arabicPeriod" startAt="7"/>
            </a:pPr>
            <a:r>
              <a:rPr lang="en-US" sz="2800" smtClean="0"/>
              <a:t>Write the values represented by each dash (0.25, etc. in the previous example) above each dash.</a:t>
            </a:r>
          </a:p>
          <a:p>
            <a:pPr marL="609600" indent="-609600" eaLnBrk="1" hangingPunct="1">
              <a:lnSpc>
                <a:spcPct val="80000"/>
              </a:lnSpc>
              <a:buFontTx/>
              <a:buNone/>
            </a:pPr>
            <a:endParaRPr lang="en-US" sz="2800" smtClean="0"/>
          </a:p>
          <a:p>
            <a:pPr marL="609600" indent="-609600" eaLnBrk="1" hangingPunct="1">
              <a:lnSpc>
                <a:spcPct val="80000"/>
              </a:lnSpc>
              <a:buFontTx/>
              <a:buNone/>
            </a:pPr>
            <a:r>
              <a:rPr lang="en-US" sz="2800" smtClean="0"/>
              <a:t>8.	Draw the dashes along the Y-axis so that the dashes are evenly distributed.  The number of dashes will depend on the number that you determined in Step 5.</a:t>
            </a:r>
          </a:p>
          <a:p>
            <a:pPr marL="609600" indent="-609600" eaLnBrk="1" hangingPunct="1">
              <a:lnSpc>
                <a:spcPct val="80000"/>
              </a:lnSpc>
              <a:buFontTx/>
              <a:buAutoNum type="arabicPeriod" startAt="5"/>
            </a:pPr>
            <a:endParaRPr lang="en-US" sz="2800" smtClean="0"/>
          </a:p>
          <a:p>
            <a:pPr marL="609600" indent="-609600" eaLnBrk="1" hangingPunct="1">
              <a:lnSpc>
                <a:spcPct val="80000"/>
              </a:lnSpc>
              <a:buFontTx/>
              <a:buAutoNum type="arabicPeriod" startAt="5"/>
            </a:pPr>
            <a:endParaRPr lang="en-US" sz="280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A6D6DA"/>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mtClean="0"/>
              <a:t>Graphing Steps, cont.</a:t>
            </a:r>
          </a:p>
        </p:txBody>
      </p:sp>
      <p:sp>
        <p:nvSpPr>
          <p:cNvPr id="12291" name="Rectangle 3"/>
          <p:cNvSpPr>
            <a:spLocks noGrp="1" noChangeArrowheads="1"/>
          </p:cNvSpPr>
          <p:nvPr>
            <p:ph type="body" idx="1"/>
          </p:nvPr>
        </p:nvSpPr>
        <p:spPr>
          <a:xfrm>
            <a:off x="304800" y="1417638"/>
            <a:ext cx="8458200" cy="4830762"/>
          </a:xfrm>
        </p:spPr>
        <p:txBody>
          <a:bodyPr/>
          <a:lstStyle/>
          <a:p>
            <a:pPr marL="609600" indent="-609600" eaLnBrk="1" hangingPunct="1">
              <a:buFontTx/>
              <a:buAutoNum type="arabicPeriod" startAt="9"/>
            </a:pPr>
            <a:r>
              <a:rPr lang="en-US" sz="2800" smtClean="0"/>
              <a:t>Write the values that each dash represents to the left of the dashes on the Y-axis.	</a:t>
            </a:r>
          </a:p>
          <a:p>
            <a:pPr marL="609600" indent="-609600" eaLnBrk="1" hangingPunct="1">
              <a:buFontTx/>
              <a:buNone/>
            </a:pPr>
            <a:endParaRPr lang="en-US" sz="2800" smtClean="0"/>
          </a:p>
          <a:p>
            <a:pPr marL="609600" indent="-609600" eaLnBrk="1" hangingPunct="1">
              <a:buFontTx/>
              <a:buNone/>
            </a:pPr>
            <a:r>
              <a:rPr lang="en-US" sz="2800" smtClean="0"/>
              <a:t>10.	Write a label for the X-axis (this will be whatever you are graphing) and the units that the values are in (e.g., </a:t>
            </a:r>
            <a:r>
              <a:rPr lang="en-US" sz="2800" smtClean="0">
                <a:cs typeface="Arial" charset="0"/>
              </a:rPr>
              <a:t>°C for temperature).</a:t>
            </a:r>
          </a:p>
          <a:p>
            <a:pPr marL="609600" indent="-609600" eaLnBrk="1" hangingPunct="1">
              <a:buFontTx/>
              <a:buNone/>
            </a:pPr>
            <a:endParaRPr lang="en-US" sz="2800" smtClean="0">
              <a:cs typeface="Arial" charset="0"/>
            </a:endParaRPr>
          </a:p>
          <a:p>
            <a:pPr marL="609600" indent="-609600" eaLnBrk="1" hangingPunct="1">
              <a:buFontTx/>
              <a:buNone/>
            </a:pPr>
            <a:r>
              <a:rPr lang="en-US" sz="2800" smtClean="0">
                <a:cs typeface="Arial" charset="0"/>
              </a:rPr>
              <a:t>11.	Write a label for the Y-axis (this will be depth) and the units for the values (m).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A6D6DA"/>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152400"/>
            <a:ext cx="8229600" cy="1143000"/>
          </a:xfrm>
        </p:spPr>
        <p:txBody>
          <a:bodyPr/>
          <a:lstStyle/>
          <a:p>
            <a:pPr eaLnBrk="1" hangingPunct="1"/>
            <a:r>
              <a:rPr lang="en-US" smtClean="0"/>
              <a:t>Graphing Steps, cont.</a:t>
            </a:r>
          </a:p>
        </p:txBody>
      </p:sp>
      <p:sp>
        <p:nvSpPr>
          <p:cNvPr id="13315" name="Rectangle 3"/>
          <p:cNvSpPr>
            <a:spLocks noGrp="1" noChangeArrowheads="1"/>
          </p:cNvSpPr>
          <p:nvPr>
            <p:ph type="body" idx="1"/>
          </p:nvPr>
        </p:nvSpPr>
        <p:spPr>
          <a:xfrm>
            <a:off x="228600" y="1295400"/>
            <a:ext cx="8686800" cy="4830763"/>
          </a:xfrm>
        </p:spPr>
        <p:txBody>
          <a:bodyPr/>
          <a:lstStyle/>
          <a:p>
            <a:pPr marL="690563" indent="-690563" eaLnBrk="1" hangingPunct="1">
              <a:lnSpc>
                <a:spcPct val="90000"/>
              </a:lnSpc>
              <a:buFontTx/>
              <a:buAutoNum type="arabicPeriod" startAt="12"/>
            </a:pPr>
            <a:r>
              <a:rPr lang="en-US" sz="2400" smtClean="0"/>
              <a:t>Draw a dot at the position indicated by your first (lowest depth) data point.  For example, if the temperature is 25</a:t>
            </a:r>
            <a:r>
              <a:rPr lang="en-US" sz="2400" smtClean="0">
                <a:cs typeface="Arial" charset="0"/>
              </a:rPr>
              <a:t>°C at 10 meters depth, you will put a dot at the lines where 25 on the X axis and 10 on the Y axis intersect.</a:t>
            </a:r>
          </a:p>
          <a:p>
            <a:pPr marL="690563" indent="-690563" eaLnBrk="1" hangingPunct="1">
              <a:lnSpc>
                <a:spcPct val="90000"/>
              </a:lnSpc>
              <a:buFontTx/>
              <a:buNone/>
            </a:pPr>
            <a:endParaRPr lang="en-US" sz="2400" smtClean="0">
              <a:cs typeface="Arial" charset="0"/>
            </a:endParaRPr>
          </a:p>
          <a:p>
            <a:pPr marL="690563" indent="-690563" eaLnBrk="1" hangingPunct="1">
              <a:lnSpc>
                <a:spcPct val="90000"/>
              </a:lnSpc>
              <a:buFontTx/>
              <a:buNone/>
            </a:pPr>
            <a:r>
              <a:rPr lang="en-US" sz="2400" smtClean="0">
                <a:cs typeface="Arial" charset="0"/>
              </a:rPr>
              <a:t>13.	Draw a dot at the position indicated by the second data point.  Draw a straight line between the two data points.</a:t>
            </a:r>
          </a:p>
          <a:p>
            <a:pPr marL="690563" indent="-690563" eaLnBrk="1" hangingPunct="1">
              <a:lnSpc>
                <a:spcPct val="90000"/>
              </a:lnSpc>
              <a:buFontTx/>
              <a:buNone/>
            </a:pPr>
            <a:endParaRPr lang="en-US" sz="2400" smtClean="0">
              <a:cs typeface="Arial" charset="0"/>
            </a:endParaRPr>
          </a:p>
          <a:p>
            <a:pPr marL="690563" indent="-690563" eaLnBrk="1" hangingPunct="1">
              <a:lnSpc>
                <a:spcPct val="90000"/>
              </a:lnSpc>
              <a:buFontTx/>
              <a:buNone/>
            </a:pPr>
            <a:r>
              <a:rPr lang="en-US" sz="2400" smtClean="0">
                <a:cs typeface="Arial" charset="0"/>
              </a:rPr>
              <a:t>14.	Repeat step 13 until you have plotted all of the data points.  Don’t wait until the end to connect your points!  Do them as you go along.  Oceanographic data sometimes change direction and have peaks within the data.</a:t>
            </a: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7675</TotalTime>
  <Words>1614</Words>
  <Application>Microsoft Office PowerPoint</Application>
  <PresentationFormat>On-screen Show (4:3)</PresentationFormat>
  <Paragraphs>108</Paragraphs>
  <Slides>12</Slides>
  <Notes>8</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12</vt:i4>
      </vt:variant>
    </vt:vector>
  </HeadingPairs>
  <TitlesOfParts>
    <vt:vector size="14" baseType="lpstr">
      <vt:lpstr>Arial</vt:lpstr>
      <vt:lpstr>Default Design</vt:lpstr>
      <vt:lpstr>Graphing Oceanographic Data</vt:lpstr>
      <vt:lpstr>The Ocean is a Variable Ecosystem</vt:lpstr>
      <vt:lpstr>Why Does Variability Matter?</vt:lpstr>
      <vt:lpstr>How do scientists study variability?</vt:lpstr>
      <vt:lpstr>How do scientists look at variability?</vt:lpstr>
      <vt:lpstr>Graphing Oceanographic Data</vt:lpstr>
      <vt:lpstr>Graphing Steps</vt:lpstr>
      <vt:lpstr>Graphing Steps, cont.</vt:lpstr>
      <vt:lpstr>Graphing Steps, cont.</vt:lpstr>
      <vt:lpstr>Graphing Steps, cont.</vt:lpstr>
      <vt:lpstr>Graphing Steps, cont.</vt:lpstr>
      <vt:lpstr>Graphing Steps, cont.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Graphing Oceanographic Data</dc:title>
  <dc:creator>Alison</dc:creator>
  <cp:lastModifiedBy>Alison</cp:lastModifiedBy>
  <cp:revision>13</cp:revision>
  <dcterms:created xsi:type="dcterms:W3CDTF">2011-03-25T18:19:47Z</dcterms:created>
  <dcterms:modified xsi:type="dcterms:W3CDTF">2012-05-18T01:11:23Z</dcterms:modified>
</cp:coreProperties>
</file>