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2"/>
  </p:notesMasterIdLst>
  <p:sldIdLst>
    <p:sldId id="256" r:id="rId2"/>
    <p:sldId id="260" r:id="rId3"/>
    <p:sldId id="262" r:id="rId4"/>
    <p:sldId id="261" r:id="rId5"/>
    <p:sldId id="263" r:id="rId6"/>
    <p:sldId id="264" r:id="rId7"/>
    <p:sldId id="265" r:id="rId8"/>
    <p:sldId id="273" r:id="rId9"/>
    <p:sldId id="268" r:id="rId10"/>
    <p:sldId id="27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20" autoAdjust="0"/>
    <p:restoredTop sz="70667" autoAdjust="0"/>
  </p:normalViewPr>
  <p:slideViewPr>
    <p:cSldViewPr snapToGrid="0" snapToObjects="1">
      <p:cViewPr varScale="1">
        <p:scale>
          <a:sx n="55" d="100"/>
          <a:sy n="55" d="100"/>
        </p:scale>
        <p:origin x="-132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5/10/2012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dirty="0"/>
          </a:p>
        </p:txBody>
      </p:sp>
    </p:spTree>
    <p:extLst>
      <p:ext uri="{BB962C8B-B14F-4D97-AF65-F5344CB8AC3E}">
        <p14:creationId xmlns=""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oceanexplorer.noaa.gov/edu/learning/media/lesson9_220.jp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latin typeface="+mn-lt"/>
                <a:ea typeface="+mn-ea"/>
                <a:cs typeface="+mn-cs"/>
              </a:rPr>
              <a:t>AUTHORS: Brianne Moskovitz</a:t>
            </a:r>
            <a:r>
              <a:rPr lang="en-US" sz="1200" kern="1200" baseline="0" dirty="0" smtClean="0">
                <a:solidFill>
                  <a:schemeClr val="tx1"/>
                </a:solidFill>
                <a:latin typeface="+mn-lt"/>
                <a:ea typeface="+mn-ea"/>
                <a:cs typeface="+mn-cs"/>
              </a:rPr>
              <a:t> – Scripps Institution of Oceanography</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WHY:</a:t>
            </a:r>
            <a:r>
              <a:rPr lang="en-US" sz="1200" kern="1200" baseline="0" dirty="0" smtClean="0">
                <a:solidFill>
                  <a:schemeClr val="tx1"/>
                </a:solidFill>
                <a:latin typeface="+mn-lt"/>
                <a:ea typeface="+mn-ea"/>
                <a:cs typeface="+mn-cs"/>
              </a:rPr>
              <a:t> We encounter waves every second, because waves carry energy.  Whether its light waves to see, sound waves to hear, or ocean waves to surf, an understanding about waves leads to a greater understanding about energy.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SUMMARY:  This presentation will discuss</a:t>
            </a:r>
            <a:r>
              <a:rPr lang="en-US" sz="1200" kern="1200" baseline="0" dirty="0" smtClean="0">
                <a:solidFill>
                  <a:schemeClr val="tx1"/>
                </a:solidFill>
                <a:latin typeface="+mn-lt"/>
                <a:ea typeface="+mn-ea"/>
                <a:cs typeface="+mn-cs"/>
              </a:rPr>
              <a:t> the types of waves we encounter, and describe the anatomy of a wave, distinguish between transverse and longitudinal waves, and provide a few key equations to solve wave equations.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PICTURE/GRAPHICS CREDITS: n/a</a:t>
            </a:r>
          </a:p>
          <a:p>
            <a:pPr lvl="0"/>
            <a:r>
              <a:rPr lang="en-US" sz="1200" kern="1200" dirty="0" smtClean="0">
                <a:solidFill>
                  <a:schemeClr val="tx1"/>
                </a:solidFill>
                <a:latin typeface="+mn-lt"/>
                <a:ea typeface="+mn-ea"/>
                <a:cs typeface="+mn-cs"/>
              </a:rPr>
              <a:t>WEBSITES USED IN THIS PRESENTATION:</a:t>
            </a:r>
            <a:r>
              <a:rPr lang="en-US" sz="1200" kern="1200" baseline="0" dirty="0" smtClean="0">
                <a:solidFill>
                  <a:schemeClr val="tx1"/>
                </a:solidFill>
                <a:latin typeface="+mn-lt"/>
                <a:ea typeface="+mn-ea"/>
                <a:cs typeface="+mn-cs"/>
              </a:rPr>
              <a:t> n/a</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ADDITIONAL READING:</a:t>
            </a:r>
            <a:r>
              <a:rPr lang="en-US" sz="1200" kern="1200" baseline="0" dirty="0" smtClean="0">
                <a:solidFill>
                  <a:schemeClr val="tx1"/>
                </a:solidFill>
                <a:latin typeface="+mn-lt"/>
                <a:ea typeface="+mn-ea"/>
                <a:cs typeface="+mn-cs"/>
              </a:rPr>
              <a:t> any basic physics book covers waves and energy.</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CONTEXT FOR USE: High School physics or marine science.  This presentation</a:t>
            </a:r>
            <a:r>
              <a:rPr lang="en-US" sz="1200" kern="1200" baseline="0" dirty="0" smtClean="0">
                <a:solidFill>
                  <a:schemeClr val="tx1"/>
                </a:solidFill>
                <a:latin typeface="+mn-lt"/>
                <a:ea typeface="+mn-ea"/>
                <a:cs typeface="+mn-cs"/>
              </a:rPr>
              <a:t> should be given before Waves_2 (Ocean Waves) and Waves_3 (Ocean Acoustics).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MISCONCEPTIONS:</a:t>
            </a:r>
            <a:r>
              <a:rPr lang="en-US" sz="1200" kern="1200" baseline="0" dirty="0" smtClean="0">
                <a:solidFill>
                  <a:schemeClr val="tx1"/>
                </a:solidFill>
                <a:latin typeface="+mn-lt"/>
                <a:ea typeface="+mn-ea"/>
                <a:cs typeface="+mn-cs"/>
              </a:rPr>
              <a:t> Waves carry objects from one place to another.</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EVALUATION TIPS:</a:t>
            </a:r>
            <a:r>
              <a:rPr lang="en-US" sz="1200" kern="1200" baseline="0" dirty="0" smtClean="0">
                <a:solidFill>
                  <a:schemeClr val="tx1"/>
                </a:solidFill>
                <a:latin typeface="+mn-lt"/>
                <a:ea typeface="+mn-ea"/>
                <a:cs typeface="+mn-cs"/>
              </a:rPr>
              <a:t> n/a</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TEACHING NOTES:</a:t>
            </a:r>
            <a:r>
              <a:rPr lang="en-US" sz="1200" kern="1200" baseline="0" dirty="0" smtClean="0">
                <a:solidFill>
                  <a:schemeClr val="tx1"/>
                </a:solidFill>
                <a:latin typeface="+mn-lt"/>
                <a:ea typeface="+mn-ea"/>
                <a:cs typeface="+mn-cs"/>
              </a:rPr>
              <a:t> This introduction to waves will prepare the students for learning about Ocean Waves and Acoustic Waves.</a:t>
            </a:r>
            <a:endParaRPr lang="en-US" sz="1200" kern="1200" dirty="0" smtClean="0">
              <a:solidFill>
                <a:schemeClr val="tx1"/>
              </a:solidFill>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dirty="0"/>
          </a:p>
        </p:txBody>
      </p:sp>
    </p:spTree>
    <p:extLst>
      <p:ext uri="{BB962C8B-B14F-4D97-AF65-F5344CB8AC3E}">
        <p14:creationId xmlns=""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Notes:  These questions should be used as a warm-up.</a:t>
            </a:r>
            <a:r>
              <a:rPr lang="en-US" sz="1200" kern="1200" baseline="0" dirty="0" smtClean="0">
                <a:solidFill>
                  <a:schemeClr val="tx1"/>
                </a:solidFill>
                <a:latin typeface="+mn-lt"/>
                <a:ea typeface="+mn-ea"/>
                <a:cs typeface="+mn-cs"/>
              </a:rPr>
              <a:t>  Give students a few minutes to consider (or write down the answers) these questions, then a minute to discuss with a  partner, and finally discuss with the class (maybe have students present what their partner thought).  Correct answers are on the next slide.  The image of the water drop will help reinforce previously taught lessons on gravitational potential energy.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Credits:</a:t>
            </a:r>
            <a:r>
              <a:rPr lang="en-US" sz="1200" kern="1200" baseline="0" dirty="0" smtClean="0">
                <a:solidFill>
                  <a:schemeClr val="tx1"/>
                </a:solidFill>
                <a:latin typeface="+mn-lt"/>
                <a:ea typeface="+mn-ea"/>
                <a:cs typeface="+mn-cs"/>
              </a:rPr>
              <a:t> San Diego Unified School District Physics 1,2 Core Laboratory Activity -  Lab 17: Waves</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Notes:  This slide answers the</a:t>
            </a:r>
            <a:r>
              <a:rPr lang="en-US" sz="1200" kern="1200" baseline="0" dirty="0" smtClean="0">
                <a:solidFill>
                  <a:schemeClr val="tx1"/>
                </a:solidFill>
                <a:latin typeface="+mn-lt"/>
                <a:ea typeface="+mn-ea"/>
                <a:cs typeface="+mn-cs"/>
              </a:rPr>
              <a:t> questions to the warm-up.  Students may come up with other examples of waves.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next slide describes</a:t>
            </a:r>
            <a:r>
              <a:rPr lang="en-US" sz="1200" kern="1200" baseline="0" dirty="0" smtClean="0">
                <a:solidFill>
                  <a:schemeClr val="tx1"/>
                </a:solidFill>
                <a:latin typeface="+mn-lt"/>
                <a:ea typeface="+mn-ea"/>
                <a:cs typeface="+mn-cs"/>
              </a:rPr>
              <a:t> some basic terms associated with waves.</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Notes:  This slide describes the anatomy</a:t>
            </a:r>
            <a:r>
              <a:rPr lang="en-US" sz="1200" kern="1200" baseline="0" dirty="0" smtClean="0">
                <a:solidFill>
                  <a:schemeClr val="tx1"/>
                </a:solidFill>
                <a:latin typeface="+mn-lt"/>
                <a:ea typeface="+mn-ea"/>
                <a:cs typeface="+mn-cs"/>
              </a:rPr>
              <a:t> of the wave as key terms.  Students should copy down this image and label it in their notes.</a:t>
            </a:r>
          </a:p>
          <a:p>
            <a:r>
              <a:rPr lang="en-US" sz="1200" kern="1200" baseline="0" dirty="0" smtClean="0">
                <a:solidFill>
                  <a:schemeClr val="tx1"/>
                </a:solidFill>
                <a:latin typeface="+mn-lt"/>
                <a:ea typeface="+mn-ea"/>
                <a:cs typeface="+mn-cs"/>
              </a:rPr>
              <a:t>CREST: The peak of a wave</a:t>
            </a:r>
          </a:p>
          <a:p>
            <a:r>
              <a:rPr lang="en-US" sz="1200" kern="1200" baseline="0" dirty="0" smtClean="0">
                <a:solidFill>
                  <a:schemeClr val="tx1"/>
                </a:solidFill>
                <a:latin typeface="+mn-lt"/>
                <a:ea typeface="+mn-ea"/>
                <a:cs typeface="+mn-cs"/>
              </a:rPr>
              <a:t>TROUGH: The lowest point of a wave</a:t>
            </a:r>
          </a:p>
          <a:p>
            <a:r>
              <a:rPr lang="en-US" sz="1200" kern="1200" baseline="0" dirty="0" smtClean="0">
                <a:solidFill>
                  <a:schemeClr val="tx1"/>
                </a:solidFill>
                <a:latin typeface="+mn-lt"/>
                <a:ea typeface="+mn-ea"/>
                <a:cs typeface="+mn-cs"/>
              </a:rPr>
              <a:t>AMPLITUDE: The height of the wave from the equilibrium to the crest (or trough).</a:t>
            </a:r>
          </a:p>
          <a:p>
            <a:r>
              <a:rPr lang="en-US" sz="1200" kern="1200" baseline="0" dirty="0" smtClean="0">
                <a:solidFill>
                  <a:schemeClr val="tx1"/>
                </a:solidFill>
                <a:latin typeface="+mn-lt"/>
                <a:ea typeface="+mn-ea"/>
                <a:cs typeface="+mn-cs"/>
              </a:rPr>
              <a:t>WAVELENGTH: The length of one full wave cycle.  The distance from peak-to-peak, or trough-to-trough.</a:t>
            </a:r>
          </a:p>
          <a:p>
            <a:endParaRPr lang="en-US" sz="1200" kern="1200" baseline="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Notes:  This</a:t>
            </a:r>
            <a:r>
              <a:rPr lang="en-US" sz="1200" kern="1200" baseline="0" dirty="0" smtClean="0">
                <a:solidFill>
                  <a:schemeClr val="tx1"/>
                </a:solidFill>
                <a:latin typeface="+mn-lt"/>
                <a:ea typeface="+mn-ea"/>
                <a:cs typeface="+mn-cs"/>
              </a:rPr>
              <a:t> slide distinguishes between the two types of waves, and gives examples of each.  Students should copy down this information in their notes.  </a:t>
            </a:r>
          </a:p>
          <a:p>
            <a:r>
              <a:rPr lang="en-US" sz="1200" kern="1200" baseline="0" dirty="0" smtClean="0">
                <a:solidFill>
                  <a:schemeClr val="tx1"/>
                </a:solidFill>
                <a:latin typeface="+mn-lt"/>
                <a:ea typeface="+mn-ea"/>
                <a:cs typeface="+mn-cs"/>
              </a:rPr>
              <a:t>DEMONSTRATION: Presenter should have a student help demonstrate the motion of these waves using a slinky.  One person should move their hand holding the slinky up and down to demonstrate a transverse wave.  One person should grab a section of the slinky, and pull it toward himself and release it to demonstrate a longitudinal wave.</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Additional</a:t>
            </a:r>
            <a:r>
              <a:rPr lang="en-US" sz="1200" kern="1200" baseline="0" dirty="0" smtClean="0">
                <a:solidFill>
                  <a:schemeClr val="tx1"/>
                </a:solidFill>
                <a:latin typeface="+mn-lt"/>
                <a:ea typeface="+mn-ea"/>
                <a:cs typeface="+mn-cs"/>
              </a:rPr>
              <a:t> information: Longitudinal waves need a medium to travel through.  In a vacuum, we are not able to hear anything (sound waves are longitudinal), but we are still able to see things (light waves are transverse).</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Image Credits: </a:t>
            </a:r>
            <a:r>
              <a:rPr lang="en-US" sz="1200" kern="1200" baseline="0" dirty="0" smtClean="0">
                <a:solidFill>
                  <a:schemeClr val="tx1"/>
                </a:solidFill>
                <a:latin typeface="+mn-lt"/>
                <a:ea typeface="+mn-ea"/>
                <a:cs typeface="+mn-cs"/>
              </a:rPr>
              <a:t>San Diego Unified School District Physics 1,2 Core Laboratory Activity -  Lab 17: Waves</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Notes:  This is a question to get students thinking about points that will be made at later dates.  It may</a:t>
            </a:r>
            <a:r>
              <a:rPr lang="en-US" sz="1200" kern="1200" baseline="0" dirty="0" smtClean="0">
                <a:solidFill>
                  <a:schemeClr val="tx1"/>
                </a:solidFill>
                <a:latin typeface="+mn-lt"/>
                <a:ea typeface="+mn-ea"/>
                <a:cs typeface="+mn-cs"/>
              </a:rPr>
              <a:t> be considered a trick question.  </a:t>
            </a:r>
            <a:r>
              <a:rPr lang="en-US" sz="1200" kern="1200" dirty="0" smtClean="0">
                <a:solidFill>
                  <a:schemeClr val="tx1"/>
                </a:solidFill>
                <a:latin typeface="+mn-lt"/>
                <a:ea typeface="+mn-ea"/>
                <a:cs typeface="+mn-cs"/>
              </a:rPr>
              <a:t>The surface</a:t>
            </a:r>
            <a:r>
              <a:rPr lang="en-US" sz="1200" kern="1200" baseline="0" dirty="0" smtClean="0">
                <a:solidFill>
                  <a:schemeClr val="tx1"/>
                </a:solidFill>
                <a:latin typeface="+mn-lt"/>
                <a:ea typeface="+mn-ea"/>
                <a:cs typeface="+mn-cs"/>
              </a:rPr>
              <a:t> of the ocean is considered a transverse wave (typical crests and troughs).  Inside the ocean, however, other types of waves may be identified, such as sound waves.</a:t>
            </a:r>
          </a:p>
          <a:p>
            <a:r>
              <a:rPr lang="en-US" sz="1200" kern="1200" baseline="0" dirty="0" smtClean="0">
                <a:solidFill>
                  <a:schemeClr val="tx1"/>
                </a:solidFill>
                <a:latin typeface="+mn-lt"/>
                <a:ea typeface="+mn-ea"/>
                <a:cs typeface="+mn-cs"/>
              </a:rPr>
              <a:t>Image </a:t>
            </a:r>
            <a:r>
              <a:rPr lang="en-US" sz="1200" kern="1200" baseline="0" dirty="0" err="1" smtClean="0">
                <a:solidFill>
                  <a:schemeClr val="tx1"/>
                </a:solidFill>
                <a:latin typeface="+mn-lt"/>
                <a:ea typeface="+mn-ea"/>
                <a:cs typeface="+mn-cs"/>
              </a:rPr>
              <a:t>Credit:</a:t>
            </a:r>
            <a:r>
              <a:rPr lang="en-US" sz="1200" dirty="0" err="1" smtClean="0">
                <a:hlinkClick r:id="rId3"/>
              </a:rPr>
              <a:t>http</a:t>
            </a:r>
            <a:r>
              <a:rPr lang="en-US" sz="1200" dirty="0" smtClean="0">
                <a:hlinkClick r:id="rId3"/>
              </a:rPr>
              <a:t>://oceanexplorer.noaa.gov/edu/learning/media/lesson9_220.jpg</a:t>
            </a:r>
            <a:endParaRPr lang="en-US" sz="1200" dirty="0" smtClean="0"/>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Notes:  This slide provides some key terms to help with solving wave problems.  Frequency</a:t>
            </a:r>
            <a:r>
              <a:rPr lang="en-US" sz="1200" kern="1200" baseline="0" dirty="0" smtClean="0">
                <a:solidFill>
                  <a:schemeClr val="tx1"/>
                </a:solidFill>
                <a:latin typeface="+mn-lt"/>
                <a:ea typeface="+mn-ea"/>
                <a:cs typeface="+mn-cs"/>
              </a:rPr>
              <a:t> is a measure of the number of cycles per unit of time.  Our radios understand the frequency of radio waves to tune into different stations.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DEMONSTRATION: Use two different tuning forks.  Hopefully they will have the frequency</a:t>
            </a:r>
            <a:r>
              <a:rPr lang="en-US" sz="1200" kern="1200" baseline="0" dirty="0" smtClean="0">
                <a:solidFill>
                  <a:schemeClr val="tx1"/>
                </a:solidFill>
                <a:latin typeface="+mn-lt"/>
                <a:ea typeface="+mn-ea"/>
                <a:cs typeface="+mn-cs"/>
              </a:rPr>
              <a:t> in Hz on the fork.  Strike each fork, and listen to the sound it makes.  Show students the tines of the fork as it is vibrating.  If the fork says 440, the unit is in Hz, and that means the tines are vibrating 440 times a second.  With a second fork, show that the sound is different depending on the frequency.  A lower number will give a lower pitch.  Higher number, a higher pitch.  </a:t>
            </a:r>
          </a:p>
          <a:p>
            <a:r>
              <a:rPr lang="en-US" sz="1200" kern="1200" baseline="0" dirty="0" smtClean="0">
                <a:solidFill>
                  <a:schemeClr val="tx1"/>
                </a:solidFill>
                <a:latin typeface="+mn-lt"/>
                <a:ea typeface="+mn-ea"/>
                <a:cs typeface="+mn-cs"/>
              </a:rPr>
              <a:t>Ask if anyone in the class plays a musical instrument.  If anyone plays an instrument in a symphony, they typically tune their instruments to 440 Hz (an A).  Guitarists tighten and loosen strings to find the right key.  This changes the frequency of the string.</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dirty="0" smtClean="0"/>
              <a:t>Symbols</a:t>
            </a:r>
            <a:r>
              <a:rPr lang="en-US" baseline="0" dirty="0" smtClean="0"/>
              <a:t> used: The final equation is spelled out in the line above it.  The </a:t>
            </a:r>
            <a:r>
              <a:rPr lang="en-US" baseline="0" dirty="0" err="1" smtClean="0"/>
              <a:t>greek</a:t>
            </a:r>
            <a:r>
              <a:rPr lang="en-US" baseline="0" dirty="0" smtClean="0"/>
              <a:t> letter nu symbolizes wave speed, lambda symbolizes wavelength, and the italicized f is for frequency.</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Notes:  To calculate rate, students should</a:t>
            </a:r>
            <a:r>
              <a:rPr lang="en-US" sz="1200" kern="1200" baseline="0" dirty="0" smtClean="0">
                <a:solidFill>
                  <a:schemeClr val="tx1"/>
                </a:solidFill>
                <a:latin typeface="+mn-lt"/>
                <a:ea typeface="+mn-ea"/>
                <a:cs typeface="+mn-cs"/>
              </a:rPr>
              <a:t> remember DIRT – Distance equals rate times time.  This equation will be used in the Slinky Activity</a:t>
            </a:r>
            <a:r>
              <a:rPr lang="en-US" sz="1200" kern="1200" baseline="0" dirty="0" smtClean="0">
                <a:solidFill>
                  <a:schemeClr val="tx1"/>
                </a:solidFill>
                <a:latin typeface="+mn-lt"/>
                <a:ea typeface="+mn-ea"/>
                <a:cs typeface="+mn-cs"/>
              </a:rPr>
              <a:t>.  Students will measure the distance a wave travels and the time it takes for the wave to travel this distance.  This calculates the wave speed or rate.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Notes:  This slide</a:t>
            </a:r>
            <a:r>
              <a:rPr lang="en-US" sz="120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provides </a:t>
            </a:r>
            <a:r>
              <a:rPr lang="en-US" sz="1200" kern="1200" baseline="0" dirty="0" smtClean="0">
                <a:solidFill>
                  <a:schemeClr val="tx1"/>
                </a:solidFill>
                <a:latin typeface="+mn-lt"/>
                <a:ea typeface="+mn-ea"/>
                <a:cs typeface="+mn-cs"/>
              </a:rPr>
              <a:t>directions for the class.  </a:t>
            </a:r>
            <a:r>
              <a:rPr lang="en-US" sz="1200" kern="1200" baseline="0" dirty="0" smtClean="0">
                <a:solidFill>
                  <a:schemeClr val="tx1"/>
                </a:solidFill>
                <a:latin typeface="+mn-lt"/>
                <a:ea typeface="+mn-ea"/>
                <a:cs typeface="+mn-cs"/>
              </a:rPr>
              <a:t>Hand out SlinkyLab.doc at </a:t>
            </a:r>
            <a:r>
              <a:rPr lang="en-US" sz="1200" kern="1200" baseline="0" dirty="0" smtClean="0">
                <a:solidFill>
                  <a:schemeClr val="tx1"/>
                </a:solidFill>
                <a:latin typeface="+mn-lt"/>
                <a:ea typeface="+mn-ea"/>
                <a:cs typeface="+mn-cs"/>
              </a:rPr>
              <a:t>this time.  Students will answer questions 1-14 (both pages) before doing the experiment with the slinky and spring.  Students should use their notes to answer the questions.  </a:t>
            </a:r>
          </a:p>
          <a:p>
            <a:r>
              <a:rPr lang="en-US" sz="1200" kern="1200" baseline="0" dirty="0" smtClean="0">
                <a:solidFill>
                  <a:schemeClr val="tx1"/>
                </a:solidFill>
                <a:latin typeface="+mn-lt"/>
                <a:ea typeface="+mn-ea"/>
                <a:cs typeface="+mn-cs"/>
              </a:rPr>
              <a:t>For the lab, students will need a slinky, spring, stop watch, and meter stick for each group.  Students will stand with the slinky </a:t>
            </a:r>
            <a:r>
              <a:rPr lang="en-US" sz="1200" kern="1200" baseline="0" dirty="0" err="1" smtClean="0">
                <a:solidFill>
                  <a:schemeClr val="tx1"/>
                </a:solidFill>
                <a:latin typeface="+mn-lt"/>
                <a:ea typeface="+mn-ea"/>
                <a:cs typeface="+mn-cs"/>
              </a:rPr>
              <a:t>unstretched</a:t>
            </a:r>
            <a:r>
              <a:rPr lang="en-US" sz="1200" kern="1200" baseline="0" dirty="0" smtClean="0">
                <a:solidFill>
                  <a:schemeClr val="tx1"/>
                </a:solidFill>
                <a:latin typeface="+mn-lt"/>
                <a:ea typeface="+mn-ea"/>
                <a:cs typeface="+mn-cs"/>
              </a:rPr>
              <a:t> and measure the distance between both ends of the slinky.  One student will make the respective motion (depending on the picture) and </a:t>
            </a:r>
            <a:r>
              <a:rPr lang="en-US" sz="1200" kern="1200" baseline="0" dirty="0" smtClean="0">
                <a:solidFill>
                  <a:schemeClr val="tx1"/>
                </a:solidFill>
                <a:latin typeface="+mn-lt"/>
                <a:ea typeface="+mn-ea"/>
                <a:cs typeface="+mn-cs"/>
              </a:rPr>
              <a:t>another student will measure </a:t>
            </a:r>
            <a:r>
              <a:rPr lang="en-US" sz="1200" kern="1200" baseline="0" dirty="0" smtClean="0">
                <a:solidFill>
                  <a:schemeClr val="tx1"/>
                </a:solidFill>
                <a:latin typeface="+mn-lt"/>
                <a:ea typeface="+mn-ea"/>
                <a:cs typeface="+mn-cs"/>
              </a:rPr>
              <a:t>the time it takes for the wave to reach their partner.  They will record this time on the chart, and repeat the procedure 4 more times.  They will repeat with the stretched slinky, then with both the </a:t>
            </a:r>
            <a:r>
              <a:rPr lang="en-US" sz="1200" kern="1200" baseline="0" dirty="0" err="1" smtClean="0">
                <a:solidFill>
                  <a:schemeClr val="tx1"/>
                </a:solidFill>
                <a:latin typeface="+mn-lt"/>
                <a:ea typeface="+mn-ea"/>
                <a:cs typeface="+mn-cs"/>
              </a:rPr>
              <a:t>unstretched</a:t>
            </a:r>
            <a:r>
              <a:rPr lang="en-US" sz="1200" kern="1200" baseline="0" dirty="0" smtClean="0">
                <a:solidFill>
                  <a:schemeClr val="tx1"/>
                </a:solidFill>
                <a:latin typeface="+mn-lt"/>
                <a:ea typeface="+mn-ea"/>
                <a:cs typeface="+mn-cs"/>
              </a:rPr>
              <a:t> and stretched spring.  Once both charts are filled out, students can calculate the average time, then the wave speed (Distance/Ave Time).  Once completed, students should answer questions 15-24 (possibly for homework).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Discuss</a:t>
            </a:r>
            <a:r>
              <a:rPr lang="en-US" sz="1200" kern="1200" baseline="0" dirty="0" smtClean="0">
                <a:solidFill>
                  <a:schemeClr val="tx1"/>
                </a:solidFill>
                <a:latin typeface="+mn-lt"/>
                <a:ea typeface="+mn-ea"/>
                <a:cs typeface="+mn-cs"/>
              </a:rPr>
              <a:t> results with the class when everyone is done.</a:t>
            </a:r>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Notes: This page reinforces what students have learned, and prepares them to think</a:t>
            </a:r>
            <a:r>
              <a:rPr lang="en-US" sz="1200" kern="1200" baseline="0" dirty="0" smtClean="0">
                <a:solidFill>
                  <a:schemeClr val="tx1"/>
                </a:solidFill>
                <a:latin typeface="+mn-lt"/>
                <a:ea typeface="+mn-ea"/>
                <a:cs typeface="+mn-cs"/>
              </a:rPr>
              <a:t> about the lessons to come.</a:t>
            </a:r>
          </a:p>
          <a:p>
            <a:r>
              <a:rPr lang="en-US" sz="1200" kern="1200" baseline="0" dirty="0" smtClean="0">
                <a:solidFill>
                  <a:schemeClr val="tx1"/>
                </a:solidFill>
                <a:latin typeface="+mn-lt"/>
                <a:ea typeface="+mn-ea"/>
                <a:cs typeface="+mn-cs"/>
              </a:rPr>
              <a:t>We are constantly interacting with waves: light, sound, heat, microwaves are all things we come in contact with daily.</a:t>
            </a:r>
          </a:p>
          <a:p>
            <a:r>
              <a:rPr lang="en-US" sz="1200" kern="1200" baseline="0" dirty="0" smtClean="0">
                <a:solidFill>
                  <a:schemeClr val="tx1"/>
                </a:solidFill>
                <a:latin typeface="+mn-lt"/>
                <a:ea typeface="+mn-ea"/>
                <a:cs typeface="+mn-cs"/>
              </a:rPr>
              <a:t>Waves carry energy: it is how energy moves from place to place.</a:t>
            </a:r>
          </a:p>
          <a:p>
            <a:r>
              <a:rPr lang="en-US" sz="1200" kern="1200" baseline="0" dirty="0" smtClean="0">
                <a:solidFill>
                  <a:schemeClr val="tx1"/>
                </a:solidFill>
                <a:latin typeface="+mn-lt"/>
                <a:ea typeface="+mn-ea"/>
                <a:cs typeface="+mn-cs"/>
              </a:rPr>
              <a:t>Light and S-waves are examples of transverse waves: If you choose to include the Seismic lesson, students will learn more about S and P waves the next day.  Ocean waves are examples of transverse waves.  Gravity’s impact creates this structure.</a:t>
            </a:r>
          </a:p>
          <a:p>
            <a:r>
              <a:rPr lang="en-US" sz="1200" kern="1200" baseline="0" dirty="0" smtClean="0">
                <a:solidFill>
                  <a:schemeClr val="tx1"/>
                </a:solidFill>
                <a:latin typeface="+mn-lt"/>
                <a:ea typeface="+mn-ea"/>
                <a:cs typeface="+mn-cs"/>
              </a:rPr>
              <a:t>Sound and P-waves are examples of longitudinal waves: Students will learn more about sound waves on Day 3.</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Photo</a:t>
            </a:r>
            <a:r>
              <a:rPr lang="en-US" sz="1200" kern="1200" baseline="0" dirty="0" smtClean="0">
                <a:solidFill>
                  <a:schemeClr val="tx1"/>
                </a:solidFill>
                <a:latin typeface="+mn-lt"/>
                <a:ea typeface="+mn-ea"/>
                <a:cs typeface="+mn-cs"/>
              </a:rPr>
              <a:t> Credit: </a:t>
            </a:r>
            <a:r>
              <a:rPr lang="en-US" sz="1200" kern="1200" baseline="0" smtClean="0">
                <a:solidFill>
                  <a:schemeClr val="tx1"/>
                </a:solidFill>
                <a:latin typeface="+mn-lt"/>
                <a:ea typeface="+mn-ea"/>
                <a:cs typeface="+mn-cs"/>
              </a:rPr>
              <a:t>Brianne Moskovitz</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dirty="0"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dirty="0"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dirty="0"/>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dirty="0"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dirty="0"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dirty="0"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oceanexplorer.noaa.gov/edu/learning/media/lesson9_220.jp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Waves and Energy</a:t>
            </a:r>
            <a:endParaRPr lang="en-US" dirty="0"/>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sp>
        <p:nvSpPr>
          <p:cNvPr id="5" name="Date Placeholder 4"/>
          <p:cNvSpPr>
            <a:spLocks noGrp="1"/>
          </p:cNvSpPr>
          <p:nvPr>
            <p:ph type="dt" sz="half" idx="10"/>
          </p:nvPr>
        </p:nvSpPr>
        <p:spPr/>
        <p:txBody>
          <a:bodyPr/>
          <a:lstStyle/>
          <a:p>
            <a:r>
              <a:rPr lang="en-US" dirty="0" smtClean="0"/>
              <a:t>Scripps Classroom Connection</a:t>
            </a:r>
            <a:endParaRPr lang="en-US" dirty="0"/>
          </a:p>
        </p:txBody>
      </p:sp>
      <p:sp>
        <p:nvSpPr>
          <p:cNvPr id="6" name="Subtitle 5"/>
          <p:cNvSpPr>
            <a:spLocks noGrp="1"/>
          </p:cNvSpPr>
          <p:nvPr>
            <p:ph type="subTitle" idx="1"/>
          </p:nvPr>
        </p:nvSpPr>
        <p:spPr/>
        <p:txBody>
          <a:bodyPr/>
          <a:lstStyle/>
          <a:p>
            <a:pPr algn="ctr">
              <a:buNone/>
            </a:pPr>
            <a:r>
              <a:rPr lang="en-US" dirty="0" smtClean="0">
                <a:solidFill>
                  <a:schemeClr val="bg1"/>
                </a:solidFill>
              </a:rPr>
              <a:t>Scripps GK-12 Classroom Connection</a:t>
            </a:r>
            <a:endParaRPr lang="en-US" dirty="0">
              <a:solidFill>
                <a:schemeClr val="bg1"/>
              </a:solidFill>
            </a:endParaRPr>
          </a:p>
        </p:txBody>
      </p:sp>
    </p:spTree>
    <p:extLst>
      <p:ext uri="{BB962C8B-B14F-4D97-AF65-F5344CB8AC3E}">
        <p14:creationId xmlns="" xmlns:p14="http://schemas.microsoft.com/office/powerpoint/2010/main"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List as many types of waves you can think of.</a:t>
            </a:r>
          </a:p>
          <a:p>
            <a:r>
              <a:rPr lang="en-US" dirty="0" smtClean="0"/>
              <a:t>What do waves transfer?</a:t>
            </a:r>
          </a:p>
          <a:p>
            <a:endParaRPr lang="en-US" dirty="0" smtClean="0"/>
          </a:p>
          <a:p>
            <a:endParaRPr lang="en-US" dirty="0" smtClean="0"/>
          </a:p>
          <a:p>
            <a:endParaRPr lang="en-US" dirty="0" smtClean="0"/>
          </a:p>
          <a:p>
            <a:endParaRPr lang="en-US" dirty="0" smtClean="0"/>
          </a:p>
          <a:p>
            <a:endParaRPr lang="en-US" dirty="0" smtClean="0"/>
          </a:p>
          <a:p>
            <a:r>
              <a:rPr lang="en-US" dirty="0" smtClean="0"/>
              <a:t>In this picture, what is happening to the gravitational potential energy of the drop?</a:t>
            </a:r>
          </a:p>
        </p:txBody>
      </p:sp>
      <p:sp>
        <p:nvSpPr>
          <p:cNvPr id="3" name="Title 2"/>
          <p:cNvSpPr>
            <a:spLocks noGrp="1"/>
          </p:cNvSpPr>
          <p:nvPr>
            <p:ph type="title"/>
          </p:nvPr>
        </p:nvSpPr>
        <p:spPr/>
        <p:txBody>
          <a:bodyPr/>
          <a:lstStyle/>
          <a:p>
            <a:r>
              <a:rPr lang="en-US" dirty="0" smtClean="0"/>
              <a:t>What are Waves?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1026" name="Picture 2"/>
          <p:cNvPicPr>
            <a:picLocks noChangeAspect="1" noChangeArrowheads="1"/>
          </p:cNvPicPr>
          <p:nvPr/>
        </p:nvPicPr>
        <p:blipFill>
          <a:blip r:embed="rId3"/>
          <a:srcRect/>
          <a:stretch>
            <a:fillRect/>
          </a:stretch>
        </p:blipFill>
        <p:spPr bwMode="auto">
          <a:xfrm>
            <a:off x="3744440" y="2698183"/>
            <a:ext cx="1644650" cy="2032000"/>
          </a:xfrm>
          <a:prstGeom prst="rect">
            <a:avLst/>
          </a:prstGeom>
          <a:noFill/>
          <a:ln w="9525">
            <a:noFill/>
            <a:miter lim="800000"/>
            <a:headEnd/>
            <a:tailEnd/>
          </a:ln>
        </p:spPr>
      </p:pic>
      <p:sp>
        <p:nvSpPr>
          <p:cNvPr id="7" name="Rectangle 6"/>
          <p:cNvSpPr/>
          <p:nvPr/>
        </p:nvSpPr>
        <p:spPr>
          <a:xfrm>
            <a:off x="5349925" y="3488215"/>
            <a:ext cx="3764467" cy="461665"/>
          </a:xfrm>
          <a:prstGeom prst="rect">
            <a:avLst/>
          </a:prstGeom>
        </p:spPr>
        <p:txBody>
          <a:bodyPr wrap="square">
            <a:spAutoFit/>
          </a:bodyPr>
          <a:lstStyle/>
          <a:p>
            <a:r>
              <a:rPr lang="en-US" sz="1200" dirty="0" smtClean="0"/>
              <a:t>San Diego Unified School District Physics 1,2 Core Laboratory Activity - Lab 17: Waves</a:t>
            </a:r>
            <a:endParaRPr lang="en-US"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Sound waves, visible light waves, radio waves, microwaves, water waves, sine waves, cosine waves, stadium waves, earthquake waves, waves on a string, slinky waves  - ALL types of Waves!</a:t>
            </a:r>
          </a:p>
          <a:p>
            <a:r>
              <a:rPr lang="en-US" dirty="0" smtClean="0"/>
              <a:t>Waves transfer ENERGY!!</a:t>
            </a:r>
          </a:p>
          <a:p>
            <a:r>
              <a:rPr lang="en-US" dirty="0" smtClean="0"/>
              <a:t>Gravitational potential energy of a water drop turns into kinetic energy, which transfers energy in the form of a WAVE!</a:t>
            </a:r>
            <a:endParaRPr lang="en-US" dirty="0"/>
          </a:p>
        </p:txBody>
      </p:sp>
      <p:sp>
        <p:nvSpPr>
          <p:cNvPr id="3" name="Title 2"/>
          <p:cNvSpPr>
            <a:spLocks noGrp="1"/>
          </p:cNvSpPr>
          <p:nvPr>
            <p:ph type="title"/>
          </p:nvPr>
        </p:nvSpPr>
        <p:spPr/>
        <p:txBody>
          <a:bodyPr/>
          <a:lstStyle/>
          <a:p>
            <a:r>
              <a:rPr lang="en-US" dirty="0" smtClean="0"/>
              <a:t>What are Waves?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1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1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Anatomy of a Wave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16" name="Freeform 15"/>
          <p:cNvSpPr/>
          <p:nvPr/>
        </p:nvSpPr>
        <p:spPr>
          <a:xfrm>
            <a:off x="1266092" y="2489982"/>
            <a:ext cx="6428936" cy="2152356"/>
          </a:xfrm>
          <a:custGeom>
            <a:avLst/>
            <a:gdLst>
              <a:gd name="connsiteX0" fmla="*/ 0 w 6428936"/>
              <a:gd name="connsiteY0" fmla="*/ 2152356 h 2152356"/>
              <a:gd name="connsiteX1" fmla="*/ 1209822 w 6428936"/>
              <a:gd name="connsiteY1" fmla="*/ 154744 h 2152356"/>
              <a:gd name="connsiteX2" fmla="*/ 2278966 w 6428936"/>
              <a:gd name="connsiteY2" fmla="*/ 2110153 h 2152356"/>
              <a:gd name="connsiteX3" fmla="*/ 3530991 w 6428936"/>
              <a:gd name="connsiteY3" fmla="*/ 140676 h 2152356"/>
              <a:gd name="connsiteX4" fmla="*/ 4628271 w 6428936"/>
              <a:gd name="connsiteY4" fmla="*/ 2053883 h 2152356"/>
              <a:gd name="connsiteX5" fmla="*/ 5795890 w 6428936"/>
              <a:gd name="connsiteY5" fmla="*/ 182880 h 2152356"/>
              <a:gd name="connsiteX6" fmla="*/ 6428936 w 6428936"/>
              <a:gd name="connsiteY6" fmla="*/ 956603 h 215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28936" h="2152356">
                <a:moveTo>
                  <a:pt x="0" y="2152356"/>
                </a:moveTo>
                <a:cubicBezTo>
                  <a:pt x="414997" y="1157067"/>
                  <a:pt x="829994" y="161778"/>
                  <a:pt x="1209822" y="154744"/>
                </a:cubicBezTo>
                <a:cubicBezTo>
                  <a:pt x="1589650" y="147710"/>
                  <a:pt x="1892105" y="2112498"/>
                  <a:pt x="2278966" y="2110153"/>
                </a:cubicBezTo>
                <a:cubicBezTo>
                  <a:pt x="2665827" y="2107808"/>
                  <a:pt x="3139440" y="150054"/>
                  <a:pt x="3530991" y="140676"/>
                </a:cubicBezTo>
                <a:cubicBezTo>
                  <a:pt x="3922542" y="131298"/>
                  <a:pt x="4250788" y="2046849"/>
                  <a:pt x="4628271" y="2053883"/>
                </a:cubicBezTo>
                <a:cubicBezTo>
                  <a:pt x="5005754" y="2060917"/>
                  <a:pt x="5495779" y="365760"/>
                  <a:pt x="5795890" y="182880"/>
                </a:cubicBezTo>
                <a:cubicBezTo>
                  <a:pt x="6096001" y="0"/>
                  <a:pt x="6428936" y="956603"/>
                  <a:pt x="6428936" y="956603"/>
                </a:cubicBezTo>
              </a:path>
            </a:pathLst>
          </a:custGeom>
          <a:ln w="22225">
            <a:solidFill>
              <a:schemeClr val="tx1"/>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8" name="Straight Connector 17"/>
          <p:cNvCxnSpPr/>
          <p:nvPr/>
        </p:nvCxnSpPr>
        <p:spPr>
          <a:xfrm>
            <a:off x="1266092" y="3545058"/>
            <a:ext cx="701977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H="1">
            <a:off x="2518117" y="1856935"/>
            <a:ext cx="506437" cy="633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024554" y="1688123"/>
            <a:ext cx="1097280" cy="369332"/>
          </a:xfrm>
          <a:prstGeom prst="rect">
            <a:avLst/>
          </a:prstGeom>
          <a:solidFill>
            <a:schemeClr val="bg1"/>
          </a:solidFill>
        </p:spPr>
        <p:txBody>
          <a:bodyPr wrap="square" rtlCol="0">
            <a:spAutoFit/>
          </a:bodyPr>
          <a:lstStyle/>
          <a:p>
            <a:pPr algn="ctr"/>
            <a:r>
              <a:rPr lang="en-US" dirty="0" smtClean="0"/>
              <a:t>CREST</a:t>
            </a:r>
            <a:endParaRPr lang="en-US" dirty="0"/>
          </a:p>
        </p:txBody>
      </p:sp>
      <p:cxnSp>
        <p:nvCxnSpPr>
          <p:cNvPr id="24" name="Straight Arrow Connector 23"/>
          <p:cNvCxnSpPr/>
          <p:nvPr/>
        </p:nvCxnSpPr>
        <p:spPr>
          <a:xfrm flipV="1">
            <a:off x="2757268" y="4642338"/>
            <a:ext cx="604910" cy="6611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1589656" y="5303520"/>
            <a:ext cx="1491176" cy="369332"/>
          </a:xfrm>
          <a:prstGeom prst="rect">
            <a:avLst/>
          </a:prstGeom>
          <a:solidFill>
            <a:schemeClr val="bg1"/>
          </a:solidFill>
        </p:spPr>
        <p:txBody>
          <a:bodyPr wrap="square" rtlCol="0">
            <a:spAutoFit/>
          </a:bodyPr>
          <a:lstStyle/>
          <a:p>
            <a:pPr algn="ctr"/>
            <a:r>
              <a:rPr lang="en-US" dirty="0" smtClean="0"/>
              <a:t>TROUGH</a:t>
            </a:r>
            <a:endParaRPr lang="en-US" dirty="0"/>
          </a:p>
        </p:txBody>
      </p:sp>
      <p:cxnSp>
        <p:nvCxnSpPr>
          <p:cNvPr id="27" name="Straight Arrow Connector 26"/>
          <p:cNvCxnSpPr>
            <a:stCxn id="16" idx="3"/>
          </p:cNvCxnSpPr>
          <p:nvPr/>
        </p:nvCxnSpPr>
        <p:spPr>
          <a:xfrm>
            <a:off x="4797082" y="2630658"/>
            <a:ext cx="1" cy="9144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4877883" y="2934232"/>
            <a:ext cx="1705798" cy="369332"/>
          </a:xfrm>
          <a:prstGeom prst="rect">
            <a:avLst/>
          </a:prstGeom>
          <a:solidFill>
            <a:schemeClr val="bg1"/>
          </a:solidFill>
        </p:spPr>
        <p:txBody>
          <a:bodyPr wrap="square" rtlCol="0">
            <a:spAutoFit/>
          </a:bodyPr>
          <a:lstStyle/>
          <a:p>
            <a:pPr algn="ctr"/>
            <a:r>
              <a:rPr lang="en-US" dirty="0" smtClean="0"/>
              <a:t>AMPLITUDE</a:t>
            </a:r>
            <a:endParaRPr lang="en-US" dirty="0"/>
          </a:p>
        </p:txBody>
      </p:sp>
      <p:cxnSp>
        <p:nvCxnSpPr>
          <p:cNvPr id="30" name="Straight Arrow Connector 29"/>
          <p:cNvCxnSpPr/>
          <p:nvPr/>
        </p:nvCxnSpPr>
        <p:spPr>
          <a:xfrm>
            <a:off x="3545058" y="4628270"/>
            <a:ext cx="2349303" cy="42204"/>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852203" y="4752535"/>
            <a:ext cx="2042157" cy="369332"/>
          </a:xfrm>
          <a:prstGeom prst="rect">
            <a:avLst/>
          </a:prstGeom>
          <a:solidFill>
            <a:schemeClr val="bg1"/>
          </a:solidFill>
        </p:spPr>
        <p:txBody>
          <a:bodyPr wrap="square" rtlCol="0">
            <a:spAutoFit/>
          </a:bodyPr>
          <a:lstStyle/>
          <a:p>
            <a:pPr algn="ctr"/>
            <a:r>
              <a:rPr lang="en-US" dirty="0" smtClean="0"/>
              <a:t>WAVELENGTH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ppt_x"/>
                                          </p:val>
                                        </p:tav>
                                        <p:tav tm="100000">
                                          <p:val>
                                            <p:strVal val="#ppt_x"/>
                                          </p:val>
                                        </p:tav>
                                      </p:tavLst>
                                    </p:anim>
                                    <p:anim calcmode="lin" valueType="num">
                                      <p:cBhvr additive="base">
                                        <p:cTn id="38" dur="500" fill="hold"/>
                                        <p:tgtEl>
                                          <p:spTgt spid="35"/>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ppt_x"/>
                                          </p:val>
                                        </p:tav>
                                        <p:tav tm="100000">
                                          <p:val>
                                            <p:strVal val="#ppt_x"/>
                                          </p:val>
                                        </p:tav>
                                      </p:tavLst>
                                    </p:anim>
                                    <p:anim calcmode="lin" valueType="num">
                                      <p:cBhvr additive="base">
                                        <p:cTn id="4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P spid="28"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Transverse </a:t>
            </a:r>
          </a:p>
          <a:p>
            <a:endParaRPr lang="en-US" dirty="0" smtClean="0"/>
          </a:p>
          <a:p>
            <a:pPr>
              <a:buNone/>
            </a:pPr>
            <a:r>
              <a:rPr lang="en-US" dirty="0" smtClean="0"/>
              <a:t>	</a:t>
            </a:r>
            <a:r>
              <a:rPr lang="en-US" sz="2400" dirty="0" smtClean="0"/>
              <a:t>The motion of the medium is at right angles to the direction in which a wave travels</a:t>
            </a:r>
            <a:endParaRPr lang="en-US" dirty="0" smtClean="0"/>
          </a:p>
          <a:p>
            <a:pPr lvl="2">
              <a:buNone/>
            </a:pPr>
            <a:r>
              <a:rPr lang="en-US" dirty="0" smtClean="0">
                <a:solidFill>
                  <a:srgbClr val="002060"/>
                </a:solidFill>
              </a:rPr>
              <a:t>	Stretched strings of musical instruments, electromagnetic waves, S-waves in earthquakes</a:t>
            </a:r>
          </a:p>
          <a:p>
            <a:r>
              <a:rPr lang="en-US" dirty="0" smtClean="0"/>
              <a:t>Longitudinal</a:t>
            </a:r>
          </a:p>
          <a:p>
            <a:pPr>
              <a:buNone/>
            </a:pPr>
            <a:r>
              <a:rPr lang="en-US" dirty="0" smtClean="0"/>
              <a:t>	</a:t>
            </a:r>
            <a:r>
              <a:rPr lang="en-US" sz="2400" dirty="0" smtClean="0"/>
              <a:t>The particles of the medium move back and forth in the same direction in which the wave travels</a:t>
            </a:r>
          </a:p>
          <a:p>
            <a:pPr>
              <a:buNone/>
            </a:pPr>
            <a:r>
              <a:rPr lang="en-US" sz="2400" dirty="0" smtClean="0"/>
              <a:t>	       </a:t>
            </a:r>
            <a:r>
              <a:rPr lang="en-US" sz="2000" dirty="0" smtClean="0">
                <a:solidFill>
                  <a:srgbClr val="002060"/>
                </a:solidFill>
              </a:rPr>
              <a:t>Sound waves, P-waves in earthquakes</a:t>
            </a:r>
          </a:p>
        </p:txBody>
      </p:sp>
      <p:sp>
        <p:nvSpPr>
          <p:cNvPr id="3" name="Title 2"/>
          <p:cNvSpPr>
            <a:spLocks noGrp="1"/>
          </p:cNvSpPr>
          <p:nvPr>
            <p:ph type="title"/>
          </p:nvPr>
        </p:nvSpPr>
        <p:spPr/>
        <p:txBody>
          <a:bodyPr/>
          <a:lstStyle/>
          <a:p>
            <a:r>
              <a:rPr lang="en-US" dirty="0" smtClean="0"/>
              <a:t>Two Types of Waves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051" name="Picture 3"/>
          <p:cNvPicPr>
            <a:picLocks noChangeAspect="1" noChangeArrowheads="1"/>
          </p:cNvPicPr>
          <p:nvPr/>
        </p:nvPicPr>
        <p:blipFill>
          <a:blip r:embed="rId3"/>
          <a:srcRect/>
          <a:stretch>
            <a:fillRect/>
          </a:stretch>
        </p:blipFill>
        <p:spPr bwMode="auto">
          <a:xfrm>
            <a:off x="2571750" y="1682746"/>
            <a:ext cx="4000500" cy="847725"/>
          </a:xfrm>
          <a:prstGeom prst="rect">
            <a:avLst/>
          </a:prstGeom>
          <a:noFill/>
          <a:ln w="9525">
            <a:noFill/>
            <a:miter lim="800000"/>
            <a:headEnd/>
            <a:tailEnd/>
          </a:ln>
        </p:spPr>
      </p:pic>
      <p:pic>
        <p:nvPicPr>
          <p:cNvPr id="2053" name="Picture 5"/>
          <p:cNvPicPr>
            <a:picLocks noChangeAspect="1" noChangeArrowheads="1"/>
          </p:cNvPicPr>
          <p:nvPr/>
        </p:nvPicPr>
        <p:blipFill>
          <a:blip r:embed="rId4"/>
          <a:srcRect/>
          <a:stretch>
            <a:fillRect/>
          </a:stretch>
        </p:blipFill>
        <p:spPr bwMode="auto">
          <a:xfrm>
            <a:off x="3009900" y="4058109"/>
            <a:ext cx="3124200" cy="5143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1000" fill="hold"/>
                                        <p:tgtEl>
                                          <p:spTgt spid="2051"/>
                                        </p:tgtEl>
                                        <p:attrNameLst>
                                          <p:attrName>ppt_x</p:attrName>
                                        </p:attrNameLst>
                                      </p:cBhvr>
                                      <p:tavLst>
                                        <p:tav tm="0">
                                          <p:val>
                                            <p:strVal val="#ppt_x"/>
                                          </p:val>
                                        </p:tav>
                                        <p:tav tm="100000">
                                          <p:val>
                                            <p:strVal val="#ppt_x"/>
                                          </p:val>
                                        </p:tav>
                                      </p:tavLst>
                                    </p:anim>
                                    <p:anim calcmode="lin" valueType="num">
                                      <p:cBhvr additive="base">
                                        <p:cTn id="8" dur="10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1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10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3"/>
                                        </p:tgtEl>
                                        <p:attrNameLst>
                                          <p:attrName>style.visibility</p:attrName>
                                        </p:attrNameLst>
                                      </p:cBhvr>
                                      <p:to>
                                        <p:strVal val="visible"/>
                                      </p:to>
                                    </p:set>
                                    <p:anim calcmode="lin" valueType="num">
                                      <p:cBhvr additive="base">
                                        <p:cTn id="25" dur="500" fill="hold"/>
                                        <p:tgtEl>
                                          <p:spTgt spid="2053"/>
                                        </p:tgtEl>
                                        <p:attrNameLst>
                                          <p:attrName>ppt_x</p:attrName>
                                        </p:attrNameLst>
                                      </p:cBhvr>
                                      <p:tavLst>
                                        <p:tav tm="0">
                                          <p:val>
                                            <p:strVal val="#ppt_x"/>
                                          </p:val>
                                        </p:tav>
                                        <p:tav tm="100000">
                                          <p:val>
                                            <p:strVal val="#ppt_x"/>
                                          </p:val>
                                        </p:tav>
                                      </p:tavLst>
                                    </p:anim>
                                    <p:anim calcmode="lin" valueType="num">
                                      <p:cBhvr additive="base">
                                        <p:cTn id="26"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10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2" dur="10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10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38" dur="10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What type of wave is an ocean wave?</a:t>
            </a:r>
            <a:endParaRPr lang="en-US" dirty="0"/>
          </a:p>
        </p:txBody>
      </p:sp>
      <p:sp>
        <p:nvSpPr>
          <p:cNvPr id="3" name="Title 2"/>
          <p:cNvSpPr>
            <a:spLocks noGrp="1"/>
          </p:cNvSpPr>
          <p:nvPr>
            <p:ph type="title"/>
          </p:nvPr>
        </p:nvSpPr>
        <p:spPr/>
        <p:txBody>
          <a:bodyPr/>
          <a:lstStyle/>
          <a:p>
            <a:r>
              <a:rPr lang="en-US" dirty="0" smtClean="0"/>
              <a:t>Waves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Rectangle 6"/>
          <p:cNvSpPr/>
          <p:nvPr/>
        </p:nvSpPr>
        <p:spPr>
          <a:xfrm>
            <a:off x="2286000" y="5694347"/>
            <a:ext cx="5127674" cy="276999"/>
          </a:xfrm>
          <a:prstGeom prst="rect">
            <a:avLst/>
          </a:prstGeom>
        </p:spPr>
        <p:txBody>
          <a:bodyPr wrap="square">
            <a:spAutoFit/>
          </a:bodyPr>
          <a:lstStyle/>
          <a:p>
            <a:r>
              <a:rPr lang="en-US" sz="1200" dirty="0" smtClean="0">
                <a:hlinkClick r:id="rId3"/>
              </a:rPr>
              <a:t>http://oceanexplorer.noaa.gov/edu/learning/media/lesson9_220.jpg</a:t>
            </a:r>
            <a:endParaRPr lang="en-US" sz="1200" dirty="0"/>
          </a:p>
        </p:txBody>
      </p:sp>
      <p:pic>
        <p:nvPicPr>
          <p:cNvPr id="24578" name="Picture 2" descr="http://oceanexplorer.noaa.gov/edu/learning/media/lesson9_220.jpg"/>
          <p:cNvPicPr>
            <a:picLocks noChangeAspect="1" noChangeArrowheads="1"/>
          </p:cNvPicPr>
          <p:nvPr/>
        </p:nvPicPr>
        <p:blipFill>
          <a:blip r:embed="rId4"/>
          <a:srcRect/>
          <a:stretch>
            <a:fillRect/>
          </a:stretch>
        </p:blipFill>
        <p:spPr bwMode="auto">
          <a:xfrm>
            <a:off x="2696689" y="2449853"/>
            <a:ext cx="3464959" cy="259872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a:bodyPr>
          <a:lstStyle/>
          <a:p>
            <a:r>
              <a:rPr lang="en-US" dirty="0" smtClean="0"/>
              <a:t>Frequency – Number of cycles per unit of time (s), measured in Hz</a:t>
            </a:r>
          </a:p>
          <a:p>
            <a:pPr lvl="6">
              <a:buNone/>
            </a:pPr>
            <a:r>
              <a:rPr lang="en-US" sz="2400" dirty="0" smtClean="0"/>
              <a:t>Frequency = 1/Period</a:t>
            </a:r>
          </a:p>
          <a:p>
            <a:pPr lvl="6">
              <a:buNone/>
            </a:pPr>
            <a:r>
              <a:rPr lang="en-US" sz="2400" dirty="0" smtClean="0"/>
              <a:t>Period = 1/Frequency</a:t>
            </a:r>
          </a:p>
          <a:p>
            <a:r>
              <a:rPr lang="en-US" dirty="0" smtClean="0"/>
              <a:t>Hz – One vibration per second</a:t>
            </a:r>
          </a:p>
          <a:p>
            <a:r>
              <a:rPr lang="en-US" u="sng" dirty="0" smtClean="0"/>
              <a:t>Wave Speed </a:t>
            </a:r>
            <a:r>
              <a:rPr lang="en-US" dirty="0" smtClean="0"/>
              <a:t>= </a:t>
            </a:r>
            <a:r>
              <a:rPr lang="en-US" dirty="0" smtClean="0"/>
              <a:t>wavelength </a:t>
            </a:r>
            <a:r>
              <a:rPr lang="en-US" dirty="0" smtClean="0"/>
              <a:t>* </a:t>
            </a:r>
            <a:r>
              <a:rPr lang="en-US" dirty="0" smtClean="0"/>
              <a:t>frequency</a:t>
            </a:r>
          </a:p>
          <a:p>
            <a:pPr algn="ctr">
              <a:buNone/>
            </a:pPr>
            <a:r>
              <a:rPr lang="el-GR" sz="2000" dirty="0" smtClean="0"/>
              <a:t>ν</a:t>
            </a:r>
            <a:r>
              <a:rPr lang="en-US" sz="2000" dirty="0" smtClean="0"/>
              <a:t>=</a:t>
            </a:r>
            <a:r>
              <a:rPr lang="el-GR" sz="2000" dirty="0" smtClean="0"/>
              <a:t>λ</a:t>
            </a:r>
            <a:r>
              <a:rPr lang="en-US" sz="2000" i="1" dirty="0" smtClean="0"/>
              <a:t>f</a:t>
            </a:r>
            <a:endParaRPr lang="en-US" sz="2000" u="sng" dirty="0" smtClean="0"/>
          </a:p>
          <a:p>
            <a:pPr>
              <a:buNone/>
            </a:pPr>
            <a:r>
              <a:rPr lang="en-US" dirty="0" smtClean="0"/>
              <a:t>    </a:t>
            </a:r>
            <a:r>
              <a:rPr lang="en-US" sz="2000" dirty="0" smtClean="0"/>
              <a:t>Wave speed depends </a:t>
            </a:r>
            <a:r>
              <a:rPr lang="en-US" sz="2000" dirty="0" smtClean="0"/>
              <a:t>on the medium through which the wave moves.</a:t>
            </a:r>
          </a:p>
          <a:p>
            <a:pPr lvl="1">
              <a:buNone/>
            </a:pPr>
            <a:r>
              <a:rPr lang="en-US" dirty="0" smtClean="0"/>
              <a:t>			</a:t>
            </a:r>
            <a:endParaRPr lang="en-US" dirty="0" smtClean="0">
              <a:solidFill>
                <a:schemeClr val="tx1"/>
              </a:solidFill>
            </a:endParaRPr>
          </a:p>
          <a:p>
            <a:pPr lvl="1">
              <a:buNone/>
            </a:pPr>
            <a:r>
              <a:rPr lang="en-US" dirty="0" smtClean="0">
                <a:solidFill>
                  <a:schemeClr val="tx1"/>
                </a:solidFill>
              </a:rPr>
              <a:t>					</a:t>
            </a:r>
            <a:endParaRPr lang="en-US" dirty="0" smtClean="0"/>
          </a:p>
        </p:txBody>
      </p:sp>
      <p:sp>
        <p:nvSpPr>
          <p:cNvPr id="3" name="Title 2"/>
          <p:cNvSpPr>
            <a:spLocks noGrp="1"/>
          </p:cNvSpPr>
          <p:nvPr>
            <p:ph type="title"/>
          </p:nvPr>
        </p:nvSpPr>
        <p:spPr/>
        <p:txBody>
          <a:bodyPr/>
          <a:lstStyle/>
          <a:p>
            <a:r>
              <a:rPr lang="en-US" dirty="0" smtClean="0"/>
              <a:t>Key Terms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10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10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10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10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2" dur="10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10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8" dur="10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10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4" dur="10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10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40" dur="1000" fill="hold"/>
                                        <p:tgtEl>
                                          <p:spTgt spid="2">
                                            <p:txEl>
                                              <p:pRg st="6" end="6"/>
                                            </p:txEl>
                                          </p:spTgt>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10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44" dur="1000" fill="hold"/>
                                        <p:tgtEl>
                                          <p:spTgt spid="2">
                                            <p:txEl>
                                              <p:pRg st="7" end="7"/>
                                            </p:txEl>
                                          </p:spTgt>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1000" fill="hold"/>
                                        <p:tgtEl>
                                          <p:spTgt spid="2">
                                            <p:txEl>
                                              <p:pRg st="8" end="8"/>
                                            </p:txEl>
                                          </p:spTgt>
                                        </p:tgtEl>
                                        <p:attrNameLst>
                                          <p:attrName>ppt_x</p:attrName>
                                        </p:attrNameLst>
                                      </p:cBhvr>
                                      <p:tavLst>
                                        <p:tav tm="0">
                                          <p:val>
                                            <p:strVal val="1+#ppt_w/2"/>
                                          </p:val>
                                        </p:tav>
                                        <p:tav tm="100000">
                                          <p:val>
                                            <p:strVal val="#ppt_x"/>
                                          </p:val>
                                        </p:tav>
                                      </p:tavLst>
                                    </p:anim>
                                    <p:anim calcmode="lin" valueType="num">
                                      <p:cBhvr additive="base">
                                        <p:cTn id="48" dur="10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Distance = Rate * Time   (D=RT)</a:t>
            </a:r>
          </a:p>
          <a:p>
            <a:r>
              <a:rPr lang="en-US" dirty="0" smtClean="0"/>
              <a:t>Rate = Distance / Time   (R=D/T</a:t>
            </a:r>
            <a:r>
              <a:rPr lang="en-US" dirty="0" smtClean="0"/>
              <a:t>)</a:t>
            </a:r>
          </a:p>
          <a:p>
            <a:endParaRPr lang="en-US" dirty="0" smtClean="0"/>
          </a:p>
          <a:p>
            <a:pPr>
              <a:buNone/>
            </a:pPr>
            <a:r>
              <a:rPr lang="en-US" dirty="0" smtClean="0"/>
              <a:t>	Use the equation for rate when calculating wave speed.</a:t>
            </a:r>
            <a:endParaRPr lang="en-US" dirty="0" smtClean="0"/>
          </a:p>
        </p:txBody>
      </p:sp>
      <p:sp>
        <p:nvSpPr>
          <p:cNvPr id="3" name="Title 2"/>
          <p:cNvSpPr>
            <a:spLocks noGrp="1"/>
          </p:cNvSpPr>
          <p:nvPr>
            <p:ph type="title"/>
          </p:nvPr>
        </p:nvSpPr>
        <p:spPr/>
        <p:txBody>
          <a:bodyPr/>
          <a:lstStyle/>
          <a:p>
            <a:r>
              <a:rPr lang="en-US" dirty="0" err="1" smtClean="0"/>
              <a:t>DiRT</a:t>
            </a:r>
            <a:r>
              <a:rPr lang="en-US" dirty="0" smtClean="0"/>
              <a:t>  - Calculating Rate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Answer questions 1-14</a:t>
            </a:r>
          </a:p>
          <a:p>
            <a:r>
              <a:rPr lang="en-US" dirty="0" smtClean="0"/>
              <a:t>Once you have finished, show your worksheet to an instructor</a:t>
            </a:r>
          </a:p>
          <a:p>
            <a:r>
              <a:rPr lang="en-US" dirty="0" smtClean="0"/>
              <a:t>You and two partners will be given a slinky and a stopwatch to complete the lab</a:t>
            </a:r>
          </a:p>
          <a:p>
            <a:r>
              <a:rPr lang="en-US" dirty="0" smtClean="0"/>
              <a:t>Once the charts are completed, calculate the average time, and wave speed for each experiment.  </a:t>
            </a:r>
          </a:p>
          <a:p>
            <a:r>
              <a:rPr lang="en-US" dirty="0" smtClean="0"/>
              <a:t>Answer questions 15-24.</a:t>
            </a:r>
            <a:endParaRPr lang="en-US" dirty="0"/>
          </a:p>
        </p:txBody>
      </p:sp>
      <p:sp>
        <p:nvSpPr>
          <p:cNvPr id="3" name="Title 2"/>
          <p:cNvSpPr>
            <a:spLocks noGrp="1"/>
          </p:cNvSpPr>
          <p:nvPr>
            <p:ph type="title"/>
          </p:nvPr>
        </p:nvSpPr>
        <p:spPr/>
        <p:txBody>
          <a:bodyPr/>
          <a:lstStyle/>
          <a:p>
            <a:r>
              <a:rPr lang="en-US" dirty="0" smtClean="0"/>
              <a:t>Slinky Lab</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MG_2509.JPG"/>
          <p:cNvPicPr>
            <a:picLocks noGrp="1" noChangeAspect="1"/>
          </p:cNvPicPr>
          <p:nvPr>
            <p:ph sz="quarter" idx="1"/>
          </p:nvPr>
        </p:nvPicPr>
        <p:blipFill>
          <a:blip r:embed="rId3"/>
          <a:stretch>
            <a:fillRect/>
          </a:stretch>
        </p:blipFill>
        <p:spPr>
          <a:xfrm>
            <a:off x="3551268" y="1867415"/>
            <a:ext cx="5105055" cy="3813035"/>
          </a:xfrm>
        </p:spPr>
      </p:pic>
      <p:sp>
        <p:nvSpPr>
          <p:cNvPr id="3" name="Title 2"/>
          <p:cNvSpPr>
            <a:spLocks noGrp="1"/>
          </p:cNvSpPr>
          <p:nvPr>
            <p:ph type="title"/>
          </p:nvPr>
        </p:nvSpPr>
        <p:spPr/>
        <p:txBody>
          <a:bodyPr/>
          <a:lstStyle/>
          <a:p>
            <a:r>
              <a:rPr lang="en-US" dirty="0" smtClean="0"/>
              <a:t>Conclusion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TextBox 6"/>
          <p:cNvSpPr txBox="1"/>
          <p:nvPr/>
        </p:nvSpPr>
        <p:spPr>
          <a:xfrm>
            <a:off x="301752" y="1867415"/>
            <a:ext cx="2951811" cy="3416320"/>
          </a:xfrm>
          <a:prstGeom prst="rect">
            <a:avLst/>
          </a:prstGeom>
          <a:noFill/>
        </p:spPr>
        <p:txBody>
          <a:bodyPr wrap="square" rtlCol="0">
            <a:spAutoFit/>
          </a:bodyPr>
          <a:lstStyle/>
          <a:p>
            <a:pPr>
              <a:buFont typeface="Arial" pitchFamily="34" charset="0"/>
              <a:buChar char="•"/>
            </a:pPr>
            <a:r>
              <a:rPr lang="en-US" dirty="0" smtClean="0"/>
              <a:t> We are constantly interacting with waves</a:t>
            </a:r>
          </a:p>
          <a:p>
            <a:pPr>
              <a:buFont typeface="Arial" pitchFamily="34" charset="0"/>
              <a:buChar char="•"/>
            </a:pPr>
            <a:endParaRPr lang="en-US" dirty="0" smtClean="0"/>
          </a:p>
          <a:p>
            <a:pPr>
              <a:buFont typeface="Arial" pitchFamily="34" charset="0"/>
              <a:buChar char="•"/>
            </a:pPr>
            <a:r>
              <a:rPr lang="en-US" dirty="0" smtClean="0"/>
              <a:t> Waves carry energy</a:t>
            </a:r>
          </a:p>
          <a:p>
            <a:pPr>
              <a:buFont typeface="Arial" pitchFamily="34" charset="0"/>
              <a:buChar char="•"/>
            </a:pPr>
            <a:endParaRPr lang="en-US" dirty="0" smtClean="0"/>
          </a:p>
          <a:p>
            <a:pPr>
              <a:buFont typeface="Arial" pitchFamily="34" charset="0"/>
              <a:buChar char="•"/>
            </a:pPr>
            <a:r>
              <a:rPr lang="en-US" dirty="0" smtClean="0"/>
              <a:t> Light and  S-waves are examples of </a:t>
            </a:r>
            <a:r>
              <a:rPr lang="en-US" b="1" dirty="0" smtClean="0"/>
              <a:t>transverse</a:t>
            </a:r>
            <a:r>
              <a:rPr lang="en-US" dirty="0" smtClean="0"/>
              <a:t> waves.</a:t>
            </a:r>
          </a:p>
          <a:p>
            <a:pPr>
              <a:buFont typeface="Arial" pitchFamily="34" charset="0"/>
              <a:buChar char="•"/>
            </a:pPr>
            <a:endParaRPr lang="en-US" dirty="0" smtClean="0"/>
          </a:p>
          <a:p>
            <a:pPr>
              <a:buFont typeface="Arial" pitchFamily="34" charset="0"/>
              <a:buChar char="•"/>
            </a:pPr>
            <a:r>
              <a:rPr lang="en-US" dirty="0" smtClean="0"/>
              <a:t> Sound and P-waves are examples of </a:t>
            </a:r>
            <a:r>
              <a:rPr lang="en-US" b="1" dirty="0" smtClean="0"/>
              <a:t>longitudinal </a:t>
            </a:r>
            <a:r>
              <a:rPr lang="en-US" dirty="0" smtClean="0"/>
              <a:t>waves.</a:t>
            </a:r>
            <a:endParaRPr lang="en-US" dirty="0"/>
          </a:p>
        </p:txBody>
      </p:sp>
      <p:sp>
        <p:nvSpPr>
          <p:cNvPr id="8" name="TextBox 7"/>
          <p:cNvSpPr txBox="1"/>
          <p:nvPr/>
        </p:nvSpPr>
        <p:spPr>
          <a:xfrm>
            <a:off x="6270163" y="5453730"/>
            <a:ext cx="2516792" cy="276999"/>
          </a:xfrm>
          <a:prstGeom prst="rect">
            <a:avLst/>
          </a:prstGeom>
          <a:noFill/>
        </p:spPr>
        <p:txBody>
          <a:bodyPr wrap="square" rtlCol="0">
            <a:spAutoFit/>
          </a:bodyPr>
          <a:lstStyle/>
          <a:p>
            <a:r>
              <a:rPr lang="en-US" sz="1200" dirty="0" smtClean="0">
                <a:solidFill>
                  <a:schemeClr val="bg1"/>
                </a:solidFill>
              </a:rPr>
              <a:t>Photo Credit: Brianne Moskovitz</a:t>
            </a:r>
            <a:endParaRPr lang="en-US" sz="1200" dirty="0">
              <a:solidFill>
                <a:schemeClr val="bg1"/>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36476</TotalTime>
  <Words>1528</Words>
  <Application>Microsoft Office PowerPoint</Application>
  <PresentationFormat>On-screen Show (4:3)</PresentationFormat>
  <Paragraphs>135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SCC</vt:lpstr>
      <vt:lpstr>Waves and Energy</vt:lpstr>
      <vt:lpstr>What are Waves?</vt:lpstr>
      <vt:lpstr>What are Waves?</vt:lpstr>
      <vt:lpstr>Anatomy of a Wave</vt:lpstr>
      <vt:lpstr>Two Types of Waves</vt:lpstr>
      <vt:lpstr>Waves</vt:lpstr>
      <vt:lpstr>Key Terms</vt:lpstr>
      <vt:lpstr>DiRT  - Calculating Rate</vt:lpstr>
      <vt:lpstr>Slinky Lab</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brianne</cp:lastModifiedBy>
  <cp:revision>110</cp:revision>
  <cp:lastPrinted>2011-07-11T02:33:14Z</cp:lastPrinted>
  <dcterms:created xsi:type="dcterms:W3CDTF">2011-06-23T20:06:11Z</dcterms:created>
  <dcterms:modified xsi:type="dcterms:W3CDTF">2012-05-10T21:41:32Z</dcterms:modified>
</cp:coreProperties>
</file>