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1"/>
  </p:notesMasterIdLst>
  <p:sldIdLst>
    <p:sldId id="256" r:id="rId2"/>
    <p:sldId id="274" r:id="rId3"/>
    <p:sldId id="267" r:id="rId4"/>
    <p:sldId id="275" r:id="rId5"/>
    <p:sldId id="270" r:id="rId6"/>
    <p:sldId id="272" r:id="rId7"/>
    <p:sldId id="271" r:id="rId8"/>
    <p:sldId id="277" r:id="rId9"/>
    <p:sldId id="276"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98" autoAdjust="0"/>
    <p:restoredTop sz="79000" autoAdjust="0"/>
  </p:normalViewPr>
  <p:slideViewPr>
    <p:cSldViewPr snapToGrid="0" snapToObjects="1">
      <p:cViewPr varScale="1">
        <p:scale>
          <a:sx n="61" d="100"/>
          <a:sy n="61" d="100"/>
        </p:scale>
        <p:origin x="-11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20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5/10/2012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dirty="0"/>
          </a:p>
        </p:txBody>
      </p:sp>
    </p:spTree>
    <p:extLst>
      <p:ext uri="{BB962C8B-B14F-4D97-AF65-F5344CB8AC3E}">
        <p14:creationId xmlns=""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oceana.org/en/explore/marine-science/ocean-waves" TargetMode="External"/><Relationship Id="rId3" Type="http://schemas.openxmlformats.org/officeDocument/2006/relationships/hyperlink" Target="http://dsc.discovery.com/videos/assignment-discovery-shorts-waves-of-destruction-tsunamis.html" TargetMode="External"/><Relationship Id="rId7" Type="http://schemas.openxmlformats.org/officeDocument/2006/relationships/hyperlink" Target="http://oceanexplorer.noaa.gov/edu/learning/"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oceanexplorer.noaa.gov/edu/learning/9_ocean_waves/activities/breaking_waves.html" TargetMode="External"/><Relationship Id="rId5" Type="http://schemas.openxmlformats.org/officeDocument/2006/relationships/hyperlink" Target="http://www.nationalgeographic.com/volvooceanrace/interactives/waves/index.html" TargetMode="External"/><Relationship Id="rId4" Type="http://schemas.openxmlformats.org/officeDocument/2006/relationships/hyperlink" Target="http://youtu.be/N-M0Q1P_EK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oceanexplorer.noaa.gov/edu/learning/9_ocean_waves/activities/breaking_waves.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bs.org/wgbh/nova/teachers/activities/3208_tsunami.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latin typeface="+mn-lt"/>
                <a:ea typeface="+mn-ea"/>
                <a:cs typeface="+mn-cs"/>
              </a:rPr>
              <a:t>AUTHORS: Brianne</a:t>
            </a:r>
            <a:r>
              <a:rPr lang="en-US" sz="1200" kern="1200" baseline="0" dirty="0" smtClean="0">
                <a:solidFill>
                  <a:schemeClr val="tx1"/>
                </a:solidFill>
                <a:latin typeface="+mn-lt"/>
                <a:ea typeface="+mn-ea"/>
                <a:cs typeface="+mn-cs"/>
              </a:rPr>
              <a:t> Moskovitz – Scripps Institution of Oceanography</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WHY: The</a:t>
            </a:r>
            <a:r>
              <a:rPr lang="en-US" sz="1200" kern="1200" baseline="0" dirty="0" smtClean="0">
                <a:solidFill>
                  <a:schemeClr val="tx1"/>
                </a:solidFill>
                <a:latin typeface="+mn-lt"/>
                <a:ea typeface="+mn-ea"/>
                <a:cs typeface="+mn-cs"/>
              </a:rPr>
              <a:t> ocean makes up 70% of planet earth.  As wind travels across our oceans, the friction with the sea surface creates ocean waves.  The energy from ocean waves has begun to be harnessed to use as a source of power.  Other water waves encountered in the ocean are tsunamis, but they are not created by wind, but a displacement of the ground underwater.  Students will learn the differences in structure of these waves in this PowerPoint.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PICTURE/GRAPHICS CREDITS: n/a</a:t>
            </a:r>
          </a:p>
          <a:p>
            <a:pPr lvl="0"/>
            <a:r>
              <a:rPr lang="en-US" sz="1200" kern="1200" dirty="0" smtClean="0">
                <a:solidFill>
                  <a:schemeClr val="tx1"/>
                </a:solidFill>
                <a:latin typeface="+mn-lt"/>
                <a:ea typeface="+mn-ea"/>
                <a:cs typeface="+mn-cs"/>
              </a:rPr>
              <a:t>WEBSITES USED IN THIS PRESENTATION</a:t>
            </a:r>
            <a:r>
              <a:rPr lang="en-US" sz="1200" kern="1200" dirty="0" smtClean="0">
                <a:solidFill>
                  <a:schemeClr val="tx1"/>
                </a:solidFill>
                <a:latin typeface="+mn-lt"/>
                <a:ea typeface="+mn-ea"/>
                <a:cs typeface="+mn-cs"/>
              </a:rPr>
              <a:t>: Some have commercials before them.  Go</a:t>
            </a:r>
            <a:r>
              <a:rPr lang="en-US" sz="1200" kern="1200" baseline="0" dirty="0" smtClean="0">
                <a:solidFill>
                  <a:schemeClr val="tx1"/>
                </a:solidFill>
                <a:latin typeface="+mn-lt"/>
                <a:ea typeface="+mn-ea"/>
                <a:cs typeface="+mn-cs"/>
              </a:rPr>
              <a:t> past commercials before showing to your class.</a:t>
            </a: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3"/>
              </a:rPr>
              <a:t>http://dsc.discovery.com/videos/assignment-discovery-shorts-waves-of-destruction-tsunamis.html</a:t>
            </a:r>
            <a:endParaRPr lang="en-US" dirty="0" smtClean="0"/>
          </a:p>
          <a:p>
            <a:r>
              <a:rPr lang="en-US" dirty="0" smtClean="0">
                <a:hlinkClick r:id="rId4"/>
              </a:rPr>
              <a:t>http://youtu.be/N-M0Q1P_EKs</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5"/>
              </a:rPr>
              <a:t>http://www.nationalgeographic.com/volvooceanrace/interactives/waves/index.html</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6"/>
              </a:rPr>
              <a:t>http://oceanexplorer.noaa.gov/edu/learning/9_ocean_waves/activities/breaking_waves.html</a:t>
            </a:r>
            <a:endParaRPr lang="en-US" dirty="0" smtClean="0"/>
          </a:p>
          <a:p>
            <a:pPr lvl="0"/>
            <a:r>
              <a:rPr lang="en-US" sz="1200" kern="1200" dirty="0" smtClean="0">
                <a:solidFill>
                  <a:schemeClr val="tx1"/>
                </a:solidFill>
                <a:latin typeface="+mn-lt"/>
                <a:ea typeface="+mn-ea"/>
                <a:cs typeface="+mn-cs"/>
              </a:rPr>
              <a:t>ADDITIONAL READING: </a:t>
            </a:r>
            <a:r>
              <a:rPr lang="en-US" dirty="0" smtClean="0">
                <a:hlinkClick r:id="rId7"/>
              </a:rPr>
              <a:t>http://oceanexplorer.noaa.gov/edu/learning/#lesson9</a:t>
            </a:r>
            <a:r>
              <a:rPr lang="en-US" dirty="0" smtClean="0"/>
              <a:t> – Lesson 9 is about Ocean Waves</a:t>
            </a:r>
            <a:r>
              <a:rPr lang="en-US" baseline="0" dirty="0" smtClean="0"/>
              <a:t> distinguishing between wind driven waves and tsunami.</a:t>
            </a:r>
          </a:p>
          <a:p>
            <a:pPr lvl="0"/>
            <a:r>
              <a:rPr lang="en-US" dirty="0" smtClean="0">
                <a:hlinkClick r:id="rId8"/>
              </a:rPr>
              <a:t>http://oceana.org/en/explore/marine-science/ocean-waves</a:t>
            </a:r>
            <a:r>
              <a:rPr lang="en-US" baseline="0" dirty="0" smtClean="0"/>
              <a:t> gives a cursory background.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CONTEXT FOR USE: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High School physics or marine science.  This presentation</a:t>
            </a:r>
            <a:r>
              <a:rPr lang="en-US" sz="1200" kern="1200" baseline="0" dirty="0" smtClean="0">
                <a:solidFill>
                  <a:schemeClr val="tx1"/>
                </a:solidFill>
                <a:latin typeface="+mn-lt"/>
                <a:ea typeface="+mn-ea"/>
                <a:cs typeface="+mn-cs"/>
              </a:rPr>
              <a:t> should be given after Waves_1 (Introduction to Waves) and before Waves_3 (Ocean Acoustics).  Seismogram basics may fit well before this lesson.</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MISCONCEPTIONS:</a:t>
            </a:r>
            <a:r>
              <a:rPr lang="en-US" sz="1200" kern="1200" baseline="0" dirty="0" smtClean="0">
                <a:solidFill>
                  <a:schemeClr val="tx1"/>
                </a:solidFill>
                <a:latin typeface="+mn-lt"/>
                <a:ea typeface="+mn-ea"/>
                <a:cs typeface="+mn-cs"/>
              </a:rPr>
              <a:t> Ocean waves are created by the moon’s gravity.  </a:t>
            </a:r>
          </a:p>
          <a:p>
            <a:pPr lvl="0"/>
            <a:r>
              <a:rPr lang="en-US" sz="1200" kern="1200" dirty="0" smtClean="0">
                <a:solidFill>
                  <a:schemeClr val="tx1"/>
                </a:solidFill>
                <a:latin typeface="+mn-lt"/>
                <a:ea typeface="+mn-ea"/>
                <a:cs typeface="+mn-cs"/>
              </a:rPr>
              <a:t>A tsunami</a:t>
            </a:r>
            <a:r>
              <a:rPr lang="en-US" sz="1200" kern="1200" baseline="0" dirty="0" smtClean="0">
                <a:solidFill>
                  <a:schemeClr val="tx1"/>
                </a:solidFill>
                <a:latin typeface="+mn-lt"/>
                <a:ea typeface="+mn-ea"/>
                <a:cs typeface="+mn-cs"/>
              </a:rPr>
              <a:t> occurs when there is a big storm at sea.</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EVALUATION </a:t>
            </a:r>
            <a:r>
              <a:rPr lang="en-US" sz="1200" kern="1200" dirty="0" err="1" smtClean="0">
                <a:solidFill>
                  <a:schemeClr val="tx1"/>
                </a:solidFill>
                <a:latin typeface="+mn-lt"/>
                <a:ea typeface="+mn-ea"/>
                <a:cs typeface="+mn-cs"/>
              </a:rPr>
              <a:t>TIPS:n</a:t>
            </a:r>
            <a:r>
              <a:rPr lang="en-US" sz="1200" kern="1200" dirty="0" smtClean="0">
                <a:solidFill>
                  <a:schemeClr val="tx1"/>
                </a:solidFill>
                <a:latin typeface="+mn-lt"/>
                <a:ea typeface="+mn-ea"/>
                <a:cs typeface="+mn-cs"/>
              </a:rPr>
              <a:t>/a</a:t>
            </a:r>
          </a:p>
          <a:p>
            <a:pPr lvl="0"/>
            <a:r>
              <a:rPr lang="en-US" sz="1200" kern="1200" dirty="0" smtClean="0">
                <a:solidFill>
                  <a:schemeClr val="tx1"/>
                </a:solidFill>
                <a:latin typeface="+mn-lt"/>
                <a:ea typeface="+mn-ea"/>
                <a:cs typeface="+mn-cs"/>
              </a:rPr>
              <a:t>TEACHING NOTES:</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This </a:t>
            </a:r>
            <a:r>
              <a:rPr lang="en-US" sz="1200" kern="1200" baseline="0" dirty="0" err="1" smtClean="0">
                <a:solidFill>
                  <a:schemeClr val="tx1"/>
                </a:solidFill>
                <a:latin typeface="+mn-lt"/>
                <a:ea typeface="+mn-ea"/>
                <a:cs typeface="+mn-cs"/>
              </a:rPr>
              <a:t>powerpoint</a:t>
            </a:r>
            <a:r>
              <a:rPr lang="en-US" sz="1200" kern="1200" baseline="0" dirty="0" smtClean="0">
                <a:solidFill>
                  <a:schemeClr val="tx1"/>
                </a:solidFill>
                <a:latin typeface="+mn-lt"/>
                <a:ea typeface="+mn-ea"/>
                <a:cs typeface="+mn-cs"/>
              </a:rPr>
              <a:t> is a lesson on ocean waves to share with your class.  With </a:t>
            </a:r>
            <a:r>
              <a:rPr lang="en-US" sz="1200" kern="1200" baseline="0" dirty="0" smtClean="0">
                <a:solidFill>
                  <a:schemeClr val="tx1"/>
                </a:solidFill>
                <a:latin typeface="+mn-lt"/>
                <a:ea typeface="+mn-ea"/>
                <a:cs typeface="+mn-cs"/>
              </a:rPr>
              <a:t>a basic understanding of the anatomy of waves, students will be able to learn more about the waves we see at the beach.  If you have surfers in your class, they may find the discussion of the sea slope particularly interesting.</a:t>
            </a:r>
            <a:endParaRPr lang="en-US" sz="1200" kern="1200" dirty="0" smtClean="0">
              <a:solidFill>
                <a:schemeClr val="tx1"/>
              </a:solidFill>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dirty="0"/>
          </a:p>
        </p:txBody>
      </p:sp>
    </p:spTree>
    <p:extLst>
      <p:ext uri="{BB962C8B-B14F-4D97-AF65-F5344CB8AC3E}">
        <p14:creationId xmlns=""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Notes:  These questions should be used as a warm-up.</a:t>
            </a:r>
            <a:r>
              <a:rPr lang="en-US" sz="1200" kern="1200" baseline="0" dirty="0" smtClean="0">
                <a:solidFill>
                  <a:schemeClr val="tx1"/>
                </a:solidFill>
                <a:latin typeface="+mn-lt"/>
                <a:ea typeface="+mn-ea"/>
                <a:cs typeface="+mn-cs"/>
              </a:rPr>
              <a:t>  Give students a few minutes to consider (or write down the answers) these questions, then a minute to discuss with a  partner, and finally discuss with the class (maybe have students present what their partner thought).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Once students have given their thoughts, you may clarify some of the answers: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Wind energy creates typical ocean waves.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Sound Waves are longitudinal (I like to remember this by thinking of longitudinal lines compressing and expanding).  Ocean waves (on the surface) are transverse.  Light waves are transverse.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 tsunami is generated by a displacement of the seafloor.  Typical ocean waves are created by wind.</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Any slope less than 15* would generate mild, </a:t>
            </a:r>
            <a:r>
              <a:rPr lang="en-US" sz="1200" kern="1200" baseline="0" dirty="0" err="1" smtClean="0">
                <a:solidFill>
                  <a:schemeClr val="tx1"/>
                </a:solidFill>
                <a:latin typeface="+mn-lt"/>
                <a:ea typeface="+mn-ea"/>
                <a:cs typeface="+mn-cs"/>
              </a:rPr>
              <a:t>surfable</a:t>
            </a:r>
            <a:r>
              <a:rPr lang="en-US" sz="1200" kern="1200" baseline="0" dirty="0" smtClean="0">
                <a:solidFill>
                  <a:schemeClr val="tx1"/>
                </a:solidFill>
                <a:latin typeface="+mn-lt"/>
                <a:ea typeface="+mn-ea"/>
                <a:cs typeface="+mn-cs"/>
              </a:rPr>
              <a:t> waves.  Some daredevils may prefer a steeper slope.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Students have already done the warm up</a:t>
            </a:r>
          </a:p>
          <a:p>
            <a:r>
              <a:rPr lang="en-US" baseline="0" dirty="0" smtClean="0"/>
              <a:t>You will go over the objectives</a:t>
            </a:r>
          </a:p>
          <a:p>
            <a:r>
              <a:rPr lang="en-US" baseline="0" dirty="0" smtClean="0"/>
              <a:t>With a wave tank, you will demonstrate the difference between wind driven waves and tsunami.</a:t>
            </a:r>
          </a:p>
          <a:p>
            <a:r>
              <a:rPr lang="en-US" baseline="0" dirty="0" smtClean="0"/>
              <a:t>There will be a few short video clips elaborating on tsunami.</a:t>
            </a:r>
          </a:p>
          <a:p>
            <a:r>
              <a:rPr lang="en-US" baseline="0" dirty="0" smtClean="0"/>
              <a:t>Students will take notes on the differences (source, wave height, wave length, wave speed) of typical ocean waves and tsunami on the worksheet (OceanWavesWksht.doc).</a:t>
            </a:r>
          </a:p>
          <a:p>
            <a:r>
              <a:rPr lang="en-US" baseline="0" dirty="0" smtClean="0"/>
              <a:t>Students will continue to answer questions on the worksheet using the wave simulator and breaking waves simulator.</a:t>
            </a:r>
          </a:p>
          <a:p>
            <a:r>
              <a:rPr lang="en-US" baseline="0" dirty="0" smtClean="0"/>
              <a:t>Discuss answers.</a:t>
            </a:r>
          </a:p>
          <a:p>
            <a:r>
              <a:rPr lang="en-US" baseline="0" dirty="0" smtClean="0"/>
              <a:t>With the knowledge they now have, students will build surfboards out of cardboard, scissors, and aluminum foil.  Students will determine the slope of the beach, and use the paddle to create waves that their surfboard will catch.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These are the objectives being taught in this lesson.  </a:t>
            </a:r>
          </a:p>
          <a:p>
            <a:r>
              <a:rPr lang="en-US" baseline="0" dirty="0" smtClean="0"/>
              <a:t>Students will learn that surface ocean wave energy comes from wind, distinguish between the wavelength, frequency, and wave speed of tsunamis and surface ocean waves, and understand how the seafloor creates breaking waves.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A wave tank</a:t>
            </a:r>
            <a:r>
              <a:rPr lang="en-US" baseline="0" dirty="0" smtClean="0"/>
              <a:t> will be used to demonstrate the differences between a tsunami and typical ocean wave.</a:t>
            </a:r>
          </a:p>
          <a:p>
            <a:r>
              <a:rPr lang="en-US" baseline="0" dirty="0" smtClean="0"/>
              <a:t>With a flat paddle pivoting from the base, create waves by moving your hand back and forth.  This simulates a typical ocean wave.</a:t>
            </a:r>
          </a:p>
          <a:p>
            <a:r>
              <a:rPr lang="en-US" baseline="0" dirty="0" smtClean="0"/>
              <a:t>With a paddle resting on the “seafloor” attach string to jerk the paddle up quickly to simulate an earthquake.  Students should notice that the resulting wave is much larger than the wind waves.  This is a tsunami.  Have students note the wavelength differences, frequency differences, and wave height differences.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Go to the following website: </a:t>
            </a:r>
            <a:r>
              <a:rPr lang="en-US" dirty="0" smtClean="0">
                <a:hlinkClick r:id="rId3"/>
              </a:rPr>
              <a:t>http://oceanexplorer.noaa.gov/edu/learning/9_ocean_waves/activities/breaking_waves.html</a:t>
            </a:r>
            <a:r>
              <a:rPr lang="en-US" baseline="0" dirty="0" smtClean="0"/>
              <a:t> and do the Breaking Waves demonstration.  This animation shows that as the slope of the beach becomes steeper, the size of the waves become larger.  Ideal surfing is done on a moderately sloped beach.  The materials of the seafloor, and slope of the beach determine the size of the breaking waves.</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the short clip “Waves of Destruction” reinforces what students have learned about tsunamis with the wave tank demonstration.  Reinforce that out in the middle of the ocean, the wave height of a tsunami may only be 1 m.  If you are on a boat in the middle of the ocean, you will not be able to feel a tsunami, and it may be the best place to be in the case of a tsunami.  </a:t>
            </a:r>
          </a:p>
          <a:p>
            <a:r>
              <a:rPr lang="en-US" baseline="0" dirty="0" smtClean="0"/>
              <a:t>The second clip is an animation of the path of the Japan Tsunami from March </a:t>
            </a:r>
            <a:r>
              <a:rPr lang="en-US" baseline="0" dirty="0" smtClean="0"/>
              <a:t>11 2011</a:t>
            </a:r>
            <a:r>
              <a:rPr lang="en-US" baseline="0" dirty="0" smtClean="0"/>
              <a:t>.  Note that the wave reaches the Hawaiian Islands around the 7 hour mark, and the San Diego area around 10 hours.  This time difference gave enough warning for people to get to safety (high and inland).  With a tsunami warning, many ships and boats are brought out to sea to prevent damage to the ships.  </a:t>
            </a:r>
          </a:p>
          <a:p>
            <a:r>
              <a:rPr lang="en-US" baseline="0" dirty="0" smtClean="0"/>
              <a:t>Continue to slide 7 before beginning the wave simulator.</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Hand out OceanWavesWksht.doc.  </a:t>
            </a:r>
            <a:r>
              <a:rPr lang="en-US" baseline="0" dirty="0" smtClean="0"/>
              <a:t>Open </a:t>
            </a:r>
            <a:r>
              <a:rPr lang="en-US" baseline="0" dirty="0" smtClean="0"/>
              <a:t>the wave simulator as students fill out the chart on OceanWavesWksht.doc.  </a:t>
            </a:r>
            <a:endParaRPr lang="en-US" baseline="0" dirty="0" smtClean="0"/>
          </a:p>
          <a:p>
            <a:r>
              <a:rPr lang="en-US" baseline="0" dirty="0" smtClean="0"/>
              <a:t>Point out the mode of generation for both wind-driven and seismic-sea waves.  The wavelength of a typical ocean wave is about the length of a football field.  The wavelength of a tsunami is about the distance from San Diego, to Los Angeles and back!  This is why a second wave usually doesn’t hit from 10 minutes to 2 hours after the first wave.  </a:t>
            </a:r>
            <a:endParaRPr lang="en-US" baseline="0" dirty="0" smtClean="0"/>
          </a:p>
          <a:p>
            <a:r>
              <a:rPr lang="en-US" baseline="0" dirty="0" smtClean="0"/>
              <a:t>As you describe each wave, ask students what to change (amplitude, wavelength, frequency) to get the wave to fit a typical ocean wave and tsunami.  </a:t>
            </a:r>
          </a:p>
          <a:p>
            <a:r>
              <a:rPr lang="en-US" baseline="0" dirty="0" smtClean="0"/>
              <a:t>Have students describe how to make the bumpiest wave (that will get any sailor sick), and the flattest wave.  The flattest wave should look similar to your description of the tsunami!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Credits: </a:t>
            </a:r>
            <a:r>
              <a:rPr lang="en-US" sz="1200" dirty="0" smtClean="0">
                <a:hlinkClick r:id="rId3"/>
              </a:rPr>
              <a:t>http://www.pbs.org/wgbh/nova/teachers/activities/3208_tsunami.html#materials</a:t>
            </a: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Students will build their own surfboards</a:t>
            </a:r>
            <a:r>
              <a:rPr lang="en-US" baseline="0" dirty="0" smtClean="0"/>
              <a:t> using scissors, cardboard and aluminum foil.  It may help having pictures of surfboards as examples.  (One or more fins may help stabilize the board.)  </a:t>
            </a:r>
          </a:p>
          <a:p>
            <a:r>
              <a:rPr lang="en-US" baseline="0" dirty="0" smtClean="0"/>
              <a:t>This can be a competition.  Have students create waves, and see how long it takes for the board to get from one side to the other.</a:t>
            </a:r>
          </a:p>
          <a:p>
            <a:r>
              <a:rPr lang="en-US" baseline="0" dirty="0" smtClean="0"/>
              <a:t>Have fun with this.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This page reinforces what students have learned.</a:t>
            </a:r>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definition of a “shallow water” wave is a wave that feels the bottom of the sea floor.  A typical ocean wave will only affect particles a few meters deep.  A tsunami will affect particles on the seafloor.  The tsunami warning system has sensors on the seafloor.  This is how they interpret tsunami from typical ocean waves.</a:t>
            </a:r>
          </a:p>
          <a:p>
            <a:r>
              <a:rPr lang="en-US" sz="1200" kern="1200" baseline="0" dirty="0" smtClean="0">
                <a:solidFill>
                  <a:schemeClr val="tx1"/>
                </a:solidFill>
                <a:latin typeface="+mn-lt"/>
                <a:ea typeface="+mn-ea"/>
                <a:cs typeface="+mn-cs"/>
              </a:rPr>
              <a:t>Breaking waves are caused by the slope of the seafloor, know as shoaling of the beach.</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Photo</a:t>
            </a:r>
            <a:r>
              <a:rPr lang="en-US" sz="1200" kern="1200" baseline="0" dirty="0" smtClean="0">
                <a:solidFill>
                  <a:schemeClr val="tx1"/>
                </a:solidFill>
                <a:latin typeface="+mn-lt"/>
                <a:ea typeface="+mn-ea"/>
                <a:cs typeface="+mn-cs"/>
              </a:rPr>
              <a:t> Credit: Brianne Moskovitz</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dirty="0"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dirty="0"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dirty="0"/>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oceanexplorer.noaa.gov/edu/learning/9_ocean_waves/activities/breaking_waves.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dsc.discovery.com/videos/assignment-discovery-shorts-waves-of-destruction-tsunamis.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nationalgeographic.com/volvooceanrace/interactives/waves/index.html" TargetMode="External"/><Relationship Id="rId4" Type="http://schemas.openxmlformats.org/officeDocument/2006/relationships/hyperlink" Target="http://youtu.be/N-M0Q1P_EK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pbs.org/wgbh/nova/teachers/activities/3208_tsunami.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Ocean Waves</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5" name="Date Placeholder 4"/>
          <p:cNvSpPr>
            <a:spLocks noGrp="1"/>
          </p:cNvSpPr>
          <p:nvPr>
            <p:ph type="dt" sz="half" idx="10"/>
          </p:nvPr>
        </p:nvSpPr>
        <p:spPr/>
        <p:txBody>
          <a:bodyPr/>
          <a:lstStyle/>
          <a:p>
            <a:r>
              <a:rPr lang="en-US" dirty="0" smtClean="0"/>
              <a:t>Scripps Classroom Connection</a:t>
            </a:r>
            <a:endParaRPr lang="en-US" dirty="0"/>
          </a:p>
        </p:txBody>
      </p:sp>
      <p:sp>
        <p:nvSpPr>
          <p:cNvPr id="6" name="Subtitle 5"/>
          <p:cNvSpPr>
            <a:spLocks noGrp="1"/>
          </p:cNvSpPr>
          <p:nvPr>
            <p:ph type="subTitle" idx="1"/>
          </p:nvPr>
        </p:nvSpPr>
        <p:spPr/>
        <p:txBody>
          <a:bodyPr/>
          <a:lstStyle/>
          <a:p>
            <a:pPr algn="ctr">
              <a:buNone/>
            </a:pPr>
            <a:r>
              <a:rPr lang="en-US" dirty="0" smtClean="0">
                <a:solidFill>
                  <a:schemeClr val="bg1"/>
                </a:solidFill>
              </a:rPr>
              <a:t>Scripps GK-12 Classroom Connection</a:t>
            </a:r>
            <a:endParaRPr lang="en-US" dirty="0">
              <a:solidFill>
                <a:schemeClr val="bg1"/>
              </a:solidFill>
            </a:endParaRPr>
          </a:p>
        </p:txBody>
      </p:sp>
    </p:spTree>
    <p:extLst>
      <p:ext uri="{BB962C8B-B14F-4D97-AF65-F5344CB8AC3E}">
        <p14:creationId xmlns="" xmlns:p14="http://schemas.microsoft.com/office/powerpoint/2010/main"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Where do you think the energy comes from to create ocean waves?</a:t>
            </a:r>
          </a:p>
          <a:p>
            <a:r>
              <a:rPr lang="en-US" dirty="0" smtClean="0"/>
              <a:t>Classify the following waves as transverse and longitudinal:</a:t>
            </a:r>
          </a:p>
          <a:p>
            <a:pPr lvl="1"/>
            <a:r>
              <a:rPr lang="en-US" dirty="0" smtClean="0"/>
              <a:t>Sound Waves</a:t>
            </a:r>
          </a:p>
          <a:p>
            <a:pPr lvl="1"/>
            <a:r>
              <a:rPr lang="en-US" dirty="0" smtClean="0"/>
              <a:t>Ocean Waves</a:t>
            </a:r>
          </a:p>
          <a:p>
            <a:pPr lvl="1"/>
            <a:r>
              <a:rPr lang="en-US" dirty="0" smtClean="0"/>
              <a:t>Light Waves</a:t>
            </a:r>
          </a:p>
          <a:p>
            <a:r>
              <a:rPr lang="en-US" dirty="0" smtClean="0"/>
              <a:t>Distinguish between a tsunami and a typical ocean wave.</a:t>
            </a:r>
          </a:p>
          <a:p>
            <a:r>
              <a:rPr lang="en-US" dirty="0" smtClean="0"/>
              <a:t>Draw the slope of a beach that would create waves you would like to surf.</a:t>
            </a:r>
          </a:p>
          <a:p>
            <a:endParaRPr lang="en-US" dirty="0"/>
          </a:p>
        </p:txBody>
      </p:sp>
      <p:sp>
        <p:nvSpPr>
          <p:cNvPr id="3" name="Title 2"/>
          <p:cNvSpPr>
            <a:spLocks noGrp="1"/>
          </p:cNvSpPr>
          <p:nvPr>
            <p:ph type="title"/>
          </p:nvPr>
        </p:nvSpPr>
        <p:spPr/>
        <p:txBody>
          <a:bodyPr/>
          <a:lstStyle/>
          <a:p>
            <a:r>
              <a:rPr lang="en-US" dirty="0" smtClean="0"/>
              <a:t>Ocean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lvl="0"/>
            <a:r>
              <a:rPr lang="en-US" sz="2800" dirty="0" smtClean="0"/>
              <a:t>Warm up</a:t>
            </a:r>
          </a:p>
          <a:p>
            <a:pPr lvl="0"/>
            <a:r>
              <a:rPr lang="en-US" sz="2800" dirty="0" smtClean="0"/>
              <a:t>Objectives</a:t>
            </a:r>
          </a:p>
          <a:p>
            <a:r>
              <a:rPr lang="en-US" sz="2800" dirty="0" smtClean="0"/>
              <a:t>Wave tank demonstration</a:t>
            </a:r>
          </a:p>
          <a:p>
            <a:pPr marL="274320" lvl="2" indent="-274320"/>
            <a:r>
              <a:rPr lang="en-US" sz="2800" dirty="0" smtClean="0">
                <a:solidFill>
                  <a:schemeClr val="tx1"/>
                </a:solidFill>
              </a:rPr>
              <a:t>Video clips</a:t>
            </a:r>
          </a:p>
          <a:p>
            <a:pPr marL="274320" lvl="2" indent="-274320"/>
            <a:r>
              <a:rPr lang="en-US" sz="2800" dirty="0" smtClean="0">
                <a:solidFill>
                  <a:schemeClr val="tx1"/>
                </a:solidFill>
              </a:rPr>
              <a:t>Notes</a:t>
            </a:r>
            <a:endParaRPr lang="en-US" sz="2200" dirty="0" smtClean="0">
              <a:solidFill>
                <a:schemeClr val="tx1">
                  <a:lumMod val="50000"/>
                  <a:lumOff val="50000"/>
                </a:schemeClr>
              </a:solidFill>
            </a:endParaRPr>
          </a:p>
          <a:p>
            <a:pPr marL="274320" lvl="2" indent="-274320"/>
            <a:r>
              <a:rPr lang="en-US" sz="2800" dirty="0" smtClean="0">
                <a:solidFill>
                  <a:schemeClr val="tx1"/>
                </a:solidFill>
              </a:rPr>
              <a:t>Worksheet</a:t>
            </a:r>
          </a:p>
          <a:p>
            <a:pPr marL="274320" lvl="2" indent="-274320"/>
            <a:r>
              <a:rPr lang="en-US" sz="2800" dirty="0" smtClean="0">
                <a:solidFill>
                  <a:schemeClr val="tx1"/>
                </a:solidFill>
              </a:rPr>
              <a:t>Discuss answers</a:t>
            </a:r>
          </a:p>
          <a:p>
            <a:pPr marL="274320" lvl="2" indent="-274320"/>
            <a:r>
              <a:rPr lang="en-US" sz="2800" dirty="0" smtClean="0">
                <a:solidFill>
                  <a:schemeClr val="tx1"/>
                </a:solidFill>
              </a:rPr>
              <a:t>Build a surfboard!</a:t>
            </a:r>
          </a:p>
          <a:p>
            <a:endParaRPr lang="en-US" dirty="0"/>
          </a:p>
        </p:txBody>
      </p:sp>
      <p:sp>
        <p:nvSpPr>
          <p:cNvPr id="3" name="Title 2"/>
          <p:cNvSpPr>
            <a:spLocks noGrp="1"/>
          </p:cNvSpPr>
          <p:nvPr>
            <p:ph type="title"/>
          </p:nvPr>
        </p:nvSpPr>
        <p:spPr/>
        <p:txBody>
          <a:bodyPr/>
          <a:lstStyle/>
          <a:p>
            <a:r>
              <a:rPr lang="en-US" dirty="0" smtClean="0"/>
              <a:t>Outline</a:t>
            </a:r>
            <a:endParaRPr lang="en-US" dirty="0"/>
          </a:p>
        </p:txBody>
      </p:sp>
      <p:sp>
        <p:nvSpPr>
          <p:cNvPr id="4" name="Date Placeholder 3"/>
          <p:cNvSpPr>
            <a:spLocks noGrp="1"/>
          </p:cNvSpPr>
          <p:nvPr>
            <p:ph type="dt" sz="half" idx="10"/>
          </p:nvPr>
        </p:nvSpPr>
        <p:spPr/>
        <p:txBody>
          <a:bodyPr/>
          <a:lstStyle/>
          <a:p>
            <a:r>
              <a:rPr lang="en-US" dirty="0" smtClean="0"/>
              <a:t>Scripps Classroom Connection</a:t>
            </a:r>
            <a:endParaRPr lang="en-US" dirty="0"/>
          </a:p>
        </p:txBody>
      </p:sp>
      <p:sp>
        <p:nvSpPr>
          <p:cNvPr id="5" name="Footer Placeholder 4"/>
          <p:cNvSpPr>
            <a:spLocks noGrp="1"/>
          </p:cNvSpPr>
          <p:nvPr>
            <p:ph type="ftr" sz="quarter" idx="12"/>
          </p:nvPr>
        </p:nvSpPr>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Where does wave energy come from?</a:t>
            </a:r>
          </a:p>
          <a:p>
            <a:r>
              <a:rPr lang="en-US" dirty="0" smtClean="0"/>
              <a:t>Wavelength, Frequency and Wave speed of various wave forms.</a:t>
            </a:r>
          </a:p>
          <a:p>
            <a:r>
              <a:rPr lang="en-US" dirty="0" smtClean="0"/>
              <a:t>Distinguish between tsunami waves and standard ocean waves.</a:t>
            </a:r>
          </a:p>
          <a:p>
            <a:r>
              <a:rPr lang="en-US" dirty="0" smtClean="0"/>
              <a:t>Understand how bathymetry impacts waves.</a:t>
            </a:r>
            <a:endParaRPr lang="en-US" dirty="0"/>
          </a:p>
        </p:txBody>
      </p:sp>
      <p:sp>
        <p:nvSpPr>
          <p:cNvPr id="3" name="Title 2"/>
          <p:cNvSpPr>
            <a:spLocks noGrp="1"/>
          </p:cNvSpPr>
          <p:nvPr>
            <p:ph type="title"/>
          </p:nvPr>
        </p:nvSpPr>
        <p:spPr/>
        <p:txBody>
          <a:bodyPr/>
          <a:lstStyle/>
          <a:p>
            <a:r>
              <a:rPr lang="en-US" dirty="0" smtClean="0"/>
              <a:t>Objectives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Breaking Waves Demonstration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4743131348_a97c411be3_z.jpg"/>
          <p:cNvPicPr>
            <a:picLocks noChangeAspect="1"/>
          </p:cNvPicPr>
          <p:nvPr/>
        </p:nvPicPr>
        <p:blipFill>
          <a:blip r:embed="rId3"/>
          <a:stretch>
            <a:fillRect/>
          </a:stretch>
        </p:blipFill>
        <p:spPr>
          <a:xfrm>
            <a:off x="2039816" y="2502417"/>
            <a:ext cx="4838597" cy="3228251"/>
          </a:xfrm>
          <a:prstGeom prst="rect">
            <a:avLst/>
          </a:prstGeom>
        </p:spPr>
      </p:pic>
      <p:sp>
        <p:nvSpPr>
          <p:cNvPr id="8" name="TextBox 7"/>
          <p:cNvSpPr txBox="1"/>
          <p:nvPr/>
        </p:nvSpPr>
        <p:spPr>
          <a:xfrm>
            <a:off x="3583484" y="5347297"/>
            <a:ext cx="3351159" cy="400110"/>
          </a:xfrm>
          <a:prstGeom prst="rect">
            <a:avLst/>
          </a:prstGeom>
          <a:noFill/>
        </p:spPr>
        <p:txBody>
          <a:bodyPr wrap="square" rtlCol="0">
            <a:spAutoFit/>
          </a:bodyPr>
          <a:lstStyle/>
          <a:p>
            <a:pPr algn="r"/>
            <a:r>
              <a:rPr lang="en-US" sz="1000" dirty="0" smtClean="0">
                <a:solidFill>
                  <a:schemeClr val="bg1"/>
                </a:solidFill>
              </a:rPr>
              <a:t>Museum of Science and Industry Chicago</a:t>
            </a:r>
          </a:p>
          <a:p>
            <a:pPr algn="r"/>
            <a:r>
              <a:rPr lang="en-US" sz="1000" dirty="0" smtClean="0">
                <a:solidFill>
                  <a:schemeClr val="bg1"/>
                </a:solidFill>
              </a:rPr>
              <a:t>Photo Credit: Lexington Design + Fabrication</a:t>
            </a:r>
            <a:endParaRPr lang="en-US" sz="1000" dirty="0">
              <a:solidFill>
                <a:schemeClr val="bg1"/>
              </a:solidFill>
            </a:endParaRPr>
          </a:p>
        </p:txBody>
      </p:sp>
      <p:sp>
        <p:nvSpPr>
          <p:cNvPr id="7" name="TextBox 6"/>
          <p:cNvSpPr txBox="1"/>
          <p:nvPr/>
        </p:nvSpPr>
        <p:spPr>
          <a:xfrm>
            <a:off x="822960" y="1760220"/>
            <a:ext cx="7178040" cy="646331"/>
          </a:xfrm>
          <a:prstGeom prst="rect">
            <a:avLst/>
          </a:prstGeom>
          <a:noFill/>
        </p:spPr>
        <p:txBody>
          <a:bodyPr wrap="square" rtlCol="0">
            <a:spAutoFit/>
          </a:bodyPr>
          <a:lstStyle/>
          <a:p>
            <a:r>
              <a:rPr lang="en-US" dirty="0" smtClean="0">
                <a:hlinkClick r:id="rId4"/>
              </a:rPr>
              <a:t>http://oceanexplorer.noaa.gov/edu/learning/9_ocean_waves/activities/breaking_waves.html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Tsunami</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TextBox 5"/>
          <p:cNvSpPr txBox="1"/>
          <p:nvPr/>
        </p:nvSpPr>
        <p:spPr>
          <a:xfrm>
            <a:off x="163040" y="2011694"/>
            <a:ext cx="8814872" cy="4524315"/>
          </a:xfrm>
          <a:prstGeom prst="rect">
            <a:avLst/>
          </a:prstGeom>
          <a:noFill/>
        </p:spPr>
        <p:txBody>
          <a:bodyPr wrap="square" rtlCol="0">
            <a:spAutoFit/>
          </a:bodyPr>
          <a:lstStyle/>
          <a:p>
            <a:r>
              <a:rPr lang="en-US" dirty="0" smtClean="0">
                <a:hlinkClick r:id="rId3"/>
              </a:rPr>
              <a:t>http://dsc.discovery.com/videos/assignment-discovery-shorts-waves-of-destruction-tsunamis.html</a:t>
            </a:r>
            <a:endParaRPr lang="en-US" dirty="0" smtClean="0"/>
          </a:p>
          <a:p>
            <a:endParaRPr lang="en-US" dirty="0" smtClean="0">
              <a:hlinkClick r:id="rId3"/>
            </a:endParaRPr>
          </a:p>
          <a:p>
            <a:r>
              <a:rPr lang="en-US" dirty="0" smtClean="0">
                <a:hlinkClick r:id="rId4"/>
              </a:rPr>
              <a:t>http://youtu.be/N-M0Q1P_EKs</a:t>
            </a:r>
            <a:endParaRPr lang="en-US" dirty="0" smtClean="0"/>
          </a:p>
          <a:p>
            <a:endParaRPr lang="en-US" dirty="0" smtClean="0"/>
          </a:p>
          <a:p>
            <a:r>
              <a:rPr lang="en-US" dirty="0" smtClean="0"/>
              <a:t>Wave Simulator</a:t>
            </a:r>
          </a:p>
          <a:p>
            <a:r>
              <a:rPr lang="en-US" dirty="0" smtClean="0">
                <a:hlinkClick r:id="rId5"/>
              </a:rPr>
              <a:t>http://</a:t>
            </a:r>
            <a:r>
              <a:rPr lang="en-US" dirty="0" smtClean="0">
                <a:hlinkClick r:id="rId5"/>
              </a:rPr>
              <a:t>www.nationalgeographic.com/volvooceanrace/interactives/waves/index.html</a:t>
            </a:r>
            <a:endParaRPr lang="en-US" dirty="0" smtClean="0"/>
          </a:p>
          <a:p>
            <a:endParaRPr lang="en-US" dirty="0" smtClean="0"/>
          </a:p>
          <a:p>
            <a:r>
              <a:rPr lang="en-US" dirty="0" smtClean="0"/>
              <a:t>The energy of a tsunami reaches from the ocean surface to the seafloor.  In contrast, energy from a wind driven wave may only reach 10-100m.  Because the energy reaches the seafloor, a tsunami is considered a “shallow water” wave.  An approximation of the wave speed of a tsunami is as follows:</a:t>
            </a:r>
          </a:p>
          <a:p>
            <a:pPr algn="ctr"/>
            <a:r>
              <a:rPr lang="en-US" dirty="0" smtClean="0"/>
              <a:t>v=√(g*d)</a:t>
            </a:r>
          </a:p>
          <a:p>
            <a:pPr algn="ctr"/>
            <a:r>
              <a:rPr lang="en-US" dirty="0" smtClean="0"/>
              <a:t>v is wave velocity, g is the gravitational constant (9.8m/s</a:t>
            </a:r>
            <a:r>
              <a:rPr lang="en-US" baseline="30000" dirty="0" smtClean="0"/>
              <a:t>2</a:t>
            </a:r>
            <a:r>
              <a:rPr lang="en-US" dirty="0" smtClean="0"/>
              <a:t>), d is depth in m</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Properties of Ocean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6" name="Table 5"/>
          <p:cNvGraphicFramePr>
            <a:graphicFrameLocks noGrp="1"/>
          </p:cNvGraphicFramePr>
          <p:nvPr/>
        </p:nvGraphicFramePr>
        <p:xfrm>
          <a:off x="801859" y="1645928"/>
          <a:ext cx="7076050" cy="4426872"/>
        </p:xfrm>
        <a:graphic>
          <a:graphicData uri="http://schemas.openxmlformats.org/drawingml/2006/table">
            <a:tbl>
              <a:tblPr/>
              <a:tblGrid>
                <a:gridCol w="1527754"/>
                <a:gridCol w="1387074"/>
                <a:gridCol w="1387074"/>
                <a:gridCol w="1387074"/>
                <a:gridCol w="1387074"/>
              </a:tblGrid>
              <a:tr h="548547">
                <a:tc>
                  <a:txBody>
                    <a:bodyPr/>
                    <a:lstStyle/>
                    <a:p>
                      <a:pPr algn="ctr" fontAlgn="b"/>
                      <a:r>
                        <a:rPr lang="en-US" sz="1200" b="1" i="0" u="none" strike="noStrike" baseline="0" dirty="0">
                          <a:solidFill>
                            <a:srgbClr val="333333"/>
                          </a:solidFill>
                          <a:latin typeface="Verdana"/>
                        </a:rPr>
                        <a:t>Kind of Wave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baseline="0" dirty="0">
                          <a:solidFill>
                            <a:srgbClr val="333333"/>
                          </a:solidFill>
                          <a:latin typeface="Verdana"/>
                        </a:rPr>
                        <a:t>Mode of Generation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baseline="0" dirty="0">
                          <a:solidFill>
                            <a:srgbClr val="333333"/>
                          </a:solidFill>
                          <a:latin typeface="Verdana"/>
                        </a:rPr>
                        <a:t>Range of Wavelength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baseline="0" dirty="0">
                          <a:solidFill>
                            <a:srgbClr val="333333"/>
                          </a:solidFill>
                          <a:latin typeface="Verdana"/>
                        </a:rPr>
                        <a:t>Wave Frequency (Period)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baseline="0" dirty="0">
                          <a:solidFill>
                            <a:srgbClr val="333333"/>
                          </a:solidFill>
                          <a:latin typeface="Verdana"/>
                        </a:rPr>
                        <a:t>Wave Speed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710">
                <a:tc>
                  <a:txBody>
                    <a:bodyPr/>
                    <a:lstStyle/>
                    <a:p>
                      <a:pPr algn="l" fontAlgn="b"/>
                      <a:r>
                        <a:rPr lang="en-US" sz="1200" b="0" i="0" u="none" strike="noStrike" baseline="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baseline="0" dirty="0">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baseline="0" dirty="0">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baseline="0" dirty="0">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12579">
                <a:tc>
                  <a:txBody>
                    <a:bodyPr/>
                    <a:lstStyle/>
                    <a:p>
                      <a:pPr algn="ctr" fontAlgn="t"/>
                      <a:r>
                        <a:rPr lang="en-US" sz="1200" b="0" i="0" u="none" strike="noStrike" baseline="0">
                          <a:solidFill>
                            <a:srgbClr val="333333"/>
                          </a:solidFill>
                          <a:latin typeface="Verdana"/>
                        </a:rPr>
                        <a:t>wind-driven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smtClean="0">
                          <a:solidFill>
                            <a:srgbClr val="333333"/>
                          </a:solidFill>
                          <a:latin typeface="Verdana"/>
                        </a:rPr>
                        <a:t>local </a:t>
                      </a:r>
                      <a:r>
                        <a:rPr lang="en-US" sz="1200" b="0" i="0" u="none" strike="noStrike" baseline="0" dirty="0">
                          <a:solidFill>
                            <a:srgbClr val="333333"/>
                          </a:solidFill>
                          <a:latin typeface="Verdana"/>
                        </a:rPr>
                        <a:t>or distant </a:t>
                      </a:r>
                      <a:r>
                        <a:rPr lang="en-US" sz="1200" b="0" i="0" u="none" strike="noStrike" baseline="0" dirty="0" smtClean="0">
                          <a:solidFill>
                            <a:srgbClr val="333333"/>
                          </a:solidFill>
                          <a:latin typeface="Verdana"/>
                        </a:rPr>
                        <a:t>winds </a:t>
                      </a:r>
                      <a:r>
                        <a:rPr lang="en-US" sz="1200" b="0" i="0" u="none" strike="noStrike" baseline="0" dirty="0">
                          <a:solidFill>
                            <a:srgbClr val="333333"/>
                          </a:solidFill>
                          <a:latin typeface="Verdana"/>
                        </a:rPr>
                        <a:t>that blow </a:t>
                      </a:r>
                      <a:r>
                        <a:rPr lang="en-US" sz="1200" b="0" i="0" u="none" strike="noStrike" baseline="0" dirty="0" smtClean="0">
                          <a:solidFill>
                            <a:srgbClr val="333333"/>
                          </a:solidFill>
                          <a:latin typeface="Verdana"/>
                        </a:rPr>
                        <a:t>across </a:t>
                      </a:r>
                      <a:r>
                        <a:rPr lang="en-US" sz="1200" b="0" i="0" u="none" strike="noStrike" baseline="0" dirty="0">
                          <a:solidFill>
                            <a:srgbClr val="333333"/>
                          </a:solidFill>
                          <a:latin typeface="Verdana"/>
                        </a:rPr>
                        <a:t>the </a:t>
                      </a:r>
                      <a:r>
                        <a:rPr lang="en-US" sz="1200" b="0" i="0" u="none" strike="noStrike" baseline="0" dirty="0" smtClean="0">
                          <a:solidFill>
                            <a:srgbClr val="333333"/>
                          </a:solidFill>
                          <a:latin typeface="Verdana"/>
                        </a:rPr>
                        <a:t>ocean's </a:t>
                      </a:r>
                      <a:r>
                        <a:rPr lang="en-US" sz="1200" b="0" i="0" u="none" strike="noStrike" baseline="0" dirty="0">
                          <a:solidFill>
                            <a:srgbClr val="333333"/>
                          </a:solidFill>
                          <a:latin typeface="Verdana"/>
                        </a:rPr>
                        <a:t>surface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about 100 m to 200 m</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5 s to 20 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about 40 to 90 km/h (40 km/h, the speed of a moped, is most common)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8710">
                <a:tc>
                  <a:txBody>
                    <a:bodyPr/>
                    <a:lstStyle/>
                    <a:p>
                      <a:pPr algn="ctr" fontAlgn="b"/>
                      <a:r>
                        <a:rPr lang="en-US"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8708">
                <a:tc>
                  <a:txBody>
                    <a:bodyPr/>
                    <a:lstStyle/>
                    <a:p>
                      <a:pPr algn="ctr" fontAlgn="t"/>
                      <a:r>
                        <a:rPr lang="en-US" sz="1200" b="0" i="0" u="none" strike="noStrike" baseline="0" dirty="0">
                          <a:solidFill>
                            <a:srgbClr val="333333"/>
                          </a:solidFill>
                          <a:latin typeface="Verdana"/>
                        </a:rPr>
                        <a:t>seismic-sea wave (tsunami)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smtClean="0">
                          <a:solidFill>
                            <a:srgbClr val="333333"/>
                          </a:solidFill>
                          <a:latin typeface="Verdana"/>
                        </a:rPr>
                        <a:t>displacement of the seafloor due to sub-marine </a:t>
                      </a:r>
                      <a:r>
                        <a:rPr lang="en-US" sz="1200" b="0" i="0" u="none" strike="noStrike" baseline="0" dirty="0">
                          <a:solidFill>
                            <a:srgbClr val="333333"/>
                          </a:solidFill>
                          <a:latin typeface="Verdana"/>
                        </a:rPr>
                        <a:t>earthquakes (most tsunamis</a:t>
                      </a:r>
                      <a:r>
                        <a:rPr lang="en-US" sz="1200" b="0" i="0" u="none" strike="noStrike" baseline="0" dirty="0" smtClean="0">
                          <a:solidFill>
                            <a:srgbClr val="333333"/>
                          </a:solidFill>
                          <a:latin typeface="Verdana"/>
                        </a:rPr>
                        <a:t>), volcanic </a:t>
                      </a:r>
                      <a:r>
                        <a:rPr lang="en-US" sz="1200" b="0" i="0" u="none" strike="noStrike" baseline="0" dirty="0">
                          <a:solidFill>
                            <a:srgbClr val="333333"/>
                          </a:solidFill>
                          <a:latin typeface="Verdana"/>
                        </a:rPr>
                        <a:t>eruptions, landslides, underwater explosions, and meteor impacts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from 100 m to &gt;500 km; are at least three times the ocean depth at which the wave was generated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10 min to 2 h</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baseline="0" dirty="0">
                          <a:solidFill>
                            <a:srgbClr val="333333"/>
                          </a:solidFill>
                          <a:latin typeface="Verdana"/>
                        </a:rPr>
                        <a:t>variable, up to 1,000 km/h (the speed of a jet plane)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5430129" y="6072800"/>
            <a:ext cx="3406023" cy="369332"/>
          </a:xfrm>
          <a:prstGeom prst="rect">
            <a:avLst/>
          </a:prstGeom>
          <a:noFill/>
        </p:spPr>
        <p:txBody>
          <a:bodyPr wrap="square" rtlCol="0">
            <a:spAutoFit/>
          </a:bodyPr>
          <a:lstStyle/>
          <a:p>
            <a:r>
              <a:rPr lang="en-US" sz="900" dirty="0" smtClean="0">
                <a:hlinkClick r:id="rId3"/>
              </a:rPr>
              <a:t>http://www.pbs.org/wgbh/nova/teachers/activities/3208_tsunami.html#materials</a:t>
            </a:r>
            <a:endParaRPr lang="en-US" sz="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Materials: One piece of cardboard, scissors, aluminum foil</a:t>
            </a:r>
          </a:p>
          <a:p>
            <a:r>
              <a:rPr lang="en-US" dirty="0" smtClean="0"/>
              <a:t>Use the materials to build a surfboard that you think will be fast.  </a:t>
            </a:r>
          </a:p>
          <a:p>
            <a:r>
              <a:rPr lang="en-US" dirty="0" smtClean="0"/>
              <a:t>Ask a partner to set the slope of the beach.  You will set the frequency of the wave, and see how long it takes to get your board from one side of the tank to the other.</a:t>
            </a:r>
            <a:endParaRPr lang="en-US" dirty="0"/>
          </a:p>
        </p:txBody>
      </p:sp>
      <p:sp>
        <p:nvSpPr>
          <p:cNvPr id="3" name="Title 2"/>
          <p:cNvSpPr>
            <a:spLocks noGrp="1"/>
          </p:cNvSpPr>
          <p:nvPr>
            <p:ph type="title"/>
          </p:nvPr>
        </p:nvSpPr>
        <p:spPr/>
        <p:txBody>
          <a:bodyPr/>
          <a:lstStyle/>
          <a:p>
            <a:r>
              <a:rPr lang="en-US" dirty="0" smtClean="0"/>
              <a:t>Surfboard Instructions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MG_2509.JPG"/>
          <p:cNvPicPr>
            <a:picLocks noGrp="1" noChangeAspect="1"/>
          </p:cNvPicPr>
          <p:nvPr>
            <p:ph sz="quarter" idx="1"/>
          </p:nvPr>
        </p:nvPicPr>
        <p:blipFill>
          <a:blip r:embed="rId3"/>
          <a:stretch>
            <a:fillRect/>
          </a:stretch>
        </p:blipFill>
        <p:spPr>
          <a:xfrm>
            <a:off x="3551268" y="1867415"/>
            <a:ext cx="5105055" cy="3813035"/>
          </a:xfrm>
        </p:spPr>
      </p:pic>
      <p:sp>
        <p:nvSpPr>
          <p:cNvPr id="3" name="Title 2"/>
          <p:cNvSpPr>
            <a:spLocks noGrp="1"/>
          </p:cNvSpPr>
          <p:nvPr>
            <p:ph type="title"/>
          </p:nvPr>
        </p:nvSpPr>
        <p:spPr/>
        <p:txBody>
          <a:bodyPr/>
          <a:lstStyle/>
          <a:p>
            <a:r>
              <a:rPr lang="en-US" dirty="0" smtClean="0"/>
              <a:t>Conclusion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extBox 6"/>
          <p:cNvSpPr txBox="1"/>
          <p:nvPr/>
        </p:nvSpPr>
        <p:spPr>
          <a:xfrm>
            <a:off x="301752" y="1867415"/>
            <a:ext cx="2951811" cy="3139321"/>
          </a:xfrm>
          <a:prstGeom prst="rect">
            <a:avLst/>
          </a:prstGeom>
          <a:noFill/>
        </p:spPr>
        <p:txBody>
          <a:bodyPr wrap="square" rtlCol="0">
            <a:spAutoFit/>
          </a:bodyPr>
          <a:lstStyle/>
          <a:p>
            <a:pPr marL="0" lvl="1">
              <a:buFont typeface="Arial" pitchFamily="34" charset="0"/>
              <a:buChar char="•"/>
            </a:pPr>
            <a:r>
              <a:rPr lang="en-US" dirty="0" smtClean="0"/>
              <a:t> Ocean waves are primarily generated by wind energy</a:t>
            </a:r>
          </a:p>
          <a:p>
            <a:pPr>
              <a:buFont typeface="Arial" pitchFamily="34" charset="0"/>
              <a:buChar char="•"/>
            </a:pPr>
            <a:endParaRPr lang="en-US" dirty="0" smtClean="0"/>
          </a:p>
          <a:p>
            <a:pPr marL="0" lvl="1">
              <a:buFont typeface="Arial" pitchFamily="34" charset="0"/>
              <a:buChar char="•"/>
            </a:pPr>
            <a:r>
              <a:rPr lang="en-US" dirty="0" smtClean="0"/>
              <a:t> Tsunamis are “shallow water” waves driven by geological forces</a:t>
            </a:r>
          </a:p>
          <a:p>
            <a:endParaRPr lang="en-US" dirty="0" smtClean="0"/>
          </a:p>
          <a:p>
            <a:pPr marL="0" lvl="1">
              <a:buFont typeface="Arial" pitchFamily="34" charset="0"/>
              <a:buChar char="•"/>
            </a:pPr>
            <a:r>
              <a:rPr lang="en-US" dirty="0" smtClean="0"/>
              <a:t> Breaking waves are caused by shoaling</a:t>
            </a:r>
          </a:p>
          <a:p>
            <a:pPr>
              <a:buFont typeface="Arial" pitchFamily="34" charset="0"/>
              <a:buChar char="•"/>
            </a:pPr>
            <a:endParaRPr lang="en-US" dirty="0"/>
          </a:p>
        </p:txBody>
      </p:sp>
      <p:sp>
        <p:nvSpPr>
          <p:cNvPr id="8" name="TextBox 7"/>
          <p:cNvSpPr txBox="1"/>
          <p:nvPr/>
        </p:nvSpPr>
        <p:spPr>
          <a:xfrm>
            <a:off x="6270163" y="5453730"/>
            <a:ext cx="2516792" cy="276999"/>
          </a:xfrm>
          <a:prstGeom prst="rect">
            <a:avLst/>
          </a:prstGeom>
          <a:noFill/>
        </p:spPr>
        <p:txBody>
          <a:bodyPr wrap="square" rtlCol="0">
            <a:spAutoFit/>
          </a:bodyPr>
          <a:lstStyle/>
          <a:p>
            <a:r>
              <a:rPr lang="en-US" sz="1200" dirty="0" smtClean="0">
                <a:solidFill>
                  <a:schemeClr val="bg1"/>
                </a:solidFill>
              </a:rPr>
              <a:t>Photo Credit: Brianne Moskovitz</a:t>
            </a:r>
            <a:endParaRPr lang="en-US" sz="1200" dirty="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36710</TotalTime>
  <Words>1821</Words>
  <Application>Microsoft Office PowerPoint</Application>
  <PresentationFormat>On-screen Show (4:3)</PresentationFormat>
  <Paragraphs>149</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SCC</vt:lpstr>
      <vt:lpstr>Ocean Waves</vt:lpstr>
      <vt:lpstr>Ocean Waves</vt:lpstr>
      <vt:lpstr>Outline</vt:lpstr>
      <vt:lpstr>Objectives</vt:lpstr>
      <vt:lpstr>Breaking Waves Demonstration</vt:lpstr>
      <vt:lpstr>Tsunami</vt:lpstr>
      <vt:lpstr>Properties of Ocean Waves</vt:lpstr>
      <vt:lpstr>Surfboard Instructions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brianne</cp:lastModifiedBy>
  <cp:revision>103</cp:revision>
  <cp:lastPrinted>2011-07-11T02:33:14Z</cp:lastPrinted>
  <dcterms:created xsi:type="dcterms:W3CDTF">2011-06-23T20:06:11Z</dcterms:created>
  <dcterms:modified xsi:type="dcterms:W3CDTF">2012-05-10T22:07:45Z</dcterms:modified>
</cp:coreProperties>
</file>