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3"/>
  </p:notesMasterIdLst>
  <p:sldIdLst>
    <p:sldId id="256" r:id="rId2"/>
    <p:sldId id="276" r:id="rId3"/>
    <p:sldId id="281" r:id="rId4"/>
    <p:sldId id="277" r:id="rId5"/>
    <p:sldId id="278" r:id="rId6"/>
    <p:sldId id="279" r:id="rId7"/>
    <p:sldId id="280" r:id="rId8"/>
    <p:sldId id="282" r:id="rId9"/>
    <p:sldId id="283" r:id="rId10"/>
    <p:sldId id="286" r:id="rId11"/>
    <p:sldId id="28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98" autoAdjust="0"/>
    <p:restoredTop sz="57167" autoAdjust="0"/>
  </p:normalViewPr>
  <p:slideViewPr>
    <p:cSldViewPr snapToGrid="0" snapToObjects="1">
      <p:cViewPr varScale="1">
        <p:scale>
          <a:sx n="43" d="100"/>
          <a:sy n="43" d="100"/>
        </p:scale>
        <p:origin x="-168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5/22/2012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dirty="0"/>
          </a:p>
        </p:txBody>
      </p:sp>
    </p:spTree>
    <p:extLst>
      <p:ext uri="{BB962C8B-B14F-4D97-AF65-F5344CB8AC3E}">
        <p14:creationId xmlns:p14="http://schemas.microsoft.com/office/powerpoint/2010/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dosits.org/resources/all/classroom/stirringupsound/"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latin typeface="+mn-lt"/>
                <a:ea typeface="+mn-ea"/>
                <a:cs typeface="+mn-cs"/>
              </a:rPr>
              <a:t>AUTHORS: Brianne</a:t>
            </a:r>
            <a:r>
              <a:rPr lang="en-US" sz="1200" kern="1200" baseline="0" dirty="0" smtClean="0">
                <a:solidFill>
                  <a:schemeClr val="tx1"/>
                </a:solidFill>
                <a:latin typeface="+mn-lt"/>
                <a:ea typeface="+mn-ea"/>
                <a:cs typeface="+mn-cs"/>
              </a:rPr>
              <a:t> Moskovitz – Scripps Institution of Oceanography</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WHY:</a:t>
            </a:r>
            <a:r>
              <a:rPr lang="en-US" sz="1200" kern="1200" baseline="0" dirty="0" smtClean="0">
                <a:solidFill>
                  <a:schemeClr val="tx1"/>
                </a:solidFill>
                <a:latin typeface="+mn-lt"/>
                <a:ea typeface="+mn-ea"/>
                <a:cs typeface="+mn-cs"/>
              </a:rPr>
              <a:t> Light waves (transverse waves) are readily absorbed by water and do not travel great distances in the ocean.  Underwater, most sunlight is gone at a depth of only 50m and, hence, we cannot see the bottom of the ocean.  To learn about the ocean floor, we need to use senses other than sight.  Sound travels faster in water than in air, which give it the ability to travel great distances in the ocean.  Ocean acoustics is very important for the navy, and scientists, but is even used by the everyday fisherman.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PICTURE/GRAPHICS CREDITS: n/a</a:t>
            </a:r>
          </a:p>
          <a:p>
            <a:pPr lvl="0"/>
            <a:r>
              <a:rPr lang="en-US" sz="1200" kern="1200" dirty="0" smtClean="0">
                <a:solidFill>
                  <a:schemeClr val="tx1"/>
                </a:solidFill>
                <a:latin typeface="+mn-lt"/>
                <a:ea typeface="+mn-ea"/>
                <a:cs typeface="+mn-cs"/>
              </a:rPr>
              <a:t>WEBSITES USED IN THIS PRESENTATION: www.dosits.org</a:t>
            </a:r>
          </a:p>
          <a:p>
            <a:pPr lvl="0"/>
            <a:r>
              <a:rPr lang="en-US" sz="1200" kern="1200" dirty="0" smtClean="0">
                <a:solidFill>
                  <a:schemeClr val="tx1"/>
                </a:solidFill>
                <a:latin typeface="+mn-lt"/>
                <a:ea typeface="+mn-ea"/>
                <a:cs typeface="+mn-cs"/>
              </a:rPr>
              <a:t>ADDITIONAL READING: </a:t>
            </a:r>
            <a:r>
              <a:rPr lang="en-US" dirty="0" smtClean="0"/>
              <a:t>www.dosits.org  This website has an in-depth</a:t>
            </a:r>
            <a:r>
              <a:rPr lang="en-US" baseline="0" dirty="0" smtClean="0"/>
              <a:t> explanation of sound in the ocean environment. </a:t>
            </a:r>
          </a:p>
          <a:p>
            <a:pPr lvl="0"/>
            <a:r>
              <a:rPr lang="en-US" sz="1200" kern="1200" dirty="0" smtClean="0">
                <a:solidFill>
                  <a:schemeClr val="tx1"/>
                </a:solidFill>
                <a:latin typeface="+mn-lt"/>
                <a:ea typeface="+mn-ea"/>
                <a:cs typeface="+mn-cs"/>
              </a:rPr>
              <a:t>CONTEXT FOR USE: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High School physics or marine science.  This presentation</a:t>
            </a:r>
            <a:r>
              <a:rPr lang="en-US" sz="1200" kern="1200" baseline="0" dirty="0" smtClean="0">
                <a:solidFill>
                  <a:schemeClr val="tx1"/>
                </a:solidFill>
                <a:latin typeface="+mn-lt"/>
                <a:ea typeface="+mn-ea"/>
                <a:cs typeface="+mn-cs"/>
              </a:rPr>
              <a:t> should be given after Waves_1 (Introduction to Waves) and Waves_2 (Ocean Acoustics).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MISCONCEPTIONS:</a:t>
            </a:r>
            <a:r>
              <a:rPr lang="en-US" sz="1200" kern="1200" baseline="0" dirty="0" smtClean="0">
                <a:solidFill>
                  <a:schemeClr val="tx1"/>
                </a:solidFill>
                <a:latin typeface="+mn-lt"/>
                <a:ea typeface="+mn-ea"/>
                <a:cs typeface="+mn-cs"/>
              </a:rPr>
              <a:t> Whales make most of the sound in the ocean.</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EVALUATION </a:t>
            </a:r>
            <a:r>
              <a:rPr lang="en-US" sz="1200" kern="1200" dirty="0" err="1" smtClean="0">
                <a:solidFill>
                  <a:schemeClr val="tx1"/>
                </a:solidFill>
                <a:latin typeface="+mn-lt"/>
                <a:ea typeface="+mn-ea"/>
                <a:cs typeface="+mn-cs"/>
              </a:rPr>
              <a:t>TIPS:n</a:t>
            </a:r>
            <a:r>
              <a:rPr lang="en-US" sz="1200" kern="1200" dirty="0" smtClean="0">
                <a:solidFill>
                  <a:schemeClr val="tx1"/>
                </a:solidFill>
                <a:latin typeface="+mn-lt"/>
                <a:ea typeface="+mn-ea"/>
                <a:cs typeface="+mn-cs"/>
              </a:rPr>
              <a:t>/a</a:t>
            </a:r>
          </a:p>
          <a:p>
            <a:pPr lvl="0"/>
            <a:r>
              <a:rPr lang="en-US" sz="1200" kern="1200" dirty="0" smtClean="0">
                <a:solidFill>
                  <a:schemeClr val="tx1"/>
                </a:solidFill>
                <a:latin typeface="+mn-lt"/>
                <a:ea typeface="+mn-ea"/>
                <a:cs typeface="+mn-cs"/>
              </a:rPr>
              <a:t>TEACHING NOTES:</a:t>
            </a:r>
            <a:r>
              <a:rPr lang="en-US" sz="1200" kern="1200" baseline="0" dirty="0" smtClean="0">
                <a:solidFill>
                  <a:schemeClr val="tx1"/>
                </a:solidFill>
                <a:latin typeface="+mn-lt"/>
                <a:ea typeface="+mn-ea"/>
                <a:cs typeface="+mn-cs"/>
              </a:rPr>
              <a:t> Depending on the level of your class, you may or may not choose to do the group activity and presentations.    </a:t>
            </a:r>
            <a:endParaRPr lang="en-US" sz="1200" kern="1200" dirty="0" smtClean="0">
              <a:solidFill>
                <a:schemeClr val="tx1"/>
              </a:solidFill>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dirty="0"/>
          </a:p>
        </p:txBody>
      </p:sp>
    </p:spTree>
    <p:extLst>
      <p:ext uri="{BB962C8B-B14F-4D97-AF65-F5344CB8AC3E}">
        <p14:creationId xmlns:p14="http://schemas.microsoft.com/office/powerpoint/2010/main" xmlns=""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Notes:  These questions should be used as a warm-up.</a:t>
            </a:r>
            <a:r>
              <a:rPr lang="en-US" sz="1200" kern="1200" baseline="0" dirty="0" smtClean="0">
                <a:solidFill>
                  <a:schemeClr val="tx1"/>
                </a:solidFill>
                <a:latin typeface="+mn-lt"/>
                <a:ea typeface="+mn-ea"/>
                <a:cs typeface="+mn-cs"/>
              </a:rPr>
              <a:t>  Give students a few minutes to consider (or write down the answers) these questions, then a minute to discuss with a  partner, and finally discuss with the class (maybe have students present what their partner thought).  </a:t>
            </a:r>
          </a:p>
          <a:p>
            <a:r>
              <a:rPr lang="en-US" dirty="0" smtClean="0"/>
              <a:t>Why</a:t>
            </a:r>
            <a:r>
              <a:rPr lang="en-US" baseline="0" dirty="0" smtClean="0"/>
              <a:t> do you use sound in the ocean? – will be elaborated on later in the ppt.  </a:t>
            </a:r>
          </a:p>
          <a:p>
            <a:r>
              <a:rPr lang="en-US" baseline="0" dirty="0" smtClean="0"/>
              <a:t>The most sound in the ocean is caused by bubbles (wind counts).  As wind blows across the surface, air is trapped below the surface.  The bubble vibrates as it expands and contracts finding equilibrium.  This expansion and contraction creates pressure waves which generate sound.  </a:t>
            </a:r>
          </a:p>
          <a:p>
            <a:r>
              <a:rPr lang="en-US" baseline="0" dirty="0" smtClean="0"/>
              <a:t>From Dosits.org: Echolocation: </a:t>
            </a:r>
            <a:r>
              <a:rPr lang="en-US" sz="1200" b="0" i="0" kern="1200" dirty="0" smtClean="0">
                <a:solidFill>
                  <a:schemeClr val="tx1"/>
                </a:solidFill>
                <a:latin typeface="+mn-lt"/>
                <a:ea typeface="+mn-ea"/>
                <a:cs typeface="+mn-cs"/>
              </a:rPr>
              <a:t>a process for locating distant or hard-to-see objects using the reflection of sound waves. The distance of objects or depth of the seafloor can be determined by measuring the time it takes for reflected sound waves (echoes) to return to the sound source. Some whales and dolphins use echolocation to identify underwater objects and to help find food.</a:t>
            </a:r>
          </a:p>
          <a:p>
            <a:r>
              <a:rPr lang="en-US" sz="1200" b="0" i="0" kern="1200" dirty="0" smtClean="0">
                <a:solidFill>
                  <a:schemeClr val="tx1"/>
                </a:solidFill>
                <a:latin typeface="+mn-lt"/>
                <a:ea typeface="+mn-ea"/>
                <a:cs typeface="+mn-cs"/>
              </a:rPr>
              <a:t>Outside</a:t>
            </a:r>
            <a:r>
              <a:rPr lang="en-US" sz="1200" b="0" i="0" kern="1200" baseline="0" dirty="0" smtClean="0">
                <a:solidFill>
                  <a:schemeClr val="tx1"/>
                </a:solidFill>
                <a:latin typeface="+mn-lt"/>
                <a:ea typeface="+mn-ea"/>
                <a:cs typeface="+mn-cs"/>
              </a:rPr>
              <a:t> of the ocean environment, bats use echolocation.</a:t>
            </a: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This is an outline for the upcoming lesson.</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Students tend to find that the most exciting application of sound in the ocean is whale and other marine mammal communication.  Play it up.  Who doesn’t love whales?  In Finding </a:t>
            </a:r>
            <a:r>
              <a:rPr lang="en-US" baseline="0" dirty="0" err="1" smtClean="0"/>
              <a:t>Nemo</a:t>
            </a:r>
            <a:r>
              <a:rPr lang="en-US" baseline="0" dirty="0" smtClean="0"/>
              <a:t> – “Do you speak whale?”</a:t>
            </a:r>
          </a:p>
          <a:p>
            <a:r>
              <a:rPr lang="en-US" baseline="0" dirty="0" smtClean="0"/>
              <a:t>From our discussion of waves on day 1, we know sound needs a medium to travel through.  In air it is much slower than in the water.  This is because particles are closer together in water.  </a:t>
            </a:r>
          </a:p>
          <a:p>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All applications of ocean acoustics.</a:t>
            </a:r>
          </a:p>
          <a:p>
            <a:r>
              <a:rPr lang="en-US" dirty="0" smtClean="0"/>
              <a:t>Navigation – Any navigator needs to know the depth of the seafloor so the ship does</a:t>
            </a:r>
            <a:r>
              <a:rPr lang="en-US" baseline="0" dirty="0" smtClean="0"/>
              <a:t> </a:t>
            </a:r>
            <a:r>
              <a:rPr lang="en-US" dirty="0" smtClean="0"/>
              <a:t>not run aground. A ping is sent from ships,</a:t>
            </a:r>
            <a:r>
              <a:rPr lang="en-US" baseline="0" dirty="0" smtClean="0"/>
              <a:t> </a:t>
            </a:r>
            <a:r>
              <a:rPr lang="en-US" dirty="0" smtClean="0"/>
              <a:t>bounces on the seafloor, and returns</a:t>
            </a:r>
            <a:r>
              <a:rPr lang="en-US" baseline="0" dirty="0" smtClean="0"/>
              <a:t> </a:t>
            </a:r>
            <a:r>
              <a:rPr lang="en-US" dirty="0" smtClean="0"/>
              <a:t>to the ship. Computerized echolocation systems measure the time it takes for the</a:t>
            </a:r>
            <a:r>
              <a:rPr lang="en-US" baseline="0" dirty="0" smtClean="0"/>
              <a:t> </a:t>
            </a:r>
            <a:r>
              <a:rPr lang="en-US" dirty="0" smtClean="0"/>
              <a:t>sound to return to the ship, and determines the depth of the water knowing the</a:t>
            </a:r>
            <a:r>
              <a:rPr lang="en-US" baseline="0" dirty="0" smtClean="0"/>
              <a:t> </a:t>
            </a:r>
            <a:r>
              <a:rPr lang="en-US" dirty="0" smtClean="0"/>
              <a:t>speed of sound in the ocean.</a:t>
            </a:r>
          </a:p>
          <a:p>
            <a:r>
              <a:rPr lang="en-US" dirty="0" smtClean="0"/>
              <a:t>Fishing – if anyone has ever been on a fishing boat, they may have noticed a “fish</a:t>
            </a:r>
            <a:r>
              <a:rPr lang="en-US" baseline="0" dirty="0" smtClean="0"/>
              <a:t> </a:t>
            </a:r>
            <a:r>
              <a:rPr lang="en-US" dirty="0" smtClean="0"/>
              <a:t>finder.” This is a screen that shows blobs where it thinks fish are. This is done with</a:t>
            </a:r>
            <a:r>
              <a:rPr lang="en-US" baseline="0" dirty="0" smtClean="0"/>
              <a:t> </a:t>
            </a:r>
            <a:r>
              <a:rPr lang="en-US" dirty="0" smtClean="0"/>
              <a:t>sound, in a process similar to </a:t>
            </a:r>
            <a:r>
              <a:rPr lang="en-US" dirty="0" err="1" smtClean="0"/>
              <a:t>echosounding</a:t>
            </a:r>
            <a:r>
              <a:rPr lang="en-US" dirty="0" smtClean="0"/>
              <a:t> in navigation. If the ping hits a fish, it</a:t>
            </a:r>
            <a:r>
              <a:rPr lang="en-US" baseline="0" dirty="0" smtClean="0"/>
              <a:t> </a:t>
            </a:r>
            <a:r>
              <a:rPr lang="en-US" dirty="0" smtClean="0"/>
              <a:t>appears closer than the seafloor. You may even be able to learn about the size and</a:t>
            </a:r>
            <a:r>
              <a:rPr lang="en-US" baseline="0" dirty="0" smtClean="0"/>
              <a:t> </a:t>
            </a:r>
            <a:r>
              <a:rPr lang="en-US" dirty="0" smtClean="0"/>
              <a:t>depth of the fish.</a:t>
            </a:r>
          </a:p>
          <a:p>
            <a:r>
              <a:rPr lang="en-US" dirty="0" smtClean="0"/>
              <a:t>Communications – Scientists use underwater robots to study the ocean. To</a:t>
            </a:r>
            <a:r>
              <a:rPr lang="en-US" baseline="0" dirty="0" smtClean="0"/>
              <a:t> </a:t>
            </a:r>
            <a:r>
              <a:rPr lang="en-US" dirty="0" smtClean="0"/>
              <a:t>communicate with these robots, they often use sound.</a:t>
            </a:r>
          </a:p>
          <a:p>
            <a:r>
              <a:rPr lang="en-US" dirty="0" smtClean="0"/>
              <a:t>Marine Mammals – use echolocation to find food, trap their prey, and communicate</a:t>
            </a:r>
            <a:r>
              <a:rPr lang="en-US" baseline="0" dirty="0" smtClean="0"/>
              <a:t> </a:t>
            </a:r>
            <a:r>
              <a:rPr lang="en-US" dirty="0" smtClean="0"/>
              <a:t>with each other using sound.</a:t>
            </a:r>
          </a:p>
          <a:p>
            <a:r>
              <a:rPr lang="en-US" dirty="0" smtClean="0"/>
              <a:t>Seismology – Earthquakes in the ocean generate sounds that may travel through the</a:t>
            </a:r>
            <a:r>
              <a:rPr lang="en-US" baseline="0" dirty="0" smtClean="0"/>
              <a:t> </a:t>
            </a:r>
            <a:r>
              <a:rPr lang="en-US" dirty="0" smtClean="0"/>
              <a:t>water column and can be detected by</a:t>
            </a:r>
            <a:r>
              <a:rPr lang="en-US" baseline="0" dirty="0" smtClean="0"/>
              <a:t> </a:t>
            </a:r>
            <a:r>
              <a:rPr lang="en-US" dirty="0" smtClean="0"/>
              <a:t>hydrophones. Seismologists use </a:t>
            </a:r>
            <a:r>
              <a:rPr lang="en-US" dirty="0" err="1" smtClean="0"/>
              <a:t>airguns</a:t>
            </a:r>
            <a:r>
              <a:rPr lang="en-US" dirty="0" smtClean="0"/>
              <a:t> to</a:t>
            </a:r>
            <a:r>
              <a:rPr lang="en-US" baseline="0" dirty="0" smtClean="0"/>
              <a:t> </a:t>
            </a:r>
            <a:r>
              <a:rPr lang="en-US" dirty="0" smtClean="0"/>
              <a:t>send acoustic signals to the seafloor and study the structure of the seafloor.</a:t>
            </a:r>
          </a:p>
          <a:p>
            <a:r>
              <a:rPr lang="en-US" dirty="0" smtClean="0"/>
              <a:t>Defense – The navy uses acoustics to look for submarines, and learn about the depth</a:t>
            </a:r>
            <a:r>
              <a:rPr lang="en-US" baseline="0" dirty="0" smtClean="0"/>
              <a:t> </a:t>
            </a:r>
            <a:r>
              <a:rPr lang="en-US" dirty="0" smtClean="0"/>
              <a:t>of the seafloor.</a:t>
            </a:r>
          </a:p>
          <a:p>
            <a:r>
              <a:rPr lang="en-US" i="1" dirty="0" smtClean="0"/>
              <a:t>Photographs</a:t>
            </a:r>
            <a:r>
              <a:rPr lang="en-US" dirty="0" smtClean="0"/>
              <a:t> – The image on the right is a hydrophone array on the RV </a:t>
            </a:r>
            <a:r>
              <a:rPr lang="en-US" dirty="0" err="1" smtClean="0"/>
              <a:t>Revelle</a:t>
            </a:r>
            <a:r>
              <a:rPr lang="en-US" dirty="0" smtClean="0"/>
              <a:t>. A</a:t>
            </a:r>
            <a:r>
              <a:rPr lang="en-US" baseline="0" dirty="0" smtClean="0"/>
              <a:t> </a:t>
            </a:r>
            <a:r>
              <a:rPr lang="en-US" dirty="0" smtClean="0"/>
              <a:t>hydrophone is an underwater microphone, and records sounds in the ocean. The</a:t>
            </a:r>
            <a:r>
              <a:rPr lang="en-US" baseline="0" dirty="0" smtClean="0"/>
              <a:t> </a:t>
            </a:r>
            <a:r>
              <a:rPr lang="en-US" dirty="0" smtClean="0"/>
              <a:t>yellow spheres are glass balls that provide buoyancy to keep the array straight in</a:t>
            </a:r>
          </a:p>
          <a:p>
            <a:r>
              <a:rPr lang="en-US" dirty="0" smtClean="0"/>
              <a:t>the ocean. They also allow scientists to retrieve the array and carry the array to</a:t>
            </a:r>
            <a:r>
              <a:rPr lang="en-US" baseline="0" dirty="0" smtClean="0"/>
              <a:t> </a:t>
            </a:r>
            <a:r>
              <a:rPr lang="en-US" dirty="0" smtClean="0"/>
              <a:t>the surface after an acoustically releasing a weight. This array was mounted to the</a:t>
            </a:r>
            <a:r>
              <a:rPr lang="en-US" baseline="0" dirty="0" smtClean="0"/>
              <a:t> </a:t>
            </a:r>
            <a:r>
              <a:rPr lang="en-US" dirty="0" smtClean="0"/>
              <a:t>seafloor, and was released with an acoustic command.</a:t>
            </a:r>
            <a:r>
              <a:rPr lang="en-US" baseline="0" dirty="0" smtClean="0"/>
              <a:t> </a:t>
            </a:r>
            <a:r>
              <a:rPr lang="en-US" dirty="0" smtClean="0"/>
              <a:t>The middle image is of a humpback whale off the coast of Alaska.</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The speed</a:t>
            </a:r>
            <a:r>
              <a:rPr lang="en-US" baseline="0" dirty="0" smtClean="0"/>
              <a:t> of sound in water is almost 5 times as fast!  On land, it would be difficult to hear someone shouting from the other side of a football field.  In the ocean, sound energy doesn’t disappear quickly, and low frequency sounds may be heard on the other side of the world.  </a:t>
            </a:r>
          </a:p>
          <a:p>
            <a:r>
              <a:rPr lang="en-US" dirty="0" smtClean="0"/>
              <a:t>More information on the SOFAR channel is on slide 9.</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Play these sounds to give students an idea of what they are hearing.  </a:t>
            </a:r>
          </a:p>
          <a:p>
            <a:r>
              <a:rPr lang="en-US" baseline="0" dirty="0" smtClean="0"/>
              <a:t>The wind noise sounds similar to pouring a glass of water into a larger body of water.  It’s all bubbles!  </a:t>
            </a:r>
          </a:p>
          <a:p>
            <a:r>
              <a:rPr lang="en-US" baseline="0" dirty="0" smtClean="0"/>
              <a:t>The first image shows the RV </a:t>
            </a:r>
            <a:r>
              <a:rPr lang="en-US" baseline="0" dirty="0" err="1" smtClean="0"/>
              <a:t>Revelle</a:t>
            </a:r>
            <a:r>
              <a:rPr lang="en-US" baseline="0" dirty="0" smtClean="0"/>
              <a:t> at port in Kaohsiung, Taiwan.</a:t>
            </a:r>
          </a:p>
          <a:p>
            <a:r>
              <a:rPr lang="en-US" baseline="0" dirty="0" smtClean="0"/>
              <a:t>The second image shows white caps created by wind.  These white caps are lots of little bubbles.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This video was taken off the coast of Alaska and demonstrates humpback whales</a:t>
            </a:r>
            <a:r>
              <a:rPr lang="en-US" baseline="0" dirty="0" smtClean="0"/>
              <a:t> bubble net feeding.  A hydrophone was placed in the water to hear what sounds the humpbacks were making.  Please excuse the other tourists comments, and enjoy the sound of the whales.  </a:t>
            </a:r>
          </a:p>
          <a:p>
            <a:r>
              <a:rPr lang="en-US" baseline="0" dirty="0" smtClean="0"/>
              <a:t>http://youtu.be/vJvfjiCTvq4 is another good video that explains bubble net feeding.</a:t>
            </a: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Notes: As in slide 6</a:t>
            </a:r>
            <a:r>
              <a:rPr lang="en-US" baseline="0" dirty="0" smtClean="0"/>
              <a:t> Salinity (how salty the water is), Temperature and Pressure create the sound speed profile.  In the ocean, pressure is linearly dependent on depth (it increases with increasing depth).  The average ocean environment has a warm surface, that decreases in temperature until a certain depth (between 500m and 1km).  At this point, the water doesn’t get any colder as you get deeper.  Temperature is most important in creating the sound speed profile, and that is why, as temperature decreases, so does sound speed.  When the temperature levels off to the coldest point, pressure takes over.  Sound speed increases with increasing pressure.  This C shape in the sound speed profile traps sound in it, and is know as the deep sound channel, or SOFAR channel.</a:t>
            </a:r>
            <a:endParaRPr lang="en-US" dirty="0" smtClean="0"/>
          </a:p>
          <a:p>
            <a:r>
              <a:rPr lang="en-US" dirty="0" smtClean="0"/>
              <a:t>The turning point</a:t>
            </a:r>
            <a:r>
              <a:rPr lang="en-US" baseline="0" dirty="0" smtClean="0"/>
              <a:t> is the sound speed minimum.  </a:t>
            </a:r>
          </a:p>
          <a:p>
            <a:r>
              <a:rPr lang="en-US" baseline="0" dirty="0" smtClean="0"/>
              <a:t>The conjugate depth is the point at which the sound speed is the same as it is at the top of the SOFAR Channel (below the mixing layer by the surface).  </a:t>
            </a:r>
          </a:p>
          <a:p>
            <a:r>
              <a:rPr lang="en-US" baseline="0" dirty="0" smtClean="0"/>
              <a:t>DEMONSTRATION: Use two similar glasses, that when tapped with a knife make the same sound.  Using a hot pot, heat some water.  If you have ice, cool another body of water.  Measure out an amount of hot water, and pour it into glass 1.  Measure out the same amount of cold water, and pour it into glass 2.  Tap on each glass.  The glass with the hot water, should make a higher pitch than the glass with cold water.  (Make sure you have the same volume of water in each and make sure they sound the same with the same temperature of water.)  This is a cool way to demonstrate that sound speed is higher in hot water, and lower in cold water.  </a:t>
            </a:r>
          </a:p>
          <a:p>
            <a:r>
              <a:rPr lang="en-US" baseline="0" dirty="0" smtClean="0"/>
              <a:t>For more information, see </a:t>
            </a:r>
            <a:r>
              <a:rPr lang="en-US" dirty="0" smtClean="0">
                <a:hlinkClick r:id="rId3"/>
              </a:rPr>
              <a:t>http://dosits.org/resources/all/classroom/stirringupsound/</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Break students into groups of 3-4.  Give each group one of the pages of SoundSpeedGroupActivity.doc.  </a:t>
            </a:r>
          </a:p>
          <a:p>
            <a:r>
              <a:rPr lang="en-US" baseline="0" dirty="0" smtClean="0"/>
              <a:t>Students will use the sound speed data given to plot the sound speed profile.  They will then use the information about longitude and latitude, and temperature and salinity profile to answer the questions about the profile.  Answers are in SoundSpeedGroupActivityAnswers.doc.  </a:t>
            </a:r>
          </a:p>
          <a:p>
            <a:r>
              <a:rPr lang="en-US" baseline="0" dirty="0" smtClean="0"/>
              <a:t>Students should prepare a poster with their findings, and present to the class.</a:t>
            </a:r>
          </a:p>
          <a:p>
            <a:r>
              <a:rPr lang="en-US" baseline="0" dirty="0" smtClean="0"/>
              <a:t>Each region creates a different sound speed profile.  The Mediterranean has warm salty water, and has a different profile than the cold Arctic, and the sub-tropical San Diego and Taiwan regions.  The Arctic region will not see a SOFAR channel.  The temperature differences aren’t great enough in that region.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Notes:  This page reinforces what students have learned.</a:t>
            </a:r>
          </a:p>
          <a:p>
            <a:r>
              <a:rPr lang="en-US" sz="1200" kern="1200" baseline="0" dirty="0" smtClean="0">
                <a:solidFill>
                  <a:schemeClr val="tx1"/>
                </a:solidFill>
                <a:latin typeface="+mn-lt"/>
                <a:ea typeface="+mn-ea"/>
                <a:cs typeface="+mn-cs"/>
              </a:rPr>
              <a:t>After group presentations, a fun follow up activity is Waves Jeopardy (WaveJeopardy.xls)  This is an adaptation of a jeopardy game created specifically for this week long lesson on waves.</a:t>
            </a:r>
          </a:p>
          <a:p>
            <a:r>
              <a:rPr lang="en-US" sz="1200" kern="1200" baseline="0" dirty="0" smtClean="0">
                <a:solidFill>
                  <a:schemeClr val="tx1"/>
                </a:solidFill>
                <a:latin typeface="+mn-lt"/>
                <a:ea typeface="+mn-ea"/>
                <a:cs typeface="+mn-cs"/>
              </a:rPr>
              <a:t>Before you begin, make sure the questions are blacked out.  As a section is chosen, highlight the cell, and change the background to white.  You may use your own rules, but two teams, one student at a time has worked well for me.  If neither student gets the question correct, it goes out to the rest of the class (first hand up).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Photo</a:t>
            </a:r>
            <a:r>
              <a:rPr lang="en-US" sz="1200" kern="1200" baseline="0" dirty="0" smtClean="0">
                <a:solidFill>
                  <a:schemeClr val="tx1"/>
                </a:solidFill>
                <a:latin typeface="+mn-lt"/>
                <a:ea typeface="+mn-ea"/>
                <a:cs typeface="+mn-cs"/>
              </a:rPr>
              <a:t> Credit: Brianne Moskovitz</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dirty="0"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dirty="0"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dirty="0"/>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audio" Target="file:///C:\Users\brianne\Documents\GK12\eq1.mp3" TargetMode="Externa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audio" Target="file:///C:\Users\brianne\Documents\GK12\ship1.mp3" TargetMode="External"/><Relationship Id="rId1" Type="http://schemas.openxmlformats.org/officeDocument/2006/relationships/audio" Target="file:///C:\Users\brianne\Documents\GK12\airgun2.mp3" TargetMode="External"/><Relationship Id="rId6" Type="http://schemas.openxmlformats.org/officeDocument/2006/relationships/notesSlide" Target="../notesSlides/notesSlide7.xml"/><Relationship Id="rId11" Type="http://schemas.openxmlformats.org/officeDocument/2006/relationships/image" Target="../media/image9.jpeg"/><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file:///C:\Users\brianne\Documents\GK12\wave1.mp3" TargetMode="Externa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file:///C:\Users\brianne\Documents\GK12\hump1.mp3" TargetMode="External"/><Relationship Id="rId1" Type="http://schemas.openxmlformats.org/officeDocument/2006/relationships/video" Target="file:///C:\Users\brianne\Pictures\Alaska%202011\MOV01814.MPG" TargetMode="Externa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pmel.noaa.gov/vents/acoustics/tutorial/11-sofar.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Ocean Acoustics</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5" name="Date Placeholder 4"/>
          <p:cNvSpPr>
            <a:spLocks noGrp="1"/>
          </p:cNvSpPr>
          <p:nvPr>
            <p:ph type="dt" sz="half" idx="10"/>
          </p:nvPr>
        </p:nvSpPr>
        <p:spPr/>
        <p:txBody>
          <a:bodyPr/>
          <a:lstStyle/>
          <a:p>
            <a:r>
              <a:rPr lang="en-US" dirty="0" smtClean="0"/>
              <a:t>Scripps Classroom Connection</a:t>
            </a:r>
            <a:endParaRPr lang="en-US" dirty="0"/>
          </a:p>
        </p:txBody>
      </p:sp>
      <p:sp>
        <p:nvSpPr>
          <p:cNvPr id="6" name="Subtitle 5"/>
          <p:cNvSpPr>
            <a:spLocks noGrp="1"/>
          </p:cNvSpPr>
          <p:nvPr>
            <p:ph type="subTitle" idx="1"/>
          </p:nvPr>
        </p:nvSpPr>
        <p:spPr/>
        <p:txBody>
          <a:bodyPr/>
          <a:lstStyle/>
          <a:p>
            <a:pPr algn="ctr">
              <a:buNone/>
            </a:pPr>
            <a:r>
              <a:rPr lang="en-US" dirty="0" smtClean="0">
                <a:solidFill>
                  <a:schemeClr val="bg1"/>
                </a:solidFill>
              </a:rPr>
              <a:t>Scripps GK-12 Classroom Connection</a:t>
            </a:r>
            <a:endParaRPr lang="en-US" dirty="0">
              <a:solidFill>
                <a:schemeClr val="bg1"/>
              </a:solidFill>
            </a:endParaRPr>
          </a:p>
        </p:txBody>
      </p:sp>
    </p:spTree>
    <p:extLst>
      <p:ext uri="{BB962C8B-B14F-4D97-AF65-F5344CB8AC3E}">
        <p14:creationId xmlns:p14="http://schemas.microsoft.com/office/powerpoint/2010/main" xmlns=""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Why do you think we use sound in the ocean?</a:t>
            </a:r>
          </a:p>
          <a:p>
            <a:r>
              <a:rPr lang="en-US" dirty="0" smtClean="0"/>
              <a:t>What do you think makes the most sound in the ocean?</a:t>
            </a:r>
          </a:p>
          <a:p>
            <a:r>
              <a:rPr lang="en-US" dirty="0" smtClean="0"/>
              <a:t>What is echolocation?</a:t>
            </a:r>
          </a:p>
          <a:p>
            <a:pPr>
              <a:buNone/>
            </a:pPr>
            <a:endParaRPr lang="en-US" dirty="0" smtClean="0"/>
          </a:p>
          <a:p>
            <a:pPr>
              <a:buNone/>
            </a:pPr>
            <a:endParaRPr lang="en-US" dirty="0" smtClean="0"/>
          </a:p>
          <a:p>
            <a:endParaRPr lang="en-US" dirty="0" smtClean="0"/>
          </a:p>
          <a:p>
            <a:endParaRPr lang="en-US" dirty="0"/>
          </a:p>
        </p:txBody>
      </p:sp>
      <p:sp>
        <p:nvSpPr>
          <p:cNvPr id="3" name="Title 2"/>
          <p:cNvSpPr>
            <a:spLocks noGrp="1"/>
          </p:cNvSpPr>
          <p:nvPr>
            <p:ph type="title"/>
          </p:nvPr>
        </p:nvSpPr>
        <p:spPr/>
        <p:txBody>
          <a:bodyPr>
            <a:normAutofit/>
          </a:bodyPr>
          <a:lstStyle/>
          <a:p>
            <a:r>
              <a:rPr lang="en-US" dirty="0" smtClean="0"/>
              <a:t>Ocean Acoustics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Warm up</a:t>
            </a:r>
          </a:p>
          <a:p>
            <a:r>
              <a:rPr lang="en-US" dirty="0" smtClean="0"/>
              <a:t>Objectives</a:t>
            </a:r>
          </a:p>
          <a:p>
            <a:r>
              <a:rPr lang="en-US" dirty="0" smtClean="0"/>
              <a:t>Power Point and Discussion</a:t>
            </a:r>
          </a:p>
          <a:p>
            <a:r>
              <a:rPr lang="en-US" dirty="0" smtClean="0"/>
              <a:t>Demonstrations</a:t>
            </a:r>
          </a:p>
          <a:p>
            <a:r>
              <a:rPr lang="en-US" dirty="0" smtClean="0"/>
              <a:t>Group Activity</a:t>
            </a:r>
          </a:p>
          <a:p>
            <a:r>
              <a:rPr lang="en-US" dirty="0" smtClean="0"/>
              <a:t>Group Presentations</a:t>
            </a:r>
          </a:p>
          <a:p>
            <a:r>
              <a:rPr lang="en-US" dirty="0" smtClean="0"/>
              <a:t>Waves Jeopardy</a:t>
            </a:r>
            <a:endParaRPr lang="en-US" dirty="0"/>
          </a:p>
        </p:txBody>
      </p:sp>
      <p:sp>
        <p:nvSpPr>
          <p:cNvPr id="3" name="Title 2"/>
          <p:cNvSpPr>
            <a:spLocks noGrp="1"/>
          </p:cNvSpPr>
          <p:nvPr>
            <p:ph type="title"/>
          </p:nvPr>
        </p:nvSpPr>
        <p:spPr/>
        <p:txBody>
          <a:bodyPr/>
          <a:lstStyle/>
          <a:p>
            <a:r>
              <a:rPr lang="en-US" dirty="0" smtClean="0"/>
              <a:t>Outline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r>
              <a:rPr lang="en-US" dirty="0" smtClean="0"/>
              <a:t>Learning Goals</a:t>
            </a:r>
          </a:p>
          <a:p>
            <a:pPr lvl="1"/>
            <a:r>
              <a:rPr lang="en-US" dirty="0" smtClean="0"/>
              <a:t>Many marine animals are adapted to use sound</a:t>
            </a:r>
          </a:p>
          <a:p>
            <a:pPr lvl="1"/>
            <a:r>
              <a:rPr lang="en-US" dirty="0" smtClean="0"/>
              <a:t>Acoustic technologies are used for many purposes </a:t>
            </a:r>
          </a:p>
          <a:p>
            <a:pPr lvl="1"/>
            <a:r>
              <a:rPr lang="en-US" dirty="0" smtClean="0"/>
              <a:t>Sound waves travel at different speeds in different medium</a:t>
            </a:r>
          </a:p>
          <a:p>
            <a:pPr lvl="1"/>
            <a:r>
              <a:rPr lang="en-US" dirty="0" smtClean="0"/>
              <a:t>Temperature, pressure and salinity are variables of sound speed in seawater</a:t>
            </a:r>
          </a:p>
          <a:p>
            <a:pPr lvl="1"/>
            <a:endParaRPr lang="en-US" dirty="0" smtClean="0"/>
          </a:p>
        </p:txBody>
      </p:sp>
      <p:sp>
        <p:nvSpPr>
          <p:cNvPr id="3" name="Title 2"/>
          <p:cNvSpPr>
            <a:spLocks noGrp="1"/>
          </p:cNvSpPr>
          <p:nvPr>
            <p:ph type="title"/>
          </p:nvPr>
        </p:nvSpPr>
        <p:spPr/>
        <p:txBody>
          <a:bodyPr/>
          <a:lstStyle/>
          <a:p>
            <a:r>
              <a:rPr lang="en-US" dirty="0" smtClean="0"/>
              <a:t>Objectives</a:t>
            </a:r>
            <a:endParaRPr lang="en-US" dirty="0"/>
          </a:p>
        </p:txBody>
      </p:sp>
      <p:sp>
        <p:nvSpPr>
          <p:cNvPr id="4" name="Date Placeholder 3"/>
          <p:cNvSpPr>
            <a:spLocks noGrp="1"/>
          </p:cNvSpPr>
          <p:nvPr>
            <p:ph type="dt" sz="half" idx="10"/>
          </p:nvPr>
        </p:nvSpPr>
        <p:spPr/>
        <p:txBody>
          <a:bodyPr/>
          <a:lstStyle/>
          <a:p>
            <a:r>
              <a:rPr lang="en-US" dirty="0" smtClean="0"/>
              <a:t>Scripps Classroom Connection</a:t>
            </a:r>
            <a:endParaRPr lang="en-US" dirty="0"/>
          </a:p>
        </p:txBody>
      </p:sp>
      <p:sp>
        <p:nvSpPr>
          <p:cNvPr id="5" name="Footer Placeholder 4"/>
          <p:cNvSpPr>
            <a:spLocks noGrp="1"/>
          </p:cNvSpPr>
          <p:nvPr>
            <p:ph type="ftr" sz="quarter" idx="12"/>
          </p:nvPr>
        </p:nvSpPr>
        <p:spPr/>
        <p:txBody>
          <a:bodyPr/>
          <a:lstStyle/>
          <a:p>
            <a:r>
              <a:rPr lang="en-US" dirty="0" smtClean="0"/>
              <a:t>http://earthref.org/SCC</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Ocean Acoustics</a:t>
            </a:r>
            <a:endParaRPr lang="en-US" dirty="0"/>
          </a:p>
        </p:txBody>
      </p:sp>
      <p:sp>
        <p:nvSpPr>
          <p:cNvPr id="4" name="TextBox 3"/>
          <p:cNvSpPr txBox="1"/>
          <p:nvPr/>
        </p:nvSpPr>
        <p:spPr>
          <a:xfrm>
            <a:off x="301752" y="1444283"/>
            <a:ext cx="5715000" cy="2862322"/>
          </a:xfrm>
          <a:prstGeom prst="rect">
            <a:avLst/>
          </a:prstGeom>
          <a:noFill/>
        </p:spPr>
        <p:txBody>
          <a:bodyPr wrap="square" rtlCol="0">
            <a:spAutoFit/>
          </a:bodyPr>
          <a:lstStyle/>
          <a:p>
            <a:pPr>
              <a:buFont typeface="Arial" pitchFamily="34" charset="0"/>
              <a:buChar char="•"/>
            </a:pPr>
            <a:r>
              <a:rPr lang="en-US" sz="2000" dirty="0" smtClean="0"/>
              <a:t> Navigation</a:t>
            </a:r>
          </a:p>
          <a:p>
            <a:pPr>
              <a:buFont typeface="Arial" pitchFamily="34" charset="0"/>
              <a:buChar char="•"/>
            </a:pPr>
            <a:r>
              <a:rPr lang="en-US" sz="2000" dirty="0" smtClean="0"/>
              <a:t> Fishing</a:t>
            </a:r>
          </a:p>
          <a:p>
            <a:pPr>
              <a:buFont typeface="Arial" pitchFamily="34" charset="0"/>
              <a:buChar char="•"/>
            </a:pPr>
            <a:r>
              <a:rPr lang="en-US" sz="2000" dirty="0" smtClean="0"/>
              <a:t> Communications</a:t>
            </a:r>
          </a:p>
          <a:p>
            <a:pPr>
              <a:buFont typeface="Arial" pitchFamily="34" charset="0"/>
              <a:buChar char="•"/>
            </a:pPr>
            <a:r>
              <a:rPr lang="en-US" sz="2000" dirty="0" smtClean="0"/>
              <a:t> Temperature &amp; Weather</a:t>
            </a:r>
          </a:p>
          <a:p>
            <a:pPr>
              <a:buFont typeface="Arial" pitchFamily="34" charset="0"/>
              <a:buChar char="•"/>
            </a:pPr>
            <a:r>
              <a:rPr lang="en-US" sz="2000" dirty="0" smtClean="0"/>
              <a:t> Marine Mammals</a:t>
            </a:r>
          </a:p>
          <a:p>
            <a:pPr>
              <a:buFont typeface="Arial" pitchFamily="34" charset="0"/>
              <a:buChar char="•"/>
            </a:pPr>
            <a:r>
              <a:rPr lang="en-US" sz="2000" dirty="0" smtClean="0"/>
              <a:t> Seismology</a:t>
            </a:r>
          </a:p>
          <a:p>
            <a:pPr>
              <a:buFont typeface="Arial" pitchFamily="34" charset="0"/>
              <a:buChar char="•"/>
            </a:pPr>
            <a:r>
              <a:rPr lang="en-US" sz="2000" dirty="0" smtClean="0"/>
              <a:t> Defense</a:t>
            </a:r>
          </a:p>
          <a:p>
            <a:endParaRPr lang="en-US" sz="2000" dirty="0"/>
          </a:p>
          <a:p>
            <a:endParaRPr lang="en-US" sz="2000" dirty="0" smtClean="0"/>
          </a:p>
        </p:txBody>
      </p:sp>
      <p:pic>
        <p:nvPicPr>
          <p:cNvPr id="9" name="Picture 8" descr="IMG_4279.JPG"/>
          <p:cNvPicPr>
            <a:picLocks noChangeAspect="1"/>
          </p:cNvPicPr>
          <p:nvPr/>
        </p:nvPicPr>
        <p:blipFill>
          <a:blip r:embed="rId3"/>
          <a:stretch>
            <a:fillRect/>
          </a:stretch>
        </p:blipFill>
        <p:spPr>
          <a:xfrm>
            <a:off x="2537720" y="3057056"/>
            <a:ext cx="4079098" cy="2706758"/>
          </a:xfrm>
          <a:prstGeom prst="rect">
            <a:avLst/>
          </a:prstGeom>
        </p:spPr>
      </p:pic>
      <p:pic>
        <p:nvPicPr>
          <p:cNvPr id="7" name="Picture 6" descr="P5120096.JPG"/>
          <p:cNvPicPr>
            <a:picLocks noChangeAspect="1"/>
          </p:cNvPicPr>
          <p:nvPr/>
        </p:nvPicPr>
        <p:blipFill>
          <a:blip r:embed="rId4" cstate="print"/>
          <a:stretch>
            <a:fillRect/>
          </a:stretch>
        </p:blipFill>
        <p:spPr>
          <a:xfrm>
            <a:off x="6073902" y="1444283"/>
            <a:ext cx="2762250" cy="3683000"/>
          </a:xfrm>
          <a:prstGeom prst="rect">
            <a:avLst/>
          </a:prstGeom>
        </p:spPr>
      </p:pic>
      <p:sp>
        <p:nvSpPr>
          <p:cNvPr id="8" name="TextBox 7"/>
          <p:cNvSpPr txBox="1"/>
          <p:nvPr/>
        </p:nvSpPr>
        <p:spPr>
          <a:xfrm>
            <a:off x="5440460" y="4700169"/>
            <a:ext cx="3351159" cy="400110"/>
          </a:xfrm>
          <a:prstGeom prst="rect">
            <a:avLst/>
          </a:prstGeom>
          <a:noFill/>
        </p:spPr>
        <p:txBody>
          <a:bodyPr wrap="square" rtlCol="0">
            <a:spAutoFit/>
          </a:bodyPr>
          <a:lstStyle/>
          <a:p>
            <a:pPr algn="r"/>
            <a:endParaRPr lang="en-US" sz="1000" dirty="0" smtClean="0">
              <a:solidFill>
                <a:schemeClr val="bg1"/>
              </a:solidFill>
            </a:endParaRPr>
          </a:p>
          <a:p>
            <a:pPr algn="r"/>
            <a:r>
              <a:rPr lang="en-US" sz="1000" dirty="0" smtClean="0">
                <a:solidFill>
                  <a:schemeClr val="bg1"/>
                </a:solidFill>
              </a:rPr>
              <a:t>Photo Credit: Brianne Moskovitz</a:t>
            </a:r>
            <a:endParaRPr lang="en-US" sz="1000" dirty="0">
              <a:solidFill>
                <a:schemeClr val="bg1"/>
              </a:solidFill>
            </a:endParaRPr>
          </a:p>
        </p:txBody>
      </p:sp>
      <p:sp>
        <p:nvSpPr>
          <p:cNvPr id="10" name="TextBox 9"/>
          <p:cNvSpPr txBox="1"/>
          <p:nvPr/>
        </p:nvSpPr>
        <p:spPr>
          <a:xfrm>
            <a:off x="3313844" y="5147997"/>
            <a:ext cx="3351159" cy="400110"/>
          </a:xfrm>
          <a:prstGeom prst="rect">
            <a:avLst/>
          </a:prstGeom>
          <a:noFill/>
        </p:spPr>
        <p:txBody>
          <a:bodyPr wrap="square" rtlCol="0">
            <a:spAutoFit/>
          </a:bodyPr>
          <a:lstStyle/>
          <a:p>
            <a:pPr algn="r"/>
            <a:endParaRPr lang="en-US" sz="1000" dirty="0" smtClean="0">
              <a:solidFill>
                <a:schemeClr val="bg1"/>
              </a:solidFill>
            </a:endParaRPr>
          </a:p>
          <a:p>
            <a:pPr algn="r"/>
            <a:r>
              <a:rPr lang="en-US" sz="1000" dirty="0" smtClean="0">
                <a:solidFill>
                  <a:schemeClr val="bg1"/>
                </a:solidFill>
              </a:rPr>
              <a:t>Photo Credit: Brianne Moskovitz</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acoustics in the ocean?</a:t>
            </a:r>
            <a:endParaRPr lang="en-US" dirty="0"/>
          </a:p>
        </p:txBody>
      </p:sp>
      <p:sp>
        <p:nvSpPr>
          <p:cNvPr id="3" name="TextBox 2"/>
          <p:cNvSpPr txBox="1"/>
          <p:nvPr/>
        </p:nvSpPr>
        <p:spPr>
          <a:xfrm>
            <a:off x="1143000" y="1828800"/>
            <a:ext cx="7162800" cy="3785652"/>
          </a:xfrm>
          <a:prstGeom prst="rect">
            <a:avLst/>
          </a:prstGeom>
          <a:noFill/>
        </p:spPr>
        <p:txBody>
          <a:bodyPr wrap="square" rtlCol="0">
            <a:spAutoFit/>
          </a:bodyPr>
          <a:lstStyle/>
          <a:p>
            <a:r>
              <a:rPr lang="en-US" sz="2000" dirty="0" smtClean="0">
                <a:solidFill>
                  <a:schemeClr val="tx2"/>
                </a:solidFill>
                <a:latin typeface="+mj-lt"/>
              </a:rPr>
              <a:t>Acoustics is study of pressure and vibrations</a:t>
            </a:r>
          </a:p>
          <a:p>
            <a:r>
              <a:rPr lang="en-US" sz="2000" dirty="0" smtClean="0">
                <a:solidFill>
                  <a:schemeClr val="tx2"/>
                </a:solidFill>
                <a:latin typeface="+mj-lt"/>
              </a:rPr>
              <a:t>Speed of sound in air?</a:t>
            </a:r>
          </a:p>
          <a:p>
            <a:r>
              <a:rPr lang="en-US" sz="2000" dirty="0" smtClean="0">
                <a:solidFill>
                  <a:schemeClr val="accent1">
                    <a:lumMod val="50000"/>
                  </a:schemeClr>
                </a:solidFill>
                <a:latin typeface="+mj-lt"/>
              </a:rPr>
              <a:t>340 m/s</a:t>
            </a:r>
          </a:p>
          <a:p>
            <a:r>
              <a:rPr lang="en-US" sz="2000" dirty="0" smtClean="0">
                <a:solidFill>
                  <a:schemeClr val="tx2"/>
                </a:solidFill>
                <a:latin typeface="+mj-lt"/>
              </a:rPr>
              <a:t>Speed of sound in water?</a:t>
            </a:r>
          </a:p>
          <a:p>
            <a:r>
              <a:rPr lang="en-US" sz="2000" dirty="0" smtClean="0">
                <a:solidFill>
                  <a:schemeClr val="accent1">
                    <a:lumMod val="50000"/>
                  </a:schemeClr>
                </a:solidFill>
                <a:latin typeface="+mj-lt"/>
              </a:rPr>
              <a:t>1500 m/s</a:t>
            </a:r>
          </a:p>
          <a:p>
            <a:r>
              <a:rPr lang="en-US" sz="2000" dirty="0">
                <a:solidFill>
                  <a:schemeClr val="tx2"/>
                </a:solidFill>
                <a:latin typeface="+mj-lt"/>
              </a:rPr>
              <a:t>Sound, and especially low-frequency sound, can travel thousands of meters with very little loss of signal.</a:t>
            </a:r>
          </a:p>
          <a:p>
            <a:r>
              <a:rPr lang="en-US" sz="2000" dirty="0">
                <a:solidFill>
                  <a:schemeClr val="tx2"/>
                </a:solidFill>
                <a:latin typeface="+mj-lt"/>
              </a:rPr>
              <a:t>Ocean sounds can be “trapped” and effectively carried very long distances by the “deep sound channel ” that exists in the ocean. </a:t>
            </a:r>
          </a:p>
          <a:p>
            <a:r>
              <a:rPr lang="en-US" sz="2000" dirty="0">
                <a:solidFill>
                  <a:schemeClr val="tx2"/>
                </a:solidFill>
                <a:latin typeface="+mj-lt"/>
              </a:rPr>
              <a:t>Called SOFAR or SOund Fixing And Ranging channel </a:t>
            </a:r>
          </a:p>
          <a:p>
            <a:endParaRPr lang="en-US" sz="2000" dirty="0">
              <a:solidFill>
                <a:schemeClr val="tx2"/>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Ocean Sounds</a:t>
            </a:r>
            <a:endParaRPr lang="en-US" dirty="0"/>
          </a:p>
        </p:txBody>
      </p:sp>
      <p:sp>
        <p:nvSpPr>
          <p:cNvPr id="14" name="TextBox 13"/>
          <p:cNvSpPr txBox="1"/>
          <p:nvPr/>
        </p:nvSpPr>
        <p:spPr>
          <a:xfrm>
            <a:off x="1410312" y="1804196"/>
            <a:ext cx="1676400" cy="646331"/>
          </a:xfrm>
          <a:prstGeom prst="rect">
            <a:avLst/>
          </a:prstGeom>
          <a:noFill/>
          <a:ln w="28575">
            <a:solidFill>
              <a:schemeClr val="accent3"/>
            </a:solidFill>
          </a:ln>
        </p:spPr>
        <p:txBody>
          <a:bodyPr wrap="square" rtlCol="0">
            <a:spAutoFit/>
          </a:bodyPr>
          <a:lstStyle/>
          <a:p>
            <a:pPr algn="ctr"/>
            <a:r>
              <a:rPr lang="en-US" dirty="0" smtClean="0"/>
              <a:t>Earthquake Signal</a:t>
            </a:r>
            <a:endParaRPr lang="en-US" dirty="0"/>
          </a:p>
        </p:txBody>
      </p:sp>
      <p:sp>
        <p:nvSpPr>
          <p:cNvPr id="16" name="TextBox 15"/>
          <p:cNvSpPr txBox="1"/>
          <p:nvPr/>
        </p:nvSpPr>
        <p:spPr>
          <a:xfrm>
            <a:off x="1419544" y="2866268"/>
            <a:ext cx="1828800" cy="646331"/>
          </a:xfrm>
          <a:prstGeom prst="rect">
            <a:avLst/>
          </a:prstGeom>
          <a:noFill/>
          <a:ln w="28575">
            <a:solidFill>
              <a:schemeClr val="accent3"/>
            </a:solidFill>
          </a:ln>
        </p:spPr>
        <p:txBody>
          <a:bodyPr wrap="square" rtlCol="0">
            <a:spAutoFit/>
          </a:bodyPr>
          <a:lstStyle/>
          <a:p>
            <a:pPr algn="ctr"/>
            <a:r>
              <a:rPr lang="en-US" dirty="0" smtClean="0"/>
              <a:t>Ship Noise and Airgun Signal</a:t>
            </a:r>
            <a:endParaRPr lang="en-US" dirty="0"/>
          </a:p>
        </p:txBody>
      </p:sp>
      <p:sp>
        <p:nvSpPr>
          <p:cNvPr id="17" name="TextBox 16"/>
          <p:cNvSpPr txBox="1"/>
          <p:nvPr/>
        </p:nvSpPr>
        <p:spPr>
          <a:xfrm>
            <a:off x="1396244" y="4057302"/>
            <a:ext cx="1676400" cy="369332"/>
          </a:xfrm>
          <a:prstGeom prst="rect">
            <a:avLst/>
          </a:prstGeom>
          <a:noFill/>
          <a:ln w="28575">
            <a:solidFill>
              <a:schemeClr val="accent3"/>
            </a:solidFill>
          </a:ln>
        </p:spPr>
        <p:txBody>
          <a:bodyPr wrap="square" rtlCol="0">
            <a:spAutoFit/>
          </a:bodyPr>
          <a:lstStyle/>
          <a:p>
            <a:pPr algn="ctr"/>
            <a:r>
              <a:rPr lang="en-US" dirty="0" smtClean="0"/>
              <a:t>Wind Noise</a:t>
            </a:r>
            <a:endParaRPr lang="en-US" dirty="0"/>
          </a:p>
        </p:txBody>
      </p:sp>
      <p:pic>
        <p:nvPicPr>
          <p:cNvPr id="26" name="airgun2.mp3">
            <a:hlinkClick r:id="" action="ppaction://media"/>
          </p:cNvPr>
          <p:cNvPicPr>
            <a:picLocks noRot="1" noChangeAspect="1"/>
          </p:cNvPicPr>
          <p:nvPr>
            <a:audioFile r:link="rId1"/>
          </p:nvPr>
        </p:nvPicPr>
        <p:blipFill>
          <a:blip r:embed="rId7" cstate="print"/>
          <a:stretch>
            <a:fillRect/>
          </a:stretch>
        </p:blipFill>
        <p:spPr>
          <a:xfrm>
            <a:off x="840528" y="3207799"/>
            <a:ext cx="304800" cy="304800"/>
          </a:xfrm>
          <a:prstGeom prst="rect">
            <a:avLst/>
          </a:prstGeom>
        </p:spPr>
      </p:pic>
      <p:pic>
        <p:nvPicPr>
          <p:cNvPr id="27" name="ship1.mp3">
            <a:hlinkClick r:id="" action="ppaction://media"/>
          </p:cNvPr>
          <p:cNvPicPr>
            <a:picLocks noRot="1" noChangeAspect="1"/>
          </p:cNvPicPr>
          <p:nvPr>
            <a:audioFile r:link="rId2"/>
          </p:nvPr>
        </p:nvPicPr>
        <p:blipFill>
          <a:blip r:embed="rId8" cstate="print"/>
          <a:stretch>
            <a:fillRect/>
          </a:stretch>
        </p:blipFill>
        <p:spPr>
          <a:xfrm>
            <a:off x="854596" y="2866268"/>
            <a:ext cx="304800" cy="304800"/>
          </a:xfrm>
          <a:prstGeom prst="rect">
            <a:avLst/>
          </a:prstGeom>
        </p:spPr>
      </p:pic>
      <p:pic>
        <p:nvPicPr>
          <p:cNvPr id="28" name="eq1.mp3">
            <a:hlinkClick r:id="" action="ppaction://media"/>
          </p:cNvPr>
          <p:cNvPicPr>
            <a:picLocks noRot="1" noChangeAspect="1"/>
          </p:cNvPicPr>
          <p:nvPr>
            <a:audioFile r:link="rId3"/>
          </p:nvPr>
        </p:nvPicPr>
        <p:blipFill>
          <a:blip r:embed="rId9" cstate="print"/>
          <a:stretch>
            <a:fillRect/>
          </a:stretch>
        </p:blipFill>
        <p:spPr>
          <a:xfrm>
            <a:off x="840528" y="1912044"/>
            <a:ext cx="304800" cy="304800"/>
          </a:xfrm>
          <a:prstGeom prst="rect">
            <a:avLst/>
          </a:prstGeom>
        </p:spPr>
      </p:pic>
      <p:pic>
        <p:nvPicPr>
          <p:cNvPr id="36" name="wave1.mp3">
            <a:hlinkClick r:id="" action="ppaction://media"/>
          </p:cNvPr>
          <p:cNvPicPr>
            <a:picLocks noRot="1" noChangeAspect="1"/>
          </p:cNvPicPr>
          <p:nvPr>
            <a:audioFile r:link="rId4"/>
          </p:nvPr>
        </p:nvPicPr>
        <p:blipFill>
          <a:blip r:embed="rId10" cstate="print"/>
          <a:stretch>
            <a:fillRect/>
          </a:stretch>
        </p:blipFill>
        <p:spPr>
          <a:xfrm>
            <a:off x="854596" y="4051494"/>
            <a:ext cx="304800" cy="304800"/>
          </a:xfrm>
          <a:prstGeom prst="rect">
            <a:avLst/>
          </a:prstGeom>
        </p:spPr>
      </p:pic>
      <p:pic>
        <p:nvPicPr>
          <p:cNvPr id="38" name="Picture 37" descr="IMG_3317.JPG"/>
          <p:cNvPicPr>
            <a:picLocks noChangeAspect="1"/>
          </p:cNvPicPr>
          <p:nvPr/>
        </p:nvPicPr>
        <p:blipFill>
          <a:blip r:embed="rId11"/>
          <a:stretch>
            <a:fillRect/>
          </a:stretch>
        </p:blipFill>
        <p:spPr>
          <a:xfrm>
            <a:off x="3466548" y="2417690"/>
            <a:ext cx="4421903" cy="2947936"/>
          </a:xfrm>
          <a:prstGeom prst="rect">
            <a:avLst/>
          </a:prstGeom>
        </p:spPr>
      </p:pic>
      <p:pic>
        <p:nvPicPr>
          <p:cNvPr id="33" name="Picture 3"/>
          <p:cNvPicPr>
            <a:picLocks noChangeArrowheads="1"/>
          </p:cNvPicPr>
          <p:nvPr/>
        </p:nvPicPr>
        <p:blipFill>
          <a:blip r:embed="rId12"/>
          <a:srcRect/>
          <a:stretch>
            <a:fillRect/>
          </a:stretch>
        </p:blipFill>
        <p:spPr bwMode="auto">
          <a:xfrm>
            <a:off x="3466548" y="1734463"/>
            <a:ext cx="5482044" cy="936625"/>
          </a:xfrm>
          <a:prstGeom prst="rect">
            <a:avLst/>
          </a:prstGeom>
          <a:noFill/>
          <a:ln w="12700">
            <a:noFill/>
            <a:miter lim="800000"/>
            <a:headEnd/>
            <a:tailEnd/>
          </a:ln>
        </p:spPr>
      </p:pic>
      <p:pic>
        <p:nvPicPr>
          <p:cNvPr id="40" name="Picture 39" descr="IMG_3750.JPG"/>
          <p:cNvPicPr>
            <a:picLocks noChangeAspect="1"/>
          </p:cNvPicPr>
          <p:nvPr/>
        </p:nvPicPr>
        <p:blipFill>
          <a:blip r:embed="rId13"/>
          <a:stretch>
            <a:fillRect/>
          </a:stretch>
        </p:blipFill>
        <p:spPr>
          <a:xfrm>
            <a:off x="3460637" y="2856906"/>
            <a:ext cx="4965894" cy="3310596"/>
          </a:xfrm>
          <a:prstGeom prst="rect">
            <a:avLst/>
          </a:prstGeom>
        </p:spPr>
      </p:pic>
      <p:sp>
        <p:nvSpPr>
          <p:cNvPr id="44" name="Footer Placeholder 4"/>
          <p:cNvSpPr>
            <a:spLocks noGrp="1"/>
          </p:cNvSpPr>
          <p:nvPr>
            <p:ph type="ftr" sz="quarter" idx="12"/>
          </p:nvPr>
        </p:nvSpPr>
        <p:spPr>
          <a:xfrm>
            <a:off x="163039" y="6396672"/>
            <a:ext cx="6097083" cy="365760"/>
          </a:xfrm>
        </p:spPr>
        <p:txBody>
          <a:bodyPr/>
          <a:lstStyle/>
          <a:p>
            <a:r>
              <a:rPr lang="en-US" dirty="0" smtClean="0"/>
              <a:t>Sound Credit</a:t>
            </a:r>
            <a:r>
              <a:rPr lang="en-US" dirty="0" smtClean="0">
                <a:solidFill>
                  <a:schemeClr val="bg1"/>
                </a:solidFill>
              </a:rPr>
              <a:t>: www. dosits.org , </a:t>
            </a:r>
            <a:r>
              <a:rPr lang="en-US" dirty="0" smtClean="0"/>
              <a:t>Photo credits: Brianne </a:t>
            </a:r>
            <a:r>
              <a:rPr lang="en-US" dirty="0" err="1" smtClean="0"/>
              <a:t>Moskovitz</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1000" fill="hold"/>
                                        <p:tgtEl>
                                          <p:spTgt spid="38"/>
                                        </p:tgtEl>
                                        <p:attrNameLst>
                                          <p:attrName>ppt_x</p:attrName>
                                        </p:attrNameLst>
                                      </p:cBhvr>
                                      <p:tavLst>
                                        <p:tav tm="0">
                                          <p:val>
                                            <p:strVal val="1+#ppt_w/2"/>
                                          </p:val>
                                        </p:tav>
                                        <p:tav tm="100000">
                                          <p:val>
                                            <p:strVal val="#ppt_x"/>
                                          </p:val>
                                        </p:tav>
                                      </p:tavLst>
                                    </p:anim>
                                    <p:anim calcmode="lin" valueType="num">
                                      <p:cBhvr additive="base">
                                        <p:cTn id="14" dur="10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1000" fill="hold"/>
                                        <p:tgtEl>
                                          <p:spTgt spid="40"/>
                                        </p:tgtEl>
                                        <p:attrNameLst>
                                          <p:attrName>ppt_x</p:attrName>
                                        </p:attrNameLst>
                                      </p:cBhvr>
                                      <p:tavLst>
                                        <p:tav tm="0">
                                          <p:val>
                                            <p:strVal val="1+#ppt_w/2"/>
                                          </p:val>
                                        </p:tav>
                                        <p:tav tm="100000">
                                          <p:val>
                                            <p:strVal val="#ppt_x"/>
                                          </p:val>
                                        </p:tav>
                                      </p:tavLst>
                                    </p:anim>
                                    <p:anim calcmode="lin" valueType="num">
                                      <p:cBhvr additive="base">
                                        <p:cTn id="20"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6"/>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0031" fill="hold"/>
                                        <p:tgtEl>
                                          <p:spTgt spid="26"/>
                                        </p:tgtEl>
                                      </p:cBhvr>
                                    </p:cmd>
                                  </p:childTnLst>
                                </p:cTn>
                              </p:par>
                            </p:childTnLst>
                          </p:cTn>
                        </p:par>
                      </p:childTnLst>
                    </p:cTn>
                  </p:par>
                </p:childTnLst>
              </p:cTn>
              <p:nextCondLst>
                <p:cond evt="onClick" delay="0">
                  <p:tgtEl>
                    <p:spTgt spid="26"/>
                  </p:tgtEl>
                </p:cond>
              </p:nextCondLst>
            </p:seq>
            <p:audio>
              <p:cMediaNode>
                <p:cTn id="26" fill="hold" display="0">
                  <p:stCondLst>
                    <p:cond delay="indefinite"/>
                  </p:stCondLst>
                  <p:endCondLst>
                    <p:cond evt="onNext" delay="0">
                      <p:tgtEl>
                        <p:sldTgt/>
                      </p:tgtEl>
                    </p:cond>
                    <p:cond evt="onPrev" delay="0">
                      <p:tgtEl>
                        <p:sldTgt/>
                      </p:tgtEl>
                    </p:cond>
                    <p:cond evt="onStopAudio" delay="0">
                      <p:tgtEl>
                        <p:sldTgt/>
                      </p:tgtEl>
                    </p:cond>
                  </p:endCondLst>
                </p:cTn>
                <p:tgtEl>
                  <p:spTgt spid="26"/>
                </p:tgtEl>
              </p:cMediaNode>
            </p:audio>
            <p:seq concurrent="1" nextAc="seek">
              <p:cTn id="27" restart="whenNotActive" fill="hold" evtFilter="cancelBubble" nodeType="interactiveSeq">
                <p:stCondLst>
                  <p:cond evt="onClick" delay="0">
                    <p:tgtEl>
                      <p:spTgt spid="27"/>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0084" fill="hold"/>
                                        <p:tgtEl>
                                          <p:spTgt spid="27"/>
                                        </p:tgtEl>
                                      </p:cBhvr>
                                    </p:cmd>
                                  </p:childTnLst>
                                </p:cTn>
                              </p:par>
                            </p:childTnLst>
                          </p:cTn>
                        </p:par>
                      </p:childTnLst>
                    </p:cTn>
                  </p:par>
                </p:childTnLst>
              </p:cTn>
              <p:nextCondLst>
                <p:cond evt="onClick" delay="0">
                  <p:tgtEl>
                    <p:spTgt spid="27"/>
                  </p:tgtEl>
                </p:cond>
              </p:nextCondLst>
            </p:seq>
            <p:audio>
              <p:cMediaNode>
                <p:cTn id="32" fill="hold" display="0">
                  <p:stCondLst>
                    <p:cond delay="indefinite"/>
                  </p:stCondLst>
                  <p:endCondLst>
                    <p:cond evt="onNext" delay="0">
                      <p:tgtEl>
                        <p:sldTgt/>
                      </p:tgtEl>
                    </p:cond>
                    <p:cond evt="onPrev" delay="0">
                      <p:tgtEl>
                        <p:sldTgt/>
                      </p:tgtEl>
                    </p:cond>
                    <p:cond evt="onStopAudio" delay="0">
                      <p:tgtEl>
                        <p:sldTgt/>
                      </p:tgtEl>
                    </p:cond>
                  </p:endCondLst>
                </p:cTn>
                <p:tgtEl>
                  <p:spTgt spid="27"/>
                </p:tgtEl>
              </p:cMediaNode>
            </p:audio>
            <p:seq concurrent="1" nextAc="seek">
              <p:cTn id="33" restart="whenNotActive" fill="hold" evtFilter="cancelBubble" nodeType="interactiveSeq">
                <p:stCondLst>
                  <p:cond evt="onClick" delay="0">
                    <p:tgtEl>
                      <p:spTgt spid="28"/>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5830" fill="hold"/>
                                        <p:tgtEl>
                                          <p:spTgt spid="28"/>
                                        </p:tgtEl>
                                      </p:cBhvr>
                                    </p:cmd>
                                  </p:childTnLst>
                                </p:cTn>
                              </p:par>
                            </p:childTnLst>
                          </p:cTn>
                        </p:par>
                      </p:childTnLst>
                    </p:cTn>
                  </p:par>
                </p:childTnLst>
              </p:cTn>
              <p:nextCondLst>
                <p:cond evt="onClick" delay="0">
                  <p:tgtEl>
                    <p:spTgt spid="28"/>
                  </p:tgtEl>
                </p:cond>
              </p:nextCondLst>
            </p:seq>
            <p:audio>
              <p:cMediaNode>
                <p:cTn id="38" fill="hold" display="0">
                  <p:stCondLst>
                    <p:cond delay="indefinite"/>
                  </p:stCondLst>
                  <p:endCondLst>
                    <p:cond evt="onNext" delay="0">
                      <p:tgtEl>
                        <p:sldTgt/>
                      </p:tgtEl>
                    </p:cond>
                    <p:cond evt="onPrev" delay="0">
                      <p:tgtEl>
                        <p:sldTgt/>
                      </p:tgtEl>
                    </p:cond>
                    <p:cond evt="onStopAudio" delay="0">
                      <p:tgtEl>
                        <p:sldTgt/>
                      </p:tgtEl>
                    </p:cond>
                  </p:endCondLst>
                </p:cTn>
                <p:tgtEl>
                  <p:spTgt spid="28"/>
                </p:tgtEl>
              </p:cMediaNode>
            </p:audio>
            <p:seq concurrent="1" nextAc="seek">
              <p:cTn id="39" restart="whenNotActive" fill="hold" evtFilter="cancelBubble" nodeType="interactiveSeq">
                <p:stCondLst>
                  <p:cond evt="onClick" delay="0">
                    <p:tgtEl>
                      <p:spTgt spid="36"/>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8099" fill="hold"/>
                                        <p:tgtEl>
                                          <p:spTgt spid="36"/>
                                        </p:tgtEl>
                                      </p:cBhvr>
                                    </p:cmd>
                                  </p:childTnLst>
                                </p:cTn>
                              </p:par>
                            </p:childTnLst>
                          </p:cTn>
                        </p:par>
                      </p:childTnLst>
                    </p:cTn>
                  </p:par>
                </p:childTnLst>
              </p:cTn>
              <p:nextCondLst>
                <p:cond evt="onClick" delay="0">
                  <p:tgtEl>
                    <p:spTgt spid="36"/>
                  </p:tgtEl>
                </p:cond>
              </p:nextCondLst>
            </p:seq>
            <p:audio>
              <p:cMediaNode>
                <p:cTn id="44" fill="hold" display="0">
                  <p:stCondLst>
                    <p:cond delay="indefinite"/>
                  </p:stCondLst>
                  <p:endCondLst>
                    <p:cond evt="onNext" delay="0">
                      <p:tgtEl>
                        <p:sldTgt/>
                      </p:tgtEl>
                    </p:cond>
                    <p:cond evt="onPrev" delay="0">
                      <p:tgtEl>
                        <p:sldTgt/>
                      </p:tgtEl>
                    </p:cond>
                    <p:cond evt="onStopAudio" delay="0">
                      <p:tgtEl>
                        <p:sldTgt/>
                      </p:tgtEl>
                    </p:cond>
                  </p:endCondLst>
                </p:cTn>
                <p:tgtEl>
                  <p:spTgt spid="3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Ocean Sounds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MOV01814.MPG">
            <a:hlinkClick r:id="" action="ppaction://media"/>
          </p:cNvPr>
          <p:cNvPicPr>
            <a:picLocks noRot="1" noChangeAspect="1"/>
          </p:cNvPicPr>
          <p:nvPr>
            <a:videoFile r:link="rId1"/>
          </p:nvPr>
        </p:nvPicPr>
        <p:blipFill>
          <a:blip r:embed="rId5"/>
          <a:stretch>
            <a:fillRect/>
          </a:stretch>
        </p:blipFill>
        <p:spPr>
          <a:xfrm>
            <a:off x="2698594" y="1564918"/>
            <a:ext cx="5581411" cy="4186058"/>
          </a:xfrm>
          <a:prstGeom prst="rect">
            <a:avLst/>
          </a:prstGeom>
        </p:spPr>
      </p:pic>
      <p:sp>
        <p:nvSpPr>
          <p:cNvPr id="7" name="TextBox 6"/>
          <p:cNvSpPr txBox="1"/>
          <p:nvPr/>
        </p:nvSpPr>
        <p:spPr>
          <a:xfrm>
            <a:off x="226252" y="1564918"/>
            <a:ext cx="1676400" cy="369332"/>
          </a:xfrm>
          <a:prstGeom prst="rect">
            <a:avLst/>
          </a:prstGeom>
          <a:noFill/>
          <a:ln w="28575">
            <a:solidFill>
              <a:schemeClr val="accent3"/>
            </a:solidFill>
          </a:ln>
        </p:spPr>
        <p:txBody>
          <a:bodyPr wrap="square" rtlCol="0">
            <a:spAutoFit/>
          </a:bodyPr>
          <a:lstStyle/>
          <a:p>
            <a:pPr algn="ctr"/>
            <a:r>
              <a:rPr lang="en-US" dirty="0" smtClean="0"/>
              <a:t>Whales</a:t>
            </a:r>
            <a:endParaRPr lang="en-US" dirty="0"/>
          </a:p>
        </p:txBody>
      </p:sp>
      <p:pic>
        <p:nvPicPr>
          <p:cNvPr id="8" name="hump1.mp3">
            <a:hlinkClick r:id="" action="ppaction://media"/>
          </p:cNvPr>
          <p:cNvPicPr>
            <a:picLocks noRot="1" noChangeAspect="1"/>
          </p:cNvPicPr>
          <p:nvPr>
            <a:audioFile r:link="rId2"/>
          </p:nvPr>
        </p:nvPicPr>
        <p:blipFill>
          <a:blip r:embed="rId6"/>
          <a:stretch>
            <a:fillRect/>
          </a:stretch>
        </p:blipFill>
        <p:spPr>
          <a:xfrm>
            <a:off x="984738" y="2025745"/>
            <a:ext cx="304800" cy="304800"/>
          </a:xfrm>
          <a:prstGeom prst="rect">
            <a:avLst/>
          </a:prstGeom>
        </p:spPr>
      </p:pic>
      <p:sp>
        <p:nvSpPr>
          <p:cNvPr id="9" name="Footer Placeholder 4"/>
          <p:cNvSpPr txBox="1">
            <a:spLocks/>
          </p:cNvSpPr>
          <p:nvPr/>
        </p:nvSpPr>
        <p:spPr>
          <a:xfrm>
            <a:off x="2059872" y="6127032"/>
            <a:ext cx="3581400" cy="365760"/>
          </a:xfrm>
          <a:prstGeom prst="rect">
            <a:avLst/>
          </a:prstGeom>
        </p:spPr>
        <p:txBody>
          <a:bodyPr vert="horz"/>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Video credit: Philip </a:t>
            </a:r>
            <a:r>
              <a:rPr lang="en-US" sz="1200" b="1" dirty="0" err="1" smtClean="0">
                <a:solidFill>
                  <a:srgbClr val="FFFFFF"/>
                </a:solidFill>
              </a:rPr>
              <a:t>Baxa</a:t>
            </a:r>
            <a:endParaRPr kumimoji="0" lang="en-US" sz="1200" b="1" i="0" u="none" strike="noStrike" kern="1200" cap="none" spc="0" normalizeH="0" baseline="0" noProof="0" dirty="0">
              <a:ln>
                <a:noFill/>
              </a:ln>
              <a:solidFill>
                <a:srgbClr val="FFFFFF"/>
              </a:solidFill>
              <a:effectLst/>
              <a:uLnTx/>
              <a:uFillTx/>
              <a:latin typeface="+mn-lt"/>
              <a:ea typeface="+mn-ea"/>
              <a:cs typeface="+mn-cs"/>
            </a:endParaRPr>
          </a:p>
        </p:txBody>
      </p:sp>
      <p:sp>
        <p:nvSpPr>
          <p:cNvPr id="10" name="Rectangle 9"/>
          <p:cNvSpPr/>
          <p:nvPr/>
        </p:nvSpPr>
        <p:spPr>
          <a:xfrm>
            <a:off x="377275" y="5697554"/>
            <a:ext cx="3126177" cy="369332"/>
          </a:xfrm>
          <a:prstGeom prst="rect">
            <a:avLst/>
          </a:prstGeom>
        </p:spPr>
        <p:txBody>
          <a:bodyPr wrap="none">
            <a:spAutoFit/>
          </a:bodyPr>
          <a:lstStyle/>
          <a:p>
            <a:r>
              <a:rPr lang="en-US" dirty="0" smtClean="0"/>
              <a:t>http://youtu.be/vJvfjiCTvq4</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3555" fill="hold"/>
                                        <p:tgtEl>
                                          <p:spTgt spid="8"/>
                                        </p:tgtEl>
                                      </p:cBhvr>
                                    </p:cmd>
                                  </p:childTnLst>
                                </p:cTn>
                              </p:par>
                            </p:childTnLst>
                          </p:cTn>
                        </p:par>
                      </p:childTnLst>
                    </p:cTn>
                  </p:par>
                </p:childTnLst>
              </p:cTn>
              <p:nextCondLst>
                <p:cond evt="onClick" delay="0">
                  <p:tgtEl>
                    <p:spTgt spid="8"/>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Sound Speed Profile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26" name="Picture 2" descr="sound speed diagram"/>
          <p:cNvPicPr>
            <a:picLocks noChangeAspect="1" noChangeArrowheads="1"/>
          </p:cNvPicPr>
          <p:nvPr/>
        </p:nvPicPr>
        <p:blipFill>
          <a:blip r:embed="rId3"/>
          <a:srcRect/>
          <a:stretch>
            <a:fillRect/>
          </a:stretch>
        </p:blipFill>
        <p:spPr bwMode="auto">
          <a:xfrm>
            <a:off x="549470" y="2313817"/>
            <a:ext cx="4000500" cy="2476501"/>
          </a:xfrm>
          <a:prstGeom prst="rect">
            <a:avLst/>
          </a:prstGeom>
          <a:noFill/>
        </p:spPr>
      </p:pic>
      <p:sp>
        <p:nvSpPr>
          <p:cNvPr id="7" name="TextBox 6"/>
          <p:cNvSpPr txBox="1"/>
          <p:nvPr/>
        </p:nvSpPr>
        <p:spPr>
          <a:xfrm>
            <a:off x="549471" y="4867418"/>
            <a:ext cx="4000500" cy="400110"/>
          </a:xfrm>
          <a:prstGeom prst="rect">
            <a:avLst/>
          </a:prstGeom>
          <a:noFill/>
        </p:spPr>
        <p:txBody>
          <a:bodyPr wrap="square" rtlCol="0">
            <a:spAutoFit/>
          </a:bodyPr>
          <a:lstStyle/>
          <a:p>
            <a:r>
              <a:rPr lang="en-US" sz="1000" dirty="0" smtClean="0"/>
              <a:t>image from </a:t>
            </a:r>
            <a:r>
              <a:rPr lang="en-US" sz="1000" dirty="0" smtClean="0">
                <a:hlinkClick r:id="rId4"/>
              </a:rPr>
              <a:t>http://www.pmel.noaa.gov/vents/acoustics/tutorial/11-sofar.html</a:t>
            </a:r>
            <a:endParaRPr lang="en-US" sz="1000" dirty="0"/>
          </a:p>
        </p:txBody>
      </p:sp>
      <p:sp>
        <p:nvSpPr>
          <p:cNvPr id="15" name="Freeform 14"/>
          <p:cNvSpPr/>
          <p:nvPr/>
        </p:nvSpPr>
        <p:spPr>
          <a:xfrm>
            <a:off x="5932960" y="2430391"/>
            <a:ext cx="1547446" cy="2437027"/>
          </a:xfrm>
          <a:custGeom>
            <a:avLst/>
            <a:gdLst>
              <a:gd name="connsiteX0" fmla="*/ 844062 w 1547446"/>
              <a:gd name="connsiteY0" fmla="*/ 0 h 2437027"/>
              <a:gd name="connsiteX1" fmla="*/ 801859 w 1547446"/>
              <a:gd name="connsiteY1" fmla="*/ 98474 h 2437027"/>
              <a:gd name="connsiteX2" fmla="*/ 759655 w 1547446"/>
              <a:gd name="connsiteY2" fmla="*/ 112542 h 2437027"/>
              <a:gd name="connsiteX3" fmla="*/ 717452 w 1547446"/>
              <a:gd name="connsiteY3" fmla="*/ 140677 h 2437027"/>
              <a:gd name="connsiteX4" fmla="*/ 618979 w 1547446"/>
              <a:gd name="connsiteY4" fmla="*/ 168812 h 2437027"/>
              <a:gd name="connsiteX5" fmla="*/ 478302 w 1547446"/>
              <a:gd name="connsiteY5" fmla="*/ 225083 h 2437027"/>
              <a:gd name="connsiteX6" fmla="*/ 393895 w 1547446"/>
              <a:gd name="connsiteY6" fmla="*/ 253219 h 2437027"/>
              <a:gd name="connsiteX7" fmla="*/ 337625 w 1547446"/>
              <a:gd name="connsiteY7" fmla="*/ 267286 h 2437027"/>
              <a:gd name="connsiteX8" fmla="*/ 253219 w 1547446"/>
              <a:gd name="connsiteY8" fmla="*/ 295422 h 2437027"/>
              <a:gd name="connsiteX9" fmla="*/ 126609 w 1547446"/>
              <a:gd name="connsiteY9" fmla="*/ 337625 h 2437027"/>
              <a:gd name="connsiteX10" fmla="*/ 84406 w 1547446"/>
              <a:gd name="connsiteY10" fmla="*/ 351692 h 2437027"/>
              <a:gd name="connsiteX11" fmla="*/ 28135 w 1547446"/>
              <a:gd name="connsiteY11" fmla="*/ 407963 h 2437027"/>
              <a:gd name="connsiteX12" fmla="*/ 0 w 1547446"/>
              <a:gd name="connsiteY12" fmla="*/ 492369 h 2437027"/>
              <a:gd name="connsiteX13" fmla="*/ 14068 w 1547446"/>
              <a:gd name="connsiteY13" fmla="*/ 689317 h 2437027"/>
              <a:gd name="connsiteX14" fmla="*/ 42203 w 1547446"/>
              <a:gd name="connsiteY14" fmla="*/ 773723 h 2437027"/>
              <a:gd name="connsiteX15" fmla="*/ 126609 w 1547446"/>
              <a:gd name="connsiteY15" fmla="*/ 886265 h 2437027"/>
              <a:gd name="connsiteX16" fmla="*/ 239151 w 1547446"/>
              <a:gd name="connsiteY16" fmla="*/ 1055077 h 2437027"/>
              <a:gd name="connsiteX17" fmla="*/ 239151 w 1547446"/>
              <a:gd name="connsiteY17" fmla="*/ 1055077 h 2437027"/>
              <a:gd name="connsiteX18" fmla="*/ 351692 w 1547446"/>
              <a:gd name="connsiteY18" fmla="*/ 1195754 h 2437027"/>
              <a:gd name="connsiteX19" fmla="*/ 422031 w 1547446"/>
              <a:gd name="connsiteY19" fmla="*/ 1308296 h 2437027"/>
              <a:gd name="connsiteX20" fmla="*/ 450166 w 1547446"/>
              <a:gd name="connsiteY20" fmla="*/ 1350499 h 2437027"/>
              <a:gd name="connsiteX21" fmla="*/ 478302 w 1547446"/>
              <a:gd name="connsiteY21" fmla="*/ 1378634 h 2437027"/>
              <a:gd name="connsiteX22" fmla="*/ 520505 w 1547446"/>
              <a:gd name="connsiteY22" fmla="*/ 1434905 h 2437027"/>
              <a:gd name="connsiteX23" fmla="*/ 576775 w 1547446"/>
              <a:gd name="connsiteY23" fmla="*/ 1491176 h 2437027"/>
              <a:gd name="connsiteX24" fmla="*/ 604911 w 1547446"/>
              <a:gd name="connsiteY24" fmla="*/ 1533379 h 2437027"/>
              <a:gd name="connsiteX25" fmla="*/ 661182 w 1547446"/>
              <a:gd name="connsiteY25" fmla="*/ 1575582 h 2437027"/>
              <a:gd name="connsiteX26" fmla="*/ 801859 w 1547446"/>
              <a:gd name="connsiteY26" fmla="*/ 1716259 h 2437027"/>
              <a:gd name="connsiteX27" fmla="*/ 844062 w 1547446"/>
              <a:gd name="connsiteY27" fmla="*/ 1758462 h 2437027"/>
              <a:gd name="connsiteX28" fmla="*/ 900332 w 1547446"/>
              <a:gd name="connsiteY28" fmla="*/ 1800665 h 2437027"/>
              <a:gd name="connsiteX29" fmla="*/ 970671 w 1547446"/>
              <a:gd name="connsiteY29" fmla="*/ 1885071 h 2437027"/>
              <a:gd name="connsiteX30" fmla="*/ 1055077 w 1547446"/>
              <a:gd name="connsiteY30" fmla="*/ 1955409 h 2437027"/>
              <a:gd name="connsiteX31" fmla="*/ 1111348 w 1547446"/>
              <a:gd name="connsiteY31" fmla="*/ 2011680 h 2437027"/>
              <a:gd name="connsiteX32" fmla="*/ 1153551 w 1547446"/>
              <a:gd name="connsiteY32" fmla="*/ 2053883 h 2437027"/>
              <a:gd name="connsiteX33" fmla="*/ 1181686 w 1547446"/>
              <a:gd name="connsiteY33" fmla="*/ 2082019 h 2437027"/>
              <a:gd name="connsiteX34" fmla="*/ 1209822 w 1547446"/>
              <a:gd name="connsiteY34" fmla="*/ 2124222 h 2437027"/>
              <a:gd name="connsiteX35" fmla="*/ 1252025 w 1547446"/>
              <a:gd name="connsiteY35" fmla="*/ 2138289 h 2437027"/>
              <a:gd name="connsiteX36" fmla="*/ 1308295 w 1547446"/>
              <a:gd name="connsiteY36" fmla="*/ 2208628 h 2437027"/>
              <a:gd name="connsiteX37" fmla="*/ 1364566 w 1547446"/>
              <a:gd name="connsiteY37" fmla="*/ 2264899 h 2437027"/>
              <a:gd name="connsiteX38" fmla="*/ 1477108 w 1547446"/>
              <a:gd name="connsiteY38" fmla="*/ 2377440 h 2437027"/>
              <a:gd name="connsiteX39" fmla="*/ 1505243 w 1547446"/>
              <a:gd name="connsiteY39" fmla="*/ 2405576 h 2437027"/>
              <a:gd name="connsiteX40" fmla="*/ 1547446 w 1547446"/>
              <a:gd name="connsiteY40" fmla="*/ 2433711 h 243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547446" h="2437027">
                <a:moveTo>
                  <a:pt x="844062" y="0"/>
                </a:moveTo>
                <a:cubicBezTo>
                  <a:pt x="835615" y="33789"/>
                  <a:pt x="832218" y="74187"/>
                  <a:pt x="801859" y="98474"/>
                </a:cubicBezTo>
                <a:cubicBezTo>
                  <a:pt x="790280" y="107738"/>
                  <a:pt x="772918" y="105910"/>
                  <a:pt x="759655" y="112542"/>
                </a:cubicBezTo>
                <a:cubicBezTo>
                  <a:pt x="744533" y="120103"/>
                  <a:pt x="732574" y="133116"/>
                  <a:pt x="717452" y="140677"/>
                </a:cubicBezTo>
                <a:cubicBezTo>
                  <a:pt x="697267" y="150769"/>
                  <a:pt x="637013" y="164304"/>
                  <a:pt x="618979" y="168812"/>
                </a:cubicBezTo>
                <a:cubicBezTo>
                  <a:pt x="558123" y="229668"/>
                  <a:pt x="619388" y="178054"/>
                  <a:pt x="478302" y="225083"/>
                </a:cubicBezTo>
                <a:cubicBezTo>
                  <a:pt x="450166" y="234462"/>
                  <a:pt x="422667" y="246026"/>
                  <a:pt x="393895" y="253219"/>
                </a:cubicBezTo>
                <a:cubicBezTo>
                  <a:pt x="375138" y="257908"/>
                  <a:pt x="356143" y="261730"/>
                  <a:pt x="337625" y="267286"/>
                </a:cubicBezTo>
                <a:cubicBezTo>
                  <a:pt x="309218" y="275808"/>
                  <a:pt x="281354" y="286044"/>
                  <a:pt x="253219" y="295422"/>
                </a:cubicBezTo>
                <a:lnTo>
                  <a:pt x="126609" y="337625"/>
                </a:lnTo>
                <a:lnTo>
                  <a:pt x="84406" y="351692"/>
                </a:lnTo>
                <a:cubicBezTo>
                  <a:pt x="65649" y="370449"/>
                  <a:pt x="36523" y="382798"/>
                  <a:pt x="28135" y="407963"/>
                </a:cubicBezTo>
                <a:lnTo>
                  <a:pt x="0" y="492369"/>
                </a:lnTo>
                <a:cubicBezTo>
                  <a:pt x="4689" y="558018"/>
                  <a:pt x="4305" y="624229"/>
                  <a:pt x="14068" y="689317"/>
                </a:cubicBezTo>
                <a:cubicBezTo>
                  <a:pt x="18467" y="718646"/>
                  <a:pt x="21232" y="752752"/>
                  <a:pt x="42203" y="773723"/>
                </a:cubicBezTo>
                <a:cubicBezTo>
                  <a:pt x="81772" y="813292"/>
                  <a:pt x="94793" y="822634"/>
                  <a:pt x="126609" y="886265"/>
                </a:cubicBezTo>
                <a:cubicBezTo>
                  <a:pt x="175716" y="984477"/>
                  <a:pt x="142162" y="925759"/>
                  <a:pt x="239151" y="1055077"/>
                </a:cubicBezTo>
                <a:lnTo>
                  <a:pt x="239151" y="1055077"/>
                </a:lnTo>
                <a:cubicBezTo>
                  <a:pt x="298413" y="1153849"/>
                  <a:pt x="262020" y="1106082"/>
                  <a:pt x="351692" y="1195754"/>
                </a:cubicBezTo>
                <a:cubicBezTo>
                  <a:pt x="376874" y="1271297"/>
                  <a:pt x="353220" y="1216547"/>
                  <a:pt x="422031" y="1308296"/>
                </a:cubicBezTo>
                <a:cubicBezTo>
                  <a:pt x="432175" y="1321822"/>
                  <a:pt x="439604" y="1337297"/>
                  <a:pt x="450166" y="1350499"/>
                </a:cubicBezTo>
                <a:cubicBezTo>
                  <a:pt x="458452" y="1360856"/>
                  <a:pt x="469811" y="1368445"/>
                  <a:pt x="478302" y="1378634"/>
                </a:cubicBezTo>
                <a:cubicBezTo>
                  <a:pt x="493312" y="1396646"/>
                  <a:pt x="505066" y="1417260"/>
                  <a:pt x="520505" y="1434905"/>
                </a:cubicBezTo>
                <a:cubicBezTo>
                  <a:pt x="537972" y="1454868"/>
                  <a:pt x="559512" y="1471036"/>
                  <a:pt x="576775" y="1491176"/>
                </a:cubicBezTo>
                <a:cubicBezTo>
                  <a:pt x="587778" y="1504013"/>
                  <a:pt x="592956" y="1521424"/>
                  <a:pt x="604911" y="1533379"/>
                </a:cubicBezTo>
                <a:cubicBezTo>
                  <a:pt x="621490" y="1549958"/>
                  <a:pt x="643755" y="1559897"/>
                  <a:pt x="661182" y="1575582"/>
                </a:cubicBezTo>
                <a:lnTo>
                  <a:pt x="801859" y="1716259"/>
                </a:lnTo>
                <a:cubicBezTo>
                  <a:pt x="815927" y="1730327"/>
                  <a:pt x="828146" y="1746525"/>
                  <a:pt x="844062" y="1758462"/>
                </a:cubicBezTo>
                <a:cubicBezTo>
                  <a:pt x="862819" y="1772530"/>
                  <a:pt x="882320" y="1785655"/>
                  <a:pt x="900332" y="1800665"/>
                </a:cubicBezTo>
                <a:cubicBezTo>
                  <a:pt x="936882" y="1831123"/>
                  <a:pt x="934944" y="1843390"/>
                  <a:pt x="970671" y="1885071"/>
                </a:cubicBezTo>
                <a:cubicBezTo>
                  <a:pt x="1038214" y="1963872"/>
                  <a:pt x="984946" y="1895297"/>
                  <a:pt x="1055077" y="1955409"/>
                </a:cubicBezTo>
                <a:cubicBezTo>
                  <a:pt x="1075217" y="1972672"/>
                  <a:pt x="1092591" y="1992923"/>
                  <a:pt x="1111348" y="2011680"/>
                </a:cubicBezTo>
                <a:lnTo>
                  <a:pt x="1153551" y="2053883"/>
                </a:lnTo>
                <a:cubicBezTo>
                  <a:pt x="1162929" y="2063262"/>
                  <a:pt x="1174329" y="2070983"/>
                  <a:pt x="1181686" y="2082019"/>
                </a:cubicBezTo>
                <a:cubicBezTo>
                  <a:pt x="1191065" y="2096087"/>
                  <a:pt x="1196619" y="2113660"/>
                  <a:pt x="1209822" y="2124222"/>
                </a:cubicBezTo>
                <a:cubicBezTo>
                  <a:pt x="1221401" y="2133485"/>
                  <a:pt x="1237957" y="2133600"/>
                  <a:pt x="1252025" y="2138289"/>
                </a:cubicBezTo>
                <a:cubicBezTo>
                  <a:pt x="1275690" y="2209287"/>
                  <a:pt x="1248906" y="2157723"/>
                  <a:pt x="1308295" y="2208628"/>
                </a:cubicBezTo>
                <a:cubicBezTo>
                  <a:pt x="1328435" y="2225891"/>
                  <a:pt x="1345809" y="2246142"/>
                  <a:pt x="1364566" y="2264899"/>
                </a:cubicBezTo>
                <a:lnTo>
                  <a:pt x="1477108" y="2377440"/>
                </a:lnTo>
                <a:lnTo>
                  <a:pt x="1505243" y="2405576"/>
                </a:lnTo>
                <a:cubicBezTo>
                  <a:pt x="1536694" y="2437027"/>
                  <a:pt x="1520116" y="2433711"/>
                  <a:pt x="1547446" y="2433711"/>
                </a:cubicBezTo>
              </a:path>
            </a:pathLst>
          </a:custGeom>
          <a:noFill/>
          <a:ln>
            <a:solidFill>
              <a:schemeClr val="tx1"/>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6" name="5-Point Star 15"/>
          <p:cNvSpPr/>
          <p:nvPr/>
        </p:nvSpPr>
        <p:spPr>
          <a:xfrm>
            <a:off x="5832683" y="2883877"/>
            <a:ext cx="200554" cy="154745"/>
          </a:xfrm>
          <a:prstGeom prst="star5">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p:cNvSpPr/>
          <p:nvPr/>
        </p:nvSpPr>
        <p:spPr>
          <a:xfrm>
            <a:off x="6731390" y="4149969"/>
            <a:ext cx="211016" cy="196948"/>
          </a:xfrm>
          <a:prstGeom prst="star5">
            <a:avLst/>
          </a:prstGeom>
          <a:solidFill>
            <a:srgbClr val="00B0F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4676584" y="2827605"/>
            <a:ext cx="1282712" cy="276999"/>
          </a:xfrm>
          <a:prstGeom prst="rect">
            <a:avLst/>
          </a:prstGeom>
          <a:noFill/>
        </p:spPr>
        <p:txBody>
          <a:bodyPr wrap="square" rtlCol="0">
            <a:spAutoFit/>
          </a:bodyPr>
          <a:lstStyle/>
          <a:p>
            <a:r>
              <a:rPr lang="en-US" sz="1200" dirty="0" smtClean="0"/>
              <a:t>Turning Point</a:t>
            </a:r>
            <a:endParaRPr lang="en-US" sz="1200" dirty="0"/>
          </a:p>
        </p:txBody>
      </p:sp>
      <p:sp>
        <p:nvSpPr>
          <p:cNvPr id="19" name="TextBox 18"/>
          <p:cNvSpPr txBox="1"/>
          <p:nvPr/>
        </p:nvSpPr>
        <p:spPr>
          <a:xfrm>
            <a:off x="5345726" y="4035105"/>
            <a:ext cx="1595982" cy="276999"/>
          </a:xfrm>
          <a:prstGeom prst="rect">
            <a:avLst/>
          </a:prstGeom>
          <a:noFill/>
        </p:spPr>
        <p:txBody>
          <a:bodyPr wrap="square" rtlCol="0">
            <a:spAutoFit/>
          </a:bodyPr>
          <a:lstStyle/>
          <a:p>
            <a:r>
              <a:rPr lang="en-US" sz="1200" dirty="0" smtClean="0"/>
              <a:t>Conjugate Depth</a:t>
            </a:r>
            <a:endParaRPr lang="en-US" sz="1200" dirty="0"/>
          </a:p>
        </p:txBody>
      </p:sp>
      <p:cxnSp>
        <p:nvCxnSpPr>
          <p:cNvPr id="21" name="Straight Connector 20"/>
          <p:cNvCxnSpPr/>
          <p:nvPr/>
        </p:nvCxnSpPr>
        <p:spPr>
          <a:xfrm flipH="1">
            <a:off x="5832683" y="2528867"/>
            <a:ext cx="193268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858471" y="4228747"/>
            <a:ext cx="1932683"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rot="-2880000">
            <a:off x="6617879" y="3192423"/>
            <a:ext cx="1451038" cy="276999"/>
          </a:xfrm>
          <a:prstGeom prst="rect">
            <a:avLst/>
          </a:prstGeom>
          <a:noFill/>
        </p:spPr>
        <p:txBody>
          <a:bodyPr wrap="none" lIns="91440" tIns="45720" rIns="91440" bIns="45720">
            <a:spAutoFit/>
          </a:bodyPr>
          <a:lstStyle/>
          <a:p>
            <a:pPr algn="ctr"/>
            <a:r>
              <a:rPr lang="en-US" sz="1200" b="1" cap="none" spc="0" dirty="0" smtClean="0">
                <a:ln w="12700">
                  <a:solidFill>
                    <a:sysClr val="windowText" lastClr="000000"/>
                  </a:solidFill>
                  <a:prstDash val="solid"/>
                </a:ln>
                <a:solidFill>
                  <a:sysClr val="windowText" lastClr="000000"/>
                </a:solidFill>
              </a:rPr>
              <a:t>SOFAR Channel</a:t>
            </a:r>
            <a:endParaRPr lang="en-US" sz="1200" b="1" cap="none" spc="0" dirty="0">
              <a:ln w="12700">
                <a:solidFill>
                  <a:sysClr val="windowText" lastClr="000000"/>
                </a:solidFill>
                <a:prstDash val="solid"/>
              </a:ln>
              <a:solidFill>
                <a:sysClr val="windowText" lastClr="000000"/>
              </a:solidFill>
            </a:endParaRPr>
          </a:p>
        </p:txBody>
      </p:sp>
      <p:sp>
        <p:nvSpPr>
          <p:cNvPr id="24" name="Oval 23"/>
          <p:cNvSpPr/>
          <p:nvPr/>
        </p:nvSpPr>
        <p:spPr>
          <a:xfrm>
            <a:off x="1153551" y="2313817"/>
            <a:ext cx="1266092" cy="79078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flipH="1">
            <a:off x="1828800" y="1631852"/>
            <a:ext cx="590843" cy="681965"/>
          </a:xfrm>
          <a:prstGeom prst="straightConnector1">
            <a:avLst/>
          </a:prstGeom>
          <a:ln>
            <a:solidFill>
              <a:srgbClr val="FF0000"/>
            </a:solidFill>
            <a:tailEnd type="arrow"/>
          </a:ln>
        </p:spPr>
        <p:style>
          <a:lnRef idx="1">
            <a:schemeClr val="accent6"/>
          </a:lnRef>
          <a:fillRef idx="0">
            <a:schemeClr val="accent6"/>
          </a:fillRef>
          <a:effectRef idx="0">
            <a:schemeClr val="accent6"/>
          </a:effectRef>
          <a:fontRef idx="minor">
            <a:schemeClr val="tx1"/>
          </a:fontRef>
        </p:style>
      </p:cxnSp>
      <p:sp>
        <p:nvSpPr>
          <p:cNvPr id="27" name="TextBox 26"/>
          <p:cNvSpPr txBox="1"/>
          <p:nvPr/>
        </p:nvSpPr>
        <p:spPr>
          <a:xfrm>
            <a:off x="2377435" y="1491172"/>
            <a:ext cx="1589649" cy="276999"/>
          </a:xfrm>
          <a:prstGeom prst="rect">
            <a:avLst/>
          </a:prstGeom>
          <a:noFill/>
        </p:spPr>
        <p:txBody>
          <a:bodyPr wrap="square" rtlCol="0">
            <a:spAutoFit/>
          </a:bodyPr>
          <a:lstStyle/>
          <a:p>
            <a:r>
              <a:rPr lang="en-US" sz="1200" dirty="0" err="1" smtClean="0"/>
              <a:t>Thermocline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Follow the instructions on the handout.</a:t>
            </a:r>
          </a:p>
          <a:p>
            <a:r>
              <a:rPr lang="en-US" dirty="0" smtClean="0"/>
              <a:t>Prepare a poster on your findings.</a:t>
            </a:r>
          </a:p>
          <a:p>
            <a:r>
              <a:rPr lang="en-US" dirty="0" smtClean="0"/>
              <a:t>Prepare to present what you learned.</a:t>
            </a:r>
            <a:endParaRPr lang="en-US" dirty="0"/>
          </a:p>
        </p:txBody>
      </p:sp>
      <p:sp>
        <p:nvSpPr>
          <p:cNvPr id="3" name="Title 2"/>
          <p:cNvSpPr>
            <a:spLocks noGrp="1"/>
          </p:cNvSpPr>
          <p:nvPr>
            <p:ph type="title"/>
          </p:nvPr>
        </p:nvSpPr>
        <p:spPr/>
        <p:txBody>
          <a:bodyPr/>
          <a:lstStyle/>
          <a:p>
            <a:r>
              <a:rPr lang="en-US" dirty="0" smtClean="0"/>
              <a:t>Group Activity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MG_2509.JPG"/>
          <p:cNvPicPr>
            <a:picLocks noGrp="1" noChangeAspect="1"/>
          </p:cNvPicPr>
          <p:nvPr>
            <p:ph sz="quarter" idx="1"/>
          </p:nvPr>
        </p:nvPicPr>
        <p:blipFill>
          <a:blip r:embed="rId3"/>
          <a:stretch>
            <a:fillRect/>
          </a:stretch>
        </p:blipFill>
        <p:spPr>
          <a:xfrm>
            <a:off x="3551268" y="1867415"/>
            <a:ext cx="5105055" cy="3813035"/>
          </a:xfrm>
        </p:spPr>
      </p:pic>
      <p:sp>
        <p:nvSpPr>
          <p:cNvPr id="3" name="Title 2"/>
          <p:cNvSpPr>
            <a:spLocks noGrp="1"/>
          </p:cNvSpPr>
          <p:nvPr>
            <p:ph type="title"/>
          </p:nvPr>
        </p:nvSpPr>
        <p:spPr/>
        <p:txBody>
          <a:bodyPr/>
          <a:lstStyle/>
          <a:p>
            <a:r>
              <a:rPr lang="en-US" dirty="0" smtClean="0"/>
              <a:t>Conclusion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extBox 6"/>
          <p:cNvSpPr txBox="1"/>
          <p:nvPr/>
        </p:nvSpPr>
        <p:spPr>
          <a:xfrm>
            <a:off x="301752" y="1867415"/>
            <a:ext cx="2951811" cy="3416320"/>
          </a:xfrm>
          <a:prstGeom prst="rect">
            <a:avLst/>
          </a:prstGeom>
          <a:noFill/>
        </p:spPr>
        <p:txBody>
          <a:bodyPr wrap="square" rtlCol="0">
            <a:spAutoFit/>
          </a:bodyPr>
          <a:lstStyle/>
          <a:p>
            <a:pPr marL="0" lvl="1">
              <a:buFont typeface="Arial" pitchFamily="34" charset="0"/>
              <a:buChar char="•"/>
            </a:pPr>
            <a:r>
              <a:rPr lang="en-US" dirty="0" smtClean="0"/>
              <a:t> Many marine animals are adapted to use sound</a:t>
            </a:r>
          </a:p>
          <a:p>
            <a:pPr>
              <a:buFont typeface="Arial" pitchFamily="34" charset="0"/>
              <a:buChar char="•"/>
            </a:pPr>
            <a:endParaRPr lang="en-US" dirty="0" smtClean="0"/>
          </a:p>
          <a:p>
            <a:pPr marL="0" lvl="1">
              <a:buFont typeface="Arial" pitchFamily="34" charset="0"/>
              <a:buChar char="•"/>
            </a:pPr>
            <a:r>
              <a:rPr lang="en-US" dirty="0" smtClean="0"/>
              <a:t> Sound waves travel at different speeds in different medium</a:t>
            </a:r>
          </a:p>
          <a:p>
            <a:endParaRPr lang="en-US" dirty="0" smtClean="0"/>
          </a:p>
          <a:p>
            <a:pPr marL="0" lvl="1">
              <a:buFont typeface="Arial" pitchFamily="34" charset="0"/>
              <a:buChar char="•"/>
            </a:pPr>
            <a:r>
              <a:rPr lang="en-US" dirty="0" smtClean="0"/>
              <a:t> Temperature, pressure and salinity are variables of sound speed in seawater</a:t>
            </a:r>
          </a:p>
          <a:p>
            <a:pPr marL="0" lvl="1">
              <a:buFont typeface="Arial" pitchFamily="34" charset="0"/>
              <a:buChar char="•"/>
            </a:pPr>
            <a:endParaRPr lang="en-US" dirty="0" smtClean="0"/>
          </a:p>
          <a:p>
            <a:pPr>
              <a:buFont typeface="Arial" pitchFamily="34" charset="0"/>
              <a:buChar char="•"/>
            </a:pPr>
            <a:endParaRPr lang="en-US" dirty="0"/>
          </a:p>
        </p:txBody>
      </p:sp>
      <p:sp>
        <p:nvSpPr>
          <p:cNvPr id="8" name="TextBox 7"/>
          <p:cNvSpPr txBox="1"/>
          <p:nvPr/>
        </p:nvSpPr>
        <p:spPr>
          <a:xfrm>
            <a:off x="6270163" y="5453730"/>
            <a:ext cx="2516792" cy="276999"/>
          </a:xfrm>
          <a:prstGeom prst="rect">
            <a:avLst/>
          </a:prstGeom>
          <a:noFill/>
        </p:spPr>
        <p:txBody>
          <a:bodyPr wrap="square" rtlCol="0">
            <a:spAutoFit/>
          </a:bodyPr>
          <a:lstStyle/>
          <a:p>
            <a:r>
              <a:rPr lang="en-US" sz="1200" dirty="0" smtClean="0">
                <a:solidFill>
                  <a:schemeClr val="bg1"/>
                </a:solidFill>
              </a:rPr>
              <a:t>Photo Credit: Brianne Moskovitz</a:t>
            </a:r>
            <a:endParaRPr lang="en-US" sz="1200" dirty="0">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36607</TotalTime>
  <Words>2040</Words>
  <Application>Microsoft Office PowerPoint</Application>
  <PresentationFormat>On-screen Show (4:3)</PresentationFormat>
  <Paragraphs>145</Paragraphs>
  <Slides>11</Slides>
  <Notes>11</Notes>
  <HiddenSlides>0</HiddenSlides>
  <MMClips>6</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SCC</vt:lpstr>
      <vt:lpstr>Ocean Acoustics</vt:lpstr>
      <vt:lpstr>Ocean Acoustics</vt:lpstr>
      <vt:lpstr>Outline</vt:lpstr>
      <vt:lpstr>Objectives</vt:lpstr>
      <vt:lpstr>Applications of Ocean Acoustics</vt:lpstr>
      <vt:lpstr>Why acoustics in the ocean?</vt:lpstr>
      <vt:lpstr>Ocean Sounds</vt:lpstr>
      <vt:lpstr>Ocean Sounds</vt:lpstr>
      <vt:lpstr>Sound Speed Profile</vt:lpstr>
      <vt:lpstr>Group Activity</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brianne</cp:lastModifiedBy>
  <cp:revision>102</cp:revision>
  <cp:lastPrinted>2011-07-11T02:33:14Z</cp:lastPrinted>
  <dcterms:created xsi:type="dcterms:W3CDTF">2011-06-23T20:06:11Z</dcterms:created>
  <dcterms:modified xsi:type="dcterms:W3CDTF">2012-05-22T23:04:52Z</dcterms:modified>
</cp:coreProperties>
</file>