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9" r:id="rId1"/>
  </p:sldMasterIdLst>
  <p:notesMasterIdLst>
    <p:notesMasterId r:id="rId13"/>
  </p:notesMasterIdLst>
  <p:sldIdLst>
    <p:sldId id="257" r:id="rId2"/>
    <p:sldId id="258" r:id="rId3"/>
    <p:sldId id="270" r:id="rId4"/>
    <p:sldId id="260" r:id="rId5"/>
    <p:sldId id="271" r:id="rId6"/>
    <p:sldId id="256" r:id="rId7"/>
    <p:sldId id="261" r:id="rId8"/>
    <p:sldId id="262" r:id="rId9"/>
    <p:sldId id="274" r:id="rId10"/>
    <p:sldId id="272"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702" autoAdjust="0"/>
  </p:normalViewPr>
  <p:slideViewPr>
    <p:cSldViewPr snapToGrid="0" snapToObjects="1">
      <p:cViewPr varScale="1">
        <p:scale>
          <a:sx n="61" d="100"/>
          <a:sy n="61" d="100"/>
        </p:scale>
        <p:origin x="-231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86F02-504F-5A42-8F5A-5E9EF14B2B41}" type="datetimeFigureOut">
              <a:rPr lang="en-US" smtClean="0"/>
              <a:pPr/>
              <a:t>6/2/12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927F4-3399-A14F-A6E8-FC3D61053D51}" type="slidenum">
              <a:rPr lang="en-US" smtClean="0"/>
              <a:pPr/>
              <a:t>‹#›</a:t>
            </a:fld>
            <a:endParaRPr lang="en-US"/>
          </a:p>
        </p:txBody>
      </p:sp>
    </p:spTree>
    <p:extLst>
      <p:ext uri="{BB962C8B-B14F-4D97-AF65-F5344CB8AC3E}">
        <p14:creationId xmlns:p14="http://schemas.microsoft.com/office/powerpoint/2010/main" val="31017344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lvl="0"/>
            <a:r>
              <a:rPr lang="en-US" sz="1200" kern="1200" dirty="0" err="1" smtClean="0">
                <a:solidFill>
                  <a:schemeClr val="tx1"/>
                </a:solidFill>
                <a:effectLst/>
                <a:latin typeface="+mn-lt"/>
                <a:ea typeface="+mn-ea"/>
                <a:cs typeface="+mn-cs"/>
              </a:rPr>
              <a:t>AUTHORS:Darcy</a:t>
            </a:r>
            <a:r>
              <a:rPr lang="en-US" sz="1200" kern="1200" dirty="0" smtClean="0">
                <a:solidFill>
                  <a:schemeClr val="tx1"/>
                </a:solidFill>
                <a:effectLst/>
                <a:latin typeface="+mn-lt"/>
                <a:ea typeface="+mn-ea"/>
                <a:cs typeface="+mn-cs"/>
              </a:rPr>
              <a:t> Taniguchi</a:t>
            </a:r>
            <a:r>
              <a:rPr lang="en-US" sz="1200" kern="1200" baseline="0" dirty="0" smtClean="0">
                <a:solidFill>
                  <a:schemeClr val="tx1"/>
                </a:solidFill>
                <a:effectLst/>
                <a:latin typeface="+mn-lt"/>
                <a:ea typeface="+mn-ea"/>
                <a:cs typeface="+mn-cs"/>
              </a:rPr>
              <a:t> from Scripps Institution of Oceanography, Steve Walters from Mission Bay High School</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If you have ever been in the ocean, you have swallowed</a:t>
            </a:r>
            <a:r>
              <a:rPr lang="en-US" sz="1200" kern="1200" baseline="0" dirty="0" smtClean="0">
                <a:solidFill>
                  <a:schemeClr val="tx1"/>
                </a:solidFill>
                <a:effectLst/>
                <a:latin typeface="+mn-lt"/>
                <a:ea typeface="+mn-ea"/>
                <a:cs typeface="+mn-cs"/>
              </a:rPr>
              <a:t> the organisms discussed in this presentation.  This presentation and lesson also describes the variety of ways that single celled organisms eat.  It also discusses how to produce an energy pyramid, similar to the food pyramid that used to describe how humans should eat.</a:t>
            </a:r>
          </a:p>
          <a:p>
            <a:pPr lvl="0"/>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SUMMARY (&lt; 100 words):  </a:t>
            </a:r>
            <a:r>
              <a:rPr lang="en-US" sz="1200" kern="1200" dirty="0" smtClean="0">
                <a:solidFill>
                  <a:schemeClr val="tx1"/>
                </a:solidFill>
                <a:latin typeface="+mn-lt"/>
                <a:ea typeface="+mn-ea"/>
                <a:cs typeface="+mn-cs"/>
              </a:rPr>
              <a:t>In this learning activity, students will be introduced to the diversity of microzooplankton.  Specifically, they will explore the variety of feeding strategies microzooplankton exhibit and reinforce the idea that they are consumers in a marine food web.  To learn the difference between </a:t>
            </a:r>
            <a:r>
              <a:rPr lang="en-US" sz="1200" kern="1200" dirty="0" err="1" smtClean="0">
                <a:solidFill>
                  <a:schemeClr val="tx1"/>
                </a:solidFill>
                <a:latin typeface="+mn-lt"/>
                <a:ea typeface="+mn-ea"/>
                <a:cs typeface="+mn-cs"/>
              </a:rPr>
              <a:t>pallium</a:t>
            </a:r>
            <a:r>
              <a:rPr lang="en-US" sz="1200" kern="1200" dirty="0" smtClean="0">
                <a:solidFill>
                  <a:schemeClr val="tx1"/>
                </a:solidFill>
                <a:latin typeface="+mn-lt"/>
                <a:ea typeface="+mn-ea"/>
                <a:cs typeface="+mn-cs"/>
              </a:rPr>
              <a:t> feeding, peduncle feeding, and </a:t>
            </a:r>
            <a:r>
              <a:rPr lang="en-US" sz="1200" kern="1200" dirty="0" err="1" smtClean="0">
                <a:solidFill>
                  <a:schemeClr val="tx1"/>
                </a:solidFill>
                <a:latin typeface="+mn-lt"/>
                <a:ea typeface="+mn-ea"/>
                <a:cs typeface="+mn-cs"/>
              </a:rPr>
              <a:t>phagocytosis</a:t>
            </a:r>
            <a:r>
              <a:rPr lang="en-US" sz="1200" kern="1200" dirty="0" smtClean="0">
                <a:solidFill>
                  <a:schemeClr val="tx1"/>
                </a:solidFill>
                <a:latin typeface="+mn-lt"/>
                <a:ea typeface="+mn-ea"/>
                <a:cs typeface="+mn-cs"/>
              </a:rPr>
              <a:t>, the students will enact these feeding types and “consume” specific prey items.  Some students will also be assigned the role of secondary consumer to elongate the food web.  Students will also calculate the energy value in each trophic level and combine results to construct an energy pyramid.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PICTURE/GRAPHICS CREDITS: Image of a an </a:t>
            </a:r>
            <a:r>
              <a:rPr lang="en-US" sz="1200" kern="1200" dirty="0" err="1" smtClean="0">
                <a:solidFill>
                  <a:schemeClr val="tx1"/>
                </a:solidFill>
                <a:effectLst/>
                <a:latin typeface="+mn-lt"/>
                <a:ea typeface="+mn-ea"/>
                <a:cs typeface="+mn-cs"/>
              </a:rPr>
              <a:t>oligotrich</a:t>
            </a:r>
            <a:r>
              <a:rPr lang="en-US" sz="1200" kern="1200" dirty="0" smtClean="0">
                <a:solidFill>
                  <a:schemeClr val="tx1"/>
                </a:solidFill>
                <a:effectLst/>
                <a:latin typeface="+mn-lt"/>
                <a:ea typeface="+mn-ea"/>
                <a:cs typeface="+mn-cs"/>
              </a:rPr>
              <a:t> ciliate called </a:t>
            </a:r>
            <a:r>
              <a:rPr lang="en-US" sz="1200" i="1" kern="1200" dirty="0" err="1" smtClean="0">
                <a:solidFill>
                  <a:schemeClr val="tx1"/>
                </a:solidFill>
                <a:effectLst/>
                <a:latin typeface="+mn-lt"/>
                <a:ea typeface="+mn-ea"/>
                <a:cs typeface="+mn-cs"/>
              </a:rPr>
              <a:t>Strombidium</a:t>
            </a:r>
            <a:r>
              <a:rPr lang="en-US" sz="1200" i="0" kern="1200" dirty="0" smtClean="0">
                <a:solidFill>
                  <a:schemeClr val="tx1"/>
                </a:solidFill>
                <a:effectLst/>
                <a:latin typeface="+mn-lt"/>
                <a:ea typeface="+mn-ea"/>
                <a:cs typeface="+mn-cs"/>
              </a:rPr>
              <a:t> </a:t>
            </a:r>
            <a:r>
              <a:rPr lang="en-US" sz="1200" i="0" kern="1200" dirty="0" err="1" smtClean="0">
                <a:solidFill>
                  <a:schemeClr val="tx1"/>
                </a:solidFill>
                <a:effectLst/>
                <a:latin typeface="+mn-lt"/>
                <a:ea typeface="+mn-ea"/>
                <a:cs typeface="+mn-cs"/>
              </a:rPr>
              <a:t>Claparede</a:t>
            </a:r>
            <a:r>
              <a:rPr lang="en-US" sz="1200" i="0" kern="1200" dirty="0" smtClean="0">
                <a:solidFill>
                  <a:schemeClr val="tx1"/>
                </a:solidFill>
                <a:effectLst/>
                <a:latin typeface="+mn-lt"/>
                <a:ea typeface="+mn-ea"/>
                <a:cs typeface="+mn-cs"/>
              </a:rPr>
              <a:t> and </a:t>
            </a:r>
            <a:r>
              <a:rPr lang="en-US" sz="1200" i="0" kern="1200" dirty="0" err="1" smtClean="0">
                <a:solidFill>
                  <a:schemeClr val="tx1"/>
                </a:solidFill>
                <a:effectLst/>
                <a:latin typeface="+mn-lt"/>
                <a:ea typeface="+mn-ea"/>
                <a:cs typeface="+mn-cs"/>
              </a:rPr>
              <a:t>Lachmann</a:t>
            </a:r>
            <a:r>
              <a:rPr lang="en-US" sz="1200" i="0" kern="1200" dirty="0" smtClean="0">
                <a:solidFill>
                  <a:schemeClr val="tx1"/>
                </a:solidFill>
                <a:effectLst/>
                <a:latin typeface="+mn-lt"/>
                <a:ea typeface="+mn-ea"/>
                <a:cs typeface="+mn-cs"/>
              </a:rPr>
              <a:t>, 1859.</a:t>
            </a:r>
            <a:r>
              <a:rPr lang="en-US" sz="1200" i="0" kern="1200" baseline="0" dirty="0" smtClean="0">
                <a:solidFill>
                  <a:schemeClr val="tx1"/>
                </a:solidFill>
                <a:effectLst/>
                <a:latin typeface="+mn-lt"/>
                <a:ea typeface="+mn-ea"/>
                <a:cs typeface="+mn-cs"/>
              </a:rPr>
              <a:t>  Size is 50 micrometers. Image taken by John Dolan. http://</a:t>
            </a:r>
            <a:r>
              <a:rPr lang="en-US" sz="1200" i="0" kern="1200" baseline="0" dirty="0" err="1" smtClean="0">
                <a:solidFill>
                  <a:schemeClr val="tx1"/>
                </a:solidFill>
                <a:effectLst/>
                <a:latin typeface="+mn-lt"/>
                <a:ea typeface="+mn-ea"/>
                <a:cs typeface="+mn-cs"/>
              </a:rPr>
              <a:t>www.marinespecies.org/photogallery.php?album</a:t>
            </a:r>
            <a:r>
              <a:rPr lang="en-US" sz="1200" i="0" kern="1200" baseline="0" dirty="0" smtClean="0">
                <a:solidFill>
                  <a:schemeClr val="tx1"/>
                </a:solidFill>
                <a:effectLst/>
                <a:latin typeface="+mn-lt"/>
                <a:ea typeface="+mn-ea"/>
                <a:cs typeface="+mn-cs"/>
              </a:rPr>
              <a:t>=769&amp;pic=643</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WEBSITES USED IN THIS PRESENTATION: Give URLs to websites that you consulted, borrowed from or or that will offer interesting additional information.  Say, for example, this activity is adapted from URL “http//:etc” or say that additional information can be fount at URL etc.</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ADDITIONAL READING: Hansen,</a:t>
            </a:r>
            <a:r>
              <a:rPr lang="en-US" sz="1200" kern="1200" baseline="0" dirty="0" smtClean="0">
                <a:solidFill>
                  <a:schemeClr val="tx1"/>
                </a:solidFill>
                <a:effectLst/>
                <a:latin typeface="+mn-lt"/>
                <a:ea typeface="+mn-ea"/>
                <a:cs typeface="+mn-cs"/>
              </a:rPr>
              <a:t> 1991.  Marine Ecology Progress Series 69:201-204.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 </a:t>
            </a:r>
            <a:r>
              <a:rPr lang="en-US" sz="1200" kern="1200" dirty="0" smtClean="0">
                <a:solidFill>
                  <a:schemeClr val="tx1"/>
                </a:solidFill>
                <a:latin typeface="+mn-lt"/>
                <a:ea typeface="+mn-ea"/>
                <a:cs typeface="+mn-cs"/>
              </a:rPr>
              <a:t>This activity was created for a 10</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grade biology class.  It can be used for class sizes ranging from 15 to 40 students.  The activity can be adapted to class periods between 50 minutes and 90 minutes.  Previous knowledge relating to this activity is the concepts of trophic levels and primary producers.  This activity is the second</a:t>
            </a:r>
            <a:r>
              <a:rPr lang="en-US" sz="1200" kern="1200" baseline="0" dirty="0" smtClean="0">
                <a:solidFill>
                  <a:schemeClr val="tx1"/>
                </a:solidFill>
                <a:latin typeface="+mn-lt"/>
                <a:ea typeface="+mn-ea"/>
                <a:cs typeface="+mn-cs"/>
              </a:rPr>
              <a:t> of three lessons in a unit called </a:t>
            </a:r>
            <a:r>
              <a:rPr lang="en-US" sz="1200" i="1" kern="1200" baseline="0" dirty="0" smtClean="0">
                <a:solidFill>
                  <a:schemeClr val="tx1"/>
                </a:solidFill>
                <a:latin typeface="+mn-lt"/>
                <a:ea typeface="+mn-ea"/>
                <a:cs typeface="+mn-cs"/>
              </a:rPr>
              <a:t>Community Structure and Dynamics of Marine Plankton</a:t>
            </a:r>
            <a:r>
              <a:rPr lang="en-US" sz="1200" i="0" kern="1200" baseline="0" dirty="0" smtClean="0">
                <a:solidFill>
                  <a:schemeClr val="tx1"/>
                </a:solidFill>
                <a:latin typeface="+mn-lt"/>
                <a:ea typeface="+mn-ea"/>
                <a:cs typeface="+mn-cs"/>
              </a:rPr>
              <a:t>.  The first activity is called </a:t>
            </a:r>
            <a:r>
              <a:rPr lang="en-US" sz="1200" i="1" kern="1200" baseline="0" dirty="0" smtClean="0">
                <a:solidFill>
                  <a:schemeClr val="tx1"/>
                </a:solidFill>
                <a:latin typeface="+mn-lt"/>
                <a:ea typeface="+mn-ea"/>
                <a:cs typeface="+mn-cs"/>
              </a:rPr>
              <a:t>Phytoplankton Cell Model Building</a:t>
            </a:r>
            <a:r>
              <a:rPr lang="en-US" sz="1200" i="0" kern="1200" baseline="0" dirty="0" smtClean="0">
                <a:solidFill>
                  <a:schemeClr val="tx1"/>
                </a:solidFill>
                <a:latin typeface="+mn-lt"/>
                <a:ea typeface="+mn-ea"/>
                <a:cs typeface="+mn-cs"/>
              </a:rPr>
              <a:t>, and the third activity is </a:t>
            </a:r>
            <a:r>
              <a:rPr lang="en-US" sz="1200" i="1" kern="1200" baseline="0" dirty="0" smtClean="0">
                <a:solidFill>
                  <a:schemeClr val="tx1"/>
                </a:solidFill>
                <a:latin typeface="+mn-lt"/>
                <a:ea typeface="+mn-ea"/>
                <a:cs typeface="+mn-cs"/>
              </a:rPr>
              <a:t>Plankton Population Dynamics</a:t>
            </a:r>
            <a:r>
              <a:rPr lang="en-US" sz="1200" i="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p>
          <a:p>
            <a:pPr lvl="0">
              <a:buFont typeface="Arial"/>
              <a:buChar char="•"/>
            </a:pPr>
            <a:r>
              <a:rPr lang="en-US" sz="1200" kern="1200" dirty="0" smtClean="0">
                <a:solidFill>
                  <a:schemeClr val="tx1"/>
                </a:solidFill>
                <a:latin typeface="+mn-lt"/>
                <a:ea typeface="+mn-ea"/>
                <a:cs typeface="+mn-cs"/>
              </a:rPr>
              <a:t>There is only one way to consume food to gain energy</a:t>
            </a:r>
          </a:p>
          <a:p>
            <a:pPr lvl="0">
              <a:buFont typeface="Arial"/>
              <a:buChar char="•"/>
            </a:pPr>
            <a:r>
              <a:rPr lang="en-US" sz="1200" kern="1200" dirty="0" smtClean="0">
                <a:solidFill>
                  <a:schemeClr val="tx1"/>
                </a:solidFill>
                <a:latin typeface="+mn-lt"/>
                <a:ea typeface="+mn-ea"/>
                <a:cs typeface="+mn-cs"/>
              </a:rPr>
              <a:t>Unicellular organisms cannot eat</a:t>
            </a:r>
          </a:p>
          <a:p>
            <a:pPr lvl="0">
              <a:buFont typeface="Arial"/>
              <a:buChar char="•"/>
            </a:pPr>
            <a:r>
              <a:rPr lang="en-US" sz="1200" kern="1200" dirty="0" smtClean="0">
                <a:solidFill>
                  <a:schemeClr val="tx1"/>
                </a:solidFill>
                <a:latin typeface="+mn-lt"/>
                <a:ea typeface="+mn-ea"/>
                <a:cs typeface="+mn-cs"/>
              </a:rPr>
              <a:t>Primary consumers in the ocean are not important, especially to humans</a:t>
            </a:r>
          </a:p>
          <a:p>
            <a:pPr lvl="0"/>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EVALUATION TIPS: </a:t>
            </a:r>
            <a:r>
              <a:rPr lang="en-US" sz="1200" kern="1200" dirty="0" smtClean="0">
                <a:solidFill>
                  <a:schemeClr val="tx1"/>
                </a:solidFill>
                <a:latin typeface="+mn-lt"/>
                <a:ea typeface="+mn-ea"/>
                <a:cs typeface="+mn-cs"/>
              </a:rPr>
              <a:t>Students will be asked to calculate the caloric intake from the feeding game.  They can fill out this information</a:t>
            </a:r>
            <a:r>
              <a:rPr lang="en-US" sz="1200" kern="1200" baseline="0" dirty="0" smtClean="0">
                <a:solidFill>
                  <a:schemeClr val="tx1"/>
                </a:solidFill>
                <a:latin typeface="+mn-lt"/>
                <a:ea typeface="+mn-ea"/>
                <a:cs typeface="+mn-cs"/>
              </a:rPr>
              <a:t> in the worksheet </a:t>
            </a:r>
            <a:r>
              <a:rPr lang="en-US" sz="1200" i="1" kern="1200" baseline="0" dirty="0" smtClean="0">
                <a:solidFill>
                  <a:schemeClr val="tx1"/>
                </a:solidFill>
                <a:latin typeface="+mn-lt"/>
                <a:ea typeface="+mn-ea"/>
                <a:cs typeface="+mn-cs"/>
              </a:rPr>
              <a:t>Microzooplankton and Feeding Strategies Worksheet</a:t>
            </a:r>
            <a:r>
              <a:rPr lang="en-US" sz="1200" i="0" kern="1200" baseline="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The</a:t>
            </a:r>
            <a:r>
              <a:rPr lang="en-US" sz="1200" kern="1200" dirty="0" smtClean="0">
                <a:solidFill>
                  <a:schemeClr val="tx1"/>
                </a:solidFill>
                <a:latin typeface="+mn-lt"/>
                <a:ea typeface="+mn-ea"/>
                <a:cs typeface="+mn-cs"/>
              </a:rPr>
              <a:t> values from the class will be combined to calculate an energy pyramid.  </a:t>
            </a:r>
          </a:p>
          <a:p>
            <a:pPr lvl="0"/>
            <a:r>
              <a:rPr lang="en-US" sz="1200" kern="1200" baseline="0" dirty="0" smtClean="0">
                <a:solidFill>
                  <a:schemeClr val="tx1"/>
                </a:solidFill>
                <a:effectLst/>
                <a:latin typeface="+mn-lt"/>
                <a:ea typeface="+mn-ea"/>
                <a:cs typeface="+mn-cs"/>
              </a:rPr>
              <a:t>(See the </a:t>
            </a:r>
            <a:r>
              <a:rPr lang="en-US" sz="1200" i="1" kern="1200" baseline="0" dirty="0" smtClean="0">
                <a:solidFill>
                  <a:schemeClr val="tx1"/>
                </a:solidFill>
                <a:effectLst/>
                <a:latin typeface="+mn-lt"/>
                <a:ea typeface="+mn-ea"/>
                <a:cs typeface="+mn-cs"/>
              </a:rPr>
              <a:t>Expanded Teaching Notes</a:t>
            </a:r>
            <a:r>
              <a:rPr lang="en-US" sz="1200" i="0" kern="1200" baseline="0" dirty="0" smtClean="0">
                <a:solidFill>
                  <a:schemeClr val="tx1"/>
                </a:solidFill>
                <a:effectLst/>
                <a:latin typeface="+mn-lt"/>
                <a:ea typeface="+mn-ea"/>
                <a:cs typeface="+mn-cs"/>
              </a:rPr>
              <a:t> document for more information.)</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 Describe the information in the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 Assign students to different marine organisms and have them act out these feeding strategies.  From what they consume, have the students calculate their caloric intake and use that to create an energy pyramid.  For more information, see the </a:t>
            </a:r>
            <a:r>
              <a:rPr lang="en-US" sz="1200" i="1" kern="1200" baseline="0" dirty="0" smtClean="0">
                <a:solidFill>
                  <a:schemeClr val="tx1"/>
                </a:solidFill>
                <a:effectLst/>
                <a:latin typeface="+mn-lt"/>
                <a:ea typeface="+mn-ea"/>
                <a:cs typeface="+mn-cs"/>
              </a:rPr>
              <a:t>Expanded Teaching </a:t>
            </a:r>
            <a:r>
              <a:rPr lang="en-US" sz="1200" i="0" kern="1200" baseline="0" dirty="0" smtClean="0">
                <a:solidFill>
                  <a:schemeClr val="tx1"/>
                </a:solidFill>
                <a:effectLst/>
                <a:latin typeface="+mn-lt"/>
                <a:ea typeface="+mn-ea"/>
                <a:cs typeface="+mn-cs"/>
              </a:rPr>
              <a:t>Notes document.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effectLst/>
                <a:latin typeface="+mn-lt"/>
                <a:ea typeface="+mn-ea"/>
                <a:cs typeface="+mn-cs"/>
              </a:rPr>
              <a:t>POINT OF </a:t>
            </a:r>
            <a:r>
              <a:rPr lang="en-US" sz="1200" kern="1200" dirty="0" err="1" smtClean="0">
                <a:solidFill>
                  <a:schemeClr val="tx1"/>
                </a:solidFill>
                <a:effectLst/>
                <a:latin typeface="+mn-lt"/>
                <a:ea typeface="+mn-ea"/>
                <a:cs typeface="+mn-cs"/>
              </a:rPr>
              <a:t>SLIDE:This</a:t>
            </a:r>
            <a:r>
              <a:rPr lang="en-US" sz="1200" kern="1200" dirty="0" smtClean="0">
                <a:solidFill>
                  <a:schemeClr val="tx1"/>
                </a:solidFill>
                <a:effectLst/>
                <a:latin typeface="+mn-lt"/>
                <a:ea typeface="+mn-ea"/>
                <a:cs typeface="+mn-cs"/>
              </a:rPr>
              <a:t> slide</a:t>
            </a:r>
            <a:r>
              <a:rPr lang="en-US" sz="1200" kern="1200" baseline="0" dirty="0" smtClean="0">
                <a:solidFill>
                  <a:schemeClr val="tx1"/>
                </a:solidFill>
                <a:effectLst/>
                <a:latin typeface="+mn-lt"/>
                <a:ea typeface="+mn-ea"/>
                <a:cs typeface="+mn-cs"/>
              </a:rPr>
              <a:t> shows a diversity of microzooplankton and briefly explains what they are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BULLETED POINTS:</a:t>
            </a:r>
          </a:p>
          <a:p>
            <a:pPr>
              <a:buFont typeface="Arial"/>
              <a:buChar char="•"/>
            </a:pPr>
            <a:r>
              <a:rPr lang="en-US" sz="1200" kern="1200" dirty="0" smtClean="0">
                <a:solidFill>
                  <a:schemeClr val="tx1"/>
                </a:solidFill>
                <a:effectLst/>
                <a:latin typeface="+mn-lt"/>
                <a:ea typeface="+mn-ea"/>
                <a:cs typeface="+mn-cs"/>
              </a:rPr>
              <a:t>Microzooplankton</a:t>
            </a:r>
            <a:r>
              <a:rPr lang="en-US" sz="1200" kern="1200" baseline="0" dirty="0" smtClean="0">
                <a:solidFill>
                  <a:schemeClr val="tx1"/>
                </a:solidFill>
                <a:effectLst/>
                <a:latin typeface="+mn-lt"/>
                <a:ea typeface="+mn-ea"/>
                <a:cs typeface="+mn-cs"/>
              </a:rPr>
              <a:t> are made up of one cell</a:t>
            </a:r>
          </a:p>
          <a:p>
            <a:pPr>
              <a:buFont typeface="Arial"/>
              <a:buChar char="•"/>
            </a:pPr>
            <a:r>
              <a:rPr lang="en-US" sz="1200" kern="1200" baseline="0" dirty="0" smtClean="0">
                <a:solidFill>
                  <a:schemeClr val="tx1"/>
                </a:solidFill>
                <a:effectLst/>
                <a:latin typeface="+mn-lt"/>
                <a:ea typeface="+mn-ea"/>
                <a:cs typeface="+mn-cs"/>
              </a:rPr>
              <a:t>They eat </a:t>
            </a:r>
            <a:r>
              <a:rPr lang="en-US" sz="1200" kern="1200" baseline="0" dirty="0" err="1" smtClean="0">
                <a:solidFill>
                  <a:schemeClr val="tx1"/>
                </a:solidFill>
                <a:effectLst/>
                <a:latin typeface="+mn-lt"/>
                <a:ea typeface="+mn-ea"/>
                <a:cs typeface="+mn-cs"/>
              </a:rPr>
              <a:t>photosynthesizers</a:t>
            </a:r>
            <a:r>
              <a:rPr lang="en-US" sz="1200" kern="1200" baseline="0" dirty="0" smtClean="0">
                <a:solidFill>
                  <a:schemeClr val="tx1"/>
                </a:solidFill>
                <a:effectLst/>
                <a:latin typeface="+mn-lt"/>
                <a:ea typeface="+mn-ea"/>
                <a:cs typeface="+mn-cs"/>
              </a:rPr>
              <a:t> (aka primary producers)</a:t>
            </a:r>
          </a:p>
          <a:p>
            <a:pPr>
              <a:buFont typeface="Arial"/>
              <a:buChar char="•"/>
            </a:pPr>
            <a:r>
              <a:rPr lang="en-US" sz="1200" kern="1200" baseline="0" dirty="0" smtClean="0">
                <a:solidFill>
                  <a:schemeClr val="tx1"/>
                </a:solidFill>
                <a:effectLst/>
                <a:latin typeface="+mn-lt"/>
                <a:ea typeface="+mn-ea"/>
                <a:cs typeface="+mn-cs"/>
              </a:rPr>
              <a:t>Because microzooplankton eat primary producers, microzooplankton are called primary consumers</a:t>
            </a:r>
          </a:p>
          <a:p>
            <a:pPr>
              <a:buFont typeface="Arial"/>
              <a:buChar char="•"/>
            </a:pPr>
            <a:r>
              <a:rPr lang="en-US" sz="1200" kern="1200" baseline="0" dirty="0" smtClean="0">
                <a:solidFill>
                  <a:schemeClr val="tx1"/>
                </a:solidFill>
                <a:effectLst/>
                <a:latin typeface="+mn-lt"/>
                <a:ea typeface="+mn-ea"/>
                <a:cs typeface="+mn-cs"/>
              </a:rPr>
              <a:t>They are in turn eaten by larger zooplankton, making zooplankton secondary consumers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IMAGES: </a:t>
            </a:r>
          </a:p>
          <a:p>
            <a:pPr marL="171450" indent="-171450">
              <a:buFont typeface="Arial"/>
              <a:buChar char="•"/>
            </a:pPr>
            <a:r>
              <a:rPr lang="en-US" sz="1200" kern="1200" dirty="0" smtClean="0">
                <a:solidFill>
                  <a:schemeClr val="tx1"/>
                </a:solidFill>
                <a:effectLst/>
                <a:latin typeface="+mn-lt"/>
                <a:ea typeface="+mn-ea"/>
                <a:cs typeface="+mn-cs"/>
              </a:rPr>
              <a:t>Grey background image is of a </a:t>
            </a:r>
            <a:r>
              <a:rPr lang="en-US" sz="1200" kern="1200" dirty="0" err="1" smtClean="0">
                <a:solidFill>
                  <a:schemeClr val="tx1"/>
                </a:solidFill>
                <a:effectLst/>
                <a:latin typeface="+mn-lt"/>
                <a:ea typeface="+mn-ea"/>
                <a:cs typeface="+mn-cs"/>
              </a:rPr>
              <a:t>tintinnid</a:t>
            </a:r>
            <a:r>
              <a:rPr lang="en-US" sz="1200" kern="1200" dirty="0" smtClean="0">
                <a:solidFill>
                  <a:schemeClr val="tx1"/>
                </a:solidFill>
                <a:effectLst/>
                <a:latin typeface="+mn-lt"/>
                <a:ea typeface="+mn-ea"/>
                <a:cs typeface="+mn-cs"/>
              </a:rPr>
              <a:t>, micrometers</a:t>
            </a:r>
            <a:r>
              <a:rPr lang="en-US" sz="1200" kern="1200" baseline="0" dirty="0" smtClean="0">
                <a:solidFill>
                  <a:schemeClr val="tx1"/>
                </a:solidFill>
                <a:effectLst/>
                <a:latin typeface="+mn-lt"/>
                <a:ea typeface="+mn-ea"/>
                <a:cs typeface="+mn-cs"/>
              </a:rPr>
              <a:t> in scale, taken by Rebecca </a:t>
            </a:r>
            <a:r>
              <a:rPr lang="en-US" sz="1200" kern="1200" baseline="0" dirty="0" err="1" smtClean="0">
                <a:solidFill>
                  <a:schemeClr val="tx1"/>
                </a:solidFill>
                <a:effectLst/>
                <a:latin typeface="+mn-lt"/>
                <a:ea typeface="+mn-ea"/>
                <a:cs typeface="+mn-cs"/>
              </a:rPr>
              <a:t>Gast</a:t>
            </a:r>
            <a:r>
              <a:rPr lang="en-US" sz="1200" kern="1200" baseline="0" dirty="0" smtClean="0">
                <a:solidFill>
                  <a:schemeClr val="tx1"/>
                </a:solidFill>
                <a:effectLst/>
                <a:latin typeface="+mn-lt"/>
                <a:ea typeface="+mn-ea"/>
                <a:cs typeface="+mn-cs"/>
              </a:rPr>
              <a:t> of WHOI, </a:t>
            </a: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www.divediscover.whoi.edu</a:t>
            </a:r>
            <a:r>
              <a:rPr lang="en-US" sz="1200" kern="1200" dirty="0" smtClean="0">
                <a:solidFill>
                  <a:schemeClr val="tx1"/>
                </a:solidFill>
                <a:effectLst/>
                <a:latin typeface="+mn-lt"/>
                <a:ea typeface="+mn-ea"/>
                <a:cs typeface="+mn-cs"/>
              </a:rPr>
              <a:t>/expedition10/daily/critter/</a:t>
            </a:r>
            <a:r>
              <a:rPr lang="en-US" sz="1200" kern="1200" dirty="0" err="1" smtClean="0">
                <a:solidFill>
                  <a:schemeClr val="tx1"/>
                </a:solidFill>
                <a:effectLst/>
                <a:latin typeface="+mn-lt"/>
                <a:ea typeface="+mn-ea"/>
                <a:cs typeface="+mn-cs"/>
              </a:rPr>
              <a:t>tintinnid-en.html</a:t>
            </a:r>
            <a:endParaRPr lang="en-US" sz="1200" kern="1200" baseline="0" dirty="0" smtClean="0">
              <a:solidFill>
                <a:schemeClr val="tx1"/>
              </a:solidFill>
              <a:effectLst/>
              <a:latin typeface="+mn-lt"/>
              <a:ea typeface="+mn-ea"/>
              <a:cs typeface="+mn-cs"/>
            </a:endParaRPr>
          </a:p>
          <a:p>
            <a:pPr marL="171450" indent="-171450">
              <a:buFont typeface="Arial"/>
              <a:buChar char="•"/>
            </a:pPr>
            <a:r>
              <a:rPr lang="en-US" sz="1200" kern="1200" baseline="0" dirty="0" smtClean="0">
                <a:solidFill>
                  <a:schemeClr val="tx1"/>
                </a:solidFill>
                <a:effectLst/>
                <a:latin typeface="+mn-lt"/>
                <a:ea typeface="+mn-ea"/>
                <a:cs typeface="+mn-cs"/>
              </a:rPr>
              <a:t>Black background image is of </a:t>
            </a:r>
            <a:r>
              <a:rPr lang="en-US" sz="1200" kern="1200" baseline="0" dirty="0" err="1" smtClean="0">
                <a:solidFill>
                  <a:schemeClr val="tx1"/>
                </a:solidFill>
                <a:effectLst/>
                <a:latin typeface="+mn-lt"/>
                <a:ea typeface="+mn-ea"/>
                <a:cs typeface="+mn-cs"/>
              </a:rPr>
              <a:t>dinoflagellates</a:t>
            </a:r>
            <a:r>
              <a:rPr lang="en-US" sz="1200" kern="1200" baseline="0" dirty="0" smtClean="0">
                <a:solidFill>
                  <a:schemeClr val="tx1"/>
                </a:solidFill>
                <a:effectLst/>
                <a:latin typeface="+mn-lt"/>
                <a:ea typeface="+mn-ea"/>
                <a:cs typeface="+mn-cs"/>
              </a:rPr>
              <a:t> with full food vacuoles, taken from </a:t>
            </a:r>
            <a:r>
              <a:rPr lang="en-US" sz="1200" kern="1200" baseline="0" dirty="0" err="1" smtClean="0">
                <a:solidFill>
                  <a:schemeClr val="tx1"/>
                </a:solidFill>
                <a:effectLst/>
                <a:latin typeface="+mn-lt"/>
                <a:ea typeface="+mn-ea"/>
                <a:cs typeface="+mn-cs"/>
              </a:rPr>
              <a:t>Sherr</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Sherr</a:t>
            </a:r>
            <a:r>
              <a:rPr lang="en-US" sz="1200" kern="1200" baseline="0" dirty="0" smtClean="0">
                <a:solidFill>
                  <a:schemeClr val="tx1"/>
                </a:solidFill>
                <a:effectLst/>
                <a:latin typeface="+mn-lt"/>
                <a:ea typeface="+mn-ea"/>
                <a:cs typeface="+mn-cs"/>
              </a:rPr>
              <a:t>, http://</a:t>
            </a:r>
            <a:r>
              <a:rPr lang="en-US" sz="1200" kern="1200" baseline="0" dirty="0" err="1" smtClean="0">
                <a:solidFill>
                  <a:schemeClr val="tx1"/>
                </a:solidFill>
                <a:effectLst/>
                <a:latin typeface="+mn-lt"/>
                <a:ea typeface="+mn-ea"/>
                <a:cs typeface="+mn-cs"/>
              </a:rPr>
              <a:t>bioloc.coas.oregonstate.edu</a:t>
            </a:r>
            <a:r>
              <a:rPr lang="en-US" sz="1200" kern="1200" baseline="0" dirty="0" smtClean="0">
                <a:solidFill>
                  <a:schemeClr val="tx1"/>
                </a:solidFill>
                <a:effectLst/>
                <a:latin typeface="+mn-lt"/>
                <a:ea typeface="+mn-ea"/>
                <a:cs typeface="+mn-cs"/>
              </a:rPr>
              <a:t>/</a:t>
            </a:r>
            <a:r>
              <a:rPr lang="en-US" sz="1200" kern="1200" baseline="0" dirty="0" err="1" smtClean="0">
                <a:solidFill>
                  <a:schemeClr val="tx1"/>
                </a:solidFill>
                <a:effectLst/>
                <a:latin typeface="+mn-lt"/>
                <a:ea typeface="+mn-ea"/>
                <a:cs typeface="+mn-cs"/>
              </a:rPr>
              <a:t>SherrLab</a:t>
            </a:r>
            <a:r>
              <a:rPr lang="en-US" sz="1200" kern="1200" baseline="0" dirty="0" smtClean="0">
                <a:solidFill>
                  <a:schemeClr val="tx1"/>
                </a:solidFill>
                <a:effectLst/>
                <a:latin typeface="+mn-lt"/>
                <a:ea typeface="+mn-ea"/>
                <a:cs typeface="+mn-cs"/>
              </a:rPr>
              <a:t>/</a:t>
            </a:r>
            <a:r>
              <a:rPr lang="en-US" sz="1200" kern="1200" baseline="0" dirty="0" err="1" smtClean="0">
                <a:solidFill>
                  <a:schemeClr val="tx1"/>
                </a:solidFill>
                <a:effectLst/>
                <a:latin typeface="+mn-lt"/>
                <a:ea typeface="+mn-ea"/>
                <a:cs typeface="+mn-cs"/>
              </a:rPr>
              <a:t>GLOBEC.html</a:t>
            </a:r>
            <a:endParaRPr lang="en-US" sz="1200" kern="1200" baseline="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The greenish blue background image is of a radiolarian called </a:t>
            </a:r>
            <a:r>
              <a:rPr lang="en-US" sz="1200" i="1" kern="1200" dirty="0" err="1" smtClean="0">
                <a:solidFill>
                  <a:schemeClr val="tx1"/>
                </a:solidFill>
                <a:effectLst/>
                <a:latin typeface="+mn-lt"/>
                <a:ea typeface="+mn-ea"/>
                <a:cs typeface="+mn-cs"/>
              </a:rPr>
              <a:t>Acanthometrol</a:t>
            </a:r>
            <a:r>
              <a:rPr lang="en-US" sz="1200" i="1" kern="1200" baseline="0" dirty="0" smtClean="0">
                <a:solidFill>
                  <a:schemeClr val="tx1"/>
                </a:solidFill>
                <a:effectLst/>
                <a:latin typeface="+mn-lt"/>
                <a:ea typeface="+mn-ea"/>
                <a:cs typeface="+mn-cs"/>
              </a:rPr>
              <a:t> </a:t>
            </a:r>
            <a:r>
              <a:rPr lang="en-US" sz="1200" i="1" kern="1200" baseline="0" dirty="0" err="1" smtClean="0">
                <a:solidFill>
                  <a:schemeClr val="tx1"/>
                </a:solidFill>
                <a:effectLst/>
                <a:latin typeface="+mn-lt"/>
                <a:ea typeface="+mn-ea"/>
                <a:cs typeface="+mn-cs"/>
              </a:rPr>
              <a:t>pellucidum</a:t>
            </a:r>
            <a:r>
              <a:rPr lang="en-US" sz="1200" i="0" kern="1200" baseline="0" dirty="0" smtClean="0">
                <a:solidFill>
                  <a:schemeClr val="tx1"/>
                </a:solidFill>
                <a:effectLst/>
                <a:latin typeface="+mn-lt"/>
                <a:ea typeface="+mn-ea"/>
                <a:cs typeface="+mn-cs"/>
              </a:rPr>
              <a:t>.  It is micrometers in length.  It was taken from http://</a:t>
            </a:r>
            <a:r>
              <a:rPr lang="en-US" sz="1200" i="0" kern="1200" baseline="0" dirty="0" err="1" smtClean="0">
                <a:solidFill>
                  <a:schemeClr val="tx1"/>
                </a:solidFill>
                <a:effectLst/>
                <a:latin typeface="+mn-lt"/>
                <a:ea typeface="+mn-ea"/>
                <a:cs typeface="+mn-cs"/>
              </a:rPr>
              <a:t>www.serc.si.edu</a:t>
            </a:r>
            <a:r>
              <a:rPr lang="en-US" sz="1200" i="0" kern="1200" baseline="0" dirty="0" smtClean="0">
                <a:solidFill>
                  <a:schemeClr val="tx1"/>
                </a:solidFill>
                <a:effectLst/>
                <a:latin typeface="+mn-lt"/>
                <a:ea typeface="+mn-ea"/>
                <a:cs typeface="+mn-cs"/>
              </a:rPr>
              <a:t>/labs/phytoplankton/guide/</a:t>
            </a:r>
            <a:r>
              <a:rPr lang="en-US" sz="1200" i="0" kern="1200" baseline="0" dirty="0" err="1" smtClean="0">
                <a:solidFill>
                  <a:schemeClr val="tx1"/>
                </a:solidFill>
                <a:effectLst/>
                <a:latin typeface="+mn-lt"/>
                <a:ea typeface="+mn-ea"/>
                <a:cs typeface="+mn-cs"/>
              </a:rPr>
              <a:t>addtl_collections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microzoops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acantho.aspx</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USEFUL</a:t>
            </a:r>
            <a:r>
              <a:rPr lang="en-US" sz="1200" kern="1200" baseline="0" dirty="0" smtClean="0">
                <a:solidFill>
                  <a:schemeClr val="tx1"/>
                </a:solidFill>
                <a:effectLst/>
                <a:latin typeface="+mn-lt"/>
                <a:ea typeface="+mn-ea"/>
                <a:cs typeface="+mn-cs"/>
              </a:rPr>
              <a:t> LINKS</a:t>
            </a:r>
            <a:r>
              <a:rPr lang="en-US" sz="1200" kern="1200" dirty="0" smtClean="0">
                <a:solidFill>
                  <a:schemeClr val="tx1"/>
                </a:solidFill>
                <a:effectLst/>
                <a:latin typeface="+mn-lt"/>
                <a:ea typeface="+mn-ea"/>
                <a:cs typeface="+mn-cs"/>
              </a:rPr>
              <a:t>: http://</a:t>
            </a:r>
            <a:r>
              <a:rPr lang="en-US" sz="1200" kern="1200" dirty="0" err="1" smtClean="0">
                <a:solidFill>
                  <a:schemeClr val="tx1"/>
                </a:solidFill>
                <a:effectLst/>
                <a:latin typeface="+mn-lt"/>
                <a:ea typeface="+mn-ea"/>
                <a:cs typeface="+mn-cs"/>
              </a:rPr>
              <a:t>bioloc.coas.oregonstate.edu/SherrLab/GLOBEC.html</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effectLst/>
                <a:latin typeface="+mn-lt"/>
                <a:ea typeface="+mn-ea"/>
                <a:cs typeface="+mn-cs"/>
              </a:rPr>
              <a:t>POINT OF SLIDE:  </a:t>
            </a:r>
          </a:p>
          <a:p>
            <a:r>
              <a:rPr lang="en-US" sz="1200" kern="1200" dirty="0" smtClean="0">
                <a:solidFill>
                  <a:schemeClr val="tx1"/>
                </a:solidFill>
                <a:effectLst/>
                <a:latin typeface="+mn-lt"/>
                <a:ea typeface="+mn-ea"/>
                <a:cs typeface="+mn-cs"/>
              </a:rPr>
              <a:t>This slide shows examples of microzooplankton.</a:t>
            </a:r>
            <a:r>
              <a:rPr lang="en-US" sz="1200" kern="1200" baseline="0" dirty="0" smtClean="0">
                <a:solidFill>
                  <a:schemeClr val="tx1"/>
                </a:solidFill>
                <a:effectLst/>
                <a:latin typeface="+mn-lt"/>
                <a:ea typeface="+mn-ea"/>
                <a:cs typeface="+mn-cs"/>
              </a:rPr>
              <a:t>  These include ciliates, radiolarians, foraminifera, and </a:t>
            </a:r>
            <a:r>
              <a:rPr lang="en-US" sz="1200" kern="1200" baseline="0" dirty="0" err="1" smtClean="0">
                <a:solidFill>
                  <a:schemeClr val="tx1"/>
                </a:solidFill>
                <a:effectLst/>
                <a:latin typeface="+mn-lt"/>
                <a:ea typeface="+mn-ea"/>
                <a:cs typeface="+mn-cs"/>
              </a:rPr>
              <a:t>dinoflagellates</a:t>
            </a:r>
            <a:r>
              <a:rPr lang="en-US" sz="1200" kern="1200" baseline="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IMAGES:</a:t>
            </a:r>
          </a:p>
          <a:p>
            <a:pPr marL="171450" indent="-171450">
              <a:buFont typeface="Arial"/>
              <a:buChar char="•"/>
            </a:pPr>
            <a:r>
              <a:rPr lang="en-US" sz="1200" kern="1200" dirty="0" smtClean="0">
                <a:solidFill>
                  <a:schemeClr val="tx1"/>
                </a:solidFill>
                <a:effectLst/>
                <a:latin typeface="+mn-lt"/>
                <a:ea typeface="+mn-ea"/>
                <a:cs typeface="+mn-cs"/>
              </a:rPr>
              <a:t>The ciliate is</a:t>
            </a:r>
            <a:r>
              <a:rPr lang="en-US" sz="1200" kern="1200" baseline="0" dirty="0" smtClean="0">
                <a:solidFill>
                  <a:schemeClr val="tx1"/>
                </a:solidFill>
                <a:effectLst/>
                <a:latin typeface="+mn-lt"/>
                <a:ea typeface="+mn-ea"/>
                <a:cs typeface="+mn-cs"/>
              </a:rPr>
              <a:t> </a:t>
            </a:r>
            <a:r>
              <a:rPr lang="en-US" sz="1200" i="1" kern="1200" baseline="0" dirty="0" err="1" smtClean="0">
                <a:solidFill>
                  <a:schemeClr val="tx1"/>
                </a:solidFill>
                <a:effectLst/>
                <a:latin typeface="+mn-lt"/>
                <a:ea typeface="+mn-ea"/>
                <a:cs typeface="+mn-cs"/>
              </a:rPr>
              <a:t>Acineta</a:t>
            </a:r>
            <a:r>
              <a:rPr lang="en-US" sz="1200" i="1" kern="1200" baseline="0" dirty="0" smtClean="0">
                <a:solidFill>
                  <a:schemeClr val="tx1"/>
                </a:solidFill>
                <a:effectLst/>
                <a:latin typeface="+mn-lt"/>
                <a:ea typeface="+mn-ea"/>
                <a:cs typeface="+mn-cs"/>
              </a:rPr>
              <a:t> </a:t>
            </a:r>
            <a:r>
              <a:rPr lang="en-US" sz="1200" i="1" kern="1200" baseline="0" dirty="0" err="1" smtClean="0">
                <a:solidFill>
                  <a:schemeClr val="tx1"/>
                </a:solidFill>
                <a:effectLst/>
                <a:latin typeface="+mn-lt"/>
                <a:ea typeface="+mn-ea"/>
                <a:cs typeface="+mn-cs"/>
              </a:rPr>
              <a:t>tuberosa</a:t>
            </a:r>
            <a:r>
              <a:rPr lang="en-US" sz="1200" i="0" kern="1200" baseline="0" dirty="0" smtClean="0">
                <a:solidFill>
                  <a:schemeClr val="tx1"/>
                </a:solidFill>
                <a:effectLst/>
                <a:latin typeface="+mn-lt"/>
                <a:ea typeface="+mn-ea"/>
                <a:cs typeface="+mn-cs"/>
              </a:rPr>
              <a:t>.  Image taken from </a:t>
            </a:r>
            <a:r>
              <a:rPr lang="en-US" sz="1200" i="0" kern="1200" dirty="0" err="1"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://www.serc.si.edu/labs/phytoplankton/guide/addtl_collections/microzoops/acintub.aspx</a:t>
            </a:r>
            <a:endParaRPr lang="en-US"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The radiolarian is </a:t>
            </a:r>
            <a:r>
              <a:rPr lang="en-US" sz="1200" i="1" kern="1200" dirty="0" err="1" smtClean="0">
                <a:solidFill>
                  <a:schemeClr val="tx1"/>
                </a:solidFill>
                <a:effectLst/>
                <a:latin typeface="+mn-lt"/>
                <a:ea typeface="+mn-ea"/>
                <a:cs typeface="+mn-cs"/>
              </a:rPr>
              <a:t>Arachnophaerea</a:t>
            </a:r>
            <a:r>
              <a:rPr lang="en-US" sz="1200" i="1" kern="1200" dirty="0" smtClean="0">
                <a:solidFill>
                  <a:schemeClr val="tx1"/>
                </a:solidFill>
                <a:effectLst/>
                <a:latin typeface="+mn-lt"/>
                <a:ea typeface="+mn-ea"/>
                <a:cs typeface="+mn-cs"/>
              </a:rPr>
              <a:t> spp.</a:t>
            </a:r>
            <a:r>
              <a:rPr lang="en-US" sz="1200" i="0" kern="1200" baseline="0" dirty="0" smtClean="0">
                <a:solidFill>
                  <a:schemeClr val="tx1"/>
                </a:solidFill>
                <a:effectLst/>
                <a:latin typeface="+mn-lt"/>
                <a:ea typeface="+mn-ea"/>
                <a:cs typeface="+mn-cs"/>
              </a:rPr>
              <a:t>  Image courtesy of </a:t>
            </a:r>
            <a:r>
              <a:rPr lang="en-US" sz="1200" i="0" kern="1200" baseline="0" dirty="0" err="1" smtClean="0">
                <a:solidFill>
                  <a:schemeClr val="tx1"/>
                </a:solidFill>
                <a:effectLst/>
                <a:latin typeface="+mn-lt"/>
                <a:ea typeface="+mn-ea"/>
                <a:cs typeface="+mn-cs"/>
              </a:rPr>
              <a:t>http://www.serc.si.edu/labs/phytoplankton/guide/addtl_collections/microzoops/arachnosph.aspx</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Foraminifera is </a:t>
            </a:r>
            <a:r>
              <a:rPr lang="en-US" i="1" dirty="0" err="1" smtClean="0"/>
              <a:t>Cribrostomoides</a:t>
            </a:r>
            <a:r>
              <a:rPr lang="en-US" i="1" dirty="0" smtClean="0"/>
              <a:t> </a:t>
            </a:r>
            <a:r>
              <a:rPr lang="en-US" i="1" dirty="0" err="1" smtClean="0"/>
              <a:t>jeffreysi</a:t>
            </a:r>
            <a:r>
              <a:rPr lang="en-US" i="1" dirty="0" smtClean="0"/>
              <a:t>.</a:t>
            </a:r>
            <a:r>
              <a:rPr lang="en-US" i="0" dirty="0" smtClean="0"/>
              <a:t>  Image courtesy of http://</a:t>
            </a:r>
            <a:r>
              <a:rPr lang="en-US" i="0" dirty="0" err="1" smtClean="0"/>
              <a:t>www.marinespecies.org/aphia.php?p</a:t>
            </a:r>
            <a:r>
              <a:rPr lang="en-US" i="0" dirty="0" smtClean="0"/>
              <a:t>=</a:t>
            </a:r>
            <a:r>
              <a:rPr lang="en-US" i="0" dirty="0" err="1" smtClean="0"/>
              <a:t>image&amp;pic</a:t>
            </a:r>
            <a:r>
              <a:rPr lang="en-US" i="0" dirty="0" smtClean="0"/>
              <a:t>=41411</a:t>
            </a:r>
          </a:p>
          <a:p>
            <a:pPr marL="171450" indent="-171450">
              <a:buFont typeface="Arial"/>
              <a:buChar char="•"/>
            </a:pPr>
            <a:r>
              <a:rPr lang="en-US" sz="1200" i="0" kern="1200" dirty="0" err="1" smtClean="0">
                <a:solidFill>
                  <a:schemeClr val="tx1"/>
                </a:solidFill>
                <a:effectLst/>
                <a:latin typeface="+mn-lt"/>
                <a:ea typeface="+mn-ea"/>
                <a:cs typeface="+mn-cs"/>
              </a:rPr>
              <a:t>Dinoflagellate</a:t>
            </a:r>
            <a:r>
              <a:rPr lang="en-US" sz="1200" i="0" kern="1200" baseline="0" dirty="0" smtClean="0">
                <a:solidFill>
                  <a:schemeClr val="tx1"/>
                </a:solidFill>
                <a:effectLst/>
                <a:latin typeface="+mn-lt"/>
                <a:ea typeface="+mn-ea"/>
                <a:cs typeface="+mn-cs"/>
              </a:rPr>
              <a:t> is </a:t>
            </a:r>
            <a:r>
              <a:rPr lang="en-US" sz="1200" i="1" kern="1200" baseline="0" dirty="0" err="1" smtClean="0">
                <a:solidFill>
                  <a:schemeClr val="tx1"/>
                </a:solidFill>
                <a:effectLst/>
                <a:latin typeface="+mn-lt"/>
                <a:ea typeface="+mn-ea"/>
                <a:cs typeface="+mn-cs"/>
              </a:rPr>
              <a:t>Oblea</a:t>
            </a:r>
            <a:r>
              <a:rPr lang="en-US" sz="1200" i="1" kern="1200" baseline="0" dirty="0" smtClean="0">
                <a:solidFill>
                  <a:schemeClr val="tx1"/>
                </a:solidFill>
                <a:effectLst/>
                <a:latin typeface="+mn-lt"/>
                <a:ea typeface="+mn-ea"/>
                <a:cs typeface="+mn-cs"/>
              </a:rPr>
              <a:t> rotunda</a:t>
            </a:r>
            <a:r>
              <a:rPr lang="en-US" sz="1200" i="0" kern="1200" baseline="0" dirty="0" smtClean="0">
                <a:solidFill>
                  <a:schemeClr val="tx1"/>
                </a:solidFill>
                <a:effectLst/>
                <a:latin typeface="+mn-lt"/>
                <a:ea typeface="+mn-ea"/>
                <a:cs typeface="+mn-cs"/>
              </a:rPr>
              <a:t>.  Image taken by T. </a:t>
            </a:r>
            <a:r>
              <a:rPr lang="en-US" sz="1200" i="0" kern="1200" baseline="0" dirty="0" err="1" smtClean="0">
                <a:solidFill>
                  <a:schemeClr val="tx1"/>
                </a:solidFill>
                <a:effectLst/>
                <a:latin typeface="+mn-lt"/>
                <a:ea typeface="+mn-ea"/>
                <a:cs typeface="+mn-cs"/>
              </a:rPr>
              <a:t>Monrozova</a:t>
            </a:r>
            <a:r>
              <a:rPr lang="en-US" sz="1200" i="0" kern="1200" baseline="0" dirty="0" smtClean="0">
                <a:solidFill>
                  <a:schemeClr val="tx1"/>
                </a:solidFill>
                <a:effectLst/>
                <a:latin typeface="+mn-lt"/>
                <a:ea typeface="+mn-ea"/>
                <a:cs typeface="+mn-cs"/>
              </a:rPr>
              <a:t> from http://</a:t>
            </a:r>
            <a:r>
              <a:rPr lang="en-US" sz="1200" i="0" kern="1200" baseline="0" dirty="0" err="1" smtClean="0">
                <a:solidFill>
                  <a:schemeClr val="tx1"/>
                </a:solidFill>
                <a:effectLst/>
                <a:latin typeface="+mn-lt"/>
                <a:ea typeface="+mn-ea"/>
                <a:cs typeface="+mn-cs"/>
              </a:rPr>
              <a:t>planktonnet.awi.de/index.php?contenttype</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image_details&amp;itemid</a:t>
            </a:r>
            <a:r>
              <a:rPr lang="en-US" sz="1200" i="0" kern="1200" baseline="0" dirty="0" smtClean="0">
                <a:solidFill>
                  <a:schemeClr val="tx1"/>
                </a:solidFill>
                <a:effectLst/>
                <a:latin typeface="+mn-lt"/>
                <a:ea typeface="+mn-ea"/>
                <a:cs typeface="+mn-cs"/>
              </a:rPr>
              <a:t>=14265#content</a:t>
            </a:r>
            <a:endParaRPr lang="en-US" sz="1200" i="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a:t>
            </a:r>
          </a:p>
          <a:p>
            <a:r>
              <a:rPr lang="en-US" dirty="0" smtClean="0"/>
              <a:t>This slide shows a</a:t>
            </a:r>
            <a:r>
              <a:rPr lang="en-US" baseline="0" dirty="0" smtClean="0"/>
              <a:t> simplified food chain, showing how microzooplankton fit in and thus are relevant to people.  </a:t>
            </a:r>
          </a:p>
          <a:p>
            <a:endParaRPr lang="en-US" baseline="0" dirty="0" smtClean="0"/>
          </a:p>
          <a:p>
            <a:r>
              <a:rPr lang="en-US" baseline="0" dirty="0" smtClean="0"/>
              <a:t>NOTES: </a:t>
            </a:r>
          </a:p>
          <a:p>
            <a:pPr marL="171450" indent="-171450">
              <a:buFont typeface="Arial"/>
              <a:buChar char="•"/>
            </a:pPr>
            <a:r>
              <a:rPr lang="en-US" baseline="0" dirty="0" smtClean="0"/>
              <a:t>At the bottom of the food chain are the primary producers, in this case phytoplankton</a:t>
            </a:r>
          </a:p>
          <a:p>
            <a:pPr marL="171450" indent="-171450">
              <a:buFont typeface="Arial"/>
              <a:buChar char="•"/>
            </a:pPr>
            <a:r>
              <a:rPr lang="en-US" baseline="0" dirty="0" smtClean="0"/>
              <a:t>The primary producers are eaten by the primary consumers, in this case the organism of interest, microzooplankton</a:t>
            </a:r>
          </a:p>
          <a:p>
            <a:pPr marL="171450" indent="-171450">
              <a:buFont typeface="Arial"/>
              <a:buChar char="•"/>
            </a:pPr>
            <a:r>
              <a:rPr lang="en-US" baseline="0" dirty="0" smtClean="0"/>
              <a:t>The primary consumers are in turn eaten by secondary consumers, represented here by a copepod</a:t>
            </a:r>
          </a:p>
          <a:p>
            <a:pPr marL="171450" indent="-171450">
              <a:buFont typeface="Arial"/>
              <a:buChar char="•"/>
            </a:pPr>
            <a:r>
              <a:rPr lang="en-US" baseline="0" dirty="0" smtClean="0"/>
              <a:t>The secondary consumers are eaten by tertiary consumers, in this case fish</a:t>
            </a:r>
          </a:p>
          <a:p>
            <a:pPr marL="171450" indent="-171450">
              <a:buFont typeface="Arial"/>
              <a:buChar char="•"/>
            </a:pPr>
            <a:r>
              <a:rPr lang="en-US" baseline="0" dirty="0" smtClean="0"/>
              <a:t>Finally, the tertiary consumers are eaten by the quaternary consumer, a human</a:t>
            </a:r>
          </a:p>
          <a:p>
            <a:endParaRPr lang="en-US" baseline="0" dirty="0" smtClean="0"/>
          </a:p>
          <a:p>
            <a:r>
              <a:rPr lang="en-US" baseline="0" dirty="0" smtClean="0"/>
              <a:t>IMAGES:</a:t>
            </a:r>
          </a:p>
          <a:p>
            <a:pPr marL="171450" indent="-171450">
              <a:buFont typeface="Arial"/>
              <a:buChar char="•"/>
            </a:pPr>
            <a:r>
              <a:rPr lang="en-US" baseline="0" dirty="0" smtClean="0"/>
              <a:t>The phytoplankton primary producer is an image of the diatom</a:t>
            </a:r>
            <a:r>
              <a:rPr lang="en-US" i="1" baseline="0" dirty="0" smtClean="0"/>
              <a:t> </a:t>
            </a:r>
            <a:r>
              <a:rPr lang="en-US" i="1" baseline="0" dirty="0" err="1" smtClean="0"/>
              <a:t>Conscinodiscus</a:t>
            </a:r>
            <a:r>
              <a:rPr lang="en-US" baseline="0" dirty="0" smtClean="0"/>
              <a:t>, taken from http://</a:t>
            </a:r>
            <a:r>
              <a:rPr lang="en-US" baseline="0" dirty="0" err="1" smtClean="0"/>
              <a:t>www.serc.si.edu</a:t>
            </a:r>
            <a:r>
              <a:rPr lang="en-US" baseline="0" dirty="0" smtClean="0"/>
              <a:t>/labs/phytoplankton/guide/</a:t>
            </a:r>
            <a:r>
              <a:rPr lang="en-US" baseline="0" dirty="0" err="1" smtClean="0"/>
              <a:t>addtl_collections</a:t>
            </a:r>
            <a:r>
              <a:rPr lang="en-US" baseline="0" dirty="0" smtClean="0"/>
              <a:t>/Antarctica/</a:t>
            </a:r>
            <a:r>
              <a:rPr lang="en-US" baseline="0" dirty="0" err="1" smtClean="0"/>
              <a:t>cocsinbuvet.aspx</a:t>
            </a:r>
            <a:endParaRPr lang="en-US" baseline="0" dirty="0" smtClean="0"/>
          </a:p>
          <a:p>
            <a:pPr marL="171450" indent="-171450">
              <a:buFont typeface="Arial"/>
              <a:buChar char="•"/>
            </a:pPr>
            <a:r>
              <a:rPr lang="en-US" baseline="0" dirty="0" smtClean="0"/>
              <a:t>As in the previous slide, the microzooplankton primary consumer is the radiolarian </a:t>
            </a:r>
            <a:r>
              <a:rPr lang="en-US" sz="1200" i="1" kern="1200" dirty="0" err="1" smtClean="0">
                <a:solidFill>
                  <a:schemeClr val="tx1"/>
                </a:solidFill>
                <a:effectLst/>
                <a:latin typeface="+mn-lt"/>
                <a:ea typeface="+mn-ea"/>
                <a:cs typeface="+mn-cs"/>
              </a:rPr>
              <a:t>Arachnophaerea</a:t>
            </a:r>
            <a:r>
              <a:rPr lang="en-US" sz="1200" i="1" kern="1200" dirty="0" smtClean="0">
                <a:solidFill>
                  <a:schemeClr val="tx1"/>
                </a:solidFill>
                <a:effectLst/>
                <a:latin typeface="+mn-lt"/>
                <a:ea typeface="+mn-ea"/>
                <a:cs typeface="+mn-cs"/>
              </a:rPr>
              <a:t> spp.</a:t>
            </a:r>
            <a:r>
              <a:rPr lang="en-US" sz="1200" i="0" kern="1200" baseline="0" dirty="0" smtClean="0">
                <a:solidFill>
                  <a:schemeClr val="tx1"/>
                </a:solidFill>
                <a:effectLst/>
                <a:latin typeface="+mn-lt"/>
                <a:ea typeface="+mn-ea"/>
                <a:cs typeface="+mn-cs"/>
              </a:rPr>
              <a:t>  Image courtesy of http://</a:t>
            </a:r>
            <a:r>
              <a:rPr lang="en-US" sz="1200" i="0" kern="1200" baseline="0" dirty="0" err="1" smtClean="0">
                <a:solidFill>
                  <a:schemeClr val="tx1"/>
                </a:solidFill>
                <a:effectLst/>
                <a:latin typeface="+mn-lt"/>
                <a:ea typeface="+mn-ea"/>
                <a:cs typeface="+mn-cs"/>
              </a:rPr>
              <a:t>www.serc.si.edu</a:t>
            </a:r>
            <a:r>
              <a:rPr lang="en-US" sz="1200" i="0" kern="1200" baseline="0" dirty="0" smtClean="0">
                <a:solidFill>
                  <a:schemeClr val="tx1"/>
                </a:solidFill>
                <a:effectLst/>
                <a:latin typeface="+mn-lt"/>
                <a:ea typeface="+mn-ea"/>
                <a:cs typeface="+mn-cs"/>
              </a:rPr>
              <a:t>/labs/phytoplankton/guide/</a:t>
            </a:r>
            <a:r>
              <a:rPr lang="en-US" sz="1200" i="0" kern="1200" baseline="0" dirty="0" err="1" smtClean="0">
                <a:solidFill>
                  <a:schemeClr val="tx1"/>
                </a:solidFill>
                <a:effectLst/>
                <a:latin typeface="+mn-lt"/>
                <a:ea typeface="+mn-ea"/>
                <a:cs typeface="+mn-cs"/>
              </a:rPr>
              <a:t>addtl_collections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microzoops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arachnosph.aspx</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zooplankton secondary consumer is a copepod, image taken from http://</a:t>
            </a:r>
            <a:r>
              <a:rPr lang="en-US" sz="1200" i="0" kern="1200" baseline="0" dirty="0" err="1" smtClean="0">
                <a:solidFill>
                  <a:schemeClr val="tx1"/>
                </a:solidFill>
                <a:effectLst/>
                <a:latin typeface="+mn-lt"/>
                <a:ea typeface="+mn-ea"/>
                <a:cs typeface="+mn-cs"/>
              </a:rPr>
              <a:t>www.foundation.uconn.edu</a:t>
            </a:r>
            <a:r>
              <a:rPr lang="en-US" sz="1200" i="0" kern="1200" baseline="0" dirty="0" smtClean="0">
                <a:solidFill>
                  <a:schemeClr val="tx1"/>
                </a:solidFill>
                <a:effectLst/>
                <a:latin typeface="+mn-lt"/>
                <a:ea typeface="+mn-ea"/>
                <a:cs typeface="+mn-cs"/>
              </a:rPr>
              <a:t>/stories-of-giving/2007-02-zooplankton.html</a:t>
            </a:r>
          </a:p>
          <a:p>
            <a:pPr marL="171450" indent="-171450">
              <a:buFont typeface="Arial"/>
              <a:buChar char="•"/>
            </a:pPr>
            <a:r>
              <a:rPr lang="en-US" sz="1200" i="0" kern="1200" baseline="0" dirty="0" smtClean="0">
                <a:solidFill>
                  <a:schemeClr val="tx1"/>
                </a:solidFill>
                <a:effectLst/>
                <a:latin typeface="+mn-lt"/>
                <a:ea typeface="+mn-ea"/>
                <a:cs typeface="+mn-cs"/>
              </a:rPr>
              <a:t>The fish image is taken from http://</a:t>
            </a:r>
            <a:r>
              <a:rPr lang="en-US" sz="1200" i="0" kern="1200" baseline="0" dirty="0" err="1" smtClean="0">
                <a:solidFill>
                  <a:schemeClr val="tx1"/>
                </a:solidFill>
                <a:effectLst/>
                <a:latin typeface="+mn-lt"/>
                <a:ea typeface="+mn-ea"/>
                <a:cs typeface="+mn-cs"/>
              </a:rPr>
              <a:t>science.nature.nps.gov</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im</a:t>
            </a:r>
            <a:r>
              <a:rPr lang="en-US" sz="1200" i="0" kern="1200" baseline="0" dirty="0" smtClean="0">
                <a:solidFill>
                  <a:schemeClr val="tx1"/>
                </a:solidFill>
                <a:effectLst/>
                <a:latin typeface="+mn-lt"/>
                <a:ea typeface="+mn-ea"/>
                <a:cs typeface="+mn-cs"/>
              </a:rPr>
              <a:t>/units/</a:t>
            </a:r>
            <a:r>
              <a:rPr lang="en-US" sz="1200" i="0" kern="1200" baseline="0" dirty="0" err="1" smtClean="0">
                <a:solidFill>
                  <a:schemeClr val="tx1"/>
                </a:solidFill>
                <a:effectLst/>
                <a:latin typeface="+mn-lt"/>
                <a:ea typeface="+mn-ea"/>
                <a:cs typeface="+mn-cs"/>
              </a:rPr>
              <a:t>pacn</a:t>
            </a:r>
            <a:r>
              <a:rPr lang="en-US" sz="1200" i="0" kern="1200" baseline="0" dirty="0" smtClean="0">
                <a:solidFill>
                  <a:schemeClr val="tx1"/>
                </a:solidFill>
                <a:effectLst/>
                <a:latin typeface="+mn-lt"/>
                <a:ea typeface="+mn-ea"/>
                <a:cs typeface="+mn-cs"/>
              </a:rPr>
              <a:t>/monitoring/</a:t>
            </a:r>
            <a:r>
              <a:rPr lang="en-US" sz="1200" i="0" kern="1200" baseline="0" dirty="0" err="1" smtClean="0">
                <a:solidFill>
                  <a:schemeClr val="tx1"/>
                </a:solidFill>
                <a:effectLst/>
                <a:latin typeface="+mn-lt"/>
                <a:ea typeface="+mn-ea"/>
                <a:cs typeface="+mn-cs"/>
              </a:rPr>
              <a:t>vs_fish_marine.cfm</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server image is from clip art</a:t>
            </a:r>
          </a:p>
          <a:p>
            <a:endParaRPr lang="en-US" sz="1200" i="0" kern="1200" baseline="0" dirty="0" smtClean="0">
              <a:solidFill>
                <a:schemeClr val="tx1"/>
              </a:solidFill>
              <a:effectLst/>
              <a:latin typeface="+mn-lt"/>
              <a:ea typeface="+mn-ea"/>
              <a:cs typeface="+mn-cs"/>
            </a:endParaRPr>
          </a:p>
          <a:p>
            <a:endParaRPr lang="en-US" sz="120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F927F4-3399-A14F-A6E8-FC3D61053D5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 </a:t>
            </a:r>
          </a:p>
          <a:p>
            <a:r>
              <a:rPr lang="en-US" dirty="0" smtClean="0"/>
              <a:t>This slide circles the part of the</a:t>
            </a:r>
            <a:r>
              <a:rPr lang="en-US" baseline="0" dirty="0" smtClean="0"/>
              <a:t> food chain we will be focusing on next.  That is, we will be examining how primary producers consume primary producers</a:t>
            </a:r>
          </a:p>
          <a:p>
            <a:endParaRPr lang="en-US" baseline="0" dirty="0" smtClean="0"/>
          </a:p>
          <a:p>
            <a:r>
              <a:rPr lang="en-US" baseline="0" dirty="0" smtClean="0"/>
              <a:t>IMAGES:</a:t>
            </a:r>
          </a:p>
          <a:p>
            <a:pPr marL="171450" indent="-171450">
              <a:buFont typeface="Arial"/>
              <a:buChar char="•"/>
            </a:pPr>
            <a:r>
              <a:rPr lang="en-US" baseline="0" dirty="0" smtClean="0"/>
              <a:t>The phytoplankton primary producer is an image of the diatom</a:t>
            </a:r>
            <a:r>
              <a:rPr lang="en-US" i="1" baseline="0" dirty="0" smtClean="0"/>
              <a:t> </a:t>
            </a:r>
            <a:r>
              <a:rPr lang="en-US" i="1" baseline="0" dirty="0" err="1" smtClean="0"/>
              <a:t>Conscinodiscus</a:t>
            </a:r>
            <a:r>
              <a:rPr lang="en-US" baseline="0" dirty="0" smtClean="0"/>
              <a:t>, taken from http://</a:t>
            </a:r>
            <a:r>
              <a:rPr lang="en-US" baseline="0" dirty="0" err="1" smtClean="0"/>
              <a:t>www.serc.si.edu</a:t>
            </a:r>
            <a:r>
              <a:rPr lang="en-US" baseline="0" dirty="0" smtClean="0"/>
              <a:t>/labs/phytoplankton/guide/</a:t>
            </a:r>
            <a:r>
              <a:rPr lang="en-US" baseline="0" dirty="0" err="1" smtClean="0"/>
              <a:t>addtl_collections</a:t>
            </a:r>
            <a:r>
              <a:rPr lang="en-US" baseline="0" dirty="0" smtClean="0"/>
              <a:t>/Antarctica/</a:t>
            </a:r>
            <a:r>
              <a:rPr lang="en-US" baseline="0" dirty="0" err="1" smtClean="0"/>
              <a:t>cocsinbuvet.aspx</a:t>
            </a:r>
            <a:endParaRPr lang="en-US" baseline="0" dirty="0" smtClean="0"/>
          </a:p>
          <a:p>
            <a:pPr marL="171450" indent="-171450">
              <a:buFont typeface="Arial"/>
              <a:buChar char="•"/>
            </a:pPr>
            <a:r>
              <a:rPr lang="en-US" baseline="0" dirty="0" smtClean="0"/>
              <a:t>As in the previous slide, the microzooplankton primary consumer is the radiolarian </a:t>
            </a:r>
            <a:r>
              <a:rPr lang="en-US" sz="1200" i="1" kern="1200" dirty="0" err="1" smtClean="0">
                <a:solidFill>
                  <a:schemeClr val="tx1"/>
                </a:solidFill>
                <a:effectLst/>
                <a:latin typeface="+mn-lt"/>
                <a:ea typeface="+mn-ea"/>
                <a:cs typeface="+mn-cs"/>
              </a:rPr>
              <a:t>Arachnophaerea</a:t>
            </a:r>
            <a:r>
              <a:rPr lang="en-US" sz="1200" i="1" kern="1200" dirty="0" smtClean="0">
                <a:solidFill>
                  <a:schemeClr val="tx1"/>
                </a:solidFill>
                <a:effectLst/>
                <a:latin typeface="+mn-lt"/>
                <a:ea typeface="+mn-ea"/>
                <a:cs typeface="+mn-cs"/>
              </a:rPr>
              <a:t> spp.</a:t>
            </a:r>
            <a:r>
              <a:rPr lang="en-US" sz="1200" i="0" kern="1200" baseline="0" dirty="0" smtClean="0">
                <a:solidFill>
                  <a:schemeClr val="tx1"/>
                </a:solidFill>
                <a:effectLst/>
                <a:latin typeface="+mn-lt"/>
                <a:ea typeface="+mn-ea"/>
                <a:cs typeface="+mn-cs"/>
              </a:rPr>
              <a:t>  Image courtesy of http://</a:t>
            </a:r>
            <a:r>
              <a:rPr lang="en-US" sz="1200" i="0" kern="1200" baseline="0" dirty="0" err="1" smtClean="0">
                <a:solidFill>
                  <a:schemeClr val="tx1"/>
                </a:solidFill>
                <a:effectLst/>
                <a:latin typeface="+mn-lt"/>
                <a:ea typeface="+mn-ea"/>
                <a:cs typeface="+mn-cs"/>
              </a:rPr>
              <a:t>www.serc.si.edu</a:t>
            </a:r>
            <a:r>
              <a:rPr lang="en-US" sz="1200" i="0" kern="1200" baseline="0" dirty="0" smtClean="0">
                <a:solidFill>
                  <a:schemeClr val="tx1"/>
                </a:solidFill>
                <a:effectLst/>
                <a:latin typeface="+mn-lt"/>
                <a:ea typeface="+mn-ea"/>
                <a:cs typeface="+mn-cs"/>
              </a:rPr>
              <a:t>/labs/phytoplankton/guide/</a:t>
            </a:r>
            <a:r>
              <a:rPr lang="en-US" sz="1200" i="0" kern="1200" baseline="0" dirty="0" err="1" smtClean="0">
                <a:solidFill>
                  <a:schemeClr val="tx1"/>
                </a:solidFill>
                <a:effectLst/>
                <a:latin typeface="+mn-lt"/>
                <a:ea typeface="+mn-ea"/>
                <a:cs typeface="+mn-cs"/>
              </a:rPr>
              <a:t>addtl_collections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microzoops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arachnosph.aspx</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zooplankton secondary consumer is a copepod, image taken from http://</a:t>
            </a:r>
            <a:r>
              <a:rPr lang="en-US" sz="1200" i="0" kern="1200" baseline="0" dirty="0" err="1" smtClean="0">
                <a:solidFill>
                  <a:schemeClr val="tx1"/>
                </a:solidFill>
                <a:effectLst/>
                <a:latin typeface="+mn-lt"/>
                <a:ea typeface="+mn-ea"/>
                <a:cs typeface="+mn-cs"/>
              </a:rPr>
              <a:t>www.foundation.uconn.edu</a:t>
            </a:r>
            <a:r>
              <a:rPr lang="en-US" sz="1200" i="0" kern="1200" baseline="0" dirty="0" smtClean="0">
                <a:solidFill>
                  <a:schemeClr val="tx1"/>
                </a:solidFill>
                <a:effectLst/>
                <a:latin typeface="+mn-lt"/>
                <a:ea typeface="+mn-ea"/>
                <a:cs typeface="+mn-cs"/>
              </a:rPr>
              <a:t>/stories-of-giving/2007-02-zooplankton.html</a:t>
            </a:r>
          </a:p>
          <a:p>
            <a:pPr marL="171450" indent="-171450">
              <a:buFont typeface="Arial"/>
              <a:buChar char="•"/>
            </a:pPr>
            <a:r>
              <a:rPr lang="en-US" sz="1200" i="0" kern="1200" baseline="0" dirty="0" smtClean="0">
                <a:solidFill>
                  <a:schemeClr val="tx1"/>
                </a:solidFill>
                <a:effectLst/>
                <a:latin typeface="+mn-lt"/>
                <a:ea typeface="+mn-ea"/>
                <a:cs typeface="+mn-cs"/>
              </a:rPr>
              <a:t>The fish image is taken from http://</a:t>
            </a:r>
            <a:r>
              <a:rPr lang="en-US" sz="1200" i="0" kern="1200" baseline="0" dirty="0" err="1" smtClean="0">
                <a:solidFill>
                  <a:schemeClr val="tx1"/>
                </a:solidFill>
                <a:effectLst/>
                <a:latin typeface="+mn-lt"/>
                <a:ea typeface="+mn-ea"/>
                <a:cs typeface="+mn-cs"/>
              </a:rPr>
              <a:t>science.nature.nps.gov</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im</a:t>
            </a:r>
            <a:r>
              <a:rPr lang="en-US" sz="1200" i="0" kern="1200" baseline="0" dirty="0" smtClean="0">
                <a:solidFill>
                  <a:schemeClr val="tx1"/>
                </a:solidFill>
                <a:effectLst/>
                <a:latin typeface="+mn-lt"/>
                <a:ea typeface="+mn-ea"/>
                <a:cs typeface="+mn-cs"/>
              </a:rPr>
              <a:t>/units/</a:t>
            </a:r>
            <a:r>
              <a:rPr lang="en-US" sz="1200" i="0" kern="1200" baseline="0" dirty="0" err="1" smtClean="0">
                <a:solidFill>
                  <a:schemeClr val="tx1"/>
                </a:solidFill>
                <a:effectLst/>
                <a:latin typeface="+mn-lt"/>
                <a:ea typeface="+mn-ea"/>
                <a:cs typeface="+mn-cs"/>
              </a:rPr>
              <a:t>pacn</a:t>
            </a:r>
            <a:r>
              <a:rPr lang="en-US" sz="1200" i="0" kern="1200" baseline="0" dirty="0" smtClean="0">
                <a:solidFill>
                  <a:schemeClr val="tx1"/>
                </a:solidFill>
                <a:effectLst/>
                <a:latin typeface="+mn-lt"/>
                <a:ea typeface="+mn-ea"/>
                <a:cs typeface="+mn-cs"/>
              </a:rPr>
              <a:t>/monitoring/</a:t>
            </a:r>
            <a:r>
              <a:rPr lang="en-US" sz="1200" i="0" kern="1200" baseline="0" dirty="0" err="1" smtClean="0">
                <a:solidFill>
                  <a:schemeClr val="tx1"/>
                </a:solidFill>
                <a:effectLst/>
                <a:latin typeface="+mn-lt"/>
                <a:ea typeface="+mn-ea"/>
                <a:cs typeface="+mn-cs"/>
              </a:rPr>
              <a:t>vs_fish_marine.cfm</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server image is from clip art</a:t>
            </a:r>
          </a:p>
          <a:p>
            <a:endParaRPr lang="en-US" sz="1200" i="0" kern="1200" baseline="0" dirty="0" smtClean="0">
              <a:solidFill>
                <a:schemeClr val="tx1"/>
              </a:solidFill>
              <a:effectLst/>
              <a:latin typeface="+mn-lt"/>
              <a:ea typeface="+mn-ea"/>
              <a:cs typeface="+mn-cs"/>
            </a:endParaRPr>
          </a:p>
          <a:p>
            <a:endParaRPr lang="en-US" sz="120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F927F4-3399-A14F-A6E8-FC3D61053D5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  </a:t>
            </a:r>
          </a:p>
          <a:p>
            <a:r>
              <a:rPr lang="en-US" dirty="0" smtClean="0"/>
              <a:t>This slide shows an illustration of peduncle feeding.  </a:t>
            </a:r>
          </a:p>
          <a:p>
            <a:endParaRPr lang="en-US" baseline="0" dirty="0" smtClean="0"/>
          </a:p>
          <a:p>
            <a:r>
              <a:rPr lang="en-US" baseline="0"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this feeding strategy, the microzooplankton uses its peduncle like a straw to suck out the insides of its prey item.  Because it is sucking out the insides, the prey can be much larger than the predator.  </a:t>
            </a:r>
            <a:endParaRPr lang="en-US" dirty="0" smtClean="0"/>
          </a:p>
          <a:p>
            <a:endParaRPr lang="en-US" dirty="0" smtClean="0"/>
          </a:p>
          <a:p>
            <a:r>
              <a:rPr lang="en-US" dirty="0" smtClean="0"/>
              <a:t>IMAGES:</a:t>
            </a:r>
          </a:p>
          <a:p>
            <a:r>
              <a:rPr lang="en-US" dirty="0" smtClean="0"/>
              <a:t>Hansen, 1991.  </a:t>
            </a:r>
            <a:r>
              <a:rPr lang="en-US" dirty="0" err="1" smtClean="0"/>
              <a:t>Dinophysis</a:t>
            </a:r>
            <a:r>
              <a:rPr lang="en-US" dirty="0" smtClean="0"/>
              <a:t>—a planktonic </a:t>
            </a:r>
            <a:r>
              <a:rPr lang="en-US" dirty="0" err="1" smtClean="0"/>
              <a:t>dinoflagellate</a:t>
            </a:r>
            <a:r>
              <a:rPr lang="en-US" dirty="0" smtClean="0"/>
              <a:t> genus which can act both as a prey and a predator of a ciliate.  Marine Ecology Progress Series 69:201-204.</a:t>
            </a:r>
          </a:p>
          <a:p>
            <a:endParaRPr lang="en-US" dirty="0" smtClean="0"/>
          </a:p>
          <a:p>
            <a:r>
              <a:rPr lang="en-US" dirty="0" smtClean="0"/>
              <a:t>USEFUL</a:t>
            </a:r>
            <a:r>
              <a:rPr lang="en-US" baseline="0" dirty="0" smtClean="0"/>
              <a:t> INFORMATION:</a:t>
            </a:r>
            <a:endParaRPr lang="en-US" dirty="0" smtClean="0"/>
          </a:p>
          <a:p>
            <a:pPr marL="0" indent="0">
              <a:buFont typeface="Arial"/>
              <a:buNone/>
            </a:pPr>
            <a:r>
              <a:rPr lang="en-US" dirty="0" smtClean="0"/>
              <a:t>Hansen,</a:t>
            </a:r>
            <a:r>
              <a:rPr lang="en-US" baseline="0" dirty="0" smtClean="0"/>
              <a:t> 1991.  Marine Ecology Progress Series 69:201-204.  </a:t>
            </a:r>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 </a:t>
            </a:r>
          </a:p>
          <a:p>
            <a:r>
              <a:rPr lang="en-US" dirty="0" smtClean="0"/>
              <a:t>This</a:t>
            </a:r>
            <a:r>
              <a:rPr lang="en-US" baseline="0" dirty="0" smtClean="0"/>
              <a:t> slide shows an example of </a:t>
            </a:r>
            <a:r>
              <a:rPr lang="en-US" baseline="0" dirty="0" err="1" smtClean="0"/>
              <a:t>pallium</a:t>
            </a:r>
            <a:r>
              <a:rPr lang="en-US" baseline="0" dirty="0" smtClean="0"/>
              <a:t> feeding.  </a:t>
            </a:r>
          </a:p>
          <a:p>
            <a:endParaRPr lang="en-US" baseline="0" dirty="0" smtClean="0"/>
          </a:p>
          <a:p>
            <a:r>
              <a:rPr lang="en-US" baseline="0"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For this feeding strategy, the predator extends a filament that attaches to the prey.  Then the </a:t>
            </a:r>
            <a:r>
              <a:rPr lang="en-US" baseline="0" dirty="0" err="1" smtClean="0"/>
              <a:t>pallium</a:t>
            </a:r>
            <a:r>
              <a:rPr lang="en-US" baseline="0" dirty="0" smtClean="0"/>
              <a:t> (a net-like, membranous </a:t>
            </a:r>
            <a:r>
              <a:rPr lang="en-US" baseline="0" dirty="0" err="1" smtClean="0"/>
              <a:t>psuedopod</a:t>
            </a:r>
            <a:r>
              <a:rPr lang="en-US" baseline="0" dirty="0" smtClean="0"/>
              <a:t>) extends outward to engulf the prey.  The prey item is liquefied in and set upward through the </a:t>
            </a:r>
            <a:r>
              <a:rPr lang="en-US" baseline="0" dirty="0" err="1" smtClean="0"/>
              <a:t>pallium</a:t>
            </a:r>
            <a:r>
              <a:rPr lang="en-US" baseline="0" dirty="0" smtClean="0"/>
              <a:t> to the predator.  </a:t>
            </a:r>
          </a:p>
          <a:p>
            <a:endParaRPr lang="en-US" baseline="0" dirty="0" smtClean="0"/>
          </a:p>
          <a:p>
            <a:r>
              <a:rPr lang="en-US" dirty="0" smtClean="0"/>
              <a:t>IMAGES:</a:t>
            </a:r>
          </a:p>
          <a:p>
            <a:r>
              <a:rPr lang="en-US" dirty="0" smtClean="0"/>
              <a:t>The drawing is taken from </a:t>
            </a:r>
            <a:r>
              <a:rPr lang="en-US" dirty="0" err="1" smtClean="0"/>
              <a:t>p</a:t>
            </a:r>
            <a:r>
              <a:rPr lang="en-US" dirty="0" smtClean="0"/>
              <a:t>.</a:t>
            </a:r>
            <a:r>
              <a:rPr lang="en-US" baseline="0" dirty="0" smtClean="0"/>
              <a:t> 252, Fig. 2 of Jacobson and Anderson, 1986.  Journal of </a:t>
            </a:r>
            <a:r>
              <a:rPr lang="en-US" baseline="0" dirty="0" err="1" smtClean="0"/>
              <a:t>Phycology</a:t>
            </a:r>
            <a:r>
              <a:rPr lang="en-US" baseline="0" dirty="0" smtClean="0"/>
              <a:t>.</a:t>
            </a:r>
          </a:p>
          <a:p>
            <a:endParaRPr lang="en-US" baseline="0" dirty="0" smtClean="0"/>
          </a:p>
          <a:p>
            <a:r>
              <a:rPr lang="en-US" baseline="0" dirty="0" smtClean="0"/>
              <a:t>FURTHER INFORMATION:</a:t>
            </a:r>
          </a:p>
          <a:p>
            <a:r>
              <a:rPr lang="en-US" baseline="0" dirty="0" smtClean="0"/>
              <a:t>Jacobson and Anderson, 1986.  Journal of </a:t>
            </a:r>
            <a:r>
              <a:rPr lang="en-US" baseline="0" dirty="0" err="1" smtClean="0"/>
              <a:t>Phycology</a:t>
            </a:r>
            <a:r>
              <a:rPr lang="en-US" baseline="0" dirty="0" smtClean="0"/>
              <a:t> 22:249-258.</a:t>
            </a:r>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 </a:t>
            </a:r>
          </a:p>
          <a:p>
            <a:r>
              <a:rPr lang="en-US" dirty="0" smtClean="0"/>
              <a:t>This slide shows an example of the feeding strategy phagocytosis.  </a:t>
            </a:r>
          </a:p>
          <a:p>
            <a:endParaRPr lang="en-US" dirty="0" smtClean="0"/>
          </a:p>
          <a:p>
            <a:r>
              <a:rPr lang="en-US" dirty="0" smtClean="0"/>
              <a:t>NOTES:</a:t>
            </a:r>
          </a:p>
          <a:p>
            <a:r>
              <a:rPr lang="en-US" dirty="0" smtClean="0"/>
              <a:t>In this mode of feeding, the</a:t>
            </a:r>
            <a:r>
              <a:rPr lang="en-US" baseline="0" dirty="0" smtClean="0"/>
              <a:t> primary consumer changes its shape to extend portions of its cell called pseudopodia.  These pseudopodia surround the prey item (the primary producer) and engulf it. </a:t>
            </a:r>
            <a:endParaRPr lang="en-US" dirty="0" smtClean="0"/>
          </a:p>
          <a:p>
            <a:endParaRPr lang="en-US" dirty="0" smtClean="0"/>
          </a:p>
          <a:p>
            <a:r>
              <a:rPr lang="en-US" dirty="0" smtClean="0"/>
              <a:t>IMAGES:</a:t>
            </a:r>
          </a:p>
          <a:p>
            <a:r>
              <a:rPr lang="en-US" baseline="0" dirty="0" smtClean="0"/>
              <a:t>Schematic drawing of phagocytosis taken from http://www.jochemnet.de/fiu/bot4404/BOT4404_13.html</a:t>
            </a:r>
          </a:p>
          <a:p>
            <a:endParaRPr lang="en-US" baseline="0" dirty="0" smtClean="0"/>
          </a:p>
          <a:p>
            <a:r>
              <a:rPr lang="en-US" baseline="0" dirty="0" smtClean="0"/>
              <a:t>FURTHER INFORMATION:</a:t>
            </a:r>
          </a:p>
          <a:p>
            <a:r>
              <a:rPr lang="en-US" dirty="0" smtClean="0"/>
              <a:t>http://</a:t>
            </a:r>
            <a:r>
              <a:rPr lang="en-US" dirty="0" err="1" smtClean="0"/>
              <a:t>academic.brooklyn.cuny.edu</a:t>
            </a:r>
            <a:r>
              <a:rPr lang="en-US" dirty="0" smtClean="0"/>
              <a:t>/biology/bio4fv/page/</a:t>
            </a:r>
            <a:r>
              <a:rPr lang="en-US" dirty="0" err="1" smtClean="0"/>
              <a:t>phago.htm</a:t>
            </a:r>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a:t>
            </a:r>
            <a:r>
              <a:rPr lang="en-US" baseline="0" dirty="0" smtClean="0"/>
              <a:t> SLIDE: </a:t>
            </a:r>
          </a:p>
          <a:p>
            <a:r>
              <a:rPr lang="en-US" dirty="0" smtClean="0"/>
              <a:t>This slide shows</a:t>
            </a:r>
            <a:r>
              <a:rPr lang="en-US" baseline="0" dirty="0" smtClean="0"/>
              <a:t> an energy pyramid with more recognizable organisms than before.  </a:t>
            </a:r>
          </a:p>
          <a:p>
            <a:endParaRPr lang="en-US" baseline="0" dirty="0" smtClean="0"/>
          </a:p>
          <a:p>
            <a:r>
              <a:rPr lang="en-US" baseline="0" dirty="0" smtClean="0"/>
              <a:t>NOTES:</a:t>
            </a:r>
          </a:p>
          <a:p>
            <a:pPr marL="171450" indent="-171450">
              <a:buFont typeface="Arial"/>
              <a:buChar char="•"/>
            </a:pPr>
            <a:r>
              <a:rPr lang="en-US" baseline="0" dirty="0" smtClean="0"/>
              <a:t>Only 10% of energy is transferred from one level to another because of loss due to heat and energy use by the organisms in that level.</a:t>
            </a:r>
          </a:p>
          <a:p>
            <a:pPr marL="171450" indent="-171450">
              <a:buFont typeface="Arial"/>
              <a:buChar char="•"/>
            </a:pPr>
            <a:r>
              <a:rPr lang="en-US" baseline="0" dirty="0" smtClean="0"/>
              <a:t>You may want to point out that a kcal is a unit of energy, in case your students are not familiar with that unit.  </a:t>
            </a:r>
          </a:p>
          <a:p>
            <a:endParaRPr lang="en-US" baseline="0" dirty="0" smtClean="0"/>
          </a:p>
          <a:p>
            <a:r>
              <a:rPr lang="en-US" baseline="0" dirty="0" smtClean="0"/>
              <a:t>IMAGES:</a:t>
            </a:r>
          </a:p>
          <a:p>
            <a:r>
              <a:rPr lang="en-US" baseline="0" dirty="0" smtClean="0"/>
              <a:t>Energy pyramid taken from http://schoolworkhelper.net/2011/01/energy-movement-in-ecosystems-trophic-energy-pyramid/</a:t>
            </a:r>
          </a:p>
          <a:p>
            <a:endParaRPr lang="en-US" baseline="0" dirty="0" smtClean="0"/>
          </a:p>
          <a:p>
            <a:r>
              <a:rPr lang="en-US" baseline="0" dirty="0" smtClean="0"/>
              <a:t>FURTHER INFORMATION:</a:t>
            </a:r>
          </a:p>
          <a:p>
            <a:r>
              <a:rPr lang="en-US" baseline="0" dirty="0" smtClean="0"/>
              <a:t>Further information on energy pyramids can be found from http://www.etap.org/demo/biology_files/lesson6/instruction6tutor.html</a:t>
            </a:r>
            <a:endParaRPr lang="en-US" dirty="0"/>
          </a:p>
        </p:txBody>
      </p:sp>
      <p:sp>
        <p:nvSpPr>
          <p:cNvPr id="4" name="Slide Number Placeholder 3"/>
          <p:cNvSpPr>
            <a:spLocks noGrp="1"/>
          </p:cNvSpPr>
          <p:nvPr>
            <p:ph type="sldNum" sz="quarter" idx="10"/>
          </p:nvPr>
        </p:nvSpPr>
        <p:spPr/>
        <p:txBody>
          <a:bodyPr/>
          <a:lstStyle/>
          <a:p>
            <a:fld id="{36F927F4-3399-A14F-A6E8-FC3D61053D5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a:t>
            </a:r>
            <a:r>
              <a:rPr lang="en-US" baseline="0" dirty="0" smtClean="0"/>
              <a:t> SLIDE: </a:t>
            </a:r>
          </a:p>
          <a:p>
            <a:r>
              <a:rPr lang="en-US" dirty="0" smtClean="0"/>
              <a:t>This slide shows</a:t>
            </a:r>
            <a:r>
              <a:rPr lang="en-US" baseline="0" dirty="0" smtClean="0"/>
              <a:t> how the simplified food chain from the previous slide can be put into the shape of an energy pyramid.  </a:t>
            </a:r>
          </a:p>
          <a:p>
            <a:endParaRPr lang="en-US" baseline="0" dirty="0" smtClean="0"/>
          </a:p>
          <a:p>
            <a:r>
              <a:rPr lang="en-US" baseline="0" dirty="0" smtClean="0"/>
              <a:t>NOTES:</a:t>
            </a:r>
          </a:p>
          <a:p>
            <a:pPr marL="171450" indent="-171450">
              <a:buFont typeface="Arial"/>
              <a:buChar char="•"/>
            </a:pPr>
            <a:r>
              <a:rPr lang="en-US" baseline="0" dirty="0" smtClean="0"/>
              <a:t>This slide is meant to show how the unfamiliar organisms in the marine food web can still be put into an energy pyramid, just as was shown on the previous slide.  </a:t>
            </a:r>
          </a:p>
          <a:p>
            <a:pPr marL="171450" indent="-171450">
              <a:buFont typeface="Arial"/>
              <a:buChar char="•"/>
            </a:pPr>
            <a:r>
              <a:rPr lang="en-US" baseline="0" dirty="0" smtClean="0"/>
              <a:t>This slide can also highlight how to move between a food chain and an energy pyramid; they use the same organisms but highlight different pieces of information.</a:t>
            </a:r>
          </a:p>
          <a:p>
            <a:pPr marL="628650" lvl="1" indent="-171450">
              <a:buFont typeface="Arial"/>
              <a:buChar char="•"/>
            </a:pPr>
            <a:r>
              <a:rPr lang="en-US" baseline="0" dirty="0" smtClean="0"/>
              <a:t>That is, the food chain highlights what different organisms consume</a:t>
            </a:r>
          </a:p>
          <a:p>
            <a:pPr marL="628650" lvl="1" indent="-171450">
              <a:buFont typeface="Arial"/>
              <a:buChar char="•"/>
            </a:pPr>
            <a:r>
              <a:rPr lang="en-US" baseline="0" dirty="0" smtClean="0"/>
              <a:t>The energy pyramid emphasizes how energy moves through these different groups in the food </a:t>
            </a:r>
            <a:r>
              <a:rPr lang="en-US" baseline="0" dirty="0" err="1" smtClean="0"/>
              <a:t>chaing</a:t>
            </a:r>
            <a:endParaRPr lang="en-US" baseline="0" dirty="0" smtClean="0"/>
          </a:p>
          <a:p>
            <a:endParaRPr lang="en-US" baseline="0" dirty="0" smtClean="0"/>
          </a:p>
          <a:p>
            <a:r>
              <a:rPr lang="en-US" baseline="0" dirty="0" smtClean="0"/>
              <a:t>IMAGES:</a:t>
            </a:r>
          </a:p>
          <a:p>
            <a:pPr marL="171450" indent="-171450">
              <a:buFont typeface="Arial"/>
              <a:buChar char="•"/>
            </a:pPr>
            <a:r>
              <a:rPr lang="en-US" baseline="0" dirty="0" smtClean="0"/>
              <a:t>The phytoplankton primary producer is an image of the diatom</a:t>
            </a:r>
            <a:r>
              <a:rPr lang="en-US" i="1" baseline="0" dirty="0" smtClean="0"/>
              <a:t> </a:t>
            </a:r>
            <a:r>
              <a:rPr lang="en-US" i="1" baseline="0" dirty="0" err="1" smtClean="0"/>
              <a:t>Conscinodiscus</a:t>
            </a:r>
            <a:r>
              <a:rPr lang="en-US" baseline="0" dirty="0" smtClean="0"/>
              <a:t>, taken from http://</a:t>
            </a:r>
            <a:r>
              <a:rPr lang="en-US" baseline="0" dirty="0" err="1" smtClean="0"/>
              <a:t>www.serc.si.edu</a:t>
            </a:r>
            <a:r>
              <a:rPr lang="en-US" baseline="0" dirty="0" smtClean="0"/>
              <a:t>/labs/phytoplankton/guide/</a:t>
            </a:r>
            <a:r>
              <a:rPr lang="en-US" baseline="0" dirty="0" err="1" smtClean="0"/>
              <a:t>addtl_collections</a:t>
            </a:r>
            <a:r>
              <a:rPr lang="en-US" baseline="0" dirty="0" smtClean="0"/>
              <a:t>/Antarctica/</a:t>
            </a:r>
            <a:r>
              <a:rPr lang="en-US" baseline="0" dirty="0" err="1" smtClean="0"/>
              <a:t>cocsinbuvet.aspx</a:t>
            </a:r>
            <a:endParaRPr lang="en-US" baseline="0" dirty="0" smtClean="0"/>
          </a:p>
          <a:p>
            <a:pPr marL="171450" indent="-171450">
              <a:buFont typeface="Arial"/>
              <a:buChar char="•"/>
            </a:pPr>
            <a:r>
              <a:rPr lang="en-US" baseline="0" dirty="0" smtClean="0"/>
              <a:t>As in the previous slide, the microzooplankton primary consumer is the radiolarian </a:t>
            </a:r>
            <a:r>
              <a:rPr lang="en-US" sz="1200" i="1" kern="1200" dirty="0" err="1" smtClean="0">
                <a:solidFill>
                  <a:schemeClr val="tx1"/>
                </a:solidFill>
                <a:effectLst/>
                <a:latin typeface="+mn-lt"/>
                <a:ea typeface="+mn-ea"/>
                <a:cs typeface="+mn-cs"/>
              </a:rPr>
              <a:t>Arachnophaerea</a:t>
            </a:r>
            <a:r>
              <a:rPr lang="en-US" sz="1200" i="1" kern="1200" dirty="0" smtClean="0">
                <a:solidFill>
                  <a:schemeClr val="tx1"/>
                </a:solidFill>
                <a:effectLst/>
                <a:latin typeface="+mn-lt"/>
                <a:ea typeface="+mn-ea"/>
                <a:cs typeface="+mn-cs"/>
              </a:rPr>
              <a:t> spp.</a:t>
            </a:r>
            <a:r>
              <a:rPr lang="en-US" sz="1200" i="0" kern="1200" baseline="0" dirty="0" smtClean="0">
                <a:solidFill>
                  <a:schemeClr val="tx1"/>
                </a:solidFill>
                <a:effectLst/>
                <a:latin typeface="+mn-lt"/>
                <a:ea typeface="+mn-ea"/>
                <a:cs typeface="+mn-cs"/>
              </a:rPr>
              <a:t>  Image courtesy of http://</a:t>
            </a:r>
            <a:r>
              <a:rPr lang="en-US" sz="1200" i="0" kern="1200" baseline="0" dirty="0" err="1" smtClean="0">
                <a:solidFill>
                  <a:schemeClr val="tx1"/>
                </a:solidFill>
                <a:effectLst/>
                <a:latin typeface="+mn-lt"/>
                <a:ea typeface="+mn-ea"/>
                <a:cs typeface="+mn-cs"/>
              </a:rPr>
              <a:t>www.serc.si.edu</a:t>
            </a:r>
            <a:r>
              <a:rPr lang="en-US" sz="1200" i="0" kern="1200" baseline="0" dirty="0" smtClean="0">
                <a:solidFill>
                  <a:schemeClr val="tx1"/>
                </a:solidFill>
                <a:effectLst/>
                <a:latin typeface="+mn-lt"/>
                <a:ea typeface="+mn-ea"/>
                <a:cs typeface="+mn-cs"/>
              </a:rPr>
              <a:t>/labs/phytoplankton/guide/</a:t>
            </a:r>
            <a:r>
              <a:rPr lang="en-US" sz="1200" i="0" kern="1200" baseline="0" dirty="0" err="1" smtClean="0">
                <a:solidFill>
                  <a:schemeClr val="tx1"/>
                </a:solidFill>
                <a:effectLst/>
                <a:latin typeface="+mn-lt"/>
                <a:ea typeface="+mn-ea"/>
                <a:cs typeface="+mn-cs"/>
              </a:rPr>
              <a:t>addtl_collections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microzoops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arachnosph.aspx</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zooplankton secondary consumer is a copepod, image taken from http://www.foundation.uconn.edu/stories-of-giving/2007-02-zooplankton.html</a:t>
            </a:r>
          </a:p>
          <a:p>
            <a:pPr marL="171450" indent="-171450">
              <a:buFont typeface="Arial"/>
              <a:buChar char="•"/>
            </a:pPr>
            <a:r>
              <a:rPr lang="en-US" sz="1200" i="0" kern="1200" baseline="0" dirty="0" smtClean="0">
                <a:solidFill>
                  <a:schemeClr val="tx1"/>
                </a:solidFill>
                <a:effectLst/>
                <a:latin typeface="+mn-lt"/>
                <a:ea typeface="+mn-ea"/>
                <a:cs typeface="+mn-cs"/>
              </a:rPr>
              <a:t>The fish image is taken from http://</a:t>
            </a:r>
            <a:r>
              <a:rPr lang="en-US" sz="1200" i="0" kern="1200" baseline="0" dirty="0" err="1" smtClean="0">
                <a:solidFill>
                  <a:schemeClr val="tx1"/>
                </a:solidFill>
                <a:effectLst/>
                <a:latin typeface="+mn-lt"/>
                <a:ea typeface="+mn-ea"/>
                <a:cs typeface="+mn-cs"/>
              </a:rPr>
              <a:t>science.nature.nps.gov</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im</a:t>
            </a:r>
            <a:r>
              <a:rPr lang="en-US" sz="1200" i="0" kern="1200" baseline="0" dirty="0" smtClean="0">
                <a:solidFill>
                  <a:schemeClr val="tx1"/>
                </a:solidFill>
                <a:effectLst/>
                <a:latin typeface="+mn-lt"/>
                <a:ea typeface="+mn-ea"/>
                <a:cs typeface="+mn-cs"/>
              </a:rPr>
              <a:t>/units/</a:t>
            </a:r>
            <a:r>
              <a:rPr lang="en-US" sz="1200" i="0" kern="1200" baseline="0" dirty="0" err="1" smtClean="0">
                <a:solidFill>
                  <a:schemeClr val="tx1"/>
                </a:solidFill>
                <a:effectLst/>
                <a:latin typeface="+mn-lt"/>
                <a:ea typeface="+mn-ea"/>
                <a:cs typeface="+mn-cs"/>
              </a:rPr>
              <a:t>pacn</a:t>
            </a:r>
            <a:r>
              <a:rPr lang="en-US" sz="1200" i="0" kern="1200" baseline="0" dirty="0" smtClean="0">
                <a:solidFill>
                  <a:schemeClr val="tx1"/>
                </a:solidFill>
                <a:effectLst/>
                <a:latin typeface="+mn-lt"/>
                <a:ea typeface="+mn-ea"/>
                <a:cs typeface="+mn-cs"/>
              </a:rPr>
              <a:t>/monitoring/</a:t>
            </a:r>
            <a:r>
              <a:rPr lang="en-US" sz="1200" i="0" kern="1200" baseline="0" dirty="0" err="1" smtClean="0">
                <a:solidFill>
                  <a:schemeClr val="tx1"/>
                </a:solidFill>
                <a:effectLst/>
                <a:latin typeface="+mn-lt"/>
                <a:ea typeface="+mn-ea"/>
                <a:cs typeface="+mn-cs"/>
              </a:rPr>
              <a:t>vs_fish_marine.cfm</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server image is from clip art</a:t>
            </a:r>
          </a:p>
          <a:p>
            <a:endParaRPr lang="en-US" sz="120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F927F4-3399-A14F-A6E8-FC3D61053D5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 </a:t>
            </a:r>
          </a:p>
          <a:p>
            <a:r>
              <a:rPr lang="en-US" baseline="0" dirty="0" smtClean="0"/>
              <a:t>This slide uses the energy pyramid from the previous slide and shows how energy moves through each level.</a:t>
            </a:r>
          </a:p>
          <a:p>
            <a:endParaRPr lang="en-US" baseline="0" dirty="0" smtClean="0"/>
          </a:p>
          <a:p>
            <a:r>
              <a:rPr lang="en-US" baseline="0"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As in the more familiar pyramid from before, this energy pyramid also has a transfer of only 10% of the energy from one level to the next higher one.  </a:t>
            </a:r>
          </a:p>
          <a:p>
            <a:endParaRPr lang="en-US" baseline="0" dirty="0" smtClean="0"/>
          </a:p>
          <a:p>
            <a:r>
              <a:rPr lang="en-US" baseline="0" dirty="0" smtClean="0"/>
              <a:t>IMAGES:</a:t>
            </a:r>
          </a:p>
          <a:p>
            <a:pPr marL="171450" indent="-171450">
              <a:buFont typeface="Arial"/>
              <a:buChar char="•"/>
            </a:pPr>
            <a:r>
              <a:rPr lang="en-US" baseline="0" dirty="0" smtClean="0"/>
              <a:t>The phytoplankton primary producer is an image of the diatom</a:t>
            </a:r>
            <a:r>
              <a:rPr lang="en-US" i="1" baseline="0" dirty="0" smtClean="0"/>
              <a:t> </a:t>
            </a:r>
            <a:r>
              <a:rPr lang="en-US" i="1" baseline="0" dirty="0" err="1" smtClean="0"/>
              <a:t>Conscinodiscus</a:t>
            </a:r>
            <a:r>
              <a:rPr lang="en-US" baseline="0" dirty="0" smtClean="0"/>
              <a:t>, taken from http://</a:t>
            </a:r>
            <a:r>
              <a:rPr lang="en-US" baseline="0" dirty="0" err="1" smtClean="0"/>
              <a:t>www.serc.si.edu</a:t>
            </a:r>
            <a:r>
              <a:rPr lang="en-US" baseline="0" dirty="0" smtClean="0"/>
              <a:t>/labs/phytoplankton/guide/</a:t>
            </a:r>
            <a:r>
              <a:rPr lang="en-US" baseline="0" dirty="0" err="1" smtClean="0"/>
              <a:t>addtl_collections</a:t>
            </a:r>
            <a:r>
              <a:rPr lang="en-US" baseline="0" dirty="0" smtClean="0"/>
              <a:t>/Antarctica/</a:t>
            </a:r>
            <a:r>
              <a:rPr lang="en-US" baseline="0" dirty="0" err="1" smtClean="0"/>
              <a:t>cocsinbuvet.aspx</a:t>
            </a:r>
            <a:endParaRPr lang="en-US" baseline="0" dirty="0" smtClean="0"/>
          </a:p>
          <a:p>
            <a:pPr marL="171450" indent="-171450">
              <a:buFont typeface="Arial"/>
              <a:buChar char="•"/>
            </a:pPr>
            <a:r>
              <a:rPr lang="en-US" baseline="0" dirty="0" smtClean="0"/>
              <a:t>As in the previous slide, the microzooplankton primary consumer is the radiolarian </a:t>
            </a:r>
            <a:r>
              <a:rPr lang="en-US" sz="1200" i="1" kern="1200" dirty="0" err="1" smtClean="0">
                <a:solidFill>
                  <a:schemeClr val="tx1"/>
                </a:solidFill>
                <a:effectLst/>
                <a:latin typeface="+mn-lt"/>
                <a:ea typeface="+mn-ea"/>
                <a:cs typeface="+mn-cs"/>
              </a:rPr>
              <a:t>Arachnophaerea</a:t>
            </a:r>
            <a:r>
              <a:rPr lang="en-US" sz="1200" i="1" kern="1200" dirty="0" smtClean="0">
                <a:solidFill>
                  <a:schemeClr val="tx1"/>
                </a:solidFill>
                <a:effectLst/>
                <a:latin typeface="+mn-lt"/>
                <a:ea typeface="+mn-ea"/>
                <a:cs typeface="+mn-cs"/>
              </a:rPr>
              <a:t> spp.</a:t>
            </a:r>
            <a:r>
              <a:rPr lang="en-US" sz="1200" i="0" kern="1200" baseline="0" dirty="0" smtClean="0">
                <a:solidFill>
                  <a:schemeClr val="tx1"/>
                </a:solidFill>
                <a:effectLst/>
                <a:latin typeface="+mn-lt"/>
                <a:ea typeface="+mn-ea"/>
                <a:cs typeface="+mn-cs"/>
              </a:rPr>
              <a:t>  Image courtesy of http://</a:t>
            </a:r>
            <a:r>
              <a:rPr lang="en-US" sz="1200" i="0" kern="1200" baseline="0" dirty="0" err="1" smtClean="0">
                <a:solidFill>
                  <a:schemeClr val="tx1"/>
                </a:solidFill>
                <a:effectLst/>
                <a:latin typeface="+mn-lt"/>
                <a:ea typeface="+mn-ea"/>
                <a:cs typeface="+mn-cs"/>
              </a:rPr>
              <a:t>www.serc.si.edu</a:t>
            </a:r>
            <a:r>
              <a:rPr lang="en-US" sz="1200" i="0" kern="1200" baseline="0" dirty="0" smtClean="0">
                <a:solidFill>
                  <a:schemeClr val="tx1"/>
                </a:solidFill>
                <a:effectLst/>
                <a:latin typeface="+mn-lt"/>
                <a:ea typeface="+mn-ea"/>
                <a:cs typeface="+mn-cs"/>
              </a:rPr>
              <a:t>/labs/phytoplankton/guide/</a:t>
            </a:r>
            <a:r>
              <a:rPr lang="en-US" sz="1200" i="0" kern="1200" baseline="0" dirty="0" err="1" smtClean="0">
                <a:solidFill>
                  <a:schemeClr val="tx1"/>
                </a:solidFill>
                <a:effectLst/>
                <a:latin typeface="+mn-lt"/>
                <a:ea typeface="+mn-ea"/>
                <a:cs typeface="+mn-cs"/>
              </a:rPr>
              <a:t>addtl_collections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microzoops</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arachnosph.aspx</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zooplankton secondary consumer is a copepod, image taken from http://</a:t>
            </a:r>
            <a:r>
              <a:rPr lang="en-US" sz="1200" i="0" kern="1200" baseline="0" dirty="0" err="1" smtClean="0">
                <a:solidFill>
                  <a:schemeClr val="tx1"/>
                </a:solidFill>
                <a:effectLst/>
                <a:latin typeface="+mn-lt"/>
                <a:ea typeface="+mn-ea"/>
                <a:cs typeface="+mn-cs"/>
              </a:rPr>
              <a:t>www.foundation.uconn.edu</a:t>
            </a:r>
            <a:r>
              <a:rPr lang="en-US" sz="1200" i="0" kern="1200" baseline="0" dirty="0" smtClean="0">
                <a:solidFill>
                  <a:schemeClr val="tx1"/>
                </a:solidFill>
                <a:effectLst/>
                <a:latin typeface="+mn-lt"/>
                <a:ea typeface="+mn-ea"/>
                <a:cs typeface="+mn-cs"/>
              </a:rPr>
              <a:t>/stories-of-giving/2007-02-zooplankton.html</a:t>
            </a:r>
          </a:p>
          <a:p>
            <a:pPr marL="171450" indent="-171450">
              <a:buFont typeface="Arial"/>
              <a:buChar char="•"/>
            </a:pPr>
            <a:r>
              <a:rPr lang="en-US" sz="1200" i="0" kern="1200" baseline="0" dirty="0" smtClean="0">
                <a:solidFill>
                  <a:schemeClr val="tx1"/>
                </a:solidFill>
                <a:effectLst/>
                <a:latin typeface="+mn-lt"/>
                <a:ea typeface="+mn-ea"/>
                <a:cs typeface="+mn-cs"/>
              </a:rPr>
              <a:t>The fish image is taken from http://</a:t>
            </a:r>
            <a:r>
              <a:rPr lang="en-US" sz="1200" i="0" kern="1200" baseline="0" dirty="0" err="1" smtClean="0">
                <a:solidFill>
                  <a:schemeClr val="tx1"/>
                </a:solidFill>
                <a:effectLst/>
                <a:latin typeface="+mn-lt"/>
                <a:ea typeface="+mn-ea"/>
                <a:cs typeface="+mn-cs"/>
              </a:rPr>
              <a:t>science.nature.nps.gov</a:t>
            </a:r>
            <a:r>
              <a:rPr lang="en-US" sz="1200" i="0" kern="1200" baseline="0" dirty="0" smtClean="0">
                <a:solidFill>
                  <a:schemeClr val="tx1"/>
                </a:solidFill>
                <a:effectLst/>
                <a:latin typeface="+mn-lt"/>
                <a:ea typeface="+mn-ea"/>
                <a:cs typeface="+mn-cs"/>
              </a:rPr>
              <a:t>/</a:t>
            </a:r>
            <a:r>
              <a:rPr lang="en-US" sz="1200" i="0" kern="1200" baseline="0" dirty="0" err="1" smtClean="0">
                <a:solidFill>
                  <a:schemeClr val="tx1"/>
                </a:solidFill>
                <a:effectLst/>
                <a:latin typeface="+mn-lt"/>
                <a:ea typeface="+mn-ea"/>
                <a:cs typeface="+mn-cs"/>
              </a:rPr>
              <a:t>im</a:t>
            </a:r>
            <a:r>
              <a:rPr lang="en-US" sz="1200" i="0" kern="1200" baseline="0" dirty="0" smtClean="0">
                <a:solidFill>
                  <a:schemeClr val="tx1"/>
                </a:solidFill>
                <a:effectLst/>
                <a:latin typeface="+mn-lt"/>
                <a:ea typeface="+mn-ea"/>
                <a:cs typeface="+mn-cs"/>
              </a:rPr>
              <a:t>/units/</a:t>
            </a:r>
            <a:r>
              <a:rPr lang="en-US" sz="1200" i="0" kern="1200" baseline="0" dirty="0" err="1" smtClean="0">
                <a:solidFill>
                  <a:schemeClr val="tx1"/>
                </a:solidFill>
                <a:effectLst/>
                <a:latin typeface="+mn-lt"/>
                <a:ea typeface="+mn-ea"/>
                <a:cs typeface="+mn-cs"/>
              </a:rPr>
              <a:t>pacn</a:t>
            </a:r>
            <a:r>
              <a:rPr lang="en-US" sz="1200" i="0" kern="1200" baseline="0" dirty="0" smtClean="0">
                <a:solidFill>
                  <a:schemeClr val="tx1"/>
                </a:solidFill>
                <a:effectLst/>
                <a:latin typeface="+mn-lt"/>
                <a:ea typeface="+mn-ea"/>
                <a:cs typeface="+mn-cs"/>
              </a:rPr>
              <a:t>/monitoring/</a:t>
            </a:r>
            <a:r>
              <a:rPr lang="en-US" sz="1200" i="0" kern="1200" baseline="0" dirty="0" err="1" smtClean="0">
                <a:solidFill>
                  <a:schemeClr val="tx1"/>
                </a:solidFill>
                <a:effectLst/>
                <a:latin typeface="+mn-lt"/>
                <a:ea typeface="+mn-ea"/>
                <a:cs typeface="+mn-cs"/>
              </a:rPr>
              <a:t>vs_fish_marine.cfm</a:t>
            </a:r>
            <a:endParaRPr lang="en-US" sz="1200" i="0" kern="1200" baseline="0" dirty="0" smtClean="0">
              <a:solidFill>
                <a:schemeClr val="tx1"/>
              </a:solidFill>
              <a:effectLst/>
              <a:latin typeface="+mn-lt"/>
              <a:ea typeface="+mn-ea"/>
              <a:cs typeface="+mn-cs"/>
            </a:endParaRPr>
          </a:p>
          <a:p>
            <a:pPr marL="171450" indent="-171450">
              <a:buFont typeface="Arial"/>
              <a:buChar char="•"/>
            </a:pPr>
            <a:r>
              <a:rPr lang="en-US" sz="1200" i="0" kern="1200" baseline="0" dirty="0" smtClean="0">
                <a:solidFill>
                  <a:schemeClr val="tx1"/>
                </a:solidFill>
                <a:effectLst/>
                <a:latin typeface="+mn-lt"/>
                <a:ea typeface="+mn-ea"/>
                <a:cs typeface="+mn-cs"/>
              </a:rPr>
              <a:t>The server image is from clip art</a:t>
            </a:r>
          </a:p>
          <a:p>
            <a:endParaRPr lang="en-US" sz="1200" i="0" kern="1200" baseline="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36F927F4-3399-A14F-A6E8-FC3D61053D51}" type="slidenum">
              <a:rPr lang="en-US" smtClean="0"/>
              <a:pPr/>
              <a:t>11</a:t>
            </a:fld>
            <a:endParaRPr lang="en-US"/>
          </a:p>
        </p:txBody>
      </p:sp>
    </p:spTree>
    <p:extLst>
      <p:ext uri="{BB962C8B-B14F-4D97-AF65-F5344CB8AC3E}">
        <p14:creationId xmlns:p14="http://schemas.microsoft.com/office/powerpoint/2010/main" val="3889542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47BE3264-BCB6-B14C-A9BA-6FD3952BA70F}" type="datetimeFigureOut">
              <a:rPr lang="en-US" smtClean="0"/>
              <a:pPr/>
              <a:t>6/2/12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8AF02B71-8991-4516-A01E-F1A9ACD28B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BE3264-BCB6-B14C-A9BA-6FD3952BA70F}" type="datetimeFigureOut">
              <a:rPr lang="en-US" smtClean="0"/>
              <a:pPr/>
              <a:t>6/2/12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C1B10-865B-AB41-8CF0-BA5072E0E80C}"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CBEAF9-9E58-4CC8-A6FF-6DD8A58DEEA4}" type="datetimeFigureOut">
              <a:rPr lang="en-US" smtClean="0"/>
              <a:pPr/>
              <a:t>6/2/12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BE3264-BCB6-B14C-A9BA-6FD3952BA70F}" type="datetimeFigureOut">
              <a:rPr lang="en-US" smtClean="0"/>
              <a:pPr/>
              <a:t>6/2/12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C1B10-865B-AB41-8CF0-BA5072E0E80C}"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BE3264-BCB6-B14C-A9BA-6FD3952BA70F}" type="datetimeFigureOut">
              <a:rPr lang="en-US" smtClean="0"/>
              <a:pPr/>
              <a:t>6/2/12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C1B10-865B-AB41-8CF0-BA5072E0E80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7BE3264-BCB6-B14C-A9BA-6FD3952BA70F}" type="datetimeFigureOut">
              <a:rPr lang="en-US" smtClean="0"/>
              <a:pPr/>
              <a:t>6/2/12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C1B10-865B-AB41-8CF0-BA5072E0E80C}"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E3264-BCB6-B14C-A9BA-6FD3952BA70F}" type="datetimeFigureOut">
              <a:rPr lang="en-US" smtClean="0"/>
              <a:pPr/>
              <a:t>6/2/12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C1B10-865B-AB41-8CF0-BA5072E0E8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47BE3264-BCB6-B14C-A9BA-6FD3952BA70F}" type="datetimeFigureOut">
              <a:rPr lang="en-US" smtClean="0"/>
              <a:pPr/>
              <a:t>6/2/12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C1B10-865B-AB41-8CF0-BA5072E0E80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47BE3264-BCB6-B14C-A9BA-6FD3952BA70F}" type="datetimeFigureOut">
              <a:rPr lang="en-US" smtClean="0"/>
              <a:pPr/>
              <a:t>6/2/12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16C1B10-865B-AB41-8CF0-BA5072E0E80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BE3264-BCB6-B14C-A9BA-6FD3952BA70F}" type="datetimeFigureOut">
              <a:rPr lang="en-US" smtClean="0"/>
              <a:pPr/>
              <a:t>6/2/12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C1B10-865B-AB41-8CF0-BA5072E0E8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BE3264-BCB6-B14C-A9BA-6FD3952BA70F}" type="datetimeFigureOut">
              <a:rPr lang="en-US" smtClean="0"/>
              <a:pPr/>
              <a:t>6/2/12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C1B10-865B-AB41-8CF0-BA5072E0E8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47BE3264-BCB6-B14C-A9BA-6FD3952BA70F}" type="datetimeFigureOut">
              <a:rPr lang="en-US" smtClean="0"/>
              <a:pPr/>
              <a:t>6/2/12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E16C1B10-865B-AB41-8CF0-BA5072E0E8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2.emf"/><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2.emf"/><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2.emf"/><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12.emf"/><Relationship Id="rId7"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1920" y="0"/>
            <a:ext cx="7971818" cy="2308324"/>
          </a:xfrm>
          <a:prstGeom prst="rect">
            <a:avLst/>
          </a:prstGeom>
          <a:noFill/>
        </p:spPr>
        <p:txBody>
          <a:bodyPr wrap="square" rtlCol="0">
            <a:spAutoFit/>
          </a:bodyPr>
          <a:lstStyle/>
          <a:p>
            <a:pPr algn="ctr"/>
            <a:r>
              <a:rPr lang="en-US" sz="4800" dirty="0" smtClean="0">
                <a:latin typeface="Book Antiqua"/>
                <a:cs typeface="Book Antiqua"/>
              </a:rPr>
              <a:t>Microzooplankton, Feeding Strategies, and the Energy Pyramid</a:t>
            </a:r>
          </a:p>
        </p:txBody>
      </p:sp>
      <p:sp>
        <p:nvSpPr>
          <p:cNvPr id="5"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6"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pic>
        <p:nvPicPr>
          <p:cNvPr id="9" name="Picture 8"/>
          <p:cNvPicPr>
            <a:picLocks noChangeAspect="1"/>
          </p:cNvPicPr>
          <p:nvPr/>
        </p:nvPicPr>
        <p:blipFill>
          <a:blip r:embed="rId3"/>
          <a:srcRect l="23657" t="8514" r="23657" b="13378"/>
          <a:stretch>
            <a:fillRect/>
          </a:stretch>
        </p:blipFill>
        <p:spPr>
          <a:xfrm rot="16200000">
            <a:off x="2726027" y="1835384"/>
            <a:ext cx="3727256" cy="46731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1255" y="245282"/>
            <a:ext cx="8078955" cy="830997"/>
          </a:xfrm>
          <a:prstGeom prst="rect">
            <a:avLst/>
          </a:prstGeom>
          <a:noFill/>
        </p:spPr>
        <p:txBody>
          <a:bodyPr wrap="none" rtlCol="0">
            <a:spAutoFit/>
          </a:bodyPr>
          <a:lstStyle/>
          <a:p>
            <a:r>
              <a:rPr lang="en-US" sz="4800" dirty="0" smtClean="0">
                <a:latin typeface="Book Antiqua"/>
                <a:cs typeface="Book Antiqua"/>
              </a:rPr>
              <a:t>What are microzooplankton?</a:t>
            </a:r>
            <a:endParaRPr lang="en-US" sz="4800" dirty="0">
              <a:latin typeface="Book Antiqua"/>
              <a:cs typeface="Book Antiqua"/>
            </a:endParaRPr>
          </a:p>
        </p:txBody>
      </p:sp>
      <p:sp>
        <p:nvSpPr>
          <p:cNvPr id="5"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6"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pic>
        <p:nvPicPr>
          <p:cNvPr id="7" name="Picture 6"/>
          <p:cNvPicPr>
            <a:picLocks noChangeAspect="1"/>
          </p:cNvPicPr>
          <p:nvPr/>
        </p:nvPicPr>
        <p:blipFill>
          <a:blip r:embed="rId3"/>
          <a:stretch>
            <a:fillRect/>
          </a:stretch>
        </p:blipFill>
        <p:spPr>
          <a:xfrm>
            <a:off x="388818" y="3997719"/>
            <a:ext cx="2800293" cy="2426434"/>
          </a:xfrm>
          <a:prstGeom prst="rect">
            <a:avLst/>
          </a:prstGeom>
        </p:spPr>
      </p:pic>
      <p:pic>
        <p:nvPicPr>
          <p:cNvPr id="8" name="Picture 7"/>
          <p:cNvPicPr>
            <a:picLocks noChangeAspect="1"/>
          </p:cNvPicPr>
          <p:nvPr/>
        </p:nvPicPr>
        <p:blipFill>
          <a:blip r:embed="rId4"/>
          <a:stretch>
            <a:fillRect/>
          </a:stretch>
        </p:blipFill>
        <p:spPr>
          <a:xfrm>
            <a:off x="4821030" y="3997719"/>
            <a:ext cx="3839180" cy="2393089"/>
          </a:xfrm>
          <a:prstGeom prst="rect">
            <a:avLst/>
          </a:prstGeom>
        </p:spPr>
      </p:pic>
      <p:pic>
        <p:nvPicPr>
          <p:cNvPr id="9" name="Picture 8"/>
          <p:cNvPicPr>
            <a:picLocks noChangeAspect="1"/>
          </p:cNvPicPr>
          <p:nvPr/>
        </p:nvPicPr>
        <p:blipFill>
          <a:blip r:embed="rId5"/>
          <a:stretch>
            <a:fillRect/>
          </a:stretch>
        </p:blipFill>
        <p:spPr>
          <a:xfrm rot="5400000">
            <a:off x="648358" y="1176736"/>
            <a:ext cx="2368211" cy="2713293"/>
          </a:xfrm>
          <a:prstGeom prst="rect">
            <a:avLst/>
          </a:prstGeom>
        </p:spPr>
      </p:pic>
      <p:sp>
        <p:nvSpPr>
          <p:cNvPr id="10" name="TextBox 9"/>
          <p:cNvSpPr txBox="1"/>
          <p:nvPr/>
        </p:nvSpPr>
        <p:spPr>
          <a:xfrm>
            <a:off x="3744440" y="1349277"/>
            <a:ext cx="5399560" cy="2554545"/>
          </a:xfrm>
          <a:prstGeom prst="rect">
            <a:avLst/>
          </a:prstGeom>
          <a:noFill/>
        </p:spPr>
        <p:txBody>
          <a:bodyPr wrap="square" rtlCol="0">
            <a:spAutoFit/>
          </a:bodyPr>
          <a:lstStyle/>
          <a:p>
            <a:pPr>
              <a:buFont typeface="Arial"/>
              <a:buChar char="•"/>
            </a:pPr>
            <a:r>
              <a:rPr lang="en-US" sz="2000" dirty="0" smtClean="0">
                <a:latin typeface="Book Antiqua"/>
                <a:cs typeface="Book Antiqua"/>
              </a:rPr>
              <a:t>Tiny, single-celled organisms</a:t>
            </a:r>
          </a:p>
          <a:p>
            <a:pPr>
              <a:buFont typeface="Arial"/>
              <a:buChar char="•"/>
            </a:pPr>
            <a:r>
              <a:rPr lang="en-US" sz="2000" dirty="0" smtClean="0">
                <a:latin typeface="Book Antiqua"/>
                <a:cs typeface="Book Antiqua"/>
              </a:rPr>
              <a:t>They eat phytoplankton, which are </a:t>
            </a:r>
            <a:r>
              <a:rPr lang="en-US" sz="2000" dirty="0" smtClean="0">
                <a:solidFill>
                  <a:srgbClr val="008000"/>
                </a:solidFill>
                <a:latin typeface="Book Antiqua"/>
                <a:cs typeface="Book Antiqua"/>
              </a:rPr>
              <a:t>primary producers</a:t>
            </a:r>
          </a:p>
          <a:p>
            <a:pPr>
              <a:buFont typeface="Arial"/>
              <a:buChar char="•"/>
            </a:pPr>
            <a:r>
              <a:rPr lang="en-US" sz="2000" dirty="0" smtClean="0">
                <a:latin typeface="Book Antiqua"/>
                <a:cs typeface="Book Antiqua"/>
              </a:rPr>
              <a:t>So, microzooplankton are called </a:t>
            </a:r>
            <a:r>
              <a:rPr lang="en-US" sz="2000" dirty="0" smtClean="0">
                <a:solidFill>
                  <a:schemeClr val="accent2"/>
                </a:solidFill>
                <a:latin typeface="Book Antiqua"/>
                <a:cs typeface="Book Antiqua"/>
              </a:rPr>
              <a:t>primary consumers</a:t>
            </a:r>
          </a:p>
          <a:p>
            <a:pPr>
              <a:buFont typeface="Arial"/>
              <a:buChar char="•"/>
            </a:pPr>
            <a:r>
              <a:rPr lang="en-US" sz="2000" dirty="0" smtClean="0">
                <a:latin typeface="Book Antiqua"/>
                <a:cs typeface="Book Antiqua"/>
              </a:rPr>
              <a:t>Microzooplankton, in turn, are eaten by larger zooplankton, called </a:t>
            </a:r>
            <a:r>
              <a:rPr lang="en-US" sz="2000" dirty="0" smtClean="0">
                <a:solidFill>
                  <a:srgbClr val="0000FF"/>
                </a:solidFill>
                <a:latin typeface="Book Antiqua"/>
                <a:cs typeface="Book Antiqua"/>
              </a:rPr>
              <a:t>secondary consumers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4" name="TextBox 3"/>
          <p:cNvSpPr txBox="1"/>
          <p:nvPr/>
        </p:nvSpPr>
        <p:spPr>
          <a:xfrm>
            <a:off x="-70031" y="-3350"/>
            <a:ext cx="9324200" cy="830997"/>
          </a:xfrm>
          <a:prstGeom prst="rect">
            <a:avLst/>
          </a:prstGeom>
          <a:noFill/>
        </p:spPr>
        <p:txBody>
          <a:bodyPr wrap="square" rtlCol="0">
            <a:spAutoFit/>
          </a:bodyPr>
          <a:lstStyle/>
          <a:p>
            <a:pPr algn="ctr"/>
            <a:r>
              <a:rPr lang="en-US" sz="4800" dirty="0" smtClean="0">
                <a:latin typeface="Book Antiqua"/>
                <a:cs typeface="Book Antiqua"/>
              </a:rPr>
              <a:t>Examples of Microzooplankton</a:t>
            </a:r>
          </a:p>
        </p:txBody>
      </p:sp>
      <p:pic>
        <p:nvPicPr>
          <p:cNvPr id="6" name="Picture 5"/>
          <p:cNvPicPr>
            <a:picLocks noChangeAspect="1"/>
          </p:cNvPicPr>
          <p:nvPr/>
        </p:nvPicPr>
        <p:blipFill>
          <a:blip r:embed="rId3"/>
          <a:stretch>
            <a:fillRect/>
          </a:stretch>
        </p:blipFill>
        <p:spPr>
          <a:xfrm>
            <a:off x="989842" y="1481259"/>
            <a:ext cx="2218947" cy="2137586"/>
          </a:xfrm>
          <a:prstGeom prst="rect">
            <a:avLst/>
          </a:prstGeom>
        </p:spPr>
      </p:pic>
      <p:pic>
        <p:nvPicPr>
          <p:cNvPr id="7" name="Picture 6"/>
          <p:cNvPicPr>
            <a:picLocks noChangeAspect="1"/>
          </p:cNvPicPr>
          <p:nvPr/>
        </p:nvPicPr>
        <p:blipFill>
          <a:blip r:embed="rId4"/>
          <a:stretch>
            <a:fillRect/>
          </a:stretch>
        </p:blipFill>
        <p:spPr>
          <a:xfrm>
            <a:off x="5174446" y="1481259"/>
            <a:ext cx="2390271" cy="2137586"/>
          </a:xfrm>
          <a:prstGeom prst="rect">
            <a:avLst/>
          </a:prstGeom>
        </p:spPr>
      </p:pic>
      <p:pic>
        <p:nvPicPr>
          <p:cNvPr id="8" name="Picture 7"/>
          <p:cNvPicPr>
            <a:picLocks noChangeAspect="1"/>
          </p:cNvPicPr>
          <p:nvPr/>
        </p:nvPicPr>
        <p:blipFill>
          <a:blip r:embed="rId5"/>
          <a:srcRect l="48414" t="64800" r="23586" b="4114"/>
          <a:stretch>
            <a:fillRect/>
          </a:stretch>
        </p:blipFill>
        <p:spPr>
          <a:xfrm rot="5400000">
            <a:off x="2180578" y="3984874"/>
            <a:ext cx="2056420" cy="2755449"/>
          </a:xfrm>
          <a:prstGeom prst="rect">
            <a:avLst/>
          </a:prstGeom>
        </p:spPr>
      </p:pic>
      <p:pic>
        <p:nvPicPr>
          <p:cNvPr id="9" name="Picture 8"/>
          <p:cNvPicPr>
            <a:picLocks noChangeAspect="1"/>
          </p:cNvPicPr>
          <p:nvPr/>
        </p:nvPicPr>
        <p:blipFill>
          <a:blip r:embed="rId6"/>
          <a:stretch>
            <a:fillRect/>
          </a:stretch>
        </p:blipFill>
        <p:spPr>
          <a:xfrm>
            <a:off x="6127543" y="4334388"/>
            <a:ext cx="2440319" cy="2135279"/>
          </a:xfrm>
          <a:prstGeom prst="rect">
            <a:avLst/>
          </a:prstGeom>
        </p:spPr>
      </p:pic>
      <p:sp>
        <p:nvSpPr>
          <p:cNvPr id="10" name="TextBox 9"/>
          <p:cNvSpPr txBox="1"/>
          <p:nvPr/>
        </p:nvSpPr>
        <p:spPr>
          <a:xfrm>
            <a:off x="209055" y="1019594"/>
            <a:ext cx="991678" cy="461665"/>
          </a:xfrm>
          <a:prstGeom prst="rect">
            <a:avLst/>
          </a:prstGeom>
          <a:noFill/>
        </p:spPr>
        <p:txBody>
          <a:bodyPr wrap="none" rtlCol="0">
            <a:spAutoFit/>
          </a:bodyPr>
          <a:lstStyle/>
          <a:p>
            <a:r>
              <a:rPr lang="en-US" sz="2400" dirty="0" smtClean="0">
                <a:latin typeface="Book Antiqua"/>
                <a:cs typeface="Book Antiqua"/>
              </a:rPr>
              <a:t>ciliate</a:t>
            </a:r>
            <a:endParaRPr lang="en-US" sz="2400" dirty="0">
              <a:latin typeface="Book Antiqua"/>
              <a:cs typeface="Book Antiqua"/>
            </a:endParaRPr>
          </a:p>
        </p:txBody>
      </p:sp>
      <p:sp>
        <p:nvSpPr>
          <p:cNvPr id="11" name="TextBox 10"/>
          <p:cNvSpPr txBox="1"/>
          <p:nvPr/>
        </p:nvSpPr>
        <p:spPr>
          <a:xfrm>
            <a:off x="384218" y="3893754"/>
            <a:ext cx="2069797" cy="461665"/>
          </a:xfrm>
          <a:prstGeom prst="rect">
            <a:avLst/>
          </a:prstGeom>
          <a:noFill/>
        </p:spPr>
        <p:txBody>
          <a:bodyPr wrap="none" rtlCol="0">
            <a:spAutoFit/>
          </a:bodyPr>
          <a:lstStyle/>
          <a:p>
            <a:r>
              <a:rPr lang="en-US" sz="2400" dirty="0" err="1" smtClean="0">
                <a:latin typeface="Book Antiqua"/>
                <a:cs typeface="Book Antiqua"/>
              </a:rPr>
              <a:t>foraminiferan</a:t>
            </a:r>
            <a:endParaRPr lang="en-US" sz="2400" dirty="0">
              <a:latin typeface="Book Antiqua"/>
              <a:cs typeface="Book Antiqua"/>
            </a:endParaRPr>
          </a:p>
        </p:txBody>
      </p:sp>
      <p:sp>
        <p:nvSpPr>
          <p:cNvPr id="12" name="TextBox 11"/>
          <p:cNvSpPr txBox="1"/>
          <p:nvPr/>
        </p:nvSpPr>
        <p:spPr>
          <a:xfrm>
            <a:off x="4235059" y="1019594"/>
            <a:ext cx="1697901" cy="461665"/>
          </a:xfrm>
          <a:prstGeom prst="rect">
            <a:avLst/>
          </a:prstGeom>
          <a:noFill/>
        </p:spPr>
        <p:txBody>
          <a:bodyPr wrap="none" rtlCol="0">
            <a:spAutoFit/>
          </a:bodyPr>
          <a:lstStyle/>
          <a:p>
            <a:r>
              <a:rPr lang="en-US" sz="2400" dirty="0" smtClean="0">
                <a:latin typeface="Book Antiqua"/>
                <a:cs typeface="Book Antiqua"/>
              </a:rPr>
              <a:t>radiolarian</a:t>
            </a:r>
            <a:endParaRPr lang="en-US" sz="2400" dirty="0">
              <a:latin typeface="Book Antiqua"/>
              <a:cs typeface="Book Antiqua"/>
            </a:endParaRPr>
          </a:p>
        </p:txBody>
      </p:sp>
      <p:sp>
        <p:nvSpPr>
          <p:cNvPr id="13" name="TextBox 12"/>
          <p:cNvSpPr txBox="1"/>
          <p:nvPr/>
        </p:nvSpPr>
        <p:spPr>
          <a:xfrm>
            <a:off x="4866868" y="3893754"/>
            <a:ext cx="2054769" cy="461665"/>
          </a:xfrm>
          <a:prstGeom prst="rect">
            <a:avLst/>
          </a:prstGeom>
          <a:noFill/>
        </p:spPr>
        <p:txBody>
          <a:bodyPr wrap="none" rtlCol="0">
            <a:spAutoFit/>
          </a:bodyPr>
          <a:lstStyle/>
          <a:p>
            <a:r>
              <a:rPr lang="en-US" sz="2400" dirty="0" err="1" smtClean="0">
                <a:latin typeface="Book Antiqua"/>
                <a:cs typeface="Book Antiqua"/>
              </a:rPr>
              <a:t>dinoflagellate</a:t>
            </a:r>
            <a:endParaRPr lang="en-US" sz="2400" dirty="0">
              <a:latin typeface="Book Antiqua"/>
              <a:cs typeface="Book Antiqu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4" name="TextBox 3"/>
          <p:cNvSpPr txBox="1"/>
          <p:nvPr/>
        </p:nvSpPr>
        <p:spPr>
          <a:xfrm>
            <a:off x="422487" y="10775"/>
            <a:ext cx="8356965" cy="1569660"/>
          </a:xfrm>
          <a:prstGeom prst="rect">
            <a:avLst/>
          </a:prstGeom>
          <a:noFill/>
        </p:spPr>
        <p:txBody>
          <a:bodyPr wrap="square" rtlCol="0">
            <a:spAutoFit/>
          </a:bodyPr>
          <a:lstStyle/>
          <a:p>
            <a:pPr algn="ctr"/>
            <a:r>
              <a:rPr lang="en-US" sz="4800" dirty="0" smtClean="0">
                <a:latin typeface="Book Antiqua"/>
                <a:cs typeface="Book Antiqua"/>
              </a:rPr>
              <a:t>Why should you care about microzooplankton?</a:t>
            </a:r>
            <a:endParaRPr lang="en-US" sz="4800" dirty="0">
              <a:latin typeface="Book Antiqua"/>
              <a:cs typeface="Book Antiqua"/>
            </a:endParaRPr>
          </a:p>
        </p:txBody>
      </p:sp>
      <p:sp>
        <p:nvSpPr>
          <p:cNvPr id="5" name="TextBox 4"/>
          <p:cNvSpPr txBox="1"/>
          <p:nvPr/>
        </p:nvSpPr>
        <p:spPr>
          <a:xfrm>
            <a:off x="577381" y="1754285"/>
            <a:ext cx="8202071" cy="954107"/>
          </a:xfrm>
          <a:prstGeom prst="rect">
            <a:avLst/>
          </a:prstGeom>
          <a:noFill/>
        </p:spPr>
        <p:txBody>
          <a:bodyPr wrap="square" rtlCol="0">
            <a:spAutoFit/>
          </a:bodyPr>
          <a:lstStyle/>
          <a:p>
            <a:r>
              <a:rPr lang="en-US" sz="2800" dirty="0" smtClean="0">
                <a:latin typeface="Book Antiqua"/>
                <a:cs typeface="Book Antiqua"/>
              </a:rPr>
              <a:t>They are part of the food chain that leads to the fish you eat</a:t>
            </a:r>
            <a:endParaRPr lang="en-US" sz="2800" dirty="0">
              <a:latin typeface="Book Antiqua"/>
              <a:cs typeface="Book Antiqua"/>
            </a:endParaRPr>
          </a:p>
        </p:txBody>
      </p:sp>
      <p:grpSp>
        <p:nvGrpSpPr>
          <p:cNvPr id="17" name="Group 16"/>
          <p:cNvGrpSpPr/>
          <p:nvPr/>
        </p:nvGrpSpPr>
        <p:grpSpPr>
          <a:xfrm>
            <a:off x="921502" y="2299876"/>
            <a:ext cx="7450654" cy="4370345"/>
            <a:chOff x="921502" y="2299876"/>
            <a:chExt cx="7450654" cy="4370345"/>
          </a:xfrm>
        </p:grpSpPr>
        <p:pic>
          <p:nvPicPr>
            <p:cNvPr id="6" name="Picture 5"/>
            <p:cNvPicPr>
              <a:picLocks noChangeAspect="1"/>
            </p:cNvPicPr>
            <p:nvPr/>
          </p:nvPicPr>
          <p:blipFill>
            <a:blip r:embed="rId3"/>
            <a:stretch>
              <a:fillRect/>
            </a:stretch>
          </p:blipFill>
          <p:spPr>
            <a:xfrm>
              <a:off x="921502" y="2987854"/>
              <a:ext cx="1779183" cy="1335434"/>
            </a:xfrm>
            <a:prstGeom prst="rect">
              <a:avLst/>
            </a:prstGeom>
          </p:spPr>
        </p:pic>
        <p:pic>
          <p:nvPicPr>
            <p:cNvPr id="7" name="Picture 6"/>
            <p:cNvPicPr>
              <a:picLocks noChangeAspect="1"/>
            </p:cNvPicPr>
            <p:nvPr/>
          </p:nvPicPr>
          <p:blipFill>
            <a:blip r:embed="rId4"/>
            <a:stretch>
              <a:fillRect/>
            </a:stretch>
          </p:blipFill>
          <p:spPr>
            <a:xfrm>
              <a:off x="3479511" y="2299876"/>
              <a:ext cx="2511841" cy="2246304"/>
            </a:xfrm>
            <a:prstGeom prst="rect">
              <a:avLst/>
            </a:prstGeom>
          </p:spPr>
        </p:pic>
        <p:pic>
          <p:nvPicPr>
            <p:cNvPr id="8" name="Picture 7"/>
            <p:cNvPicPr>
              <a:picLocks noChangeAspect="1"/>
            </p:cNvPicPr>
            <p:nvPr/>
          </p:nvPicPr>
          <p:blipFill>
            <a:blip r:embed="rId5"/>
            <a:stretch>
              <a:fillRect/>
            </a:stretch>
          </p:blipFill>
          <p:spPr>
            <a:xfrm>
              <a:off x="6904987" y="2839783"/>
              <a:ext cx="1467169" cy="1467169"/>
            </a:xfrm>
            <a:prstGeom prst="rect">
              <a:avLst/>
            </a:prstGeom>
          </p:spPr>
        </p:pic>
        <p:pic>
          <p:nvPicPr>
            <p:cNvPr id="10" name="Picture 9"/>
            <p:cNvPicPr>
              <a:picLocks noChangeAspect="1"/>
            </p:cNvPicPr>
            <p:nvPr/>
          </p:nvPicPr>
          <p:blipFill>
            <a:blip r:embed="rId6"/>
            <a:stretch>
              <a:fillRect/>
            </a:stretch>
          </p:blipFill>
          <p:spPr>
            <a:xfrm>
              <a:off x="2959421" y="4846952"/>
              <a:ext cx="1570037" cy="1823269"/>
            </a:xfrm>
            <a:prstGeom prst="rect">
              <a:avLst/>
            </a:prstGeom>
          </p:spPr>
        </p:pic>
        <p:sp>
          <p:nvSpPr>
            <p:cNvPr id="11" name="Right Arrow 10"/>
            <p:cNvSpPr/>
            <p:nvPr/>
          </p:nvSpPr>
          <p:spPr>
            <a:xfrm>
              <a:off x="2915627" y="3489222"/>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6282711" y="3489222"/>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7294022">
              <a:off x="7206630" y="4351174"/>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0800000">
              <a:off x="4712513" y="5320536"/>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7"/>
            <a:srcRect l="20000" t="24444" r="57143" b="42222"/>
            <a:stretch>
              <a:fillRect/>
            </a:stretch>
          </p:blipFill>
          <p:spPr>
            <a:xfrm>
              <a:off x="5553027" y="4790913"/>
              <a:ext cx="1590930" cy="1491503"/>
            </a:xfrm>
            <a:prstGeom prst="rect">
              <a:avLst/>
            </a:prstGeom>
          </p:spPr>
        </p:pic>
      </p:grpSp>
      <p:sp>
        <p:nvSpPr>
          <p:cNvPr id="21" name="TextBox 20"/>
          <p:cNvSpPr txBox="1"/>
          <p:nvPr/>
        </p:nvSpPr>
        <p:spPr>
          <a:xfrm>
            <a:off x="760924" y="4306952"/>
            <a:ext cx="2326428" cy="400110"/>
          </a:xfrm>
          <a:prstGeom prst="rect">
            <a:avLst/>
          </a:prstGeom>
          <a:noFill/>
        </p:spPr>
        <p:txBody>
          <a:bodyPr wrap="none" rtlCol="0">
            <a:spAutoFit/>
          </a:bodyPr>
          <a:lstStyle/>
          <a:p>
            <a:r>
              <a:rPr lang="en-US" sz="2000" dirty="0" smtClean="0">
                <a:solidFill>
                  <a:srgbClr val="008000"/>
                </a:solidFill>
                <a:latin typeface="Book Antiqua"/>
                <a:cs typeface="Book Antiqua"/>
              </a:rPr>
              <a:t>primary producers</a:t>
            </a:r>
          </a:p>
        </p:txBody>
      </p:sp>
      <p:sp>
        <p:nvSpPr>
          <p:cNvPr id="22" name="TextBox 21"/>
          <p:cNvSpPr txBox="1"/>
          <p:nvPr/>
        </p:nvSpPr>
        <p:spPr>
          <a:xfrm>
            <a:off x="3605177" y="3900931"/>
            <a:ext cx="2403322" cy="707886"/>
          </a:xfrm>
          <a:prstGeom prst="rect">
            <a:avLst/>
          </a:prstGeom>
          <a:noFill/>
        </p:spPr>
        <p:txBody>
          <a:bodyPr wrap="none" rtlCol="0">
            <a:spAutoFit/>
          </a:bodyPr>
          <a:lstStyle/>
          <a:p>
            <a:r>
              <a:rPr lang="en-US" sz="2000" dirty="0" smtClean="0">
                <a:solidFill>
                  <a:schemeClr val="accent2"/>
                </a:solidFill>
                <a:latin typeface="Book Antiqua"/>
                <a:cs typeface="Book Antiqua"/>
              </a:rPr>
              <a:t>microzooplankt</a:t>
            </a:r>
            <a:r>
              <a:rPr lang="en-US" sz="2000" dirty="0" smtClean="0">
                <a:solidFill>
                  <a:srgbClr val="DA1F28"/>
                </a:solidFill>
                <a:latin typeface="Book Antiqua"/>
                <a:cs typeface="Book Antiqua"/>
              </a:rPr>
              <a:t>on, </a:t>
            </a:r>
          </a:p>
          <a:p>
            <a:r>
              <a:rPr lang="en-US" sz="2000" dirty="0" smtClean="0">
                <a:solidFill>
                  <a:srgbClr val="DA1F28"/>
                </a:solidFill>
                <a:latin typeface="Book Antiqua"/>
                <a:cs typeface="Book Antiqua"/>
              </a:rPr>
              <a:t>primary consumers</a:t>
            </a:r>
          </a:p>
        </p:txBody>
      </p:sp>
      <p:sp>
        <p:nvSpPr>
          <p:cNvPr id="23" name="TextBox 22"/>
          <p:cNvSpPr txBox="1"/>
          <p:nvPr/>
        </p:nvSpPr>
        <p:spPr>
          <a:xfrm>
            <a:off x="6460676" y="2439673"/>
            <a:ext cx="2638137" cy="400110"/>
          </a:xfrm>
          <a:prstGeom prst="rect">
            <a:avLst/>
          </a:prstGeom>
          <a:noFill/>
        </p:spPr>
        <p:txBody>
          <a:bodyPr wrap="none" rtlCol="0">
            <a:spAutoFit/>
          </a:bodyPr>
          <a:lstStyle/>
          <a:p>
            <a:r>
              <a:rPr lang="en-US" sz="2000" dirty="0" smtClean="0">
                <a:solidFill>
                  <a:srgbClr val="0000FF"/>
                </a:solidFill>
                <a:latin typeface="Book Antiqua"/>
                <a:cs typeface="Book Antiqua"/>
              </a:rPr>
              <a:t>secondary consumers</a:t>
            </a:r>
          </a:p>
        </p:txBody>
      </p:sp>
      <p:sp>
        <p:nvSpPr>
          <p:cNvPr id="24" name="TextBox 23"/>
          <p:cNvSpPr txBox="1"/>
          <p:nvPr/>
        </p:nvSpPr>
        <p:spPr>
          <a:xfrm>
            <a:off x="7143957" y="5597925"/>
            <a:ext cx="1833955" cy="707886"/>
          </a:xfrm>
          <a:prstGeom prst="rect">
            <a:avLst/>
          </a:prstGeom>
          <a:noFill/>
        </p:spPr>
        <p:txBody>
          <a:bodyPr wrap="square" rtlCol="0">
            <a:spAutoFit/>
          </a:bodyPr>
          <a:lstStyle/>
          <a:p>
            <a:r>
              <a:rPr lang="en-US" sz="2000" dirty="0" smtClean="0">
                <a:latin typeface="Book Antiqua"/>
                <a:cs typeface="Book Antiqua"/>
              </a:rPr>
              <a:t>tertiary consumers</a:t>
            </a:r>
          </a:p>
        </p:txBody>
      </p:sp>
      <p:sp>
        <p:nvSpPr>
          <p:cNvPr id="25" name="TextBox 24"/>
          <p:cNvSpPr txBox="1"/>
          <p:nvPr/>
        </p:nvSpPr>
        <p:spPr>
          <a:xfrm>
            <a:off x="1434371" y="5320536"/>
            <a:ext cx="2001346" cy="707886"/>
          </a:xfrm>
          <a:prstGeom prst="rect">
            <a:avLst/>
          </a:prstGeom>
          <a:noFill/>
        </p:spPr>
        <p:txBody>
          <a:bodyPr wrap="square" rtlCol="0">
            <a:spAutoFit/>
          </a:bodyPr>
          <a:lstStyle/>
          <a:p>
            <a:r>
              <a:rPr lang="en-US" sz="2000" dirty="0" smtClean="0">
                <a:latin typeface="Book Antiqua"/>
                <a:cs typeface="Book Antiqua"/>
              </a:rPr>
              <a:t>quaternary consumer</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4" name="TextBox 3"/>
          <p:cNvSpPr txBox="1"/>
          <p:nvPr/>
        </p:nvSpPr>
        <p:spPr>
          <a:xfrm>
            <a:off x="422487" y="-12316"/>
            <a:ext cx="8356965" cy="3046988"/>
          </a:xfrm>
          <a:prstGeom prst="rect">
            <a:avLst/>
          </a:prstGeom>
          <a:noFill/>
        </p:spPr>
        <p:txBody>
          <a:bodyPr wrap="square" rtlCol="0">
            <a:spAutoFit/>
          </a:bodyPr>
          <a:lstStyle/>
          <a:p>
            <a:pPr algn="ctr"/>
            <a:r>
              <a:rPr lang="en-US" sz="4800" dirty="0" smtClean="0">
                <a:latin typeface="Book Antiqua"/>
                <a:cs typeface="Book Antiqua"/>
              </a:rPr>
              <a:t>What we are focusing on today: How microzooplankton get their food</a:t>
            </a:r>
            <a:endParaRPr lang="en-US" sz="4800" dirty="0">
              <a:latin typeface="Book Antiqua"/>
              <a:cs typeface="Book Antiqua"/>
            </a:endParaRPr>
          </a:p>
        </p:txBody>
      </p:sp>
      <p:pic>
        <p:nvPicPr>
          <p:cNvPr id="6" name="Picture 5"/>
          <p:cNvPicPr>
            <a:picLocks noChangeAspect="1"/>
          </p:cNvPicPr>
          <p:nvPr/>
        </p:nvPicPr>
        <p:blipFill>
          <a:blip r:embed="rId3"/>
          <a:stretch>
            <a:fillRect/>
          </a:stretch>
        </p:blipFill>
        <p:spPr>
          <a:xfrm>
            <a:off x="921502" y="2987854"/>
            <a:ext cx="1779183" cy="1335434"/>
          </a:xfrm>
          <a:prstGeom prst="rect">
            <a:avLst/>
          </a:prstGeom>
        </p:spPr>
      </p:pic>
      <p:pic>
        <p:nvPicPr>
          <p:cNvPr id="7" name="Picture 6"/>
          <p:cNvPicPr>
            <a:picLocks noChangeAspect="1"/>
          </p:cNvPicPr>
          <p:nvPr/>
        </p:nvPicPr>
        <p:blipFill>
          <a:blip r:embed="rId4"/>
          <a:stretch>
            <a:fillRect/>
          </a:stretch>
        </p:blipFill>
        <p:spPr>
          <a:xfrm>
            <a:off x="3479511" y="2299876"/>
            <a:ext cx="2511841" cy="2246304"/>
          </a:xfrm>
          <a:prstGeom prst="rect">
            <a:avLst/>
          </a:prstGeom>
        </p:spPr>
      </p:pic>
      <p:pic>
        <p:nvPicPr>
          <p:cNvPr id="8" name="Picture 7"/>
          <p:cNvPicPr>
            <a:picLocks noChangeAspect="1"/>
          </p:cNvPicPr>
          <p:nvPr/>
        </p:nvPicPr>
        <p:blipFill>
          <a:blip r:embed="rId5"/>
          <a:stretch>
            <a:fillRect/>
          </a:stretch>
        </p:blipFill>
        <p:spPr>
          <a:xfrm>
            <a:off x="6904987" y="2839783"/>
            <a:ext cx="1467169" cy="1467169"/>
          </a:xfrm>
          <a:prstGeom prst="rect">
            <a:avLst/>
          </a:prstGeom>
        </p:spPr>
      </p:pic>
      <p:pic>
        <p:nvPicPr>
          <p:cNvPr id="10" name="Picture 9"/>
          <p:cNvPicPr>
            <a:picLocks noChangeAspect="1"/>
          </p:cNvPicPr>
          <p:nvPr/>
        </p:nvPicPr>
        <p:blipFill>
          <a:blip r:embed="rId6"/>
          <a:stretch>
            <a:fillRect/>
          </a:stretch>
        </p:blipFill>
        <p:spPr>
          <a:xfrm>
            <a:off x="2959421" y="4846952"/>
            <a:ext cx="1570037" cy="1823269"/>
          </a:xfrm>
          <a:prstGeom prst="rect">
            <a:avLst/>
          </a:prstGeom>
        </p:spPr>
      </p:pic>
      <p:sp>
        <p:nvSpPr>
          <p:cNvPr id="11" name="Right Arrow 10"/>
          <p:cNvSpPr/>
          <p:nvPr/>
        </p:nvSpPr>
        <p:spPr>
          <a:xfrm>
            <a:off x="2915627" y="3489222"/>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6282711" y="3489222"/>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rot="7294022">
            <a:off x="7206630" y="4351174"/>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rot="10800000">
            <a:off x="4712513" y="5320536"/>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nut 16"/>
          <p:cNvSpPr/>
          <p:nvPr/>
        </p:nvSpPr>
        <p:spPr>
          <a:xfrm>
            <a:off x="782956" y="2184421"/>
            <a:ext cx="5361209" cy="2606493"/>
          </a:xfrm>
          <a:prstGeom prst="donut">
            <a:avLst>
              <a:gd name="adj" fmla="val 6804"/>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8" name="Picture 17"/>
          <p:cNvPicPr>
            <a:picLocks noChangeAspect="1"/>
          </p:cNvPicPr>
          <p:nvPr/>
        </p:nvPicPr>
        <p:blipFill>
          <a:blip r:embed="rId7"/>
          <a:srcRect l="20000" t="24444" r="57143" b="42222"/>
          <a:stretch>
            <a:fillRect/>
          </a:stretch>
        </p:blipFill>
        <p:spPr>
          <a:xfrm>
            <a:off x="5553027" y="4790913"/>
            <a:ext cx="1590930" cy="1491503"/>
          </a:xfrm>
          <a:prstGeom prst="rect">
            <a:avLst/>
          </a:prstGeom>
        </p:spPr>
      </p:pic>
      <p:sp>
        <p:nvSpPr>
          <p:cNvPr id="21" name="TextBox 20"/>
          <p:cNvSpPr txBox="1"/>
          <p:nvPr/>
        </p:nvSpPr>
        <p:spPr>
          <a:xfrm>
            <a:off x="760924" y="4306952"/>
            <a:ext cx="2326428" cy="400110"/>
          </a:xfrm>
          <a:prstGeom prst="rect">
            <a:avLst/>
          </a:prstGeom>
          <a:noFill/>
        </p:spPr>
        <p:txBody>
          <a:bodyPr wrap="none" rtlCol="0">
            <a:spAutoFit/>
          </a:bodyPr>
          <a:lstStyle/>
          <a:p>
            <a:r>
              <a:rPr lang="en-US" sz="2000" dirty="0" smtClean="0">
                <a:solidFill>
                  <a:srgbClr val="008000"/>
                </a:solidFill>
                <a:latin typeface="Book Antiqua"/>
                <a:cs typeface="Book Antiqua"/>
              </a:rPr>
              <a:t>primary producers</a:t>
            </a:r>
          </a:p>
        </p:txBody>
      </p:sp>
      <p:sp>
        <p:nvSpPr>
          <p:cNvPr id="22" name="TextBox 21"/>
          <p:cNvSpPr txBox="1"/>
          <p:nvPr/>
        </p:nvSpPr>
        <p:spPr>
          <a:xfrm>
            <a:off x="3605177" y="3900931"/>
            <a:ext cx="2403322" cy="707886"/>
          </a:xfrm>
          <a:prstGeom prst="rect">
            <a:avLst/>
          </a:prstGeom>
          <a:noFill/>
        </p:spPr>
        <p:txBody>
          <a:bodyPr wrap="none" rtlCol="0">
            <a:spAutoFit/>
          </a:bodyPr>
          <a:lstStyle/>
          <a:p>
            <a:r>
              <a:rPr lang="en-US" sz="2000" dirty="0" smtClean="0">
                <a:solidFill>
                  <a:schemeClr val="accent2"/>
                </a:solidFill>
                <a:latin typeface="Book Antiqua"/>
                <a:cs typeface="Book Antiqua"/>
              </a:rPr>
              <a:t>microzooplankt</a:t>
            </a:r>
            <a:r>
              <a:rPr lang="en-US" sz="2000" dirty="0" smtClean="0">
                <a:solidFill>
                  <a:srgbClr val="DA1F28"/>
                </a:solidFill>
                <a:latin typeface="Book Antiqua"/>
                <a:cs typeface="Book Antiqua"/>
              </a:rPr>
              <a:t>on, </a:t>
            </a:r>
          </a:p>
          <a:p>
            <a:r>
              <a:rPr lang="en-US" sz="2000" dirty="0" smtClean="0">
                <a:solidFill>
                  <a:srgbClr val="DA1F28"/>
                </a:solidFill>
                <a:latin typeface="Book Antiqua"/>
                <a:cs typeface="Book Antiqua"/>
              </a:rPr>
              <a:t>primary consumers</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l="49628" t="8714" b="17428"/>
          <a:stretch>
            <a:fillRect/>
          </a:stretch>
        </p:blipFill>
        <p:spPr>
          <a:xfrm>
            <a:off x="1940452" y="1141024"/>
            <a:ext cx="5053150" cy="5358384"/>
          </a:xfrm>
          <a:prstGeom prst="rect">
            <a:avLst/>
          </a:prstGeom>
        </p:spPr>
      </p:pic>
      <p:sp>
        <p:nvSpPr>
          <p:cNvPr id="5" name="TextBox 4"/>
          <p:cNvSpPr txBox="1"/>
          <p:nvPr/>
        </p:nvSpPr>
        <p:spPr>
          <a:xfrm>
            <a:off x="154983" y="89649"/>
            <a:ext cx="8909633" cy="1446550"/>
          </a:xfrm>
          <a:prstGeom prst="rect">
            <a:avLst/>
          </a:prstGeom>
          <a:noFill/>
        </p:spPr>
        <p:txBody>
          <a:bodyPr wrap="square" rtlCol="0">
            <a:spAutoFit/>
          </a:bodyPr>
          <a:lstStyle/>
          <a:p>
            <a:pPr algn="ctr"/>
            <a:r>
              <a:rPr lang="en-US" sz="4000" dirty="0" smtClean="0">
                <a:latin typeface="Book Antiqua"/>
                <a:cs typeface="Book Antiqua"/>
              </a:rPr>
              <a:t>Feeding Strategies: </a:t>
            </a:r>
            <a:r>
              <a:rPr lang="en-US" sz="4400" dirty="0" smtClean="0">
                <a:latin typeface="Book Antiqua"/>
                <a:cs typeface="Book Antiqua"/>
              </a:rPr>
              <a:t>Peduncle Feeding</a:t>
            </a:r>
            <a:endParaRPr lang="en-US" sz="4400" dirty="0">
              <a:latin typeface="Book Antiqua"/>
              <a:cs typeface="Book Antiqua"/>
            </a:endParaRPr>
          </a:p>
        </p:txBody>
      </p:sp>
      <p:sp>
        <p:nvSpPr>
          <p:cNvPr id="6" name="TextBox 5"/>
          <p:cNvSpPr txBox="1"/>
          <p:nvPr/>
        </p:nvSpPr>
        <p:spPr>
          <a:xfrm>
            <a:off x="6219898" y="2018095"/>
            <a:ext cx="2605557" cy="1200329"/>
          </a:xfrm>
          <a:prstGeom prst="rect">
            <a:avLst/>
          </a:prstGeom>
          <a:noFill/>
        </p:spPr>
        <p:txBody>
          <a:bodyPr wrap="square" rtlCol="0">
            <a:spAutoFit/>
          </a:bodyPr>
          <a:lstStyle/>
          <a:p>
            <a:pPr algn="ctr"/>
            <a:r>
              <a:rPr lang="en-US" sz="3600" dirty="0" smtClean="0">
                <a:solidFill>
                  <a:srgbClr val="008000"/>
                </a:solidFill>
                <a:latin typeface="Book Antiqua"/>
                <a:cs typeface="Book Antiqua"/>
              </a:rPr>
              <a:t>Primary producer</a:t>
            </a:r>
          </a:p>
        </p:txBody>
      </p:sp>
      <p:sp>
        <p:nvSpPr>
          <p:cNvPr id="7" name="TextBox 6"/>
          <p:cNvSpPr txBox="1"/>
          <p:nvPr/>
        </p:nvSpPr>
        <p:spPr>
          <a:xfrm>
            <a:off x="15490" y="3959365"/>
            <a:ext cx="2393227" cy="1200329"/>
          </a:xfrm>
          <a:prstGeom prst="rect">
            <a:avLst/>
          </a:prstGeom>
          <a:noFill/>
        </p:spPr>
        <p:txBody>
          <a:bodyPr wrap="square" rtlCol="0">
            <a:spAutoFit/>
          </a:bodyPr>
          <a:lstStyle/>
          <a:p>
            <a:pPr algn="ctr"/>
            <a:r>
              <a:rPr lang="en-US" sz="3600" dirty="0" smtClean="0">
                <a:solidFill>
                  <a:schemeClr val="accent2"/>
                </a:solidFill>
                <a:latin typeface="Book Antiqua"/>
                <a:cs typeface="Book Antiqua"/>
              </a:rPr>
              <a:t>Primary consumer</a:t>
            </a:r>
          </a:p>
        </p:txBody>
      </p:sp>
      <p:sp>
        <p:nvSpPr>
          <p:cNvPr id="8" name="Right Arrow 7"/>
          <p:cNvSpPr/>
          <p:nvPr/>
        </p:nvSpPr>
        <p:spPr>
          <a:xfrm rot="19471407">
            <a:off x="2091525" y="4007910"/>
            <a:ext cx="746864"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8430596">
            <a:off x="5726828" y="2560014"/>
            <a:ext cx="986754"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090008" y="5097764"/>
            <a:ext cx="2074156" cy="646331"/>
          </a:xfrm>
          <a:prstGeom prst="rect">
            <a:avLst/>
          </a:prstGeom>
          <a:noFill/>
        </p:spPr>
        <p:txBody>
          <a:bodyPr wrap="none" rtlCol="0">
            <a:spAutoFit/>
          </a:bodyPr>
          <a:lstStyle/>
          <a:p>
            <a:r>
              <a:rPr lang="en-US" sz="3600" dirty="0" smtClean="0">
                <a:latin typeface="Book Antiqua"/>
                <a:cs typeface="Book Antiqua"/>
              </a:rPr>
              <a:t>Peduncle</a:t>
            </a:r>
            <a:endParaRPr lang="en-US" sz="3600" dirty="0">
              <a:latin typeface="Book Antiqua"/>
              <a:cs typeface="Book Antiqua"/>
            </a:endParaRPr>
          </a:p>
        </p:txBody>
      </p:sp>
      <p:sp>
        <p:nvSpPr>
          <p:cNvPr id="11" name="Right Arrow 10"/>
          <p:cNvSpPr/>
          <p:nvPr/>
        </p:nvSpPr>
        <p:spPr>
          <a:xfrm rot="16034635">
            <a:off x="3538153" y="4082556"/>
            <a:ext cx="1963819" cy="407533"/>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1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4" name="TextBox 3"/>
          <p:cNvSpPr txBox="1"/>
          <p:nvPr/>
        </p:nvSpPr>
        <p:spPr>
          <a:xfrm>
            <a:off x="154983" y="89649"/>
            <a:ext cx="8909633" cy="769441"/>
          </a:xfrm>
          <a:prstGeom prst="rect">
            <a:avLst/>
          </a:prstGeom>
          <a:noFill/>
        </p:spPr>
        <p:txBody>
          <a:bodyPr wrap="square" rtlCol="0">
            <a:spAutoFit/>
          </a:bodyPr>
          <a:lstStyle/>
          <a:p>
            <a:pPr algn="ctr"/>
            <a:r>
              <a:rPr lang="en-US" sz="4000" dirty="0" smtClean="0">
                <a:latin typeface="Book Antiqua"/>
                <a:cs typeface="Book Antiqua"/>
              </a:rPr>
              <a:t>Feeding Strategies: </a:t>
            </a:r>
            <a:r>
              <a:rPr lang="en-US" sz="4400" dirty="0" err="1" smtClean="0">
                <a:latin typeface="Book Antiqua"/>
                <a:cs typeface="Book Antiqua"/>
              </a:rPr>
              <a:t>Pallium</a:t>
            </a:r>
            <a:r>
              <a:rPr lang="en-US" sz="4400" dirty="0" smtClean="0">
                <a:latin typeface="Book Antiqua"/>
                <a:cs typeface="Book Antiqua"/>
              </a:rPr>
              <a:t> Feeding</a:t>
            </a:r>
            <a:endParaRPr lang="en-US" sz="4400" dirty="0">
              <a:latin typeface="Book Antiqua"/>
              <a:cs typeface="Book Antiqua"/>
            </a:endParaRPr>
          </a:p>
        </p:txBody>
      </p:sp>
      <p:pic>
        <p:nvPicPr>
          <p:cNvPr id="5" name="Picture 4"/>
          <p:cNvPicPr>
            <a:picLocks noChangeAspect="1"/>
          </p:cNvPicPr>
          <p:nvPr/>
        </p:nvPicPr>
        <p:blipFill>
          <a:blip r:embed="rId3"/>
          <a:stretch>
            <a:fillRect/>
          </a:stretch>
        </p:blipFill>
        <p:spPr>
          <a:xfrm>
            <a:off x="1362363" y="1439322"/>
            <a:ext cx="6810664" cy="4191974"/>
          </a:xfrm>
          <a:prstGeom prst="rect">
            <a:avLst/>
          </a:prstGeom>
        </p:spPr>
      </p:pic>
      <p:sp>
        <p:nvSpPr>
          <p:cNvPr id="6" name="TextBox 5"/>
          <p:cNvSpPr txBox="1"/>
          <p:nvPr/>
        </p:nvSpPr>
        <p:spPr>
          <a:xfrm>
            <a:off x="4737483" y="925608"/>
            <a:ext cx="4327133" cy="646331"/>
          </a:xfrm>
          <a:prstGeom prst="rect">
            <a:avLst/>
          </a:prstGeom>
          <a:noFill/>
        </p:spPr>
        <p:txBody>
          <a:bodyPr wrap="square" rtlCol="0">
            <a:spAutoFit/>
          </a:bodyPr>
          <a:lstStyle/>
          <a:p>
            <a:pPr algn="ctr"/>
            <a:r>
              <a:rPr lang="en-US" sz="3600" dirty="0" smtClean="0">
                <a:solidFill>
                  <a:schemeClr val="accent2"/>
                </a:solidFill>
                <a:latin typeface="Book Antiqua"/>
                <a:cs typeface="Book Antiqua"/>
              </a:rPr>
              <a:t>Primary consumer</a:t>
            </a:r>
          </a:p>
        </p:txBody>
      </p:sp>
      <p:sp>
        <p:nvSpPr>
          <p:cNvPr id="7" name="TextBox 6"/>
          <p:cNvSpPr txBox="1"/>
          <p:nvPr/>
        </p:nvSpPr>
        <p:spPr>
          <a:xfrm>
            <a:off x="0" y="3470186"/>
            <a:ext cx="2698223" cy="1200329"/>
          </a:xfrm>
          <a:prstGeom prst="rect">
            <a:avLst/>
          </a:prstGeom>
          <a:noFill/>
        </p:spPr>
        <p:txBody>
          <a:bodyPr wrap="square" rtlCol="0">
            <a:spAutoFit/>
          </a:bodyPr>
          <a:lstStyle/>
          <a:p>
            <a:pPr algn="ctr"/>
            <a:r>
              <a:rPr lang="en-US" sz="3600" dirty="0" smtClean="0">
                <a:solidFill>
                  <a:srgbClr val="008000"/>
                </a:solidFill>
                <a:latin typeface="Book Antiqua"/>
                <a:cs typeface="Book Antiqua"/>
              </a:rPr>
              <a:t>Primary producer</a:t>
            </a:r>
          </a:p>
        </p:txBody>
      </p:sp>
      <p:sp>
        <p:nvSpPr>
          <p:cNvPr id="8" name="Right Arrow 7"/>
          <p:cNvSpPr/>
          <p:nvPr/>
        </p:nvSpPr>
        <p:spPr>
          <a:xfrm rot="2200549">
            <a:off x="1406835" y="4642213"/>
            <a:ext cx="746864"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3670204">
            <a:off x="5930732" y="1636064"/>
            <a:ext cx="731657"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7125223" y="4243169"/>
            <a:ext cx="2140888" cy="646331"/>
          </a:xfrm>
          <a:prstGeom prst="rect">
            <a:avLst/>
          </a:prstGeom>
          <a:noFill/>
        </p:spPr>
        <p:txBody>
          <a:bodyPr wrap="square" rtlCol="0">
            <a:spAutoFit/>
          </a:bodyPr>
          <a:lstStyle/>
          <a:p>
            <a:pPr algn="ctr"/>
            <a:r>
              <a:rPr lang="en-US" sz="3600" dirty="0" err="1" smtClean="0">
                <a:latin typeface="Book Antiqua"/>
                <a:cs typeface="Book Antiqua"/>
              </a:rPr>
              <a:t>Pallium</a:t>
            </a:r>
            <a:endParaRPr lang="en-US" sz="3600" dirty="0" smtClean="0">
              <a:latin typeface="Book Antiqua"/>
              <a:cs typeface="Book Antiqua"/>
            </a:endParaRPr>
          </a:p>
        </p:txBody>
      </p:sp>
      <p:sp>
        <p:nvSpPr>
          <p:cNvPr id="11" name="Right Arrow 10"/>
          <p:cNvSpPr/>
          <p:nvPr/>
        </p:nvSpPr>
        <p:spPr>
          <a:xfrm rot="13123225">
            <a:off x="8084560" y="3911179"/>
            <a:ext cx="731657"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4" name="TextBox 3"/>
          <p:cNvSpPr txBox="1"/>
          <p:nvPr/>
        </p:nvSpPr>
        <p:spPr>
          <a:xfrm>
            <a:off x="154983" y="89649"/>
            <a:ext cx="8909633" cy="769441"/>
          </a:xfrm>
          <a:prstGeom prst="rect">
            <a:avLst/>
          </a:prstGeom>
          <a:noFill/>
        </p:spPr>
        <p:txBody>
          <a:bodyPr wrap="square" rtlCol="0">
            <a:spAutoFit/>
          </a:bodyPr>
          <a:lstStyle/>
          <a:p>
            <a:pPr algn="ctr"/>
            <a:r>
              <a:rPr lang="en-US" sz="4000" dirty="0" smtClean="0">
                <a:latin typeface="Book Antiqua"/>
                <a:cs typeface="Book Antiqua"/>
              </a:rPr>
              <a:t>Feeding Strategies: </a:t>
            </a:r>
            <a:r>
              <a:rPr lang="en-US" sz="4400" dirty="0" err="1" smtClean="0">
                <a:latin typeface="Book Antiqua"/>
                <a:cs typeface="Book Antiqua"/>
              </a:rPr>
              <a:t>Phagocytosis</a:t>
            </a:r>
            <a:endParaRPr lang="en-US" sz="4400" dirty="0">
              <a:latin typeface="Book Antiqua"/>
              <a:cs typeface="Book Antiqua"/>
            </a:endParaRPr>
          </a:p>
        </p:txBody>
      </p:sp>
      <p:pic>
        <p:nvPicPr>
          <p:cNvPr id="6" name="Picture 5"/>
          <p:cNvPicPr>
            <a:picLocks noChangeAspect="1"/>
          </p:cNvPicPr>
          <p:nvPr/>
        </p:nvPicPr>
        <p:blipFill>
          <a:blip r:embed="rId3"/>
          <a:srcRect l="7200" r="57600" b="51136"/>
          <a:stretch>
            <a:fillRect/>
          </a:stretch>
        </p:blipFill>
        <p:spPr>
          <a:xfrm rot="16200000">
            <a:off x="2874974" y="911438"/>
            <a:ext cx="3154209" cy="3853151"/>
          </a:xfrm>
          <a:prstGeom prst="rect">
            <a:avLst/>
          </a:prstGeom>
        </p:spPr>
      </p:pic>
      <p:sp>
        <p:nvSpPr>
          <p:cNvPr id="9" name="Right Arrow 8"/>
          <p:cNvSpPr/>
          <p:nvPr/>
        </p:nvSpPr>
        <p:spPr>
          <a:xfrm rot="759337">
            <a:off x="2152071" y="2574642"/>
            <a:ext cx="746864"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rot="14160299">
            <a:off x="5726827" y="4170723"/>
            <a:ext cx="986754" cy="488792"/>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535120" y="4883717"/>
            <a:ext cx="4327133" cy="646331"/>
          </a:xfrm>
          <a:prstGeom prst="rect">
            <a:avLst/>
          </a:prstGeom>
          <a:noFill/>
        </p:spPr>
        <p:txBody>
          <a:bodyPr wrap="square" rtlCol="0">
            <a:spAutoFit/>
          </a:bodyPr>
          <a:lstStyle/>
          <a:p>
            <a:pPr algn="ctr"/>
            <a:r>
              <a:rPr lang="en-US" sz="3600" dirty="0" smtClean="0">
                <a:solidFill>
                  <a:schemeClr val="accent2"/>
                </a:solidFill>
                <a:latin typeface="Book Antiqua"/>
                <a:cs typeface="Book Antiqua"/>
              </a:rPr>
              <a:t>Primary consumer</a:t>
            </a:r>
          </a:p>
        </p:txBody>
      </p:sp>
      <p:sp>
        <p:nvSpPr>
          <p:cNvPr id="12" name="TextBox 11"/>
          <p:cNvSpPr txBox="1"/>
          <p:nvPr/>
        </p:nvSpPr>
        <p:spPr>
          <a:xfrm>
            <a:off x="-188890" y="1811005"/>
            <a:ext cx="2698223" cy="1200329"/>
          </a:xfrm>
          <a:prstGeom prst="rect">
            <a:avLst/>
          </a:prstGeom>
          <a:noFill/>
        </p:spPr>
        <p:txBody>
          <a:bodyPr wrap="square" rtlCol="0">
            <a:spAutoFit/>
          </a:bodyPr>
          <a:lstStyle/>
          <a:p>
            <a:pPr algn="ctr"/>
            <a:r>
              <a:rPr lang="en-US" sz="3600" dirty="0" smtClean="0">
                <a:solidFill>
                  <a:srgbClr val="008000"/>
                </a:solidFill>
                <a:latin typeface="Book Antiqua"/>
                <a:cs typeface="Book Antiqua"/>
              </a:rPr>
              <a:t>Primary producer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4" name="TextBox 3"/>
          <p:cNvSpPr txBox="1"/>
          <p:nvPr/>
        </p:nvSpPr>
        <p:spPr>
          <a:xfrm>
            <a:off x="154983" y="-41742"/>
            <a:ext cx="8909633" cy="707886"/>
          </a:xfrm>
          <a:prstGeom prst="rect">
            <a:avLst/>
          </a:prstGeom>
          <a:noFill/>
        </p:spPr>
        <p:txBody>
          <a:bodyPr wrap="square" rtlCol="0">
            <a:spAutoFit/>
          </a:bodyPr>
          <a:lstStyle/>
          <a:p>
            <a:pPr algn="ctr"/>
            <a:r>
              <a:rPr lang="en-US" sz="4000" dirty="0" smtClean="0">
                <a:latin typeface="Book Antiqua"/>
                <a:cs typeface="Book Antiqua"/>
              </a:rPr>
              <a:t>An Energy Pyramid</a:t>
            </a:r>
            <a:endParaRPr lang="en-US" sz="4400" dirty="0">
              <a:latin typeface="Book Antiqua"/>
              <a:cs typeface="Book Antiqua"/>
            </a:endParaRPr>
          </a:p>
        </p:txBody>
      </p:sp>
      <p:sp>
        <p:nvSpPr>
          <p:cNvPr id="5" name="TextBox 4"/>
          <p:cNvSpPr txBox="1"/>
          <p:nvPr/>
        </p:nvSpPr>
        <p:spPr>
          <a:xfrm>
            <a:off x="433293" y="607748"/>
            <a:ext cx="8309175" cy="1938992"/>
          </a:xfrm>
          <a:prstGeom prst="rect">
            <a:avLst/>
          </a:prstGeom>
          <a:noFill/>
        </p:spPr>
        <p:txBody>
          <a:bodyPr wrap="square" rtlCol="0">
            <a:spAutoFit/>
          </a:bodyPr>
          <a:lstStyle/>
          <a:p>
            <a:pPr>
              <a:buFont typeface="Arial"/>
              <a:buChar char="•"/>
            </a:pPr>
            <a:r>
              <a:rPr lang="en-US" sz="2400" dirty="0" smtClean="0">
                <a:latin typeface="Book Antiqua"/>
                <a:cs typeface="Book Antiqua"/>
              </a:rPr>
              <a:t>An energy pyramid shows the amount of energy in different parts of the food chain</a:t>
            </a:r>
          </a:p>
          <a:p>
            <a:pPr>
              <a:buFont typeface="Arial"/>
              <a:buChar char="•"/>
            </a:pPr>
            <a:endParaRPr lang="en-US" sz="2400" dirty="0" smtClean="0">
              <a:latin typeface="Book Antiqua"/>
              <a:cs typeface="Book Antiqua"/>
            </a:endParaRPr>
          </a:p>
          <a:p>
            <a:pPr>
              <a:buFont typeface="Arial"/>
              <a:buChar char="•"/>
            </a:pPr>
            <a:r>
              <a:rPr lang="en-US" sz="2400" dirty="0" smtClean="0">
                <a:latin typeface="Book Antiqua"/>
                <a:cs typeface="Book Antiqua"/>
              </a:rPr>
              <a:t>Because energy is lost moving up the food chain, higher levels in the food chain have less energy</a:t>
            </a:r>
          </a:p>
        </p:txBody>
      </p:sp>
      <p:pic>
        <p:nvPicPr>
          <p:cNvPr id="16" name="Picture 15"/>
          <p:cNvPicPr>
            <a:picLocks noChangeAspect="1"/>
          </p:cNvPicPr>
          <p:nvPr/>
        </p:nvPicPr>
        <p:blipFill>
          <a:blip r:embed="rId3"/>
          <a:srcRect l="1611" t="2149" r="1611" b="2149"/>
          <a:stretch>
            <a:fillRect/>
          </a:stretch>
        </p:blipFill>
        <p:spPr>
          <a:xfrm>
            <a:off x="1778191" y="2546740"/>
            <a:ext cx="5394835" cy="39981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16" name="TextBox 15"/>
          <p:cNvSpPr txBox="1"/>
          <p:nvPr/>
        </p:nvSpPr>
        <p:spPr>
          <a:xfrm>
            <a:off x="283726" y="231994"/>
            <a:ext cx="5501094" cy="2062103"/>
          </a:xfrm>
          <a:prstGeom prst="rect">
            <a:avLst/>
          </a:prstGeom>
          <a:noFill/>
        </p:spPr>
        <p:txBody>
          <a:bodyPr wrap="square" rtlCol="0">
            <a:spAutoFit/>
          </a:bodyPr>
          <a:lstStyle/>
          <a:p>
            <a:r>
              <a:rPr lang="en-US" sz="3200" dirty="0" smtClean="0">
                <a:latin typeface="Book Antiqua"/>
                <a:cs typeface="Book Antiqua"/>
              </a:rPr>
              <a:t>Our food chain with microzooplankton can be put into an energy pyramid as well</a:t>
            </a:r>
            <a:endParaRPr lang="en-US" sz="3200" dirty="0">
              <a:latin typeface="Book Antiqua"/>
              <a:cs typeface="Book Antiqua"/>
            </a:endParaRPr>
          </a:p>
        </p:txBody>
      </p:sp>
      <p:grpSp>
        <p:nvGrpSpPr>
          <p:cNvPr id="17" name="Group 16"/>
          <p:cNvGrpSpPr/>
          <p:nvPr/>
        </p:nvGrpSpPr>
        <p:grpSpPr>
          <a:xfrm>
            <a:off x="126085" y="3404901"/>
            <a:ext cx="4316781" cy="2803560"/>
            <a:chOff x="921502" y="2299876"/>
            <a:chExt cx="7450654" cy="4370345"/>
          </a:xfrm>
        </p:grpSpPr>
        <p:pic>
          <p:nvPicPr>
            <p:cNvPr id="18" name="Picture 17"/>
            <p:cNvPicPr>
              <a:picLocks noChangeAspect="1"/>
            </p:cNvPicPr>
            <p:nvPr/>
          </p:nvPicPr>
          <p:blipFill>
            <a:blip r:embed="rId3"/>
            <a:stretch>
              <a:fillRect/>
            </a:stretch>
          </p:blipFill>
          <p:spPr>
            <a:xfrm>
              <a:off x="921502" y="2987854"/>
              <a:ext cx="1779183" cy="1335434"/>
            </a:xfrm>
            <a:prstGeom prst="rect">
              <a:avLst/>
            </a:prstGeom>
          </p:spPr>
        </p:pic>
        <p:pic>
          <p:nvPicPr>
            <p:cNvPr id="19" name="Picture 18"/>
            <p:cNvPicPr>
              <a:picLocks noChangeAspect="1"/>
            </p:cNvPicPr>
            <p:nvPr/>
          </p:nvPicPr>
          <p:blipFill>
            <a:blip r:embed="rId4"/>
            <a:stretch>
              <a:fillRect/>
            </a:stretch>
          </p:blipFill>
          <p:spPr>
            <a:xfrm>
              <a:off x="3479511" y="2299876"/>
              <a:ext cx="2511841" cy="2246304"/>
            </a:xfrm>
            <a:prstGeom prst="rect">
              <a:avLst/>
            </a:prstGeom>
          </p:spPr>
        </p:pic>
        <p:pic>
          <p:nvPicPr>
            <p:cNvPr id="20" name="Picture 19"/>
            <p:cNvPicPr>
              <a:picLocks noChangeAspect="1"/>
            </p:cNvPicPr>
            <p:nvPr/>
          </p:nvPicPr>
          <p:blipFill>
            <a:blip r:embed="rId5"/>
            <a:stretch>
              <a:fillRect/>
            </a:stretch>
          </p:blipFill>
          <p:spPr>
            <a:xfrm>
              <a:off x="6904987" y="2839783"/>
              <a:ext cx="1467169" cy="1467169"/>
            </a:xfrm>
            <a:prstGeom prst="rect">
              <a:avLst/>
            </a:prstGeom>
          </p:spPr>
        </p:pic>
        <p:pic>
          <p:nvPicPr>
            <p:cNvPr id="21" name="Picture 20"/>
            <p:cNvPicPr>
              <a:picLocks noChangeAspect="1"/>
            </p:cNvPicPr>
            <p:nvPr/>
          </p:nvPicPr>
          <p:blipFill>
            <a:blip r:embed="rId6"/>
            <a:stretch>
              <a:fillRect/>
            </a:stretch>
          </p:blipFill>
          <p:spPr>
            <a:xfrm>
              <a:off x="2959421" y="4846952"/>
              <a:ext cx="1570037" cy="1823269"/>
            </a:xfrm>
            <a:prstGeom prst="rect">
              <a:avLst/>
            </a:prstGeom>
          </p:spPr>
        </p:pic>
        <p:sp>
          <p:nvSpPr>
            <p:cNvPr id="22" name="Right Arrow 21"/>
            <p:cNvSpPr/>
            <p:nvPr/>
          </p:nvSpPr>
          <p:spPr>
            <a:xfrm>
              <a:off x="2915627" y="3489222"/>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ight Arrow 22"/>
            <p:cNvSpPr/>
            <p:nvPr/>
          </p:nvSpPr>
          <p:spPr>
            <a:xfrm>
              <a:off x="6282711" y="3489222"/>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ight Arrow 23"/>
            <p:cNvSpPr/>
            <p:nvPr/>
          </p:nvSpPr>
          <p:spPr>
            <a:xfrm rot="7294022">
              <a:off x="7206630" y="4351174"/>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Arrow 24"/>
            <p:cNvSpPr/>
            <p:nvPr/>
          </p:nvSpPr>
          <p:spPr>
            <a:xfrm rot="10800000">
              <a:off x="4712513" y="5320536"/>
              <a:ext cx="520090" cy="437978"/>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7"/>
            <a:srcRect l="20000" t="24444" r="57143" b="42222"/>
            <a:stretch>
              <a:fillRect/>
            </a:stretch>
          </p:blipFill>
          <p:spPr>
            <a:xfrm>
              <a:off x="5553027" y="4790913"/>
              <a:ext cx="1590930" cy="1491503"/>
            </a:xfrm>
            <a:prstGeom prst="rect">
              <a:avLst/>
            </a:prstGeom>
          </p:spPr>
        </p:pic>
      </p:grpSp>
      <p:grpSp>
        <p:nvGrpSpPr>
          <p:cNvPr id="39" name="Group 38"/>
          <p:cNvGrpSpPr/>
          <p:nvPr/>
        </p:nvGrpSpPr>
        <p:grpSpPr>
          <a:xfrm>
            <a:off x="5310401" y="104880"/>
            <a:ext cx="3484454" cy="5517145"/>
            <a:chOff x="5310401" y="104880"/>
            <a:chExt cx="3484454" cy="5517145"/>
          </a:xfrm>
        </p:grpSpPr>
        <p:pic>
          <p:nvPicPr>
            <p:cNvPr id="6" name="Picture 5"/>
            <p:cNvPicPr>
              <a:picLocks noChangeAspect="1"/>
            </p:cNvPicPr>
            <p:nvPr/>
          </p:nvPicPr>
          <p:blipFill>
            <a:blip r:embed="rId3"/>
            <a:srcRect l="18635" t="11285" r="15247" b="9028"/>
            <a:stretch>
              <a:fillRect/>
            </a:stretch>
          </p:blipFill>
          <p:spPr>
            <a:xfrm>
              <a:off x="5310401" y="3520393"/>
              <a:ext cx="1176352" cy="1064148"/>
            </a:xfrm>
            <a:prstGeom prst="rect">
              <a:avLst/>
            </a:prstGeom>
          </p:spPr>
        </p:pic>
        <p:pic>
          <p:nvPicPr>
            <p:cNvPr id="7" name="Picture 6"/>
            <p:cNvPicPr>
              <a:picLocks noChangeAspect="1"/>
            </p:cNvPicPr>
            <p:nvPr/>
          </p:nvPicPr>
          <p:blipFill>
            <a:blip r:embed="rId4"/>
            <a:srcRect l="14400" t="11502" r="18514" b="16102"/>
            <a:stretch>
              <a:fillRect/>
            </a:stretch>
          </p:blipFill>
          <p:spPr>
            <a:xfrm>
              <a:off x="5427544" y="2509183"/>
              <a:ext cx="745493" cy="719453"/>
            </a:xfrm>
            <a:prstGeom prst="rect">
              <a:avLst/>
            </a:prstGeom>
          </p:spPr>
        </p:pic>
        <p:pic>
          <p:nvPicPr>
            <p:cNvPr id="9" name="Picture 8"/>
            <p:cNvPicPr>
              <a:picLocks noChangeAspect="1"/>
            </p:cNvPicPr>
            <p:nvPr/>
          </p:nvPicPr>
          <p:blipFill>
            <a:blip r:embed="rId7"/>
            <a:srcRect l="20000" t="24444" r="57143" b="42222"/>
            <a:stretch>
              <a:fillRect/>
            </a:stretch>
          </p:blipFill>
          <p:spPr>
            <a:xfrm>
              <a:off x="6775544" y="726416"/>
              <a:ext cx="857557" cy="803963"/>
            </a:xfrm>
            <a:prstGeom prst="rect">
              <a:avLst/>
            </a:prstGeom>
          </p:spPr>
        </p:pic>
        <p:pic>
          <p:nvPicPr>
            <p:cNvPr id="10" name="Picture 9"/>
            <p:cNvPicPr>
              <a:picLocks noChangeAspect="1"/>
            </p:cNvPicPr>
            <p:nvPr/>
          </p:nvPicPr>
          <p:blipFill>
            <a:blip r:embed="rId6"/>
            <a:stretch>
              <a:fillRect/>
            </a:stretch>
          </p:blipFill>
          <p:spPr>
            <a:xfrm>
              <a:off x="6906926" y="104880"/>
              <a:ext cx="503936" cy="585216"/>
            </a:xfrm>
            <a:prstGeom prst="rect">
              <a:avLst/>
            </a:prstGeom>
          </p:spPr>
        </p:pic>
        <p:pic>
          <p:nvPicPr>
            <p:cNvPr id="27" name="Picture 26"/>
            <p:cNvPicPr>
              <a:picLocks noChangeAspect="1"/>
            </p:cNvPicPr>
            <p:nvPr/>
          </p:nvPicPr>
          <p:blipFill>
            <a:blip r:embed="rId5"/>
            <a:srcRect l="7322" t="7322" r="7322" b="7322"/>
            <a:stretch>
              <a:fillRect/>
            </a:stretch>
          </p:blipFill>
          <p:spPr>
            <a:xfrm>
              <a:off x="7633101" y="1617973"/>
              <a:ext cx="755927" cy="755927"/>
            </a:xfrm>
            <a:prstGeom prst="rect">
              <a:avLst/>
            </a:prstGeom>
          </p:spPr>
        </p:pic>
        <p:pic>
          <p:nvPicPr>
            <p:cNvPr id="28" name="Picture 27"/>
            <p:cNvPicPr>
              <a:picLocks noChangeAspect="1"/>
            </p:cNvPicPr>
            <p:nvPr/>
          </p:nvPicPr>
          <p:blipFill>
            <a:blip r:embed="rId5"/>
            <a:srcRect l="7322" t="7322" r="7322" b="7322"/>
            <a:stretch>
              <a:fillRect/>
            </a:stretch>
          </p:blipFill>
          <p:spPr>
            <a:xfrm>
              <a:off x="6019617" y="1617973"/>
              <a:ext cx="755927" cy="755927"/>
            </a:xfrm>
            <a:prstGeom prst="rect">
              <a:avLst/>
            </a:prstGeom>
          </p:spPr>
        </p:pic>
        <p:pic>
          <p:nvPicPr>
            <p:cNvPr id="29" name="Picture 28"/>
            <p:cNvPicPr>
              <a:picLocks noChangeAspect="1"/>
            </p:cNvPicPr>
            <p:nvPr/>
          </p:nvPicPr>
          <p:blipFill>
            <a:blip r:embed="rId5"/>
            <a:srcRect l="7322" t="7322" r="7322" b="7322"/>
            <a:stretch>
              <a:fillRect/>
            </a:stretch>
          </p:blipFill>
          <p:spPr>
            <a:xfrm>
              <a:off x="6833380" y="1617973"/>
              <a:ext cx="755927" cy="755927"/>
            </a:xfrm>
            <a:prstGeom prst="rect">
              <a:avLst/>
            </a:prstGeom>
          </p:spPr>
        </p:pic>
        <p:pic>
          <p:nvPicPr>
            <p:cNvPr id="30" name="Picture 29"/>
            <p:cNvPicPr>
              <a:picLocks noChangeAspect="1"/>
            </p:cNvPicPr>
            <p:nvPr/>
          </p:nvPicPr>
          <p:blipFill>
            <a:blip r:embed="rId4"/>
            <a:srcRect l="14400" t="11502" r="18514" b="16102"/>
            <a:stretch>
              <a:fillRect/>
            </a:stretch>
          </p:blipFill>
          <p:spPr>
            <a:xfrm>
              <a:off x="6266222" y="2516059"/>
              <a:ext cx="745493" cy="719453"/>
            </a:xfrm>
            <a:prstGeom prst="rect">
              <a:avLst/>
            </a:prstGeom>
          </p:spPr>
        </p:pic>
        <p:pic>
          <p:nvPicPr>
            <p:cNvPr id="31" name="Picture 30"/>
            <p:cNvPicPr>
              <a:picLocks noChangeAspect="1"/>
            </p:cNvPicPr>
            <p:nvPr/>
          </p:nvPicPr>
          <p:blipFill>
            <a:blip r:embed="rId4"/>
            <a:srcRect l="14400" t="11502" r="18514" b="16102"/>
            <a:stretch>
              <a:fillRect/>
            </a:stretch>
          </p:blipFill>
          <p:spPr>
            <a:xfrm>
              <a:off x="7118094" y="2509183"/>
              <a:ext cx="745493" cy="719453"/>
            </a:xfrm>
            <a:prstGeom prst="rect">
              <a:avLst/>
            </a:prstGeom>
          </p:spPr>
        </p:pic>
        <p:pic>
          <p:nvPicPr>
            <p:cNvPr id="32" name="Picture 31"/>
            <p:cNvPicPr>
              <a:picLocks noChangeAspect="1"/>
            </p:cNvPicPr>
            <p:nvPr/>
          </p:nvPicPr>
          <p:blipFill>
            <a:blip r:embed="rId4"/>
            <a:srcRect l="14400" t="11502" r="18514" b="16102"/>
            <a:stretch>
              <a:fillRect/>
            </a:stretch>
          </p:blipFill>
          <p:spPr>
            <a:xfrm>
              <a:off x="7962497" y="2501460"/>
              <a:ext cx="745493" cy="719453"/>
            </a:xfrm>
            <a:prstGeom prst="rect">
              <a:avLst/>
            </a:prstGeom>
          </p:spPr>
        </p:pic>
        <p:pic>
          <p:nvPicPr>
            <p:cNvPr id="33" name="Picture 32"/>
            <p:cNvPicPr>
              <a:picLocks noChangeAspect="1"/>
            </p:cNvPicPr>
            <p:nvPr/>
          </p:nvPicPr>
          <p:blipFill>
            <a:blip r:embed="rId3"/>
            <a:srcRect l="18635" t="11285" r="15247" b="9028"/>
            <a:stretch>
              <a:fillRect/>
            </a:stretch>
          </p:blipFill>
          <p:spPr>
            <a:xfrm>
              <a:off x="5315588" y="4557877"/>
              <a:ext cx="1176352" cy="1064148"/>
            </a:xfrm>
            <a:prstGeom prst="rect">
              <a:avLst/>
            </a:prstGeom>
          </p:spPr>
        </p:pic>
        <p:pic>
          <p:nvPicPr>
            <p:cNvPr id="34" name="Picture 33"/>
            <p:cNvPicPr>
              <a:picLocks noChangeAspect="1"/>
            </p:cNvPicPr>
            <p:nvPr/>
          </p:nvPicPr>
          <p:blipFill>
            <a:blip r:embed="rId3"/>
            <a:srcRect l="18635" t="11285" r="15247" b="9028"/>
            <a:stretch>
              <a:fillRect/>
            </a:stretch>
          </p:blipFill>
          <p:spPr>
            <a:xfrm>
              <a:off x="6471526" y="4557877"/>
              <a:ext cx="1176352" cy="1064148"/>
            </a:xfrm>
            <a:prstGeom prst="rect">
              <a:avLst/>
            </a:prstGeom>
          </p:spPr>
        </p:pic>
        <p:pic>
          <p:nvPicPr>
            <p:cNvPr id="35" name="Picture 34"/>
            <p:cNvPicPr>
              <a:picLocks noChangeAspect="1"/>
            </p:cNvPicPr>
            <p:nvPr/>
          </p:nvPicPr>
          <p:blipFill>
            <a:blip r:embed="rId3"/>
            <a:srcRect l="18635" t="11285" r="15247" b="9028"/>
            <a:stretch>
              <a:fillRect/>
            </a:stretch>
          </p:blipFill>
          <p:spPr>
            <a:xfrm>
              <a:off x="6456749" y="3509913"/>
              <a:ext cx="1176352" cy="1064148"/>
            </a:xfrm>
            <a:prstGeom prst="rect">
              <a:avLst/>
            </a:prstGeom>
          </p:spPr>
        </p:pic>
        <p:pic>
          <p:nvPicPr>
            <p:cNvPr id="36" name="Picture 35"/>
            <p:cNvPicPr>
              <a:picLocks noChangeAspect="1"/>
            </p:cNvPicPr>
            <p:nvPr/>
          </p:nvPicPr>
          <p:blipFill>
            <a:blip r:embed="rId3"/>
            <a:srcRect l="18635" t="11285" r="15247" b="9028"/>
            <a:stretch>
              <a:fillRect/>
            </a:stretch>
          </p:blipFill>
          <p:spPr>
            <a:xfrm>
              <a:off x="7617296" y="3503915"/>
              <a:ext cx="1176352" cy="1064148"/>
            </a:xfrm>
            <a:prstGeom prst="rect">
              <a:avLst/>
            </a:prstGeom>
          </p:spPr>
        </p:pic>
        <p:pic>
          <p:nvPicPr>
            <p:cNvPr id="37" name="Picture 36"/>
            <p:cNvPicPr>
              <a:picLocks noChangeAspect="1"/>
            </p:cNvPicPr>
            <p:nvPr/>
          </p:nvPicPr>
          <p:blipFill>
            <a:blip r:embed="rId3"/>
            <a:srcRect l="18635" t="11285" r="15247" b="9028"/>
            <a:stretch>
              <a:fillRect/>
            </a:stretch>
          </p:blipFill>
          <p:spPr>
            <a:xfrm>
              <a:off x="7618503" y="4557877"/>
              <a:ext cx="1176352" cy="1064148"/>
            </a:xfrm>
            <a:prstGeom prst="rect">
              <a:avLst/>
            </a:prstGeom>
          </p:spPr>
        </p:pic>
      </p:grpSp>
      <p:sp>
        <p:nvSpPr>
          <p:cNvPr id="38" name="TextBox 37"/>
          <p:cNvSpPr txBox="1"/>
          <p:nvPr/>
        </p:nvSpPr>
        <p:spPr>
          <a:xfrm>
            <a:off x="1165804" y="2610297"/>
            <a:ext cx="2572790" cy="646331"/>
          </a:xfrm>
          <a:prstGeom prst="rect">
            <a:avLst/>
          </a:prstGeom>
          <a:noFill/>
        </p:spPr>
        <p:txBody>
          <a:bodyPr wrap="none" rtlCol="0">
            <a:spAutoFit/>
          </a:bodyPr>
          <a:lstStyle/>
          <a:p>
            <a:r>
              <a:rPr lang="en-US" sz="3600" dirty="0" smtClean="0">
                <a:solidFill>
                  <a:srgbClr val="FF0000"/>
                </a:solidFill>
                <a:latin typeface="Book Antiqua"/>
                <a:cs typeface="Book Antiqua"/>
              </a:rPr>
              <a:t>Food Chain </a:t>
            </a:r>
            <a:endParaRPr lang="en-US" sz="3600" dirty="0">
              <a:solidFill>
                <a:srgbClr val="FF0000"/>
              </a:solidFill>
              <a:latin typeface="Book Antiqua"/>
              <a:cs typeface="Book Antiqua"/>
            </a:endParaRPr>
          </a:p>
        </p:txBody>
      </p:sp>
      <p:sp>
        <p:nvSpPr>
          <p:cNvPr id="40" name="TextBox 39"/>
          <p:cNvSpPr txBox="1"/>
          <p:nvPr/>
        </p:nvSpPr>
        <p:spPr>
          <a:xfrm>
            <a:off x="5456381" y="5752111"/>
            <a:ext cx="3532187" cy="646331"/>
          </a:xfrm>
          <a:prstGeom prst="rect">
            <a:avLst/>
          </a:prstGeom>
          <a:noFill/>
        </p:spPr>
        <p:txBody>
          <a:bodyPr wrap="none" rtlCol="0">
            <a:spAutoFit/>
          </a:bodyPr>
          <a:lstStyle/>
          <a:p>
            <a:r>
              <a:rPr lang="en-US" sz="3600" dirty="0" smtClean="0">
                <a:solidFill>
                  <a:srgbClr val="008000"/>
                </a:solidFill>
                <a:latin typeface="Book Antiqua"/>
                <a:cs typeface="Book Antiqua"/>
              </a:rPr>
              <a:t>Energy Pyramid</a:t>
            </a:r>
            <a:endParaRPr lang="en-US" sz="3600" dirty="0">
              <a:solidFill>
                <a:srgbClr val="008000"/>
              </a:solidFill>
              <a:latin typeface="Book Antiqu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3" name="Date Placeholder 4"/>
          <p:cNvSpPr>
            <a:spLocks noGrp="1"/>
          </p:cNvSpPr>
          <p:nvPr>
            <p:ph type="dt" sz="half" idx="10"/>
          </p:nvPr>
        </p:nvSpPr>
        <p:spPr>
          <a:xfrm>
            <a:off x="7033294" y="6426631"/>
            <a:ext cx="2037716" cy="408796"/>
          </a:xfrm>
        </p:spPr>
        <p:txBody>
          <a:bodyPr/>
          <a:lstStyle/>
          <a:p>
            <a:pPr algn="ctr"/>
            <a:r>
              <a:rPr lang="en-US" sz="1400" dirty="0" smtClean="0">
                <a:latin typeface="Book Antiqua"/>
                <a:cs typeface="Book Antiqua"/>
              </a:rPr>
              <a:t>Scripps Classroom Connection</a:t>
            </a:r>
            <a:endParaRPr lang="en-US" sz="1400" dirty="0">
              <a:latin typeface="Book Antiqua"/>
              <a:cs typeface="Book Antiqua"/>
            </a:endParaRPr>
          </a:p>
        </p:txBody>
      </p:sp>
      <p:sp>
        <p:nvSpPr>
          <p:cNvPr id="5" name="TextBox 4"/>
          <p:cNvSpPr txBox="1"/>
          <p:nvPr/>
        </p:nvSpPr>
        <p:spPr>
          <a:xfrm>
            <a:off x="163040" y="-13836"/>
            <a:ext cx="3371503" cy="1938992"/>
          </a:xfrm>
          <a:prstGeom prst="rect">
            <a:avLst/>
          </a:prstGeom>
          <a:noFill/>
        </p:spPr>
        <p:txBody>
          <a:bodyPr wrap="square" rtlCol="0">
            <a:spAutoFit/>
          </a:bodyPr>
          <a:lstStyle/>
          <a:p>
            <a:pPr algn="ctr"/>
            <a:r>
              <a:rPr lang="en-US" sz="4000" dirty="0" smtClean="0">
                <a:latin typeface="Book Antiqua"/>
                <a:cs typeface="Book Antiqua"/>
              </a:rPr>
              <a:t>The energy in an energy pyramid</a:t>
            </a:r>
            <a:endParaRPr lang="en-US" sz="4400" dirty="0">
              <a:latin typeface="Book Antiqua"/>
              <a:cs typeface="Book Antiqua"/>
            </a:endParaRPr>
          </a:p>
        </p:txBody>
      </p:sp>
      <p:grpSp>
        <p:nvGrpSpPr>
          <p:cNvPr id="6" name="Group 5"/>
          <p:cNvGrpSpPr/>
          <p:nvPr/>
        </p:nvGrpSpPr>
        <p:grpSpPr>
          <a:xfrm>
            <a:off x="3111144" y="147916"/>
            <a:ext cx="4123404" cy="6651688"/>
            <a:chOff x="5310401" y="104880"/>
            <a:chExt cx="3484454" cy="5517145"/>
          </a:xfrm>
        </p:grpSpPr>
        <p:pic>
          <p:nvPicPr>
            <p:cNvPr id="7" name="Picture 6"/>
            <p:cNvPicPr>
              <a:picLocks noChangeAspect="1"/>
            </p:cNvPicPr>
            <p:nvPr/>
          </p:nvPicPr>
          <p:blipFill>
            <a:blip r:embed="rId3"/>
            <a:srcRect l="18635" t="11285" r="15247" b="9028"/>
            <a:stretch>
              <a:fillRect/>
            </a:stretch>
          </p:blipFill>
          <p:spPr>
            <a:xfrm>
              <a:off x="5310401" y="3508284"/>
              <a:ext cx="1176352" cy="1064148"/>
            </a:xfrm>
            <a:prstGeom prst="rect">
              <a:avLst/>
            </a:prstGeom>
          </p:spPr>
        </p:pic>
        <p:pic>
          <p:nvPicPr>
            <p:cNvPr id="8" name="Picture 7"/>
            <p:cNvPicPr>
              <a:picLocks noChangeAspect="1"/>
            </p:cNvPicPr>
            <p:nvPr/>
          </p:nvPicPr>
          <p:blipFill>
            <a:blip r:embed="rId4"/>
            <a:srcRect l="14400" t="11502" r="18514" b="16102"/>
            <a:stretch>
              <a:fillRect/>
            </a:stretch>
          </p:blipFill>
          <p:spPr>
            <a:xfrm>
              <a:off x="5427544" y="2509183"/>
              <a:ext cx="745493" cy="719453"/>
            </a:xfrm>
            <a:prstGeom prst="rect">
              <a:avLst/>
            </a:prstGeom>
          </p:spPr>
        </p:pic>
        <p:pic>
          <p:nvPicPr>
            <p:cNvPr id="9" name="Picture 8"/>
            <p:cNvPicPr>
              <a:picLocks noChangeAspect="1"/>
            </p:cNvPicPr>
            <p:nvPr/>
          </p:nvPicPr>
          <p:blipFill>
            <a:blip r:embed="rId5"/>
            <a:srcRect l="20000" t="24444" r="57143" b="42222"/>
            <a:stretch>
              <a:fillRect/>
            </a:stretch>
          </p:blipFill>
          <p:spPr>
            <a:xfrm>
              <a:off x="6775544" y="726416"/>
              <a:ext cx="857557" cy="803963"/>
            </a:xfrm>
            <a:prstGeom prst="rect">
              <a:avLst/>
            </a:prstGeom>
          </p:spPr>
        </p:pic>
        <p:pic>
          <p:nvPicPr>
            <p:cNvPr id="10" name="Picture 9"/>
            <p:cNvPicPr>
              <a:picLocks noChangeAspect="1"/>
            </p:cNvPicPr>
            <p:nvPr/>
          </p:nvPicPr>
          <p:blipFill>
            <a:blip r:embed="rId6"/>
            <a:stretch>
              <a:fillRect/>
            </a:stretch>
          </p:blipFill>
          <p:spPr>
            <a:xfrm>
              <a:off x="6906926" y="104880"/>
              <a:ext cx="503936" cy="585216"/>
            </a:xfrm>
            <a:prstGeom prst="rect">
              <a:avLst/>
            </a:prstGeom>
          </p:spPr>
        </p:pic>
        <p:pic>
          <p:nvPicPr>
            <p:cNvPr id="11" name="Picture 10"/>
            <p:cNvPicPr>
              <a:picLocks noChangeAspect="1"/>
            </p:cNvPicPr>
            <p:nvPr/>
          </p:nvPicPr>
          <p:blipFill>
            <a:blip r:embed="rId7"/>
            <a:srcRect l="7322" t="7322" r="7322" b="7322"/>
            <a:stretch>
              <a:fillRect/>
            </a:stretch>
          </p:blipFill>
          <p:spPr>
            <a:xfrm>
              <a:off x="7633101" y="1617973"/>
              <a:ext cx="755927" cy="755927"/>
            </a:xfrm>
            <a:prstGeom prst="rect">
              <a:avLst/>
            </a:prstGeom>
          </p:spPr>
        </p:pic>
        <p:pic>
          <p:nvPicPr>
            <p:cNvPr id="12" name="Picture 11"/>
            <p:cNvPicPr>
              <a:picLocks noChangeAspect="1"/>
            </p:cNvPicPr>
            <p:nvPr/>
          </p:nvPicPr>
          <p:blipFill>
            <a:blip r:embed="rId7"/>
            <a:srcRect l="7322" t="7322" r="7322" b="7322"/>
            <a:stretch>
              <a:fillRect/>
            </a:stretch>
          </p:blipFill>
          <p:spPr>
            <a:xfrm>
              <a:off x="6019617" y="1617973"/>
              <a:ext cx="755927" cy="755927"/>
            </a:xfrm>
            <a:prstGeom prst="rect">
              <a:avLst/>
            </a:prstGeom>
          </p:spPr>
        </p:pic>
        <p:pic>
          <p:nvPicPr>
            <p:cNvPr id="13" name="Picture 12"/>
            <p:cNvPicPr>
              <a:picLocks noChangeAspect="1"/>
            </p:cNvPicPr>
            <p:nvPr/>
          </p:nvPicPr>
          <p:blipFill>
            <a:blip r:embed="rId7"/>
            <a:srcRect l="7322" t="7322" r="7322" b="7322"/>
            <a:stretch>
              <a:fillRect/>
            </a:stretch>
          </p:blipFill>
          <p:spPr>
            <a:xfrm>
              <a:off x="6833380" y="1617973"/>
              <a:ext cx="755927" cy="755927"/>
            </a:xfrm>
            <a:prstGeom prst="rect">
              <a:avLst/>
            </a:prstGeom>
          </p:spPr>
        </p:pic>
        <p:pic>
          <p:nvPicPr>
            <p:cNvPr id="14" name="Picture 13"/>
            <p:cNvPicPr>
              <a:picLocks noChangeAspect="1"/>
            </p:cNvPicPr>
            <p:nvPr/>
          </p:nvPicPr>
          <p:blipFill>
            <a:blip r:embed="rId4"/>
            <a:srcRect l="14400" t="11502" r="18514" b="16102"/>
            <a:stretch>
              <a:fillRect/>
            </a:stretch>
          </p:blipFill>
          <p:spPr>
            <a:xfrm>
              <a:off x="6266222" y="2516059"/>
              <a:ext cx="745493" cy="719453"/>
            </a:xfrm>
            <a:prstGeom prst="rect">
              <a:avLst/>
            </a:prstGeom>
          </p:spPr>
        </p:pic>
        <p:pic>
          <p:nvPicPr>
            <p:cNvPr id="15" name="Picture 14"/>
            <p:cNvPicPr>
              <a:picLocks noChangeAspect="1"/>
            </p:cNvPicPr>
            <p:nvPr/>
          </p:nvPicPr>
          <p:blipFill>
            <a:blip r:embed="rId4"/>
            <a:srcRect l="14400" t="11502" r="18514" b="16102"/>
            <a:stretch>
              <a:fillRect/>
            </a:stretch>
          </p:blipFill>
          <p:spPr>
            <a:xfrm>
              <a:off x="7093422" y="2509183"/>
              <a:ext cx="745493" cy="719453"/>
            </a:xfrm>
            <a:prstGeom prst="rect">
              <a:avLst/>
            </a:prstGeom>
          </p:spPr>
        </p:pic>
        <p:pic>
          <p:nvPicPr>
            <p:cNvPr id="16" name="Picture 15"/>
            <p:cNvPicPr>
              <a:picLocks noChangeAspect="1"/>
            </p:cNvPicPr>
            <p:nvPr/>
          </p:nvPicPr>
          <p:blipFill>
            <a:blip r:embed="rId4"/>
            <a:srcRect l="14400" t="11502" r="18514" b="16102"/>
            <a:stretch>
              <a:fillRect/>
            </a:stretch>
          </p:blipFill>
          <p:spPr>
            <a:xfrm>
              <a:off x="7925489" y="2501460"/>
              <a:ext cx="745493" cy="719453"/>
            </a:xfrm>
            <a:prstGeom prst="rect">
              <a:avLst/>
            </a:prstGeom>
          </p:spPr>
        </p:pic>
        <p:pic>
          <p:nvPicPr>
            <p:cNvPr id="17" name="Picture 16"/>
            <p:cNvPicPr>
              <a:picLocks noChangeAspect="1"/>
            </p:cNvPicPr>
            <p:nvPr/>
          </p:nvPicPr>
          <p:blipFill>
            <a:blip r:embed="rId3"/>
            <a:srcRect l="18635" t="11285" r="15247" b="9028"/>
            <a:stretch>
              <a:fillRect/>
            </a:stretch>
          </p:blipFill>
          <p:spPr>
            <a:xfrm>
              <a:off x="5315588" y="4557877"/>
              <a:ext cx="1176352" cy="1064148"/>
            </a:xfrm>
            <a:prstGeom prst="rect">
              <a:avLst/>
            </a:prstGeom>
          </p:spPr>
        </p:pic>
        <p:pic>
          <p:nvPicPr>
            <p:cNvPr id="18" name="Picture 17"/>
            <p:cNvPicPr>
              <a:picLocks noChangeAspect="1"/>
            </p:cNvPicPr>
            <p:nvPr/>
          </p:nvPicPr>
          <p:blipFill>
            <a:blip r:embed="rId3"/>
            <a:srcRect l="18635" t="11285" r="15247" b="9028"/>
            <a:stretch>
              <a:fillRect/>
            </a:stretch>
          </p:blipFill>
          <p:spPr>
            <a:xfrm>
              <a:off x="6471526" y="4557877"/>
              <a:ext cx="1176352" cy="1064148"/>
            </a:xfrm>
            <a:prstGeom prst="rect">
              <a:avLst/>
            </a:prstGeom>
          </p:spPr>
        </p:pic>
        <p:pic>
          <p:nvPicPr>
            <p:cNvPr id="19" name="Picture 18"/>
            <p:cNvPicPr>
              <a:picLocks noChangeAspect="1"/>
            </p:cNvPicPr>
            <p:nvPr/>
          </p:nvPicPr>
          <p:blipFill>
            <a:blip r:embed="rId3"/>
            <a:srcRect l="18635" t="11285" r="15247" b="9028"/>
            <a:stretch>
              <a:fillRect/>
            </a:stretch>
          </p:blipFill>
          <p:spPr>
            <a:xfrm>
              <a:off x="6456749" y="3509913"/>
              <a:ext cx="1176352" cy="1064148"/>
            </a:xfrm>
            <a:prstGeom prst="rect">
              <a:avLst/>
            </a:prstGeom>
          </p:spPr>
        </p:pic>
        <p:pic>
          <p:nvPicPr>
            <p:cNvPr id="20" name="Picture 19"/>
            <p:cNvPicPr>
              <a:picLocks noChangeAspect="1"/>
            </p:cNvPicPr>
            <p:nvPr/>
          </p:nvPicPr>
          <p:blipFill>
            <a:blip r:embed="rId3"/>
            <a:srcRect l="18635" t="11285" r="15247" b="9028"/>
            <a:stretch>
              <a:fillRect/>
            </a:stretch>
          </p:blipFill>
          <p:spPr>
            <a:xfrm>
              <a:off x="7617296" y="3503915"/>
              <a:ext cx="1176352" cy="1064148"/>
            </a:xfrm>
            <a:prstGeom prst="rect">
              <a:avLst/>
            </a:prstGeom>
          </p:spPr>
        </p:pic>
        <p:pic>
          <p:nvPicPr>
            <p:cNvPr id="21" name="Picture 20"/>
            <p:cNvPicPr>
              <a:picLocks noChangeAspect="1"/>
            </p:cNvPicPr>
            <p:nvPr/>
          </p:nvPicPr>
          <p:blipFill>
            <a:blip r:embed="rId3"/>
            <a:srcRect l="18635" t="11285" r="15247" b="9028"/>
            <a:stretch>
              <a:fillRect/>
            </a:stretch>
          </p:blipFill>
          <p:spPr>
            <a:xfrm>
              <a:off x="7618503" y="4557877"/>
              <a:ext cx="1176352" cy="1064148"/>
            </a:xfrm>
            <a:prstGeom prst="rect">
              <a:avLst/>
            </a:prstGeom>
          </p:spPr>
        </p:pic>
      </p:grpSp>
      <p:sp>
        <p:nvSpPr>
          <p:cNvPr id="22" name="TextBox 21"/>
          <p:cNvSpPr txBox="1"/>
          <p:nvPr/>
        </p:nvSpPr>
        <p:spPr>
          <a:xfrm>
            <a:off x="131382" y="2683498"/>
            <a:ext cx="2817469" cy="1569660"/>
          </a:xfrm>
          <a:prstGeom prst="rect">
            <a:avLst/>
          </a:prstGeom>
          <a:noFill/>
        </p:spPr>
        <p:txBody>
          <a:bodyPr wrap="square" rtlCol="0">
            <a:spAutoFit/>
          </a:bodyPr>
          <a:lstStyle/>
          <a:p>
            <a:r>
              <a:rPr lang="en-US" sz="2400" dirty="0" smtClean="0">
                <a:latin typeface="Book Antiqua"/>
                <a:cs typeface="Book Antiqua"/>
              </a:rPr>
              <a:t>Remember, 10% of the energy is lost moving up each level</a:t>
            </a:r>
            <a:endParaRPr lang="en-US" sz="2400" dirty="0">
              <a:latin typeface="Book Antiqua"/>
              <a:cs typeface="Book Antiqua"/>
            </a:endParaRPr>
          </a:p>
        </p:txBody>
      </p:sp>
      <p:sp>
        <p:nvSpPr>
          <p:cNvPr id="24" name="TextBox 23"/>
          <p:cNvSpPr txBox="1"/>
          <p:nvPr/>
        </p:nvSpPr>
        <p:spPr>
          <a:xfrm>
            <a:off x="7411581" y="4803155"/>
            <a:ext cx="1659429" cy="461665"/>
          </a:xfrm>
          <a:prstGeom prst="rect">
            <a:avLst/>
          </a:prstGeom>
          <a:noFill/>
        </p:spPr>
        <p:txBody>
          <a:bodyPr wrap="none" rtlCol="0">
            <a:spAutoFit/>
          </a:bodyPr>
          <a:lstStyle/>
          <a:p>
            <a:r>
              <a:rPr lang="en-US" sz="2400" dirty="0" smtClean="0">
                <a:latin typeface="Book Antiqua"/>
                <a:cs typeface="Book Antiqua"/>
              </a:rPr>
              <a:t>10,000 kcal</a:t>
            </a:r>
          </a:p>
        </p:txBody>
      </p:sp>
      <p:sp>
        <p:nvSpPr>
          <p:cNvPr id="25" name="TextBox 24"/>
          <p:cNvSpPr txBox="1"/>
          <p:nvPr/>
        </p:nvSpPr>
        <p:spPr>
          <a:xfrm>
            <a:off x="7411581" y="3241714"/>
            <a:ext cx="1505540" cy="461665"/>
          </a:xfrm>
          <a:prstGeom prst="rect">
            <a:avLst/>
          </a:prstGeom>
          <a:noFill/>
        </p:spPr>
        <p:txBody>
          <a:bodyPr wrap="none" rtlCol="0">
            <a:spAutoFit/>
          </a:bodyPr>
          <a:lstStyle/>
          <a:p>
            <a:r>
              <a:rPr lang="en-US" sz="2400" dirty="0" smtClean="0">
                <a:latin typeface="Book Antiqua"/>
                <a:cs typeface="Book Antiqua"/>
              </a:rPr>
              <a:t>1,000 kcal</a:t>
            </a:r>
          </a:p>
        </p:txBody>
      </p:sp>
      <p:sp>
        <p:nvSpPr>
          <p:cNvPr id="26" name="TextBox 25"/>
          <p:cNvSpPr txBox="1"/>
          <p:nvPr/>
        </p:nvSpPr>
        <p:spPr>
          <a:xfrm>
            <a:off x="7607775" y="2192635"/>
            <a:ext cx="1274708" cy="461665"/>
          </a:xfrm>
          <a:prstGeom prst="rect">
            <a:avLst/>
          </a:prstGeom>
          <a:noFill/>
        </p:spPr>
        <p:txBody>
          <a:bodyPr wrap="none" rtlCol="0">
            <a:spAutoFit/>
          </a:bodyPr>
          <a:lstStyle/>
          <a:p>
            <a:r>
              <a:rPr lang="en-US" sz="2400" dirty="0" smtClean="0">
                <a:latin typeface="Book Antiqua"/>
                <a:cs typeface="Book Antiqua"/>
              </a:rPr>
              <a:t>100 kcal</a:t>
            </a:r>
          </a:p>
        </p:txBody>
      </p:sp>
      <p:sp>
        <p:nvSpPr>
          <p:cNvPr id="27" name="TextBox 26"/>
          <p:cNvSpPr txBox="1"/>
          <p:nvPr/>
        </p:nvSpPr>
        <p:spPr>
          <a:xfrm>
            <a:off x="7760175" y="1085856"/>
            <a:ext cx="1120820" cy="461665"/>
          </a:xfrm>
          <a:prstGeom prst="rect">
            <a:avLst/>
          </a:prstGeom>
          <a:noFill/>
        </p:spPr>
        <p:txBody>
          <a:bodyPr wrap="none" rtlCol="0">
            <a:spAutoFit/>
          </a:bodyPr>
          <a:lstStyle/>
          <a:p>
            <a:r>
              <a:rPr lang="en-US" sz="2400" dirty="0" smtClean="0">
                <a:latin typeface="Book Antiqua"/>
                <a:cs typeface="Book Antiqua"/>
              </a:rPr>
              <a:t>10 kcal</a:t>
            </a:r>
          </a:p>
        </p:txBody>
      </p:sp>
      <p:sp>
        <p:nvSpPr>
          <p:cNvPr id="28" name="TextBox 27"/>
          <p:cNvSpPr txBox="1"/>
          <p:nvPr/>
        </p:nvSpPr>
        <p:spPr>
          <a:xfrm>
            <a:off x="7796301" y="147916"/>
            <a:ext cx="966931" cy="461665"/>
          </a:xfrm>
          <a:prstGeom prst="rect">
            <a:avLst/>
          </a:prstGeom>
          <a:noFill/>
        </p:spPr>
        <p:txBody>
          <a:bodyPr wrap="none" rtlCol="0">
            <a:spAutoFit/>
          </a:bodyPr>
          <a:lstStyle/>
          <a:p>
            <a:r>
              <a:rPr lang="en-US" sz="2400" dirty="0" smtClean="0">
                <a:latin typeface="Book Antiqua"/>
                <a:cs typeface="Book Antiqua"/>
              </a:rPr>
              <a:t>1 kcal</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latin typeface="Book Antiqua"/>
            <a:cs typeface="Book Antiqua"/>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Concourse.thmx</Template>
  <TotalTime>8889</TotalTime>
  <Words>2435</Words>
  <Application>Microsoft Macintosh PowerPoint</Application>
  <PresentationFormat>On-screen Show (4:3)</PresentationFormat>
  <Paragraphs>228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Darcy Taniguchi</dc:creator>
  <cp:lastModifiedBy>Darcy Taniguchi</cp:lastModifiedBy>
  <cp:revision>37</cp:revision>
  <dcterms:created xsi:type="dcterms:W3CDTF">2011-12-27T00:30:00Z</dcterms:created>
  <dcterms:modified xsi:type="dcterms:W3CDTF">2012-06-03T00:30:37Z</dcterms:modified>
</cp:coreProperties>
</file>