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07" r:id="rId1"/>
  </p:sldMasterIdLst>
  <p:notesMasterIdLst>
    <p:notesMasterId r:id="rId21"/>
  </p:notesMasterIdLst>
  <p:sldIdLst>
    <p:sldId id="256" r:id="rId2"/>
    <p:sldId id="262" r:id="rId3"/>
    <p:sldId id="261" r:id="rId4"/>
    <p:sldId id="260" r:id="rId5"/>
    <p:sldId id="263" r:id="rId6"/>
    <p:sldId id="264" r:id="rId7"/>
    <p:sldId id="267" r:id="rId8"/>
    <p:sldId id="272" r:id="rId9"/>
    <p:sldId id="268" r:id="rId10"/>
    <p:sldId id="273" r:id="rId11"/>
    <p:sldId id="274" r:id="rId12"/>
    <p:sldId id="269" r:id="rId13"/>
    <p:sldId id="275" r:id="rId14"/>
    <p:sldId id="276" r:id="rId15"/>
    <p:sldId id="277" r:id="rId16"/>
    <p:sldId id="278" r:id="rId17"/>
    <p:sldId id="270" r:id="rId18"/>
    <p:sldId id="279" r:id="rId19"/>
    <p:sldId id="271"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254" autoAdjust="0"/>
  </p:normalViewPr>
  <p:slideViewPr>
    <p:cSldViewPr snapToGrid="0" snapToObjects="1">
      <p:cViewPr>
        <p:scale>
          <a:sx n="100" d="100"/>
          <a:sy n="100" d="100"/>
        </p:scale>
        <p:origin x="-944" y="352"/>
      </p:cViewPr>
      <p:guideLst>
        <p:guide orient="horz" pos="2160"/>
        <p:guide pos="2880"/>
      </p:guideLst>
    </p:cSldViewPr>
  </p:slideViewPr>
  <p:notesTextViewPr>
    <p:cViewPr>
      <p:scale>
        <a:sx n="100" d="100"/>
        <a:sy n="100" d="100"/>
      </p:scale>
      <p:origin x="0" y="2448"/>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interSettings" Target="printerSettings/printerSettings1.bin"/><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8F0960-AF33-204A-B2C2-51DAF83D02FD}" type="datetimeFigureOut">
              <a:rPr lang="en-US" smtClean="0"/>
              <a:pPr/>
              <a:t>4/15/12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4FF977C-FC44-EC4C-BE3A-651FA40EC219}" type="slidenum">
              <a:rPr lang="en-US" smtClean="0"/>
              <a:pPr/>
              <a:t>‹#›</a:t>
            </a:fld>
            <a:endParaRPr lang="en-US"/>
          </a:p>
        </p:txBody>
      </p:sp>
    </p:spTree>
    <p:extLst>
      <p:ext uri="{BB962C8B-B14F-4D97-AF65-F5344CB8AC3E}">
        <p14:creationId xmlns:p14="http://schemas.microsoft.com/office/powerpoint/2010/main" val="347616346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lvl="0"/>
            <a:r>
              <a:rPr lang="en-US" sz="1200" kern="1200" dirty="0" smtClean="0">
                <a:solidFill>
                  <a:schemeClr val="tx1"/>
                </a:solidFill>
                <a:effectLst/>
                <a:latin typeface="+mn-lt"/>
                <a:ea typeface="+mn-ea"/>
                <a:cs typeface="+mn-cs"/>
              </a:rPr>
              <a:t>AUTHORS: </a:t>
            </a:r>
          </a:p>
          <a:p>
            <a:pPr lvl="0"/>
            <a:r>
              <a:rPr lang="en-US" sz="1200" kern="1200" dirty="0" smtClean="0">
                <a:solidFill>
                  <a:schemeClr val="tx1"/>
                </a:solidFill>
                <a:effectLst/>
                <a:latin typeface="+mn-lt"/>
                <a:ea typeface="+mn-ea"/>
                <a:cs typeface="+mn-cs"/>
              </a:rPr>
              <a:t>Darcy Taniguchi of Scripps Institution</a:t>
            </a:r>
            <a:r>
              <a:rPr lang="en-US" sz="1200" kern="1200" baseline="0" dirty="0" smtClean="0">
                <a:solidFill>
                  <a:schemeClr val="tx1"/>
                </a:solidFill>
                <a:effectLst/>
                <a:latin typeface="+mn-lt"/>
                <a:ea typeface="+mn-ea"/>
                <a:cs typeface="+mn-cs"/>
              </a:rPr>
              <a:t> of Oceanography and Steve Walters of Mission Bay High School</a:t>
            </a: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WHY:</a:t>
            </a:r>
          </a:p>
          <a:p>
            <a:pPr lvl="0"/>
            <a:r>
              <a:rPr lang="en-US" sz="1200" kern="1200" baseline="0" dirty="0" smtClean="0">
                <a:solidFill>
                  <a:schemeClr val="tx1"/>
                </a:solidFill>
                <a:effectLst/>
                <a:latin typeface="+mn-lt"/>
                <a:ea typeface="+mn-ea"/>
                <a:cs typeface="+mn-cs"/>
              </a:rPr>
              <a:t>It is important to know about population dynamics because a basic understanding will help people know how the size of a population—from humans to polar bears to insects—will change with time.  This information, in turn, can help people predict how a population will change in the future and how we should act now to take those future considerations into account.  It is also important to understand the concept of diversity because it can be seen in our own human communities and affects human interactions and social constructs as well as the health and stability of the natural world on which we depend.  </a:t>
            </a: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SUMMARY: </a:t>
            </a:r>
            <a:r>
              <a:rPr lang="en-US" sz="1200" kern="1200" baseline="0" dirty="0" smtClean="0">
                <a:solidFill>
                  <a:schemeClr val="tx1"/>
                </a:solidFill>
                <a:effectLst/>
                <a:latin typeface="+mn-lt"/>
                <a:ea typeface="+mn-ea"/>
                <a:cs typeface="+mn-cs"/>
              </a:rPr>
              <a:t> </a:t>
            </a:r>
          </a:p>
          <a:p>
            <a:pPr lvl="0"/>
            <a:r>
              <a:rPr lang="en-US" sz="1200" kern="1200" baseline="0" dirty="0" smtClean="0">
                <a:solidFill>
                  <a:schemeClr val="tx1"/>
                </a:solidFill>
                <a:effectLst/>
                <a:latin typeface="+mn-lt"/>
                <a:ea typeface="+mn-ea"/>
                <a:cs typeface="+mn-cs"/>
              </a:rPr>
              <a:t>This presentation covers the general concept of population dynamics--specifically immigration, emigration, birth, and death--and how those affect the diversity of a population.  </a:t>
            </a: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PICTURE/GRAPHICS CREDITS: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 graph</a:t>
            </a:r>
            <a:r>
              <a:rPr lang="en-US" sz="1200" kern="1200" baseline="0" dirty="0" smtClean="0">
                <a:solidFill>
                  <a:schemeClr val="tx1"/>
                </a:solidFill>
                <a:effectLst/>
                <a:latin typeface="+mn-lt"/>
                <a:ea typeface="+mn-ea"/>
                <a:cs typeface="+mn-cs"/>
              </a:rPr>
              <a:t> of the Hispanic population in the US is taken from </a:t>
            </a:r>
            <a:r>
              <a:rPr lang="en-US" dirty="0" err="1" smtClean="0"/>
              <a:t>http://pewforum.org/Christian/Catholic/A-Portrait-of-American-Catholics-on-the-Eve-of-Pope-Benedicts-Visit-to-the-US.aspx</a:t>
            </a:r>
            <a:endParaRPr lang="en-US" dirty="0" smtClean="0"/>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WEBSITES USED IN THIS PRESENTATION: </a:t>
            </a:r>
          </a:p>
          <a:p>
            <a:pPr lvl="0"/>
            <a:r>
              <a:rPr lang="en-US" sz="1200" kern="1200" dirty="0" smtClean="0">
                <a:solidFill>
                  <a:schemeClr val="tx1"/>
                </a:solidFill>
                <a:effectLst/>
                <a:latin typeface="+mn-lt"/>
                <a:ea typeface="+mn-ea"/>
                <a:cs typeface="+mn-cs"/>
              </a:rPr>
              <a:t>http://www.nhptv.org/natureworks/nwep12.htm for general information</a:t>
            </a:r>
            <a:r>
              <a:rPr lang="en-US" sz="1200" kern="1200" baseline="0" dirty="0" smtClean="0">
                <a:solidFill>
                  <a:schemeClr val="tx1"/>
                </a:solidFill>
                <a:effectLst/>
                <a:latin typeface="+mn-lt"/>
                <a:ea typeface="+mn-ea"/>
                <a:cs typeface="+mn-cs"/>
              </a:rPr>
              <a:t> and examples on population dynamics</a:t>
            </a:r>
          </a:p>
          <a:p>
            <a:pPr lvl="0"/>
            <a:r>
              <a:rPr lang="en-US" sz="1200" kern="1200" dirty="0" err="1" smtClean="0">
                <a:solidFill>
                  <a:schemeClr val="tx1"/>
                </a:solidFill>
                <a:effectLst/>
                <a:latin typeface="+mn-lt"/>
                <a:ea typeface="+mn-ea"/>
                <a:cs typeface="+mn-cs"/>
              </a:rPr>
              <a:t>http://www.stanford.edu/group/stanfordbirds/text/essays/Population_Dynamics.html</a:t>
            </a:r>
            <a:r>
              <a:rPr lang="en-US" sz="1200" kern="1200" dirty="0" smtClean="0">
                <a:solidFill>
                  <a:schemeClr val="tx1"/>
                </a:solidFill>
                <a:effectLst/>
                <a:latin typeface="+mn-lt"/>
                <a:ea typeface="+mn-ea"/>
                <a:cs typeface="+mn-cs"/>
              </a:rPr>
              <a:t> for information specifically</a:t>
            </a:r>
            <a:r>
              <a:rPr lang="en-US" sz="1200" kern="1200" baseline="0" dirty="0" smtClean="0">
                <a:solidFill>
                  <a:schemeClr val="tx1"/>
                </a:solidFill>
                <a:effectLst/>
                <a:latin typeface="+mn-lt"/>
                <a:ea typeface="+mn-ea"/>
                <a:cs typeface="+mn-cs"/>
              </a:rPr>
              <a:t> on bird population dynamics</a:t>
            </a:r>
            <a:endParaRPr lang="en-US" sz="1200" kern="1200" dirty="0" smtClean="0">
              <a:solidFill>
                <a:schemeClr val="tx1"/>
              </a:solidFill>
              <a:effectLst/>
              <a:latin typeface="+mn-lt"/>
              <a:ea typeface="+mn-ea"/>
              <a:cs typeface="+mn-cs"/>
            </a:endParaRP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ADDITIONAL READING:</a:t>
            </a:r>
          </a:p>
          <a:p>
            <a:pPr lvl="0"/>
            <a:r>
              <a:rPr lang="en-US" sz="1200" kern="1200" dirty="0" smtClean="0">
                <a:solidFill>
                  <a:schemeClr val="tx1"/>
                </a:solidFill>
                <a:effectLst/>
                <a:latin typeface="+mn-lt"/>
                <a:ea typeface="+mn-ea"/>
                <a:cs typeface="+mn-cs"/>
              </a:rPr>
              <a:t>Additional information</a:t>
            </a:r>
            <a:r>
              <a:rPr lang="en-US" sz="1200" kern="1200" baseline="0" dirty="0" smtClean="0">
                <a:solidFill>
                  <a:schemeClr val="tx1"/>
                </a:solidFill>
                <a:effectLst/>
                <a:latin typeface="+mn-lt"/>
                <a:ea typeface="+mn-ea"/>
                <a:cs typeface="+mn-cs"/>
              </a:rPr>
              <a:t> on this topic can be found at </a:t>
            </a:r>
            <a:r>
              <a:rPr lang="en-US" sz="1200" kern="1200" baseline="0" dirty="0" err="1" smtClean="0">
                <a:solidFill>
                  <a:schemeClr val="tx1"/>
                </a:solidFill>
                <a:effectLst/>
                <a:latin typeface="+mn-lt"/>
                <a:ea typeface="+mn-ea"/>
                <a:cs typeface="+mn-cs"/>
              </a:rPr>
              <a:t>http://www.thomas-brey.de/science/virtualhandbook/navlog/index.html</a:t>
            </a:r>
            <a:endParaRPr lang="en-US" sz="1200" kern="1200" baseline="0" dirty="0" smtClean="0">
              <a:solidFill>
                <a:schemeClr val="tx1"/>
              </a:solidFill>
              <a:effectLst/>
              <a:latin typeface="+mn-lt"/>
              <a:ea typeface="+mn-ea"/>
              <a:cs typeface="+mn-cs"/>
            </a:endParaRPr>
          </a:p>
          <a:p>
            <a:pPr lvl="0"/>
            <a:r>
              <a:rPr lang="en-US" sz="1200" kern="1200" baseline="0" dirty="0" smtClean="0">
                <a:solidFill>
                  <a:schemeClr val="tx1"/>
                </a:solidFill>
                <a:effectLst/>
                <a:latin typeface="+mn-lt"/>
                <a:ea typeface="+mn-ea"/>
                <a:cs typeface="+mn-cs"/>
              </a:rPr>
              <a:t>Interactive, mathematically based activities can be found at http://</a:t>
            </a:r>
            <a:r>
              <a:rPr lang="en-US" sz="1200" kern="1200" baseline="0" dirty="0" err="1" smtClean="0">
                <a:solidFill>
                  <a:schemeClr val="tx1"/>
                </a:solidFill>
                <a:effectLst/>
                <a:latin typeface="+mn-lt"/>
                <a:ea typeface="+mn-ea"/>
                <a:cs typeface="+mn-cs"/>
              </a:rPr>
              <a:t>ats.doit.wisc.edu/biology/ec/pd/pd.htm</a:t>
            </a:r>
            <a:endParaRPr lang="en-US" sz="1200" kern="1200" baseline="0" dirty="0" smtClean="0">
              <a:solidFill>
                <a:schemeClr val="tx1"/>
              </a:solidFill>
              <a:effectLst/>
              <a:latin typeface="+mn-lt"/>
              <a:ea typeface="+mn-ea"/>
              <a:cs typeface="+mn-cs"/>
            </a:endParaRPr>
          </a:p>
          <a:p>
            <a:pPr lvl="0"/>
            <a:r>
              <a:rPr lang="en-US" sz="1200" kern="1200" baseline="0" dirty="0" smtClean="0">
                <a:solidFill>
                  <a:schemeClr val="tx1"/>
                </a:solidFill>
                <a:effectLst/>
                <a:latin typeface="+mn-lt"/>
                <a:ea typeface="+mn-ea"/>
                <a:cs typeface="+mn-cs"/>
              </a:rPr>
              <a:t>For information, examples, and an activity, you can go to http://www.nhptv.org/natureworks/nwep12.htm</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CONTEXT FOR USE: </a:t>
            </a:r>
          </a:p>
          <a:p>
            <a:pPr lvl="0"/>
            <a:r>
              <a:rPr lang="en-US" sz="1200" kern="1200" dirty="0" smtClean="0">
                <a:solidFill>
                  <a:schemeClr val="tx1"/>
                </a:solidFill>
                <a:effectLst/>
                <a:latin typeface="+mn-lt"/>
                <a:ea typeface="+mn-ea"/>
                <a:cs typeface="+mn-cs"/>
              </a:rPr>
              <a:t>This activity is meant for 10</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grade</a:t>
            </a:r>
            <a:r>
              <a:rPr lang="en-US" sz="1200" kern="1200" baseline="0" dirty="0" smtClean="0">
                <a:solidFill>
                  <a:schemeClr val="tx1"/>
                </a:solidFill>
                <a:effectLst/>
                <a:latin typeface="+mn-lt"/>
                <a:ea typeface="+mn-ea"/>
                <a:cs typeface="+mn-cs"/>
              </a:rPr>
              <a:t> biology students.   The </a:t>
            </a:r>
            <a:r>
              <a:rPr lang="en-US" sz="1200" kern="1200" baseline="0" dirty="0" err="1" smtClean="0">
                <a:solidFill>
                  <a:schemeClr val="tx1"/>
                </a:solidFill>
                <a:effectLst/>
                <a:latin typeface="+mn-lt"/>
                <a:ea typeface="+mn-ea"/>
                <a:cs typeface="+mn-cs"/>
              </a:rPr>
              <a:t>powerpoint</a:t>
            </a:r>
            <a:r>
              <a:rPr lang="en-US" sz="1200" kern="1200" baseline="0" dirty="0" smtClean="0">
                <a:solidFill>
                  <a:schemeClr val="tx1"/>
                </a:solidFill>
                <a:effectLst/>
                <a:latin typeface="+mn-lt"/>
                <a:ea typeface="+mn-ea"/>
                <a:cs typeface="+mn-cs"/>
              </a:rPr>
              <a:t> and associated activity are meant to last for a 90 minute period.  The activity does not require any prerequisites.  It is the third activity in a series called </a:t>
            </a:r>
            <a:r>
              <a:rPr lang="en-US" sz="1200" i="1" kern="1200" baseline="0" dirty="0" smtClean="0">
                <a:solidFill>
                  <a:schemeClr val="tx1"/>
                </a:solidFill>
                <a:effectLst/>
                <a:latin typeface="+mn-lt"/>
                <a:ea typeface="+mn-ea"/>
                <a:cs typeface="+mn-cs"/>
              </a:rPr>
              <a:t>Community Structure and Dynamics of Marine Plankton</a:t>
            </a:r>
            <a:r>
              <a:rPr lang="en-US" sz="1200" i="0" kern="1200" baseline="0" smtClean="0">
                <a:solidFill>
                  <a:schemeClr val="tx1"/>
                </a:solidFill>
                <a:effectLst/>
                <a:latin typeface="+mn-lt"/>
                <a:ea typeface="+mn-ea"/>
                <a:cs typeface="+mn-cs"/>
              </a:rPr>
              <a:t>. </a:t>
            </a:r>
            <a:r>
              <a:rPr lang="en-US" sz="1200" i="0" kern="1200" baseline="0" smtClean="0">
                <a:solidFill>
                  <a:schemeClr val="tx1"/>
                </a:solidFill>
                <a:effectLst/>
                <a:latin typeface="+mn-lt"/>
                <a:ea typeface="+mn-ea"/>
                <a:cs typeface="+mn-cs"/>
              </a:rPr>
              <a:t> However</a:t>
            </a:r>
            <a:r>
              <a:rPr lang="en-US" sz="1200" i="0" kern="1200" baseline="0" dirty="0" smtClean="0">
                <a:solidFill>
                  <a:schemeClr val="tx1"/>
                </a:solidFill>
                <a:effectLst/>
                <a:latin typeface="+mn-lt"/>
                <a:ea typeface="+mn-ea"/>
                <a:cs typeface="+mn-cs"/>
              </a:rPr>
              <a:t>, these other activities are not necessary to understand and complete this activity.</a:t>
            </a:r>
            <a:endParaRPr lang="en-US" sz="1200" kern="1200" dirty="0" smtClean="0">
              <a:solidFill>
                <a:schemeClr val="tx1"/>
              </a:solidFill>
              <a:effectLst/>
              <a:latin typeface="+mn-lt"/>
              <a:ea typeface="+mn-ea"/>
              <a:cs typeface="+mn-cs"/>
            </a:endParaRP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MISCONCEPTIONS:  </a:t>
            </a:r>
          </a:p>
          <a:p>
            <a:pPr lvl="0"/>
            <a:r>
              <a:rPr lang="en-US" sz="1200" kern="1200" dirty="0" smtClean="0">
                <a:solidFill>
                  <a:schemeClr val="tx1"/>
                </a:solidFill>
                <a:latin typeface="+mn-lt"/>
                <a:ea typeface="+mn-ea"/>
                <a:cs typeface="+mn-cs"/>
              </a:rPr>
              <a:t>Populations do not change at all through time</a:t>
            </a:r>
          </a:p>
          <a:p>
            <a:pPr lvl="0"/>
            <a:r>
              <a:rPr lang="en-US" sz="1200" kern="1200" dirty="0" smtClean="0">
                <a:solidFill>
                  <a:schemeClr val="tx1"/>
                </a:solidFill>
                <a:latin typeface="+mn-lt"/>
                <a:ea typeface="+mn-ea"/>
                <a:cs typeface="+mn-cs"/>
              </a:rPr>
              <a:t>Populations may change in size or diversity, but not both</a:t>
            </a:r>
          </a:p>
          <a:p>
            <a:pPr lvl="0"/>
            <a:r>
              <a:rPr lang="en-US" sz="1200" kern="1200" dirty="0" smtClean="0">
                <a:solidFill>
                  <a:schemeClr val="tx1"/>
                </a:solidFill>
                <a:latin typeface="+mn-lt"/>
                <a:ea typeface="+mn-ea"/>
                <a:cs typeface="+mn-cs"/>
              </a:rPr>
              <a:t>Immigration and emigration are the same thing</a:t>
            </a:r>
            <a:endParaRPr lang="en-US" sz="1200" kern="1200" dirty="0" smtClean="0">
              <a:solidFill>
                <a:schemeClr val="tx1"/>
              </a:solidFill>
              <a:effectLst/>
              <a:latin typeface="+mn-lt"/>
              <a:ea typeface="+mn-ea"/>
              <a:cs typeface="+mn-cs"/>
            </a:endParaRP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EVALUATION TIPS: </a:t>
            </a:r>
          </a:p>
          <a:p>
            <a:pPr lvl="0"/>
            <a:r>
              <a:rPr lang="en-US" sz="1200" kern="1200" dirty="0" smtClean="0">
                <a:solidFill>
                  <a:schemeClr val="tx1"/>
                </a:solidFill>
                <a:effectLst/>
                <a:latin typeface="+mn-lt"/>
                <a:ea typeface="+mn-ea"/>
                <a:cs typeface="+mn-cs"/>
              </a:rPr>
              <a:t>The worksheet associated with</a:t>
            </a:r>
            <a:r>
              <a:rPr lang="en-US" sz="1200" kern="1200" baseline="0" dirty="0" smtClean="0">
                <a:solidFill>
                  <a:schemeClr val="tx1"/>
                </a:solidFill>
                <a:effectLst/>
                <a:latin typeface="+mn-lt"/>
                <a:ea typeface="+mn-ea"/>
                <a:cs typeface="+mn-cs"/>
              </a:rPr>
              <a:t> the activity that comes after this </a:t>
            </a:r>
            <a:r>
              <a:rPr lang="en-US" sz="1200" kern="1200" baseline="0" dirty="0" err="1" smtClean="0">
                <a:solidFill>
                  <a:schemeClr val="tx1"/>
                </a:solidFill>
                <a:effectLst/>
                <a:latin typeface="+mn-lt"/>
                <a:ea typeface="+mn-ea"/>
                <a:cs typeface="+mn-cs"/>
              </a:rPr>
              <a:t>powerpoint</a:t>
            </a:r>
            <a:r>
              <a:rPr lang="en-US" sz="1200" kern="1200" baseline="0" dirty="0" smtClean="0">
                <a:solidFill>
                  <a:schemeClr val="tx1"/>
                </a:solidFill>
                <a:effectLst/>
                <a:latin typeface="+mn-lt"/>
                <a:ea typeface="+mn-ea"/>
                <a:cs typeface="+mn-cs"/>
              </a:rPr>
              <a:t> is call the </a:t>
            </a:r>
            <a:r>
              <a:rPr lang="en-US" sz="1200" i="1" kern="1200" baseline="0" dirty="0" smtClean="0">
                <a:solidFill>
                  <a:schemeClr val="tx1"/>
                </a:solidFill>
                <a:effectLst/>
                <a:latin typeface="+mn-lt"/>
                <a:ea typeface="+mn-ea"/>
                <a:cs typeface="+mn-cs"/>
              </a:rPr>
              <a:t>Plankton Population Dynamics Worksheet</a:t>
            </a:r>
            <a:r>
              <a:rPr lang="en-US" sz="1200" kern="1200" baseline="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TEACHING NOTES. </a:t>
            </a:r>
          </a:p>
          <a:p>
            <a:pPr lvl="0"/>
            <a:r>
              <a:rPr lang="en-US" sz="1200" kern="1200" dirty="0" smtClean="0">
                <a:solidFill>
                  <a:schemeClr val="tx1"/>
                </a:solidFill>
                <a:effectLst/>
                <a:latin typeface="+mn-lt"/>
                <a:ea typeface="+mn-ea"/>
                <a:cs typeface="+mn-cs"/>
              </a:rPr>
              <a:t>Teaching</a:t>
            </a:r>
            <a:r>
              <a:rPr lang="en-US" sz="1200" kern="1200" baseline="0" dirty="0" smtClean="0">
                <a:solidFill>
                  <a:schemeClr val="tx1"/>
                </a:solidFill>
                <a:effectLst/>
                <a:latin typeface="+mn-lt"/>
                <a:ea typeface="+mn-ea"/>
                <a:cs typeface="+mn-cs"/>
              </a:rPr>
              <a:t> notes are found in the document </a:t>
            </a:r>
            <a:r>
              <a:rPr lang="en-US" sz="1200" i="1" kern="1200" baseline="0" dirty="0" smtClean="0">
                <a:solidFill>
                  <a:schemeClr val="tx1"/>
                </a:solidFill>
                <a:effectLst/>
                <a:latin typeface="+mn-lt"/>
                <a:ea typeface="+mn-ea"/>
                <a:cs typeface="+mn-cs"/>
              </a:rPr>
              <a:t>Plankton Population Dynamics</a:t>
            </a:r>
            <a:r>
              <a:rPr lang="en-US" sz="1200" i="0" kern="1200" baseline="0" dirty="0" smtClean="0">
                <a:solidFill>
                  <a:schemeClr val="tx1"/>
                </a:solidFill>
                <a:effectLst/>
                <a:latin typeface="+mn-lt"/>
                <a:ea typeface="+mn-ea"/>
                <a:cs typeface="+mn-cs"/>
              </a:rPr>
              <a:t>,</a:t>
            </a:r>
            <a:r>
              <a:rPr lang="en-US" sz="1200" i="1" kern="1200" baseline="0" dirty="0" smtClean="0">
                <a:solidFill>
                  <a:schemeClr val="tx1"/>
                </a:solidFill>
                <a:effectLst/>
                <a:latin typeface="+mn-lt"/>
                <a:ea typeface="+mn-ea"/>
                <a:cs typeface="+mn-cs"/>
              </a:rPr>
              <a:t> </a:t>
            </a:r>
            <a:r>
              <a:rPr lang="en-US" sz="1200" i="0" kern="1200" baseline="0" dirty="0" smtClean="0">
                <a:solidFill>
                  <a:schemeClr val="tx1"/>
                </a:solidFill>
                <a:effectLst/>
                <a:latin typeface="+mn-lt"/>
                <a:ea typeface="+mn-ea"/>
                <a:cs typeface="+mn-cs"/>
              </a:rPr>
              <a:t>and more detailed teaching notes can be found in </a:t>
            </a:r>
            <a:r>
              <a:rPr lang="en-US" sz="1200" i="1" kern="1200" baseline="0" dirty="0" smtClean="0">
                <a:solidFill>
                  <a:schemeClr val="tx1"/>
                </a:solidFill>
                <a:effectLst/>
                <a:latin typeface="+mn-lt"/>
                <a:ea typeface="+mn-ea"/>
                <a:cs typeface="+mn-cs"/>
              </a:rPr>
              <a:t>Plankton Population Dynamics: Expanded Teacher Notes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14FF977C-FC44-EC4C-BE3A-651FA40EC219}"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POINT OF SLIDE:</a:t>
            </a:r>
          </a:p>
          <a:p>
            <a:r>
              <a:rPr lang="en-US" dirty="0" smtClean="0"/>
              <a:t>This slide explains what a population is. </a:t>
            </a:r>
          </a:p>
          <a:p>
            <a:endParaRPr lang="en-US" dirty="0" smtClean="0"/>
          </a:p>
          <a:p>
            <a:r>
              <a:rPr lang="en-US" dirty="0" smtClean="0"/>
              <a:t>NOTES:</a:t>
            </a:r>
          </a:p>
          <a:p>
            <a:r>
              <a:rPr lang="en-US" sz="1200" kern="1200" dirty="0" smtClean="0">
                <a:solidFill>
                  <a:schemeClr val="tx1"/>
                </a:solidFill>
                <a:effectLst/>
                <a:latin typeface="+mn-lt"/>
                <a:ea typeface="+mn-ea"/>
                <a:cs typeface="+mn-cs"/>
              </a:rPr>
              <a:t>The area covered in this photograph includes images of ten deer and hence the population is ten.  Typically one uses more meaningful areas for population counts (like a square mile). </a:t>
            </a:r>
          </a:p>
          <a:p>
            <a:endParaRPr lang="en-US" dirty="0" smtClean="0"/>
          </a:p>
          <a:p>
            <a:r>
              <a:rPr lang="en-US" dirty="0" smtClean="0"/>
              <a:t>IMAGES</a:t>
            </a:r>
            <a:r>
              <a:rPr lang="en-US" baseline="0" dirty="0" smtClean="0"/>
              <a:t>:</a:t>
            </a:r>
          </a:p>
          <a:p>
            <a:r>
              <a:rPr lang="en-US" baseline="0" dirty="0" smtClean="0"/>
              <a:t>The white-tailed deer image is taken from http://</a:t>
            </a:r>
            <a:r>
              <a:rPr lang="en-US" baseline="0" dirty="0" err="1" smtClean="0"/>
              <a:t>wildlifecontrol.info/deer/pages/deerpopulationfacts.aspx</a:t>
            </a:r>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14FF977C-FC44-EC4C-BE3A-651FA40EC219}"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POINT OF SLIDE:</a:t>
            </a:r>
          </a:p>
          <a:p>
            <a:r>
              <a:rPr lang="en-US" dirty="0" smtClean="0"/>
              <a:t>This slide describes </a:t>
            </a:r>
            <a:r>
              <a:rPr lang="en-US" sz="1200" kern="1200" dirty="0" smtClean="0">
                <a:solidFill>
                  <a:schemeClr val="tx1"/>
                </a:solidFill>
                <a:effectLst/>
                <a:latin typeface="+mn-lt"/>
                <a:ea typeface="+mn-ea"/>
                <a:cs typeface="+mn-cs"/>
              </a:rPr>
              <a:t>how a population changes over time, which is commonly</a:t>
            </a:r>
            <a:r>
              <a:rPr lang="en-US" sz="1200" kern="1200" baseline="0" dirty="0" smtClean="0">
                <a:solidFill>
                  <a:schemeClr val="tx1"/>
                </a:solidFill>
                <a:effectLst/>
                <a:latin typeface="+mn-lt"/>
                <a:ea typeface="+mn-ea"/>
                <a:cs typeface="+mn-cs"/>
              </a:rPr>
              <a:t> called population dynamics</a:t>
            </a:r>
            <a:r>
              <a:rPr lang="en-US" baseline="0" dirty="0" smtClean="0"/>
              <a:t>.  </a:t>
            </a:r>
          </a:p>
          <a:p>
            <a:endParaRPr lang="en-US" baseline="0" dirty="0" smtClean="0"/>
          </a:p>
          <a:p>
            <a:r>
              <a:rPr lang="en-US" dirty="0" smtClean="0"/>
              <a:t>GRAPH DESCRIPTION:</a:t>
            </a:r>
            <a:r>
              <a:rPr lang="en-US" baseline="0" dirty="0" smtClean="0"/>
              <a:t> </a:t>
            </a:r>
          </a:p>
          <a:p>
            <a:pPr marL="171450" indent="-171450">
              <a:buFont typeface="Arial"/>
              <a:buChar char="•"/>
            </a:pPr>
            <a:r>
              <a:rPr lang="en-US" baseline="0" dirty="0" smtClean="0"/>
              <a:t>The graph shows how the US goat population has changed between 1985 and 2007.  </a:t>
            </a:r>
          </a:p>
          <a:p>
            <a:pPr marL="171450" indent="-171450">
              <a:buFont typeface="Arial"/>
              <a:buChar char="•"/>
            </a:pPr>
            <a:r>
              <a:rPr lang="en-US" baseline="0" dirty="0" smtClean="0"/>
              <a:t>On the x-axis is time, in years</a:t>
            </a:r>
          </a:p>
          <a:p>
            <a:pPr marL="171450" indent="-171450">
              <a:buFont typeface="Arial"/>
              <a:buChar char="•"/>
            </a:pPr>
            <a:r>
              <a:rPr lang="en-US" baseline="0" dirty="0" smtClean="0"/>
              <a:t>On the y-axis is the number of goats, in millions</a:t>
            </a:r>
          </a:p>
          <a:p>
            <a:pPr marL="171450" indent="-171450">
              <a:buFont typeface="Arial"/>
              <a:buChar char="•"/>
            </a:pPr>
            <a:r>
              <a:rPr lang="en-US" baseline="0" dirty="0" smtClean="0"/>
              <a:t>The numbers at the top of each green bar is the exact number of goats, in millions, in that year.  </a:t>
            </a:r>
          </a:p>
          <a:p>
            <a:pPr marL="171450" indent="-171450">
              <a:buFont typeface="Arial"/>
              <a:buChar char="•"/>
            </a:pPr>
            <a:r>
              <a:rPr lang="en-US" baseline="0" dirty="0" smtClean="0"/>
              <a:t>The point of the graph is that is shows that the number of goats in the US has increased between 1985 and 2007.  </a:t>
            </a:r>
          </a:p>
          <a:p>
            <a:pPr marL="171450" indent="-171450">
              <a:buFont typeface="Arial"/>
              <a:buChar char="•"/>
            </a:pPr>
            <a:r>
              <a:rPr lang="en-US" baseline="0" dirty="0" smtClean="0"/>
              <a:t>The increase in the goat population means there have been more inputs of individuals (i.e. births and immigration) into the goat population than outputs (i.e. death and emigration).</a:t>
            </a:r>
          </a:p>
          <a:p>
            <a:pPr marL="171450" indent="-171450">
              <a:buFont typeface="Arial"/>
              <a:buChar char="•"/>
            </a:pPr>
            <a:r>
              <a:rPr lang="en-US" baseline="0" dirty="0" smtClean="0"/>
              <a:t>Note that the population has a steady increase over time, but there is a slight decline between 1990 and 1995.  Such declines often reflect events such as an economic crisis, the toll of disease etc.,,  It is not clear what causes this decline but people studying population dynamics, explore these type of things.</a:t>
            </a:r>
          </a:p>
          <a:p>
            <a:pPr marL="171450" indent="-171450">
              <a:buFont typeface="Arial"/>
              <a:buChar char="•"/>
            </a:pPr>
            <a:endParaRPr lang="en-US" baseline="0" dirty="0" smtClean="0"/>
          </a:p>
          <a:p>
            <a:endParaRPr lang="en-US" baseline="0" dirty="0" smtClean="0"/>
          </a:p>
          <a:p>
            <a:r>
              <a:rPr lang="en-US" baseline="0" dirty="0" smtClean="0"/>
              <a:t>GRAPH CREDITS:</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The bar</a:t>
            </a:r>
            <a:r>
              <a:rPr lang="en-US" baseline="0" dirty="0" smtClean="0"/>
              <a:t> graph of the goat population was taken from http://</a:t>
            </a:r>
            <a:r>
              <a:rPr lang="en-US" baseline="0" dirty="0" err="1" smtClean="0"/>
              <a:t>www.extension.org</a:t>
            </a:r>
            <a:r>
              <a:rPr lang="en-US" baseline="0" dirty="0" smtClean="0"/>
              <a:t>/pages/26214/goat-industry-profile</a:t>
            </a:r>
            <a:endParaRPr lang="en-US" dirty="0" smtClean="0"/>
          </a:p>
          <a:p>
            <a:endParaRPr lang="en-US" baseline="0" dirty="0" smtClean="0"/>
          </a:p>
        </p:txBody>
      </p:sp>
      <p:sp>
        <p:nvSpPr>
          <p:cNvPr id="4" name="Slide Number Placeholder 3"/>
          <p:cNvSpPr>
            <a:spLocks noGrp="1"/>
          </p:cNvSpPr>
          <p:nvPr>
            <p:ph type="sldNum" sz="quarter" idx="10"/>
          </p:nvPr>
        </p:nvSpPr>
        <p:spPr/>
        <p:txBody>
          <a:bodyPr/>
          <a:lstStyle/>
          <a:p>
            <a:fld id="{14FF977C-FC44-EC4C-BE3A-651FA40EC219}"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lvl="0"/>
            <a:r>
              <a:rPr lang="en-US" sz="1200" kern="1200" dirty="0" smtClean="0">
                <a:solidFill>
                  <a:schemeClr val="tx1"/>
                </a:solidFill>
                <a:effectLst/>
                <a:latin typeface="+mn-lt"/>
                <a:ea typeface="+mn-ea"/>
                <a:cs typeface="+mn-cs"/>
              </a:rPr>
              <a:t>POINT OF SLIDE:</a:t>
            </a:r>
          </a:p>
          <a:p>
            <a:pPr lvl="0"/>
            <a:r>
              <a:rPr lang="en-US" sz="1200" kern="1200" dirty="0" smtClean="0">
                <a:solidFill>
                  <a:schemeClr val="tx1"/>
                </a:solidFill>
                <a:effectLst/>
                <a:latin typeface="+mn-lt"/>
                <a:ea typeface="+mn-ea"/>
                <a:cs typeface="+mn-cs"/>
              </a:rPr>
              <a:t>This slide describes why we should care about</a:t>
            </a:r>
            <a:r>
              <a:rPr lang="en-US" sz="1200" kern="1200" baseline="0" dirty="0" smtClean="0">
                <a:solidFill>
                  <a:schemeClr val="tx1"/>
                </a:solidFill>
                <a:effectLst/>
                <a:latin typeface="+mn-lt"/>
                <a:ea typeface="+mn-ea"/>
                <a:cs typeface="+mn-cs"/>
              </a:rPr>
              <a:t> population dynamics. </a:t>
            </a:r>
          </a:p>
          <a:p>
            <a:pPr lvl="0"/>
            <a:endParaRPr lang="en-US" sz="1200" kern="1200" baseline="0" dirty="0" smtClean="0">
              <a:solidFill>
                <a:schemeClr val="tx1"/>
              </a:solidFill>
              <a:effectLst/>
              <a:latin typeface="+mn-lt"/>
              <a:ea typeface="+mn-ea"/>
              <a:cs typeface="+mn-cs"/>
            </a:endParaRPr>
          </a:p>
          <a:p>
            <a:pPr lvl="0"/>
            <a:r>
              <a:rPr lang="en-US" sz="1200" kern="1200" baseline="0" dirty="0" smtClean="0">
                <a:solidFill>
                  <a:schemeClr val="tx1"/>
                </a:solidFill>
                <a:effectLst/>
                <a:latin typeface="+mn-lt"/>
                <a:ea typeface="+mn-ea"/>
                <a:cs typeface="+mn-cs"/>
              </a:rPr>
              <a:t>NOTES:</a:t>
            </a:r>
          </a:p>
          <a:p>
            <a:pPr lvl="0">
              <a:buFont typeface="Arial"/>
              <a:buChar char="•"/>
            </a:pPr>
            <a:r>
              <a:rPr lang="en-US" sz="1200" kern="1200" baseline="0" dirty="0" smtClean="0">
                <a:solidFill>
                  <a:schemeClr val="tx1"/>
                </a:solidFill>
                <a:effectLst/>
                <a:latin typeface="+mn-lt"/>
                <a:ea typeface="+mn-ea"/>
                <a:cs typeface="+mn-cs"/>
              </a:rPr>
              <a:t>Population dynamics provides information on how many people there will be in a specific area, be it the world, the United States, or a city.  For example, the graph (described more thoroughly below) describes how the Hispanic population in the US is expected to grow between 1960 and 2050.</a:t>
            </a:r>
          </a:p>
          <a:p>
            <a:pPr lvl="0">
              <a:buFont typeface="Arial"/>
              <a:buChar char="•"/>
            </a:pPr>
            <a:r>
              <a:rPr lang="en-US" sz="1200" kern="1200" baseline="0" dirty="0" smtClean="0">
                <a:solidFill>
                  <a:schemeClr val="tx1"/>
                </a:solidFill>
                <a:effectLst/>
                <a:latin typeface="+mn-lt"/>
                <a:ea typeface="+mn-ea"/>
                <a:cs typeface="+mn-cs"/>
              </a:rPr>
              <a:t>Population dynamics also affects what people build and where.  For example, if there is an increase in the number of people in a city, maybe more schools will need to be built</a:t>
            </a:r>
          </a:p>
          <a:p>
            <a:pPr lvl="0">
              <a:buFont typeface="Arial"/>
              <a:buChar char="•"/>
            </a:pPr>
            <a:r>
              <a:rPr lang="en-US" sz="1200" kern="1200" baseline="0" dirty="0" smtClean="0">
                <a:solidFill>
                  <a:schemeClr val="tx1"/>
                </a:solidFill>
                <a:effectLst/>
                <a:latin typeface="+mn-lt"/>
                <a:ea typeface="+mn-ea"/>
                <a:cs typeface="+mn-cs"/>
              </a:rPr>
              <a:t>Population dynamics also provides information on whether or not a population will go extinct (i.e. never to be seen again in a specific area or on the face of the Earth) or if it will grow out of control (i.e. increases so rapidly and by such a great amount that other populations cannot keep it in check). </a:t>
            </a:r>
          </a:p>
          <a:p>
            <a:pPr marL="171450" marR="0" indent="-171450" algn="l" defTabSz="457200" rtl="0" eaLnBrk="1" fontAlgn="auto" latinLnBrk="0" hangingPunct="1">
              <a:lnSpc>
                <a:spcPct val="100000"/>
              </a:lnSpc>
              <a:spcBef>
                <a:spcPts val="0"/>
              </a:spcBef>
              <a:spcAft>
                <a:spcPts val="0"/>
              </a:spcAft>
              <a:buClrTx/>
              <a:buSzTx/>
              <a:buFont typeface="Arial"/>
              <a:buChar char="•"/>
              <a:tabLst/>
              <a:defRPr/>
            </a:pPr>
            <a:r>
              <a:rPr lang="en-US" sz="1200" kern="1200" dirty="0" smtClean="0">
                <a:solidFill>
                  <a:schemeClr val="tx1"/>
                </a:solidFill>
                <a:effectLst/>
                <a:latin typeface="+mn-lt"/>
                <a:ea typeface="+mn-ea"/>
                <a:cs typeface="+mn-cs"/>
              </a:rPr>
              <a:t>Population dynamics does NOT tell us how many people or organisms there will be.</a:t>
            </a:r>
            <a:r>
              <a:rPr lang="en-US" sz="1200" kern="1200" baseline="0" dirty="0" smtClean="0">
                <a:solidFill>
                  <a:schemeClr val="tx1"/>
                </a:solidFill>
                <a:effectLst/>
                <a:latin typeface="+mn-lt"/>
                <a:ea typeface="+mn-ea"/>
                <a:cs typeface="+mn-cs"/>
              </a:rPr>
              <a:t>  Instead,</a:t>
            </a:r>
            <a:r>
              <a:rPr lang="en-US" sz="1200" kern="1200" dirty="0" smtClean="0">
                <a:solidFill>
                  <a:schemeClr val="tx1"/>
                </a:solidFill>
                <a:effectLst/>
                <a:latin typeface="+mn-lt"/>
                <a:ea typeface="+mn-ea"/>
                <a:cs typeface="+mn-cs"/>
              </a:rPr>
              <a:t> it helps us make predictions, and those predictions are important for things</a:t>
            </a:r>
            <a:r>
              <a:rPr lang="en-US" sz="1200" kern="1200" baseline="0" dirty="0" smtClean="0">
                <a:solidFill>
                  <a:schemeClr val="tx1"/>
                </a:solidFill>
                <a:effectLst/>
                <a:latin typeface="+mn-lt"/>
                <a:ea typeface="+mn-ea"/>
                <a:cs typeface="+mn-cs"/>
              </a:rPr>
              <a:t> like </a:t>
            </a:r>
            <a:r>
              <a:rPr lang="en-US" sz="1200" kern="1200" dirty="0" smtClean="0">
                <a:solidFill>
                  <a:schemeClr val="tx1"/>
                </a:solidFill>
                <a:effectLst/>
                <a:latin typeface="+mn-lt"/>
                <a:ea typeface="+mn-ea"/>
                <a:cs typeface="+mn-cs"/>
              </a:rPr>
              <a:t>city planning (roads, schools, water supply...)</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GRAPH DESCRIPTION:</a:t>
            </a:r>
          </a:p>
          <a:p>
            <a:pPr marL="171450" marR="0" lvl="0" indent="-171450" algn="l" defTabSz="457200" rtl="0" eaLnBrk="1" fontAlgn="auto" latinLnBrk="0" hangingPunct="1">
              <a:lnSpc>
                <a:spcPct val="100000"/>
              </a:lnSpc>
              <a:spcBef>
                <a:spcPts val="0"/>
              </a:spcBef>
              <a:spcAft>
                <a:spcPts val="0"/>
              </a:spcAft>
              <a:buClrTx/>
              <a:buSzTx/>
              <a:buFont typeface="Arial"/>
              <a:buChar char="•"/>
              <a:tabLst/>
              <a:defRPr/>
            </a:pPr>
            <a:r>
              <a:rPr lang="en-US" dirty="0" smtClean="0"/>
              <a:t>The point of this graph is just to show how the US Hispanic population</a:t>
            </a:r>
            <a:r>
              <a:rPr lang="en-US" baseline="0" dirty="0" smtClean="0"/>
              <a:t> has changed and will change with time.</a:t>
            </a:r>
          </a:p>
          <a:p>
            <a:pPr marL="171450" marR="0" lvl="0" indent="-171450" algn="l" defTabSz="457200" rtl="0" eaLnBrk="1" fontAlgn="auto" latinLnBrk="0" hangingPunct="1">
              <a:lnSpc>
                <a:spcPct val="100000"/>
              </a:lnSpc>
              <a:spcBef>
                <a:spcPts val="0"/>
              </a:spcBef>
              <a:spcAft>
                <a:spcPts val="0"/>
              </a:spcAft>
              <a:buClrTx/>
              <a:buSzTx/>
              <a:buFont typeface="Arial"/>
              <a:buChar char="•"/>
              <a:tabLst/>
              <a:defRPr/>
            </a:pPr>
            <a:r>
              <a:rPr lang="en-US" baseline="0" dirty="0" smtClean="0"/>
              <a:t>On the x-axis is the year, going from 1960 to 2050.</a:t>
            </a:r>
          </a:p>
          <a:p>
            <a:pPr marL="171450" marR="0" lvl="0" indent="-171450" algn="l" defTabSz="457200" rtl="0" eaLnBrk="1" fontAlgn="auto" latinLnBrk="0" hangingPunct="1">
              <a:lnSpc>
                <a:spcPct val="100000"/>
              </a:lnSpc>
              <a:spcBef>
                <a:spcPts val="0"/>
              </a:spcBef>
              <a:spcAft>
                <a:spcPts val="0"/>
              </a:spcAft>
              <a:buClrTx/>
              <a:buSzTx/>
              <a:buFont typeface="Arial"/>
              <a:buChar char="•"/>
              <a:tabLst/>
              <a:defRPr/>
            </a:pPr>
            <a:r>
              <a:rPr lang="en-US" baseline="0" dirty="0" smtClean="0"/>
              <a:t>The y-axis has the number of individuals, in millions</a:t>
            </a:r>
          </a:p>
          <a:p>
            <a:pPr marL="171450" marR="0" lvl="0" indent="-171450" algn="l" defTabSz="457200" rtl="0" eaLnBrk="1" fontAlgn="auto" latinLnBrk="0" hangingPunct="1">
              <a:lnSpc>
                <a:spcPct val="100000"/>
              </a:lnSpc>
              <a:spcBef>
                <a:spcPts val="0"/>
              </a:spcBef>
              <a:spcAft>
                <a:spcPts val="0"/>
              </a:spcAft>
              <a:buClrTx/>
              <a:buSzTx/>
              <a:buFont typeface="Arial"/>
              <a:buChar char="•"/>
              <a:tabLst/>
              <a:defRPr/>
            </a:pPr>
            <a:r>
              <a:rPr lang="en-US" baseline="0" dirty="0" smtClean="0"/>
              <a:t>The numbers in the graphing area (names 6.3, 42, and 128) indicate the millions of Hispanics that were in the US during the associated year.  It aims to highlight that the population is increasing.</a:t>
            </a:r>
          </a:p>
          <a:p>
            <a:pPr marL="171450" marR="0" lvl="0" indent="-171450" algn="l" defTabSz="457200" rtl="0" eaLnBrk="1" fontAlgn="auto" latinLnBrk="0" hangingPunct="1">
              <a:lnSpc>
                <a:spcPct val="100000"/>
              </a:lnSpc>
              <a:spcBef>
                <a:spcPts val="0"/>
              </a:spcBef>
              <a:spcAft>
                <a:spcPts val="0"/>
              </a:spcAft>
              <a:buClrTx/>
              <a:buSzTx/>
              <a:buFont typeface="Arial"/>
              <a:buChar char="•"/>
              <a:tabLst/>
              <a:defRPr/>
            </a:pPr>
            <a:r>
              <a:rPr lang="en-US" baseline="0" dirty="0" smtClean="0"/>
              <a:t>The red line on the graph follows the change in population, also indicating that the Hispanic population in the US is increasing with time and is expected to increase.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lvl="0"/>
            <a:r>
              <a:rPr lang="en-US" sz="1200" kern="1200" dirty="0" smtClean="0">
                <a:solidFill>
                  <a:schemeClr val="tx1"/>
                </a:solidFill>
                <a:effectLst/>
                <a:latin typeface="+mn-lt"/>
                <a:ea typeface="+mn-ea"/>
                <a:cs typeface="+mn-cs"/>
              </a:rPr>
              <a:t>GRAPH CREDITS: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 graph</a:t>
            </a:r>
            <a:r>
              <a:rPr lang="en-US" sz="1200" kern="1200" baseline="0" dirty="0" smtClean="0">
                <a:solidFill>
                  <a:schemeClr val="tx1"/>
                </a:solidFill>
                <a:effectLst/>
                <a:latin typeface="+mn-lt"/>
                <a:ea typeface="+mn-ea"/>
                <a:cs typeface="+mn-cs"/>
              </a:rPr>
              <a:t> of the Hispanic population in the US is taken from </a:t>
            </a:r>
            <a:r>
              <a:rPr lang="en-US" dirty="0" smtClean="0"/>
              <a:t>http://</a:t>
            </a:r>
            <a:r>
              <a:rPr lang="en-US" dirty="0" err="1" smtClean="0"/>
              <a:t>pewforum.org</a:t>
            </a:r>
            <a:r>
              <a:rPr lang="en-US" dirty="0" smtClean="0"/>
              <a:t>/Christian/Catholic/A-Portrait-of-American-Catholics-on-the-Eve-of-Pope-Benedicts-Visit-to-the-US.aspx</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14FF977C-FC44-EC4C-BE3A-651FA40EC219}"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POINT</a:t>
            </a:r>
            <a:r>
              <a:rPr lang="en-US" baseline="0" dirty="0" smtClean="0"/>
              <a:t> OF SLIDE:</a:t>
            </a:r>
            <a:endParaRPr lang="en-US" dirty="0" smtClean="0"/>
          </a:p>
          <a:p>
            <a:r>
              <a:rPr lang="en-US" dirty="0" smtClean="0"/>
              <a:t>This</a:t>
            </a:r>
            <a:r>
              <a:rPr lang="en-US" baseline="0" dirty="0" smtClean="0"/>
              <a:t> slide describes two factors that can increase the size of a population, namely birth and immigration.  </a:t>
            </a:r>
          </a:p>
          <a:p>
            <a:endParaRPr lang="en-US" baseline="0" dirty="0" smtClean="0"/>
          </a:p>
          <a:p>
            <a:r>
              <a:rPr lang="en-US" baseline="0" dirty="0" smtClean="0"/>
              <a:t>NOTES:</a:t>
            </a:r>
          </a:p>
          <a:p>
            <a:pPr marL="171450" indent="-171450">
              <a:buFont typeface="Arial"/>
              <a:buChar char="•"/>
            </a:pPr>
            <a:r>
              <a:rPr lang="en-US" baseline="0" dirty="0" smtClean="0"/>
              <a:t>Birth is one method by which a population may increase.  Birth is the beginning of life of a new organisms.  The population increases because more individuals are created and added to the population.</a:t>
            </a:r>
          </a:p>
          <a:p>
            <a:pPr marL="171450" indent="-171450">
              <a:buFont typeface="Arial"/>
              <a:buChar char="•"/>
            </a:pPr>
            <a:r>
              <a:rPr lang="en-US" baseline="0" dirty="0" smtClean="0"/>
              <a:t>Immigration is another method by which a population will increase.  Immigration involves the movement of a group or individual from an outside area to the area of interest.  Therefore, the population increases from the influx of new individuals.  </a:t>
            </a:r>
            <a:endParaRPr lang="en-US" dirty="0" smtClean="0"/>
          </a:p>
          <a:p>
            <a:endParaRPr lang="en-US" baseline="0" dirty="0" smtClean="0"/>
          </a:p>
          <a:p>
            <a:r>
              <a:rPr lang="en-US" baseline="0" dirty="0" smtClean="0"/>
              <a:t>GRAPH DESCRIPTION:</a:t>
            </a:r>
          </a:p>
          <a:p>
            <a:pPr marL="171450" indent="-171450">
              <a:buFont typeface="Arial"/>
              <a:buChar char="•"/>
            </a:pPr>
            <a:r>
              <a:rPr lang="en-US" baseline="0" dirty="0" smtClean="0"/>
              <a:t>On the x-axis is time, in arbitrary units (</a:t>
            </a:r>
            <a:r>
              <a:rPr lang="en-US" baseline="0" dirty="0" err="1" smtClean="0"/>
              <a:t>i.e</a:t>
            </a:r>
            <a:r>
              <a:rPr lang="en-US" baseline="0" dirty="0" smtClean="0"/>
              <a:t> it could be days, weeks, seconds—it doesn’t matter)</a:t>
            </a:r>
          </a:p>
          <a:p>
            <a:pPr marL="171450" indent="-171450">
              <a:buFont typeface="Arial"/>
              <a:buChar char="•"/>
            </a:pPr>
            <a:r>
              <a:rPr lang="en-US" baseline="0" dirty="0" smtClean="0"/>
              <a:t>On the y-axis is the size of the population, also in arbitrary units</a:t>
            </a:r>
          </a:p>
          <a:p>
            <a:pPr marL="171450" indent="-171450">
              <a:buFont typeface="Arial"/>
              <a:buChar char="•"/>
            </a:pPr>
            <a:r>
              <a:rPr lang="en-US" baseline="0" dirty="0" smtClean="0"/>
              <a:t>The light green line ending in an arrow shows how the population size changed with the passage of time. </a:t>
            </a:r>
          </a:p>
          <a:p>
            <a:pPr marL="171450" marR="0" indent="-171450" algn="l" defTabSz="457200" rtl="0" eaLnBrk="1" fontAlgn="auto" latinLnBrk="0" hangingPunct="1">
              <a:lnSpc>
                <a:spcPct val="100000"/>
              </a:lnSpc>
              <a:spcBef>
                <a:spcPts val="0"/>
              </a:spcBef>
              <a:spcAft>
                <a:spcPts val="0"/>
              </a:spcAft>
              <a:buClrTx/>
              <a:buSzTx/>
              <a:buFont typeface="Arial"/>
              <a:buChar char="•"/>
              <a:tabLst/>
              <a:defRPr/>
            </a:pPr>
            <a:r>
              <a:rPr lang="en-US" baseline="0" dirty="0" smtClean="0"/>
              <a:t>The main point of the schematic graph is that, because the line curves upward and ends in an upward turned arrow, the population is increasing—due either to birth or immigration or both—with time.</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14FF977C-FC44-EC4C-BE3A-651FA40EC219}"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POINT OF SLIDE:</a:t>
            </a:r>
          </a:p>
          <a:p>
            <a:r>
              <a:rPr lang="en-US" dirty="0" smtClean="0"/>
              <a:t>This slide describes two</a:t>
            </a:r>
            <a:r>
              <a:rPr lang="en-US" baseline="0" dirty="0" smtClean="0"/>
              <a:t> ways in which the size of a population can decrease, namely death and emigration.  </a:t>
            </a:r>
            <a:endParaRPr lang="en-US" dirty="0" smtClean="0"/>
          </a:p>
          <a:p>
            <a:endParaRPr lang="en-US" dirty="0" smtClean="0"/>
          </a:p>
          <a:p>
            <a:r>
              <a:rPr lang="en-US" dirty="0" smtClean="0"/>
              <a:t>NOTES:</a:t>
            </a:r>
          </a:p>
          <a:p>
            <a:pPr marL="171450" indent="-171450">
              <a:buFont typeface="Arial"/>
              <a:buChar char="•"/>
            </a:pPr>
            <a:r>
              <a:rPr lang="en-US" dirty="0" smtClean="0"/>
              <a:t>This slide describes two ways in which a</a:t>
            </a:r>
            <a:r>
              <a:rPr lang="en-US" baseline="0" dirty="0" smtClean="0"/>
              <a:t> population can decrease—through death and emigration.</a:t>
            </a:r>
          </a:p>
          <a:p>
            <a:pPr marL="171450" indent="-171450">
              <a:buFont typeface="Arial"/>
              <a:buChar char="•"/>
            </a:pPr>
            <a:r>
              <a:rPr lang="en-US" baseline="0" dirty="0" smtClean="0"/>
              <a:t>Death when the life of an organism ends.  Once an organism is dead, it is no longer included in the population, leading to a decrease in the size of the population.</a:t>
            </a:r>
          </a:p>
          <a:p>
            <a:pPr marL="171450" indent="-171450">
              <a:buFont typeface="Arial"/>
              <a:buChar char="•"/>
            </a:pPr>
            <a:r>
              <a:rPr lang="en-US" baseline="0" dirty="0" smtClean="0"/>
              <a:t>Emigration is the process in which individuals leave the area of interest to another, foreign area.  Because they left the area of interest, the population decreases.</a:t>
            </a:r>
            <a:endParaRPr lang="en-US" dirty="0" smtClean="0"/>
          </a:p>
          <a:p>
            <a:endParaRPr lang="en-US" baseline="0" dirty="0" smtClean="0"/>
          </a:p>
          <a:p>
            <a:r>
              <a:rPr lang="en-US" baseline="0" dirty="0" smtClean="0"/>
              <a:t>GRAPH DESCRIPTION:</a:t>
            </a:r>
          </a:p>
          <a:p>
            <a:pPr marL="171450" indent="-171450">
              <a:buFont typeface="Arial"/>
              <a:buChar char="•"/>
            </a:pPr>
            <a:r>
              <a:rPr lang="en-US" baseline="0" dirty="0" smtClean="0"/>
              <a:t>On the x-axis is time, in arbitrary units.</a:t>
            </a:r>
          </a:p>
          <a:p>
            <a:pPr marL="171450" indent="-171450">
              <a:buFont typeface="Arial"/>
              <a:buChar char="•"/>
            </a:pPr>
            <a:r>
              <a:rPr lang="en-US" baseline="0" dirty="0" smtClean="0"/>
              <a:t>On the y-axis is the size of the population, also in arbitrary units.</a:t>
            </a:r>
          </a:p>
          <a:p>
            <a:pPr marL="171450" indent="-171450">
              <a:buFont typeface="Arial"/>
              <a:buChar char="•"/>
            </a:pPr>
            <a:r>
              <a:rPr lang="en-US" baseline="0" dirty="0" smtClean="0"/>
              <a:t>The red curve ending in an arrow indicates the direction in which the population size is changing with time.</a:t>
            </a:r>
          </a:p>
          <a:p>
            <a:pPr marL="171450" indent="-171450">
              <a:buFont typeface="Arial"/>
              <a:buChar char="•"/>
            </a:pPr>
            <a:r>
              <a:rPr lang="en-US" baseline="0" dirty="0" smtClean="0"/>
              <a:t>The main point of the schematic graph is to show that the population is decreasing—due to death or emigration or both—with time.</a:t>
            </a:r>
          </a:p>
          <a:p>
            <a:pPr marL="171450" indent="-171450">
              <a:buFont typeface="Arial"/>
              <a:buChar char="•"/>
            </a:pPr>
            <a:endParaRPr lang="en-US" dirty="0" smtClean="0"/>
          </a:p>
          <a:p>
            <a:pPr marL="171450" indent="-171450">
              <a:buFont typeface="Arial"/>
              <a:buChar char="•"/>
            </a:pPr>
            <a:endParaRPr lang="en-US" dirty="0"/>
          </a:p>
        </p:txBody>
      </p:sp>
      <p:sp>
        <p:nvSpPr>
          <p:cNvPr id="4" name="Slide Number Placeholder 3"/>
          <p:cNvSpPr>
            <a:spLocks noGrp="1"/>
          </p:cNvSpPr>
          <p:nvPr>
            <p:ph type="sldNum" sz="quarter" idx="10"/>
          </p:nvPr>
        </p:nvSpPr>
        <p:spPr/>
        <p:txBody>
          <a:bodyPr/>
          <a:lstStyle/>
          <a:p>
            <a:fld id="{14FF977C-FC44-EC4C-BE3A-651FA40EC219}"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POINT OF SLIDE:</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This slide just poses the question of what diversity is.  </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NOTES:</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Ask the students for their input on what diversity means to them.</a:t>
            </a:r>
          </a:p>
          <a:p>
            <a:endParaRPr lang="en-US" dirty="0" smtClean="0"/>
          </a:p>
          <a:p>
            <a:r>
              <a:rPr lang="en-US" dirty="0" smtClean="0"/>
              <a:t>IMAGE </a:t>
            </a:r>
            <a:r>
              <a:rPr lang="en-US" baseline="0" dirty="0" smtClean="0"/>
              <a:t>DESCRIPTION:</a:t>
            </a:r>
          </a:p>
          <a:p>
            <a:r>
              <a:rPr lang="en-US" baseline="0" dirty="0" smtClean="0"/>
              <a:t>The image shows cartoons of people of different genders and from different countries, as represented by the flag designs on their bodies.  The image is meant to give a visual representation of global human diversity, a concept to which the students can hopefully relate and will prompt them to describe what diversity it.  </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IMAGE CREDITS:</a:t>
            </a:r>
          </a:p>
          <a:p>
            <a:r>
              <a:rPr lang="en-US" dirty="0" smtClean="0"/>
              <a:t>http://</a:t>
            </a:r>
            <a:r>
              <a:rPr lang="en-US" dirty="0" err="1" smtClean="0"/>
              <a:t>diversity.uno.edu</a:t>
            </a:r>
            <a:r>
              <a:rPr lang="en-US" dirty="0" smtClean="0"/>
              <a:t>/</a:t>
            </a:r>
          </a:p>
          <a:p>
            <a:endParaRPr lang="en-US" dirty="0"/>
          </a:p>
        </p:txBody>
      </p:sp>
      <p:sp>
        <p:nvSpPr>
          <p:cNvPr id="4" name="Slide Number Placeholder 3"/>
          <p:cNvSpPr>
            <a:spLocks noGrp="1"/>
          </p:cNvSpPr>
          <p:nvPr>
            <p:ph type="sldNum" sz="quarter" idx="10"/>
          </p:nvPr>
        </p:nvSpPr>
        <p:spPr/>
        <p:txBody>
          <a:bodyPr/>
          <a:lstStyle/>
          <a:p>
            <a:fld id="{14FF977C-FC44-EC4C-BE3A-651FA40EC219}"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POINT OF SLIDE:</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This slide provides a general answer to what diversity can mean.  It is only general, however, and there are many, more technical definitions as well.  </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NOTES:</a:t>
            </a:r>
          </a:p>
          <a:p>
            <a:pPr marL="171450" marR="0" indent="-171450" algn="l" defTabSz="457200" rtl="0" eaLnBrk="1" fontAlgn="auto" latinLnBrk="0" hangingPunct="1">
              <a:lnSpc>
                <a:spcPct val="100000"/>
              </a:lnSpc>
              <a:spcBef>
                <a:spcPts val="0"/>
              </a:spcBef>
              <a:spcAft>
                <a:spcPts val="0"/>
              </a:spcAft>
              <a:buClrTx/>
              <a:buSzTx/>
              <a:buFont typeface="Arial"/>
              <a:buChar char="•"/>
              <a:tabLst/>
              <a:defRPr/>
            </a:pPr>
            <a:r>
              <a:rPr lang="en-US" baseline="0" dirty="0" smtClean="0"/>
              <a:t>This slide answers the question posed on the previous slide—what is diversity? </a:t>
            </a:r>
          </a:p>
          <a:p>
            <a:pPr marL="171450" marR="0" indent="-171450" algn="l" defTabSz="457200" rtl="0" eaLnBrk="1" fontAlgn="auto" latinLnBrk="0" hangingPunct="1">
              <a:lnSpc>
                <a:spcPct val="100000"/>
              </a:lnSpc>
              <a:spcBef>
                <a:spcPts val="0"/>
              </a:spcBef>
              <a:spcAft>
                <a:spcPts val="0"/>
              </a:spcAft>
              <a:buClrTx/>
              <a:buSzTx/>
              <a:buFont typeface="Arial"/>
              <a:buChar char="•"/>
              <a:tabLst/>
              <a:defRPr/>
            </a:pPr>
            <a:r>
              <a:rPr lang="en-US" baseline="0" dirty="0" smtClean="0"/>
              <a:t>In it’s most general sense, diversity is the number of different kinds of organisms or types in a population.</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r>
              <a:rPr lang="en-US" dirty="0" smtClean="0"/>
              <a:t>IMAGE DESCRIPTION:</a:t>
            </a:r>
          </a:p>
          <a:p>
            <a:r>
              <a:rPr lang="en-US" dirty="0" smtClean="0"/>
              <a:t>The image</a:t>
            </a:r>
            <a:r>
              <a:rPr lang="en-US" baseline="0" dirty="0" smtClean="0"/>
              <a:t> is the same  as on the previous slide.  The image shows cartoons of people of different genders and from different countries, as represented by the flag designs on their bodies.  The image is meant to give a visual representation of global human diversity, a concept to which the students can hopefully relate.  </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IMAGE CREDITS:</a:t>
            </a:r>
          </a:p>
          <a:p>
            <a:r>
              <a:rPr lang="en-US" dirty="0" smtClean="0"/>
              <a:t>http://</a:t>
            </a:r>
            <a:r>
              <a:rPr lang="en-US" dirty="0" err="1" smtClean="0"/>
              <a:t>diversity.uno.edu</a:t>
            </a:r>
            <a:r>
              <a:rPr lang="en-US" dirty="0" smtClean="0"/>
              <a:t>/</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14FF977C-FC44-EC4C-BE3A-651FA40EC219}"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POINT</a:t>
            </a:r>
            <a:r>
              <a:rPr lang="en-US" baseline="0" dirty="0" smtClean="0"/>
              <a:t> OF SLIDE:</a:t>
            </a:r>
            <a:endParaRPr lang="en-US" dirty="0" smtClean="0"/>
          </a:p>
          <a:p>
            <a:r>
              <a:rPr lang="en-US" dirty="0" smtClean="0"/>
              <a:t>This</a:t>
            </a:r>
            <a:r>
              <a:rPr lang="en-US" baseline="0" dirty="0" smtClean="0"/>
              <a:t> slide is the beginning of a simple example of how population dynamics affects the diversity of a population.  </a:t>
            </a:r>
          </a:p>
          <a:p>
            <a:endParaRPr lang="en-US" baseline="0" dirty="0" smtClean="0"/>
          </a:p>
          <a:p>
            <a:r>
              <a:rPr lang="en-US" baseline="0" dirty="0" smtClean="0"/>
              <a:t>NOTES:</a:t>
            </a:r>
          </a:p>
          <a:p>
            <a:r>
              <a:rPr lang="en-US" baseline="0" dirty="0" smtClean="0"/>
              <a:t>This slide shows the initial state of a population of smiley faces.  During this initial state, there are 4 yellow, 3 orange, and 8 blue smiley faces.  </a:t>
            </a:r>
          </a:p>
          <a:p>
            <a:endParaRPr lang="en-US" dirty="0" smtClean="0"/>
          </a:p>
          <a:p>
            <a:r>
              <a:rPr lang="en-US" dirty="0" smtClean="0"/>
              <a:t>IMAGE DESCRIPTION:</a:t>
            </a:r>
          </a:p>
          <a:p>
            <a:r>
              <a:rPr lang="en-US" dirty="0" smtClean="0"/>
              <a:t>The smiley faces are a visual representation of the</a:t>
            </a:r>
            <a:r>
              <a:rPr lang="en-US" baseline="0" dirty="0" smtClean="0"/>
              <a:t> initial population.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14FF977C-FC44-EC4C-BE3A-651FA40EC219}"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POINT</a:t>
            </a:r>
            <a:r>
              <a:rPr lang="en-US" baseline="0" dirty="0" smtClean="0"/>
              <a:t> OF SLIDE:</a:t>
            </a:r>
            <a:endParaRPr lang="en-US" dirty="0" smtClean="0"/>
          </a:p>
          <a:p>
            <a:r>
              <a:rPr lang="en-US" dirty="0" smtClean="0"/>
              <a:t>This</a:t>
            </a:r>
            <a:r>
              <a:rPr lang="en-US" baseline="0" dirty="0" smtClean="0"/>
              <a:t> slide shows how the population of smiles changed with time.  </a:t>
            </a:r>
          </a:p>
          <a:p>
            <a:endParaRPr lang="en-US" baseline="0" dirty="0" smtClean="0"/>
          </a:p>
          <a:p>
            <a:r>
              <a:rPr lang="en-US" baseline="0" dirty="0" smtClean="0"/>
              <a:t>NOTES:</a:t>
            </a:r>
          </a:p>
          <a:p>
            <a:pPr marL="171450" indent="-171450">
              <a:buFont typeface="Arial"/>
              <a:buChar char="•"/>
            </a:pPr>
            <a:r>
              <a:rPr lang="en-US" baseline="0" dirty="0" smtClean="0"/>
              <a:t>This slide shows the final state of a population of smiley faces.  Because of the processes of birth, death, and emigration, there are now 7 yellow, 2 orange, and 3 blue smiley faces.</a:t>
            </a:r>
          </a:p>
          <a:p>
            <a:pPr marL="171450" indent="-171450">
              <a:buFont typeface="Arial"/>
              <a:buChar char="•"/>
            </a:pPr>
            <a:r>
              <a:rPr lang="en-US" baseline="0" dirty="0" smtClean="0"/>
              <a:t>The population changed compared to the previous slide because 3 yellow smiles were born, 1 orange smile died, and 5 blue smiles emigrated to another area.</a:t>
            </a:r>
          </a:p>
          <a:p>
            <a:endParaRPr lang="en-US" dirty="0" smtClean="0"/>
          </a:p>
          <a:p>
            <a:r>
              <a:rPr lang="en-US" dirty="0" smtClean="0"/>
              <a:t>IMAGE DESCRIPTION:</a:t>
            </a:r>
          </a:p>
          <a:p>
            <a:r>
              <a:rPr lang="en-US" dirty="0" smtClean="0"/>
              <a:t>The smiley faces are a visual representation of the</a:t>
            </a:r>
            <a:r>
              <a:rPr lang="en-US" baseline="0" dirty="0" smtClean="0"/>
              <a:t> smiley face population at a later time.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14FF977C-FC44-EC4C-BE3A-651FA40EC219}"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POINT</a:t>
            </a:r>
            <a:r>
              <a:rPr lang="en-US" baseline="0" dirty="0" smtClean="0"/>
              <a:t> OF SLIDE:</a:t>
            </a:r>
            <a:endParaRPr lang="en-US" dirty="0" smtClean="0"/>
          </a:p>
          <a:p>
            <a:r>
              <a:rPr lang="en-US" dirty="0" smtClean="0"/>
              <a:t>This</a:t>
            </a:r>
            <a:r>
              <a:rPr lang="en-US" baseline="0" dirty="0" smtClean="0"/>
              <a:t> slide is the summary of how population dynamics changed the diversity of the smiley face population.  </a:t>
            </a:r>
          </a:p>
          <a:p>
            <a:endParaRPr lang="en-US" baseline="0" dirty="0" smtClean="0"/>
          </a:p>
          <a:p>
            <a:r>
              <a:rPr lang="en-US" baseline="0" dirty="0" smtClean="0"/>
              <a:t>NOTES:</a:t>
            </a:r>
          </a:p>
          <a:p>
            <a:pPr marL="171450" indent="-171450">
              <a:buFont typeface="Arial"/>
              <a:buChar char="•"/>
            </a:pPr>
            <a:r>
              <a:rPr lang="en-US" baseline="0" dirty="0" smtClean="0"/>
              <a:t>On the left is the initial population of smiley faces, with 4 yellow, 3 orange, and 8 blue smiles.  </a:t>
            </a:r>
          </a:p>
          <a:p>
            <a:pPr marL="171450" indent="-171450">
              <a:buFont typeface="Arial"/>
              <a:buChar char="•"/>
            </a:pPr>
            <a:r>
              <a:rPr lang="en-US" baseline="0" dirty="0" smtClean="0"/>
              <a:t>On the right is the final population, with 7 yellow, 2 orange, and 3 blue smiles.  </a:t>
            </a:r>
          </a:p>
          <a:p>
            <a:pPr marL="171450" indent="-171450">
              <a:buFont typeface="Arial"/>
              <a:buChar char="•"/>
            </a:pPr>
            <a:r>
              <a:rPr lang="en-US" baseline="0" dirty="0" smtClean="0"/>
              <a:t>The changes in the population lead to a change in both the size and diversity of the population.  </a:t>
            </a:r>
          </a:p>
          <a:p>
            <a:endParaRPr lang="en-US" dirty="0" smtClean="0"/>
          </a:p>
          <a:p>
            <a:r>
              <a:rPr lang="en-US" dirty="0" smtClean="0"/>
              <a:t>IMAGE DESCRIPTION:</a:t>
            </a:r>
          </a:p>
          <a:p>
            <a:r>
              <a:rPr lang="en-US" dirty="0" smtClean="0"/>
              <a:t>The smiley faces are a visual representation of</a:t>
            </a:r>
            <a:r>
              <a:rPr lang="en-US" baseline="0" dirty="0" smtClean="0"/>
              <a:t> the initial population and the final population.  </a:t>
            </a:r>
            <a:endParaRPr lang="en-US" dirty="0"/>
          </a:p>
        </p:txBody>
      </p:sp>
      <p:sp>
        <p:nvSpPr>
          <p:cNvPr id="4" name="Slide Number Placeholder 3"/>
          <p:cNvSpPr>
            <a:spLocks noGrp="1"/>
          </p:cNvSpPr>
          <p:nvPr>
            <p:ph type="sldNum" sz="quarter" idx="10"/>
          </p:nvPr>
        </p:nvSpPr>
        <p:spPr/>
        <p:txBody>
          <a:bodyPr/>
          <a:lstStyle/>
          <a:p>
            <a:fld id="{14FF977C-FC44-EC4C-BE3A-651FA40EC219}"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POINT</a:t>
            </a:r>
            <a:r>
              <a:rPr lang="en-US" baseline="0" dirty="0" smtClean="0"/>
              <a:t> OF SLIDE:</a:t>
            </a:r>
            <a:endParaRPr lang="en-US" dirty="0" smtClean="0"/>
          </a:p>
          <a:p>
            <a:r>
              <a:rPr lang="en-US" dirty="0" smtClean="0"/>
              <a:t>This slide begins</a:t>
            </a:r>
            <a:r>
              <a:rPr lang="en-US" baseline="0" dirty="0" smtClean="0"/>
              <a:t> the instructions for the lesson’s associated activity—</a:t>
            </a:r>
            <a:r>
              <a:rPr lang="en-US" i="0" baseline="0" dirty="0" smtClean="0"/>
              <a:t>Plankton population dynamics game.  </a:t>
            </a:r>
          </a:p>
          <a:p>
            <a:endParaRPr lang="en-US" i="0" baseline="0" dirty="0" smtClean="0"/>
          </a:p>
          <a:p>
            <a:r>
              <a:rPr lang="en-US" i="0" baseline="0" dirty="0" smtClean="0"/>
              <a:t>NOTES:</a:t>
            </a:r>
          </a:p>
          <a:p>
            <a:pPr marL="171450" indent="-171450">
              <a:buFont typeface="Arial"/>
              <a:buChar char="•"/>
            </a:pPr>
            <a:r>
              <a:rPr lang="en-US" dirty="0" smtClean="0"/>
              <a:t>First,</a:t>
            </a:r>
            <a:r>
              <a:rPr lang="en-US" baseline="0" dirty="0" smtClean="0"/>
              <a:t> students will be split up into groups of 4 students.  </a:t>
            </a:r>
          </a:p>
          <a:p>
            <a:pPr marL="171450" indent="-171450">
              <a:buFont typeface="Arial"/>
              <a:buChar char="•"/>
            </a:pPr>
            <a:r>
              <a:rPr lang="en-US" baseline="0" dirty="0" smtClean="0"/>
              <a:t>Each student will get a handful of beans, each of which represents a plankton cell.  There will be different kinds of beans in the handful, representing the diversity of plankton types.  </a:t>
            </a:r>
            <a:endParaRPr lang="en-US" dirty="0" smtClean="0"/>
          </a:p>
          <a:p>
            <a:endParaRPr lang="en-US" dirty="0" smtClean="0"/>
          </a:p>
          <a:p>
            <a:r>
              <a:rPr lang="en-US" dirty="0" smtClean="0"/>
              <a:t>IMAGE</a:t>
            </a:r>
            <a:r>
              <a:rPr lang="en-US" baseline="0" dirty="0" smtClean="0"/>
              <a:t> CREDITS:</a:t>
            </a:r>
          </a:p>
          <a:p>
            <a:r>
              <a:rPr lang="en-US" dirty="0" smtClean="0"/>
              <a:t>http://www.neatorama.com/2009/07/05/7-things-that-make-beans-magical/</a:t>
            </a:r>
            <a:endParaRPr lang="en-US" dirty="0"/>
          </a:p>
        </p:txBody>
      </p:sp>
      <p:sp>
        <p:nvSpPr>
          <p:cNvPr id="4" name="Slide Number Placeholder 3"/>
          <p:cNvSpPr>
            <a:spLocks noGrp="1"/>
          </p:cNvSpPr>
          <p:nvPr>
            <p:ph type="sldNum" sz="quarter" idx="10"/>
          </p:nvPr>
        </p:nvSpPr>
        <p:spPr/>
        <p:txBody>
          <a:bodyPr/>
          <a:lstStyle/>
          <a:p>
            <a:fld id="{14FF977C-FC44-EC4C-BE3A-651FA40EC219}"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POINT</a:t>
            </a:r>
            <a:r>
              <a:rPr lang="en-US" baseline="0" dirty="0" smtClean="0"/>
              <a:t> OF SLIDE:</a:t>
            </a:r>
            <a:endParaRPr lang="en-US" dirty="0" smtClean="0"/>
          </a:p>
          <a:p>
            <a:r>
              <a:rPr lang="en-US" dirty="0" smtClean="0"/>
              <a:t>This slide describes</a:t>
            </a:r>
            <a:r>
              <a:rPr lang="en-US" baseline="0" dirty="0" smtClean="0"/>
              <a:t> what each group will need to play the game.  </a:t>
            </a:r>
          </a:p>
          <a:p>
            <a:endParaRPr lang="en-US" baseline="0" dirty="0" smtClean="0"/>
          </a:p>
          <a:p>
            <a:r>
              <a:rPr lang="en-US" baseline="0" dirty="0" smtClean="0"/>
              <a:t>NOTES:</a:t>
            </a:r>
          </a:p>
          <a:p>
            <a:pPr marL="171450" indent="-171450">
              <a:buFont typeface="Arial"/>
              <a:buChar char="•"/>
            </a:pPr>
            <a:r>
              <a:rPr lang="en-US" baseline="0" dirty="0" smtClean="0"/>
              <a:t>Each group will get two dice—one white and one red</a:t>
            </a:r>
          </a:p>
          <a:p>
            <a:pPr marL="171450" indent="-171450">
              <a:buFont typeface="Arial"/>
              <a:buChar char="•"/>
            </a:pPr>
            <a:r>
              <a:rPr lang="en-US" baseline="0" dirty="0" smtClean="0"/>
              <a:t>Each group also gets 6 bowls, each labeled with a specific process.  </a:t>
            </a:r>
            <a:endParaRPr lang="en-US" dirty="0" smtClean="0"/>
          </a:p>
          <a:p>
            <a:endParaRPr lang="en-US" dirty="0" smtClean="0"/>
          </a:p>
        </p:txBody>
      </p:sp>
      <p:sp>
        <p:nvSpPr>
          <p:cNvPr id="4" name="Slide Number Placeholder 3"/>
          <p:cNvSpPr>
            <a:spLocks noGrp="1"/>
          </p:cNvSpPr>
          <p:nvPr>
            <p:ph type="sldNum" sz="quarter" idx="10"/>
          </p:nvPr>
        </p:nvSpPr>
        <p:spPr/>
        <p:txBody>
          <a:bodyPr/>
          <a:lstStyle/>
          <a:p>
            <a:fld id="{14FF977C-FC44-EC4C-BE3A-651FA40EC219}"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POINT</a:t>
            </a:r>
            <a:r>
              <a:rPr lang="en-US" baseline="0" dirty="0" smtClean="0"/>
              <a:t> OF SLIDE:</a:t>
            </a:r>
            <a:endParaRPr lang="en-US" dirty="0" smtClean="0"/>
          </a:p>
          <a:p>
            <a:r>
              <a:rPr lang="en-US" dirty="0" smtClean="0"/>
              <a:t>This</a:t>
            </a:r>
            <a:r>
              <a:rPr lang="en-US" baseline="0" dirty="0" smtClean="0"/>
              <a:t> slide describes what each die does.  </a:t>
            </a:r>
            <a:endParaRPr lang="en-US" dirty="0" smtClean="0"/>
          </a:p>
          <a:p>
            <a:endParaRPr lang="en-US" dirty="0" smtClean="0"/>
          </a:p>
          <a:p>
            <a:r>
              <a:rPr lang="en-US" dirty="0" smtClean="0"/>
              <a:t>NOTES:</a:t>
            </a:r>
          </a:p>
          <a:p>
            <a:pPr marL="171450" indent="-171450">
              <a:buFont typeface="Arial"/>
              <a:buChar char="•"/>
            </a:pPr>
            <a:r>
              <a:rPr lang="en-US" dirty="0" smtClean="0"/>
              <a:t>Students take turns rolling</a:t>
            </a:r>
            <a:r>
              <a:rPr lang="en-US" baseline="0" dirty="0" smtClean="0"/>
              <a:t> both dice.  </a:t>
            </a:r>
            <a:endParaRPr lang="en-US" dirty="0" smtClean="0"/>
          </a:p>
          <a:p>
            <a:pPr marL="171450" indent="-171450">
              <a:buFont typeface="Arial"/>
              <a:buChar char="•"/>
            </a:pPr>
            <a:r>
              <a:rPr lang="en-US" baseline="0" dirty="0" smtClean="0"/>
              <a:t>The number rolled on the white die represents the amount by which a student’s plankton population changes.</a:t>
            </a:r>
          </a:p>
          <a:p>
            <a:pPr marL="171450" indent="-171450">
              <a:buFont typeface="Arial"/>
              <a:buChar char="•"/>
            </a:pPr>
            <a:r>
              <a:rPr lang="en-US" baseline="0" dirty="0" smtClean="0"/>
              <a:t>The number rolled on the red die represents the process that acts on the student’s plankton population.</a:t>
            </a:r>
            <a:endParaRPr lang="en-US" dirty="0" smtClean="0"/>
          </a:p>
          <a:p>
            <a:endParaRPr lang="en-US" dirty="0" smtClean="0"/>
          </a:p>
        </p:txBody>
      </p:sp>
      <p:sp>
        <p:nvSpPr>
          <p:cNvPr id="4" name="Slide Number Placeholder 3"/>
          <p:cNvSpPr>
            <a:spLocks noGrp="1"/>
          </p:cNvSpPr>
          <p:nvPr>
            <p:ph type="sldNum" sz="quarter" idx="10"/>
          </p:nvPr>
        </p:nvSpPr>
        <p:spPr/>
        <p:txBody>
          <a:bodyPr/>
          <a:lstStyle/>
          <a:p>
            <a:fld id="{14FF977C-FC44-EC4C-BE3A-651FA40EC219}"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POINT</a:t>
            </a:r>
            <a:r>
              <a:rPr lang="en-US" baseline="0" dirty="0" smtClean="0"/>
              <a:t> OF SLIDE:</a:t>
            </a:r>
            <a:endParaRPr lang="en-US" dirty="0" smtClean="0"/>
          </a:p>
          <a:p>
            <a:r>
              <a:rPr lang="en-US" dirty="0" smtClean="0"/>
              <a:t>This</a:t>
            </a:r>
            <a:r>
              <a:rPr lang="en-US" baseline="0" dirty="0" smtClean="0"/>
              <a:t> slide describes more of the rules of the population dynamics game.  </a:t>
            </a:r>
          </a:p>
          <a:p>
            <a:endParaRPr lang="en-US" baseline="0" dirty="0" smtClean="0"/>
          </a:p>
          <a:p>
            <a:r>
              <a:rPr lang="en-US" baseline="0" dirty="0" smtClean="0"/>
              <a:t>NOTES:</a:t>
            </a:r>
          </a:p>
          <a:p>
            <a:pPr marL="171450" indent="-171450">
              <a:buFont typeface="Arial"/>
              <a:buChar char="•"/>
            </a:pPr>
            <a:r>
              <a:rPr lang="en-US" baseline="0" dirty="0" smtClean="0"/>
              <a:t>When an odd number is rolled on red die, it means that a process that increases the size of a population—reproduction (birth), a wave (immigration), or food influx (which leads to lots and lots of births in the plankton)—has occurred. </a:t>
            </a:r>
          </a:p>
          <a:p>
            <a:pPr marL="171450" indent="-171450">
              <a:buFont typeface="Arial"/>
              <a:buChar char="•"/>
            </a:pPr>
            <a:r>
              <a:rPr lang="en-US" baseline="0" dirty="0" smtClean="0"/>
              <a:t>If an odd number is thus rolled, then the student takes plankton (beans) from the bowl with the corresponding number as was rolled on the red die.  The exact number to take depends on what was rolled on the white die.  </a:t>
            </a:r>
          </a:p>
          <a:p>
            <a:pPr marL="171450" indent="-171450">
              <a:buFont typeface="Arial"/>
              <a:buChar char="•"/>
            </a:pPr>
            <a:r>
              <a:rPr lang="en-US" baseline="0" dirty="0" smtClean="0"/>
              <a:t>If a 5 was rolled on the red die, then the student should double the number on the white die and take that many beans from the 5. food influx (the process which leads to lots and lots of births) bowl and put them in their own population.  </a:t>
            </a:r>
            <a:endParaRPr lang="en-US" dirty="0" smtClean="0"/>
          </a:p>
        </p:txBody>
      </p:sp>
      <p:sp>
        <p:nvSpPr>
          <p:cNvPr id="4" name="Slide Number Placeholder 3"/>
          <p:cNvSpPr>
            <a:spLocks noGrp="1"/>
          </p:cNvSpPr>
          <p:nvPr>
            <p:ph type="sldNum" sz="quarter" idx="10"/>
          </p:nvPr>
        </p:nvSpPr>
        <p:spPr/>
        <p:txBody>
          <a:bodyPr/>
          <a:lstStyle/>
          <a:p>
            <a:fld id="{14FF977C-FC44-EC4C-BE3A-651FA40EC219}"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POINT</a:t>
            </a:r>
            <a:r>
              <a:rPr lang="en-US" baseline="0" dirty="0" smtClean="0"/>
              <a:t> OF SLIDE:</a:t>
            </a:r>
            <a:endParaRPr lang="en-US" dirty="0" smtClean="0"/>
          </a:p>
          <a:p>
            <a:r>
              <a:rPr lang="en-US" dirty="0" smtClean="0"/>
              <a:t>This</a:t>
            </a:r>
            <a:r>
              <a:rPr lang="en-US" baseline="0" dirty="0" smtClean="0"/>
              <a:t> slide describes more of the rules of the population dynamics game.  </a:t>
            </a:r>
          </a:p>
          <a:p>
            <a:endParaRPr lang="en-US" baseline="0" dirty="0" smtClean="0"/>
          </a:p>
          <a:p>
            <a:r>
              <a:rPr lang="en-US" baseline="0" dirty="0" smtClean="0"/>
              <a:t>NOTES:</a:t>
            </a:r>
          </a:p>
          <a:p>
            <a:pPr marL="171450" indent="-171450">
              <a:buFont typeface="Arial"/>
              <a:buChar char="•"/>
            </a:pPr>
            <a:r>
              <a:rPr lang="en-US" baseline="0" dirty="0" smtClean="0"/>
              <a:t>When an even number is rolled on red die, it means that a process that decreases the size of a population—consumption (death), sinking (emigration) or sea floor (massive death and emigration)—has occurred. </a:t>
            </a:r>
          </a:p>
          <a:p>
            <a:pPr marL="171450" indent="-171450">
              <a:buFont typeface="Arial"/>
              <a:buChar char="•"/>
            </a:pPr>
            <a:r>
              <a:rPr lang="en-US" baseline="0" dirty="0" smtClean="0"/>
              <a:t>If an even number is thus rolled, then the student takes plankton (beans) from their own bowl and puts them in the bowl with the corresponding number as was rolled on the red die.  The exact number to take depends on what was rolled on the white die.  </a:t>
            </a:r>
          </a:p>
          <a:p>
            <a:pPr marL="171450" indent="-171450">
              <a:buFont typeface="Arial"/>
              <a:buChar char="•"/>
            </a:pPr>
            <a:r>
              <a:rPr lang="en-US" baseline="0" dirty="0" smtClean="0"/>
              <a:t>If a 6 was rolled on the red die, then the student should double the number on the white die and take that many beans their own population and put them in the bowl labeled 6. seafloor, because rolling a 6 on the red die means there has been a massive die off and emigration from the student’s population, leading to a decrease in their population size.    </a:t>
            </a:r>
            <a:endParaRPr lang="en-US" dirty="0" smtClean="0"/>
          </a:p>
        </p:txBody>
      </p:sp>
      <p:sp>
        <p:nvSpPr>
          <p:cNvPr id="4" name="Slide Number Placeholder 3"/>
          <p:cNvSpPr>
            <a:spLocks noGrp="1"/>
          </p:cNvSpPr>
          <p:nvPr>
            <p:ph type="sldNum" sz="quarter" idx="10"/>
          </p:nvPr>
        </p:nvSpPr>
        <p:spPr/>
        <p:txBody>
          <a:bodyPr/>
          <a:lstStyle/>
          <a:p>
            <a:fld id="{14FF977C-FC44-EC4C-BE3A-651FA40EC219}"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POINT</a:t>
            </a:r>
            <a:r>
              <a:rPr lang="en-US" baseline="0" dirty="0" smtClean="0"/>
              <a:t> OF SLIDE:</a:t>
            </a:r>
            <a:endParaRPr lang="en-US" dirty="0" smtClean="0"/>
          </a:p>
          <a:p>
            <a:r>
              <a:rPr lang="en-US" dirty="0" smtClean="0"/>
              <a:t>This</a:t>
            </a:r>
            <a:r>
              <a:rPr lang="en-US" baseline="0" dirty="0" smtClean="0"/>
              <a:t> slide provides an example of a hypothetical roll in the population dynamics game.</a:t>
            </a:r>
          </a:p>
          <a:p>
            <a:endParaRPr lang="en-US" baseline="0" dirty="0" smtClean="0"/>
          </a:p>
          <a:p>
            <a:r>
              <a:rPr lang="en-US" baseline="0" dirty="0" smtClean="0"/>
              <a:t>NOTES:</a:t>
            </a:r>
          </a:p>
          <a:p>
            <a:r>
              <a:rPr lang="en-US" baseline="0" dirty="0" smtClean="0"/>
              <a:t>If a student rolls a </a:t>
            </a:r>
            <a:r>
              <a:rPr lang="en-US" b="1" baseline="0" dirty="0" smtClean="0"/>
              <a:t>3 on the white die </a:t>
            </a:r>
            <a:r>
              <a:rPr lang="en-US" baseline="0" dirty="0" smtClean="0"/>
              <a:t>and a </a:t>
            </a:r>
            <a:r>
              <a:rPr lang="en-US" b="1" baseline="0" dirty="0" smtClean="0"/>
              <a:t>3 on the red die</a:t>
            </a:r>
            <a:r>
              <a:rPr lang="en-US" baseline="0" dirty="0" smtClean="0"/>
              <a:t>, then that student will take 3 plankton (beans) from the bowl labeled with a 3 and put it in his/her own bowl</a:t>
            </a:r>
          </a:p>
          <a:p>
            <a:endParaRPr lang="en-US" baseline="0" dirty="0" smtClean="0"/>
          </a:p>
        </p:txBody>
      </p:sp>
      <p:sp>
        <p:nvSpPr>
          <p:cNvPr id="4" name="Slide Number Placeholder 3"/>
          <p:cNvSpPr>
            <a:spLocks noGrp="1"/>
          </p:cNvSpPr>
          <p:nvPr>
            <p:ph type="sldNum" sz="quarter" idx="10"/>
          </p:nvPr>
        </p:nvSpPr>
        <p:spPr/>
        <p:txBody>
          <a:bodyPr/>
          <a:lstStyle/>
          <a:p>
            <a:fld id="{14FF977C-FC44-EC4C-BE3A-651FA40EC219}"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POINT</a:t>
            </a:r>
            <a:r>
              <a:rPr lang="en-US" baseline="0" dirty="0" smtClean="0"/>
              <a:t> OF SLIDE:</a:t>
            </a:r>
            <a:endParaRPr lang="en-US" dirty="0" smtClean="0"/>
          </a:p>
          <a:p>
            <a:r>
              <a:rPr lang="en-US" dirty="0" smtClean="0"/>
              <a:t>This</a:t>
            </a:r>
            <a:r>
              <a:rPr lang="en-US" baseline="0" dirty="0" smtClean="0"/>
              <a:t> slide provides another example of a hypothetical roll in the population dynamics game.</a:t>
            </a:r>
          </a:p>
          <a:p>
            <a:endParaRPr lang="en-US" baseline="0" dirty="0" smtClean="0"/>
          </a:p>
          <a:p>
            <a:r>
              <a:rPr lang="en-US" baseline="0" dirty="0" smtClean="0"/>
              <a:t>NOTES:</a:t>
            </a:r>
          </a:p>
          <a:p>
            <a:r>
              <a:rPr lang="en-US" baseline="0" dirty="0" smtClean="0"/>
              <a:t>If a student rolls a </a:t>
            </a:r>
            <a:r>
              <a:rPr lang="en-US" b="1" baseline="0" dirty="0" smtClean="0"/>
              <a:t>2 on the white </a:t>
            </a:r>
            <a:r>
              <a:rPr lang="en-US" baseline="0" dirty="0" smtClean="0"/>
              <a:t>die and </a:t>
            </a:r>
            <a:r>
              <a:rPr lang="en-US" b="0" baseline="0" dirty="0" smtClean="0"/>
              <a:t>a </a:t>
            </a:r>
            <a:r>
              <a:rPr lang="en-US" b="1" baseline="0" dirty="0" smtClean="0"/>
              <a:t>6 on the red die</a:t>
            </a:r>
            <a:r>
              <a:rPr lang="en-US" baseline="0" dirty="0" smtClean="0"/>
              <a:t>, then that student will take 2x2=4 plankton (beans) his/her own bowl and put them in the bowl labeled with a 6</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14FF977C-FC44-EC4C-BE3A-651FA40EC219}"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Font typeface="Arial"/>
              <a:buNone/>
            </a:pPr>
            <a:r>
              <a:rPr lang="en-US" smtClean="0"/>
              <a:t>COMMENTS</a:t>
            </a:r>
            <a:r>
              <a:rPr lang="en-US" baseline="0" smtClean="0"/>
              <a:t> ABOUT THE GAME:</a:t>
            </a:r>
            <a:endParaRPr lang="en-US" smtClean="0"/>
          </a:p>
          <a:p>
            <a:pPr marL="171450" indent="-171450">
              <a:buFont typeface="Arial"/>
              <a:buChar char="•"/>
            </a:pPr>
            <a:r>
              <a:rPr lang="en-US" dirty="0" smtClean="0"/>
              <a:t>Before the game begins, students</a:t>
            </a:r>
            <a:r>
              <a:rPr lang="en-US" baseline="0" dirty="0" smtClean="0"/>
              <a:t> are meant to count the number of beans in their own, individual populations, NOT in the bowls in the middle of each group.</a:t>
            </a:r>
          </a:p>
          <a:p>
            <a:pPr marL="171450" indent="-171450">
              <a:buFont typeface="Arial"/>
              <a:buChar char="•"/>
            </a:pPr>
            <a:r>
              <a:rPr lang="en-US" baseline="0" dirty="0" smtClean="0"/>
              <a:t>If the game proves a little complicated, students do not need to double the number by which their population changed (the number on the white die) when they roll a 5 (food influx) or 6 (sea floor) on the red die.  </a:t>
            </a:r>
            <a:endParaRPr lang="en-US" dirty="0" smtClean="0"/>
          </a:p>
          <a:p>
            <a:pPr marL="171450" indent="-171450">
              <a:buFont typeface="Arial"/>
              <a:buChar char="•"/>
            </a:pPr>
            <a:r>
              <a:rPr lang="en-US" dirty="0" smtClean="0"/>
              <a:t>After the game is</a:t>
            </a:r>
            <a:r>
              <a:rPr lang="en-US" baseline="0" dirty="0" smtClean="0"/>
              <a:t> over, students have time to reflect how their populations changed after all of these population events.  By looking over the worksheet (</a:t>
            </a:r>
            <a:r>
              <a:rPr lang="en-US" i="1" baseline="0" dirty="0" smtClean="0"/>
              <a:t>Plankton Population Dynamics Worksheet</a:t>
            </a:r>
            <a:r>
              <a:rPr lang="en-US" i="0" baseline="0" dirty="0" smtClean="0"/>
              <a:t>) they filled out as well as a briefly surveying the bowls in the middle of each group, students can see how much their population changed.  The bonus question on their worksheet provides a graphical way for students to see how their populations changed.  </a:t>
            </a:r>
            <a:endParaRPr lang="en-US" dirty="0"/>
          </a:p>
        </p:txBody>
      </p:sp>
      <p:sp>
        <p:nvSpPr>
          <p:cNvPr id="4" name="Slide Number Placeholder 3"/>
          <p:cNvSpPr>
            <a:spLocks noGrp="1"/>
          </p:cNvSpPr>
          <p:nvPr>
            <p:ph type="sldNum" sz="quarter" idx="10"/>
          </p:nvPr>
        </p:nvSpPr>
        <p:spPr/>
        <p:txBody>
          <a:bodyPr/>
          <a:lstStyle/>
          <a:p>
            <a:fld id="{14FF977C-FC44-EC4C-BE3A-651FA40EC219}" type="slidenum">
              <a:rPr lang="en-US" smtClean="0"/>
              <a:pPr/>
              <a:t>19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29565900-BD0F-4D46-9727-1D201B74AA25}" type="datetimeFigureOut">
              <a:rPr lang="en-US" smtClean="0"/>
              <a:pPr/>
              <a:t>4/15/12</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2AA957AF-53C0-420B-9C2D-77DB1416566C}" type="slidenum">
              <a:rPr kumimoji="0" lang="en-US" smtClean="0"/>
              <a:pPr/>
              <a:t>‹#›</a:t>
            </a:fld>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9565900-BD0F-4D46-9727-1D201B74AA25}" type="datetimeFigureOut">
              <a:rPr lang="en-US" smtClean="0"/>
              <a:pPr/>
              <a:t>4/15/12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6EA998-637D-EB4B-A40D-6086C4FC030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3A68F8B9-AF0E-4407-9120-908A1FA1066B}" type="datetime1">
              <a:rPr lang="en-US" smtClean="0"/>
              <a:pPr/>
              <a:t>4/15/12</a:t>
            </a:fld>
            <a:endParaRPr lang="en-US"/>
          </a:p>
        </p:txBody>
      </p:sp>
      <p:sp>
        <p:nvSpPr>
          <p:cNvPr id="5" name="Footer Placeholder 4"/>
          <p:cNvSpPr>
            <a:spLocks noGrp="1"/>
          </p:cNvSpPr>
          <p:nvPr>
            <p:ph type="ftr" sz="quarter" idx="11"/>
          </p:nvPr>
        </p:nvSpPr>
        <p:spPr/>
        <p:txBody>
          <a:bodyPr/>
          <a:lstStyle/>
          <a:p>
            <a:r>
              <a:rPr lang="en-US" smtClean="0"/>
              <a:t>
              </a:t>
            </a:r>
            <a:endParaRPr lang="en-US"/>
          </a:p>
        </p:txBody>
      </p:sp>
      <p:sp>
        <p:nvSpPr>
          <p:cNvPr id="6" name="Slide Number Placeholder 5"/>
          <p:cNvSpPr>
            <a:spLocks noGrp="1"/>
          </p:cNvSpPr>
          <p:nvPr>
            <p:ph type="sldNum" sz="quarter" idx="12"/>
          </p:nvPr>
        </p:nvSpPr>
        <p:spPr/>
        <p:txBody>
          <a:bodyPr/>
          <a:lstStyle/>
          <a:p>
            <a:fld id="{59EC1F77-7E87-445D-9269-B7FDF20BAC8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9565900-BD0F-4D46-9727-1D201B74AA25}" type="datetimeFigureOut">
              <a:rPr lang="en-US" smtClean="0"/>
              <a:pPr/>
              <a:t>4/15/12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6EA998-637D-EB4B-A40D-6086C4FC030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29565900-BD0F-4D46-9727-1D201B74AA25}" type="datetimeFigureOut">
              <a:rPr lang="en-US" smtClean="0"/>
              <a:pPr/>
              <a:t>4/15/12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36EA998-637D-EB4B-A40D-6086C4FC030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29565900-BD0F-4D46-9727-1D201B74AA25}" type="datetimeFigureOut">
              <a:rPr lang="en-US" smtClean="0"/>
              <a:pPr/>
              <a:t>4/15/12</a:t>
            </a:fld>
            <a:endParaRPr lang="en-US"/>
          </a:p>
        </p:txBody>
      </p:sp>
      <p:sp>
        <p:nvSpPr>
          <p:cNvPr id="8" name="Slide Number Placeholder 7"/>
          <p:cNvSpPr>
            <a:spLocks noGrp="1"/>
          </p:cNvSpPr>
          <p:nvPr>
            <p:ph type="sldNum" sz="quarter" idx="11"/>
          </p:nvPr>
        </p:nvSpPr>
        <p:spPr/>
        <p:txBody>
          <a:bodyPr/>
          <a:lstStyle/>
          <a:p>
            <a:fld id="{936EA998-637D-EB4B-A40D-6086C4FC0307}" type="slidenum">
              <a:rPr lang="en-US" smtClean="0"/>
              <a:pP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565900-BD0F-4D46-9727-1D201B74AA25}" type="datetimeFigureOut">
              <a:rPr lang="en-US" smtClean="0"/>
              <a:pPr/>
              <a:t>4/15/12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36EA998-637D-EB4B-A40D-6086C4FC030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9565900-BD0F-4D46-9727-1D201B74AA25}" type="datetimeFigureOut">
              <a:rPr lang="en-US" smtClean="0"/>
              <a:pPr/>
              <a:t>4/15/12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156448" y="6422064"/>
            <a:ext cx="762000" cy="365125"/>
          </a:xfrm>
        </p:spPr>
        <p:txBody>
          <a:bodyPr/>
          <a:lstStyle/>
          <a:p>
            <a:fld id="{936EA998-637D-EB4B-A40D-6086C4FC030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6422064"/>
            <a:ext cx="2133600" cy="365125"/>
          </a:xfrm>
        </p:spPr>
        <p:txBody>
          <a:bodyPr/>
          <a:lstStyle/>
          <a:p>
            <a:fld id="{29565900-BD0F-4D46-9727-1D201B74AA25}" type="datetimeFigureOut">
              <a:rPr lang="en-US" smtClean="0"/>
              <a:pPr/>
              <a:t>4/15/12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6EA998-637D-EB4B-A40D-6086C4FC030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9565900-BD0F-4D46-9727-1D201B74AA25}" type="datetimeFigureOut">
              <a:rPr lang="en-US" smtClean="0"/>
              <a:pPr/>
              <a:t>4/15/12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6EA998-637D-EB4B-A40D-6086C4FC030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9565900-BD0F-4D46-9727-1D201B74AA25}" type="datetimeFigureOut">
              <a:rPr lang="en-US" smtClean="0"/>
              <a:pPr/>
              <a:t>4/15/12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6EA998-637D-EB4B-A40D-6086C4FC030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Placeholder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29565900-BD0F-4D46-9727-1D201B74AA25}" type="datetimeFigureOut">
              <a:rPr lang="en-US" smtClean="0"/>
              <a:pPr/>
              <a:t>4/15/12</a:t>
            </a:fld>
            <a:endParaRPr lang="en-US"/>
          </a:p>
        </p:txBody>
      </p:sp>
      <p:sp>
        <p:nvSpPr>
          <p:cNvPr id="22" name="Footer Placeholder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n-US"/>
          </a:p>
        </p:txBody>
      </p:sp>
      <p:sp>
        <p:nvSpPr>
          <p:cNvPr id="18" name="Slide Number Placeholder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936EA998-637D-EB4B-A40D-6086C4FC0307}"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908" r:id="rId1"/>
    <p:sldLayoutId id="2147483909" r:id="rId2"/>
    <p:sldLayoutId id="2147483910" r:id="rId3"/>
    <p:sldLayoutId id="2147483911" r:id="rId4"/>
    <p:sldLayoutId id="2147483912" r:id="rId5"/>
    <p:sldLayoutId id="2147483913" r:id="rId6"/>
    <p:sldLayoutId id="2147483914" r:id="rId7"/>
    <p:sldLayoutId id="2147483915" r:id="rId8"/>
    <p:sldLayoutId id="2147483916" r:id="rId9"/>
    <p:sldLayoutId id="2147483917" r:id="rId10"/>
    <p:sldLayoutId id="2147483918"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6905" y="270268"/>
            <a:ext cx="6090129" cy="1569660"/>
          </a:xfrm>
          <a:prstGeom prst="rect">
            <a:avLst/>
          </a:prstGeom>
          <a:noFill/>
        </p:spPr>
        <p:txBody>
          <a:bodyPr wrap="none" rtlCol="0">
            <a:spAutoFit/>
          </a:bodyPr>
          <a:lstStyle/>
          <a:p>
            <a:pPr algn="ctr"/>
            <a:r>
              <a:rPr lang="en-US" sz="4800" dirty="0" smtClean="0">
                <a:latin typeface="Book Antiqua"/>
                <a:cs typeface="Book Antiqua"/>
              </a:rPr>
              <a:t>Population Dynamics</a:t>
            </a:r>
          </a:p>
          <a:p>
            <a:pPr algn="ctr"/>
            <a:r>
              <a:rPr lang="en-US" sz="4800" dirty="0" smtClean="0">
                <a:latin typeface="Book Antiqua"/>
                <a:cs typeface="Book Antiqua"/>
              </a:rPr>
              <a:t> and Diversity</a:t>
            </a:r>
          </a:p>
        </p:txBody>
      </p:sp>
      <p:sp>
        <p:nvSpPr>
          <p:cNvPr id="5" name="Footer Placeholder 3"/>
          <p:cNvSpPr>
            <a:spLocks noGrp="1"/>
          </p:cNvSpPr>
          <p:nvPr>
            <p:ph type="ftr" sz="quarter" idx="11"/>
          </p:nvPr>
        </p:nvSpPr>
        <p:spPr>
          <a:xfrm>
            <a:off x="163040" y="6396672"/>
            <a:ext cx="3581400" cy="365760"/>
          </a:xfrm>
        </p:spPr>
        <p:txBody>
          <a:bodyPr/>
          <a:lstStyle/>
          <a:p>
            <a:pPr algn="l"/>
            <a:r>
              <a:rPr lang="en-US" sz="1400" dirty="0" smtClean="0">
                <a:solidFill>
                  <a:schemeClr val="bg1"/>
                </a:solidFill>
                <a:latin typeface="Book Antiqua"/>
                <a:cs typeface="Book Antiqua"/>
              </a:rPr>
              <a:t>http://</a:t>
            </a:r>
            <a:r>
              <a:rPr lang="en-US" sz="1400" dirty="0" err="1" smtClean="0">
                <a:solidFill>
                  <a:schemeClr val="bg1"/>
                </a:solidFill>
                <a:latin typeface="Book Antiqua"/>
                <a:cs typeface="Book Antiqua"/>
              </a:rPr>
              <a:t>earthref.org</a:t>
            </a:r>
            <a:r>
              <a:rPr lang="en-US" sz="1400" dirty="0" smtClean="0">
                <a:solidFill>
                  <a:schemeClr val="bg1"/>
                </a:solidFill>
                <a:latin typeface="Book Antiqua"/>
                <a:cs typeface="Book Antiqua"/>
              </a:rPr>
              <a:t>/SCC</a:t>
            </a:r>
            <a:endParaRPr lang="en-US" sz="1400" dirty="0">
              <a:solidFill>
                <a:schemeClr val="bg1"/>
              </a:solidFill>
              <a:latin typeface="Book Antiqua"/>
              <a:cs typeface="Book Antiqua"/>
            </a:endParaRPr>
          </a:p>
        </p:txBody>
      </p:sp>
      <p:sp>
        <p:nvSpPr>
          <p:cNvPr id="6" name="Date Placeholder 4"/>
          <p:cNvSpPr>
            <a:spLocks noGrp="1"/>
          </p:cNvSpPr>
          <p:nvPr>
            <p:ph type="dt" sz="half" idx="10"/>
          </p:nvPr>
        </p:nvSpPr>
        <p:spPr>
          <a:xfrm>
            <a:off x="5932960" y="6390808"/>
            <a:ext cx="3044952" cy="365760"/>
          </a:xfrm>
        </p:spPr>
        <p:txBody>
          <a:bodyPr/>
          <a:lstStyle/>
          <a:p>
            <a:r>
              <a:rPr lang="en-US" sz="1400" dirty="0" smtClean="0">
                <a:latin typeface="Book Antiqua"/>
                <a:cs typeface="Book Antiqua"/>
              </a:rPr>
              <a:t>Scripps Classroom Connection</a:t>
            </a:r>
            <a:endParaRPr lang="en-US" sz="1400" dirty="0">
              <a:latin typeface="Book Antiqua"/>
              <a:cs typeface="Book Antiqua"/>
            </a:endParaRPr>
          </a:p>
        </p:txBody>
      </p:sp>
      <p:pic>
        <p:nvPicPr>
          <p:cNvPr id="7" name="Picture 6"/>
          <p:cNvPicPr>
            <a:picLocks noChangeAspect="1"/>
          </p:cNvPicPr>
          <p:nvPr/>
        </p:nvPicPr>
        <p:blipFill>
          <a:blip r:embed="rId3"/>
          <a:stretch>
            <a:fillRect/>
          </a:stretch>
        </p:blipFill>
        <p:spPr>
          <a:xfrm>
            <a:off x="1492250" y="2087319"/>
            <a:ext cx="6159500" cy="38989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p:cNvSpPr>
            <a:spLocks noGrp="1"/>
          </p:cNvSpPr>
          <p:nvPr>
            <p:ph type="dt" sz="half" idx="10"/>
          </p:nvPr>
        </p:nvSpPr>
        <p:spPr>
          <a:xfrm>
            <a:off x="5932960" y="6390808"/>
            <a:ext cx="3044952" cy="365760"/>
          </a:xfrm>
        </p:spPr>
        <p:txBody>
          <a:bodyPr/>
          <a:lstStyle/>
          <a:p>
            <a:r>
              <a:rPr lang="en-US" sz="1400" dirty="0" smtClean="0">
                <a:latin typeface="Book Antiqua"/>
                <a:cs typeface="Book Antiqua"/>
              </a:rPr>
              <a:t>Scripps Classroom Connection</a:t>
            </a:r>
            <a:endParaRPr lang="en-US" sz="1400" dirty="0">
              <a:latin typeface="Book Antiqua"/>
              <a:cs typeface="Book Antiqua"/>
            </a:endParaRPr>
          </a:p>
        </p:txBody>
      </p:sp>
      <p:sp>
        <p:nvSpPr>
          <p:cNvPr id="6" name="Footer Placeholder 3"/>
          <p:cNvSpPr>
            <a:spLocks noGrp="1"/>
          </p:cNvSpPr>
          <p:nvPr>
            <p:ph type="ftr" sz="quarter" idx="11"/>
          </p:nvPr>
        </p:nvSpPr>
        <p:spPr>
          <a:xfrm>
            <a:off x="163040" y="6396672"/>
            <a:ext cx="3581400" cy="365760"/>
          </a:xfrm>
        </p:spPr>
        <p:txBody>
          <a:bodyPr/>
          <a:lstStyle/>
          <a:p>
            <a:pPr algn="l"/>
            <a:r>
              <a:rPr lang="en-US" sz="1400" dirty="0" smtClean="0">
                <a:solidFill>
                  <a:schemeClr val="bg1"/>
                </a:solidFill>
                <a:latin typeface="Book Antiqua"/>
                <a:cs typeface="Book Antiqua"/>
              </a:rPr>
              <a:t>http://</a:t>
            </a:r>
            <a:r>
              <a:rPr lang="en-US" sz="1400" dirty="0" err="1" smtClean="0">
                <a:solidFill>
                  <a:schemeClr val="bg1"/>
                </a:solidFill>
                <a:latin typeface="Book Antiqua"/>
                <a:cs typeface="Book Antiqua"/>
              </a:rPr>
              <a:t>earthref.org</a:t>
            </a:r>
            <a:r>
              <a:rPr lang="en-US" sz="1400" dirty="0" smtClean="0">
                <a:solidFill>
                  <a:schemeClr val="bg1"/>
                </a:solidFill>
                <a:latin typeface="Book Antiqua"/>
                <a:cs typeface="Book Antiqua"/>
              </a:rPr>
              <a:t>/SCC</a:t>
            </a:r>
            <a:endParaRPr lang="en-US" sz="1400" dirty="0">
              <a:solidFill>
                <a:schemeClr val="bg1"/>
              </a:solidFill>
              <a:latin typeface="Book Antiqua"/>
              <a:cs typeface="Book Antiqua"/>
            </a:endParaRPr>
          </a:p>
        </p:txBody>
      </p:sp>
      <p:sp>
        <p:nvSpPr>
          <p:cNvPr id="4" name="TextBox 3"/>
          <p:cNvSpPr txBox="1"/>
          <p:nvPr/>
        </p:nvSpPr>
        <p:spPr>
          <a:xfrm>
            <a:off x="32308" y="-2"/>
            <a:ext cx="9076244" cy="830997"/>
          </a:xfrm>
          <a:prstGeom prst="rect">
            <a:avLst/>
          </a:prstGeom>
          <a:noFill/>
        </p:spPr>
        <p:txBody>
          <a:bodyPr wrap="square" rtlCol="0">
            <a:spAutoFit/>
          </a:bodyPr>
          <a:lstStyle/>
          <a:p>
            <a:pPr algn="ctr"/>
            <a:r>
              <a:rPr lang="en-US" sz="4800" dirty="0" smtClean="0">
                <a:latin typeface="Book Antiqua"/>
                <a:cs typeface="Book Antiqua"/>
              </a:rPr>
              <a:t>What is a population?</a:t>
            </a:r>
          </a:p>
        </p:txBody>
      </p:sp>
      <p:pic>
        <p:nvPicPr>
          <p:cNvPr id="7" name="Picture 6"/>
          <p:cNvPicPr>
            <a:picLocks noChangeAspect="1"/>
          </p:cNvPicPr>
          <p:nvPr/>
        </p:nvPicPr>
        <p:blipFill>
          <a:blip r:embed="rId3"/>
          <a:stretch>
            <a:fillRect/>
          </a:stretch>
        </p:blipFill>
        <p:spPr>
          <a:xfrm>
            <a:off x="378356" y="1616198"/>
            <a:ext cx="4282717" cy="3209802"/>
          </a:xfrm>
          <a:prstGeom prst="rect">
            <a:avLst/>
          </a:prstGeom>
        </p:spPr>
      </p:pic>
      <p:sp>
        <p:nvSpPr>
          <p:cNvPr id="8" name="TextBox 7"/>
          <p:cNvSpPr txBox="1"/>
          <p:nvPr/>
        </p:nvSpPr>
        <p:spPr>
          <a:xfrm>
            <a:off x="4789209" y="2246923"/>
            <a:ext cx="4188703" cy="2062103"/>
          </a:xfrm>
          <a:prstGeom prst="rect">
            <a:avLst/>
          </a:prstGeom>
          <a:noFill/>
        </p:spPr>
        <p:txBody>
          <a:bodyPr wrap="square" rtlCol="0">
            <a:spAutoFit/>
          </a:bodyPr>
          <a:lstStyle/>
          <a:p>
            <a:r>
              <a:rPr lang="en-US" sz="3200" dirty="0" smtClean="0">
                <a:latin typeface="Book Antiqua"/>
                <a:cs typeface="Book Antiqua"/>
              </a:rPr>
              <a:t>The number of individuals of a particular species in a specific area  </a:t>
            </a: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p:cNvSpPr>
            <a:spLocks noGrp="1"/>
          </p:cNvSpPr>
          <p:nvPr>
            <p:ph type="dt" sz="half" idx="10"/>
          </p:nvPr>
        </p:nvSpPr>
        <p:spPr>
          <a:xfrm>
            <a:off x="5932960" y="6390808"/>
            <a:ext cx="3044952" cy="365760"/>
          </a:xfrm>
        </p:spPr>
        <p:txBody>
          <a:bodyPr/>
          <a:lstStyle/>
          <a:p>
            <a:r>
              <a:rPr lang="en-US" sz="1400" dirty="0" smtClean="0">
                <a:latin typeface="Book Antiqua"/>
                <a:cs typeface="Book Antiqua"/>
              </a:rPr>
              <a:t>Scripps Classroom Connection</a:t>
            </a:r>
            <a:endParaRPr lang="en-US" sz="1400" dirty="0">
              <a:latin typeface="Book Antiqua"/>
              <a:cs typeface="Book Antiqua"/>
            </a:endParaRPr>
          </a:p>
        </p:txBody>
      </p:sp>
      <p:sp>
        <p:nvSpPr>
          <p:cNvPr id="6" name="Footer Placeholder 3"/>
          <p:cNvSpPr>
            <a:spLocks noGrp="1"/>
          </p:cNvSpPr>
          <p:nvPr>
            <p:ph type="ftr" sz="quarter" idx="11"/>
          </p:nvPr>
        </p:nvSpPr>
        <p:spPr>
          <a:xfrm>
            <a:off x="163040" y="6396672"/>
            <a:ext cx="3581400" cy="365760"/>
          </a:xfrm>
        </p:spPr>
        <p:txBody>
          <a:bodyPr/>
          <a:lstStyle/>
          <a:p>
            <a:pPr algn="l"/>
            <a:r>
              <a:rPr lang="en-US" sz="1400" dirty="0" smtClean="0">
                <a:solidFill>
                  <a:schemeClr val="bg1"/>
                </a:solidFill>
                <a:latin typeface="Book Antiqua"/>
                <a:cs typeface="Book Antiqua"/>
              </a:rPr>
              <a:t>http://</a:t>
            </a:r>
            <a:r>
              <a:rPr lang="en-US" sz="1400" dirty="0" err="1" smtClean="0">
                <a:solidFill>
                  <a:schemeClr val="bg1"/>
                </a:solidFill>
                <a:latin typeface="Book Antiqua"/>
                <a:cs typeface="Book Antiqua"/>
              </a:rPr>
              <a:t>earthref.org</a:t>
            </a:r>
            <a:r>
              <a:rPr lang="en-US" sz="1400" dirty="0" smtClean="0">
                <a:solidFill>
                  <a:schemeClr val="bg1"/>
                </a:solidFill>
                <a:latin typeface="Book Antiqua"/>
                <a:cs typeface="Book Antiqua"/>
              </a:rPr>
              <a:t>/SCC</a:t>
            </a:r>
            <a:endParaRPr lang="en-US" sz="1400" dirty="0">
              <a:solidFill>
                <a:schemeClr val="bg1"/>
              </a:solidFill>
              <a:latin typeface="Book Antiqua"/>
              <a:cs typeface="Book Antiqua"/>
            </a:endParaRPr>
          </a:p>
        </p:txBody>
      </p:sp>
      <p:sp>
        <p:nvSpPr>
          <p:cNvPr id="4" name="TextBox 3"/>
          <p:cNvSpPr txBox="1"/>
          <p:nvPr/>
        </p:nvSpPr>
        <p:spPr>
          <a:xfrm>
            <a:off x="326315" y="270268"/>
            <a:ext cx="8491327" cy="830997"/>
          </a:xfrm>
          <a:prstGeom prst="rect">
            <a:avLst/>
          </a:prstGeom>
          <a:noFill/>
        </p:spPr>
        <p:txBody>
          <a:bodyPr wrap="none" rtlCol="0">
            <a:spAutoFit/>
          </a:bodyPr>
          <a:lstStyle/>
          <a:p>
            <a:pPr algn="ctr"/>
            <a:r>
              <a:rPr lang="en-US" sz="4800" dirty="0" smtClean="0">
                <a:latin typeface="Book Antiqua"/>
                <a:cs typeface="Book Antiqua"/>
              </a:rPr>
              <a:t>What is population dynamics?</a:t>
            </a:r>
          </a:p>
        </p:txBody>
      </p:sp>
      <p:sp>
        <p:nvSpPr>
          <p:cNvPr id="7" name="TextBox 6"/>
          <p:cNvSpPr txBox="1"/>
          <p:nvPr/>
        </p:nvSpPr>
        <p:spPr>
          <a:xfrm>
            <a:off x="120879" y="1923415"/>
            <a:ext cx="3931703" cy="2554545"/>
          </a:xfrm>
          <a:prstGeom prst="rect">
            <a:avLst/>
          </a:prstGeom>
          <a:noFill/>
        </p:spPr>
        <p:txBody>
          <a:bodyPr wrap="square" rtlCol="0">
            <a:spAutoFit/>
          </a:bodyPr>
          <a:lstStyle/>
          <a:p>
            <a:r>
              <a:rPr lang="en-US" sz="3200" dirty="0" smtClean="0">
                <a:latin typeface="Book Antiqua"/>
                <a:cs typeface="Book Antiqua"/>
              </a:rPr>
              <a:t>The change in the number of individuals of a population over time</a:t>
            </a:r>
          </a:p>
        </p:txBody>
      </p:sp>
      <p:pic>
        <p:nvPicPr>
          <p:cNvPr id="8" name="Picture 7"/>
          <p:cNvPicPr>
            <a:picLocks noChangeAspect="1"/>
          </p:cNvPicPr>
          <p:nvPr/>
        </p:nvPicPr>
        <p:blipFill>
          <a:blip r:embed="rId3"/>
          <a:stretch>
            <a:fillRect/>
          </a:stretch>
        </p:blipFill>
        <p:spPr>
          <a:xfrm>
            <a:off x="3576356" y="1755349"/>
            <a:ext cx="5353194" cy="4014895"/>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79932" y="270267"/>
            <a:ext cx="7870741" cy="1569660"/>
          </a:xfrm>
          <a:prstGeom prst="rect">
            <a:avLst/>
          </a:prstGeom>
          <a:noFill/>
        </p:spPr>
        <p:txBody>
          <a:bodyPr wrap="square" rtlCol="0">
            <a:spAutoFit/>
          </a:bodyPr>
          <a:lstStyle/>
          <a:p>
            <a:pPr algn="ctr"/>
            <a:r>
              <a:rPr lang="en-US" sz="4800" dirty="0" smtClean="0">
                <a:latin typeface="Book Antiqua"/>
                <a:cs typeface="Book Antiqua"/>
              </a:rPr>
              <a:t>What should we care about population dynamics?</a:t>
            </a:r>
          </a:p>
        </p:txBody>
      </p:sp>
      <p:sp>
        <p:nvSpPr>
          <p:cNvPr id="5" name="Footer Placeholder 3"/>
          <p:cNvSpPr>
            <a:spLocks noGrp="1"/>
          </p:cNvSpPr>
          <p:nvPr>
            <p:ph type="ftr" sz="quarter" idx="11"/>
          </p:nvPr>
        </p:nvSpPr>
        <p:spPr>
          <a:xfrm>
            <a:off x="163040" y="6396672"/>
            <a:ext cx="3581400" cy="365760"/>
          </a:xfrm>
        </p:spPr>
        <p:txBody>
          <a:bodyPr/>
          <a:lstStyle/>
          <a:p>
            <a:pPr algn="l"/>
            <a:r>
              <a:rPr lang="en-US" sz="1400" dirty="0" smtClean="0">
                <a:solidFill>
                  <a:schemeClr val="bg1"/>
                </a:solidFill>
                <a:latin typeface="Book Antiqua"/>
                <a:cs typeface="Book Antiqua"/>
              </a:rPr>
              <a:t>http://</a:t>
            </a:r>
            <a:r>
              <a:rPr lang="en-US" sz="1400" dirty="0" err="1" smtClean="0">
                <a:solidFill>
                  <a:schemeClr val="bg1"/>
                </a:solidFill>
                <a:latin typeface="Book Antiqua"/>
                <a:cs typeface="Book Antiqua"/>
              </a:rPr>
              <a:t>earthref.org</a:t>
            </a:r>
            <a:r>
              <a:rPr lang="en-US" sz="1400" dirty="0" smtClean="0">
                <a:solidFill>
                  <a:schemeClr val="bg1"/>
                </a:solidFill>
                <a:latin typeface="Book Antiqua"/>
                <a:cs typeface="Book Antiqua"/>
              </a:rPr>
              <a:t>/SCC</a:t>
            </a:r>
            <a:endParaRPr lang="en-US" sz="1400" dirty="0">
              <a:solidFill>
                <a:schemeClr val="bg1"/>
              </a:solidFill>
              <a:latin typeface="Book Antiqua"/>
              <a:cs typeface="Book Antiqua"/>
            </a:endParaRPr>
          </a:p>
        </p:txBody>
      </p:sp>
      <p:sp>
        <p:nvSpPr>
          <p:cNvPr id="6" name="Date Placeholder 4"/>
          <p:cNvSpPr>
            <a:spLocks noGrp="1"/>
          </p:cNvSpPr>
          <p:nvPr>
            <p:ph type="dt" sz="half" idx="10"/>
          </p:nvPr>
        </p:nvSpPr>
        <p:spPr>
          <a:xfrm>
            <a:off x="5932960" y="6390808"/>
            <a:ext cx="3044952" cy="365760"/>
          </a:xfrm>
        </p:spPr>
        <p:txBody>
          <a:bodyPr/>
          <a:lstStyle/>
          <a:p>
            <a:r>
              <a:rPr lang="en-US" sz="1400" dirty="0" smtClean="0">
                <a:latin typeface="Book Antiqua"/>
                <a:cs typeface="Book Antiqua"/>
              </a:rPr>
              <a:t>Scripps Classroom Connection</a:t>
            </a:r>
            <a:endParaRPr lang="en-US" sz="1400" dirty="0">
              <a:latin typeface="Book Antiqua"/>
              <a:cs typeface="Book Antiqua"/>
            </a:endParaRPr>
          </a:p>
        </p:txBody>
      </p:sp>
      <p:pic>
        <p:nvPicPr>
          <p:cNvPr id="7" name="Picture 6"/>
          <p:cNvPicPr>
            <a:picLocks noChangeAspect="1"/>
          </p:cNvPicPr>
          <p:nvPr/>
        </p:nvPicPr>
        <p:blipFill>
          <a:blip r:embed="rId3"/>
          <a:stretch>
            <a:fillRect/>
          </a:stretch>
        </p:blipFill>
        <p:spPr>
          <a:xfrm>
            <a:off x="163040" y="2438580"/>
            <a:ext cx="5068068" cy="3208035"/>
          </a:xfrm>
          <a:prstGeom prst="rect">
            <a:avLst/>
          </a:prstGeom>
        </p:spPr>
      </p:pic>
      <p:sp>
        <p:nvSpPr>
          <p:cNvPr id="8" name="TextBox 7"/>
          <p:cNvSpPr txBox="1"/>
          <p:nvPr/>
        </p:nvSpPr>
        <p:spPr>
          <a:xfrm>
            <a:off x="5328798" y="1899971"/>
            <a:ext cx="3649114" cy="3785652"/>
          </a:xfrm>
          <a:prstGeom prst="rect">
            <a:avLst/>
          </a:prstGeom>
          <a:noFill/>
        </p:spPr>
        <p:txBody>
          <a:bodyPr wrap="square" rtlCol="0">
            <a:spAutoFit/>
          </a:bodyPr>
          <a:lstStyle/>
          <a:p>
            <a:pPr>
              <a:buFont typeface="Arial"/>
              <a:buChar char="•"/>
            </a:pPr>
            <a:r>
              <a:rPr lang="en-US" sz="2400" dirty="0" smtClean="0">
                <a:latin typeface="Book Antiqua"/>
                <a:cs typeface="Book Antiqua"/>
              </a:rPr>
              <a:t>It tells us how many people there will be</a:t>
            </a:r>
          </a:p>
          <a:p>
            <a:endParaRPr lang="en-US" sz="2400" dirty="0" smtClean="0">
              <a:latin typeface="Book Antiqua"/>
              <a:cs typeface="Book Antiqua"/>
            </a:endParaRPr>
          </a:p>
          <a:p>
            <a:pPr>
              <a:buFont typeface="Arial"/>
              <a:buChar char="•"/>
            </a:pPr>
            <a:r>
              <a:rPr lang="en-US" sz="2400" dirty="0" smtClean="0">
                <a:latin typeface="Book Antiqua"/>
                <a:cs typeface="Book Antiqua"/>
              </a:rPr>
              <a:t>It affects what people will build and where</a:t>
            </a:r>
          </a:p>
          <a:p>
            <a:pPr>
              <a:buFont typeface="Arial"/>
              <a:buChar char="•"/>
            </a:pPr>
            <a:endParaRPr lang="en-US" sz="2400" dirty="0" smtClean="0">
              <a:latin typeface="Book Antiqua"/>
              <a:cs typeface="Book Antiqua"/>
            </a:endParaRPr>
          </a:p>
          <a:p>
            <a:pPr>
              <a:buFont typeface="Arial"/>
              <a:buChar char="•"/>
            </a:pPr>
            <a:r>
              <a:rPr lang="en-US" sz="2400" dirty="0" smtClean="0">
                <a:latin typeface="Book Antiqua"/>
                <a:cs typeface="Book Antiqua"/>
              </a:rPr>
              <a:t>It tells us if a species will go extinct or grow out of control</a:t>
            </a:r>
          </a:p>
          <a:p>
            <a:pPr>
              <a:buFont typeface="Arial"/>
              <a:buChar char="•"/>
            </a:pPr>
            <a:endParaRPr lang="en-US" sz="2400" dirty="0" smtClean="0">
              <a:latin typeface="Book Antiqua"/>
              <a:cs typeface="Book Antiqua"/>
            </a:endParaRP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p:cNvSpPr>
            <a:spLocks noGrp="1"/>
          </p:cNvSpPr>
          <p:nvPr>
            <p:ph type="dt" sz="half" idx="10"/>
          </p:nvPr>
        </p:nvSpPr>
        <p:spPr>
          <a:xfrm>
            <a:off x="5932960" y="6390808"/>
            <a:ext cx="3044952" cy="365760"/>
          </a:xfrm>
        </p:spPr>
        <p:txBody>
          <a:bodyPr/>
          <a:lstStyle/>
          <a:p>
            <a:r>
              <a:rPr lang="en-US" sz="1400" dirty="0" smtClean="0">
                <a:latin typeface="Book Antiqua"/>
                <a:cs typeface="Book Antiqua"/>
              </a:rPr>
              <a:t>Scripps Classroom Connection</a:t>
            </a:r>
            <a:endParaRPr lang="en-US" sz="1400" dirty="0">
              <a:latin typeface="Book Antiqua"/>
              <a:cs typeface="Book Antiqua"/>
            </a:endParaRPr>
          </a:p>
        </p:txBody>
      </p:sp>
      <p:sp>
        <p:nvSpPr>
          <p:cNvPr id="6" name="Footer Placeholder 3"/>
          <p:cNvSpPr>
            <a:spLocks noGrp="1"/>
          </p:cNvSpPr>
          <p:nvPr>
            <p:ph type="ftr" sz="quarter" idx="11"/>
          </p:nvPr>
        </p:nvSpPr>
        <p:spPr>
          <a:xfrm>
            <a:off x="163040" y="6396672"/>
            <a:ext cx="3581400" cy="365760"/>
          </a:xfrm>
        </p:spPr>
        <p:txBody>
          <a:bodyPr/>
          <a:lstStyle/>
          <a:p>
            <a:pPr algn="l"/>
            <a:r>
              <a:rPr lang="en-US" sz="1400" dirty="0" smtClean="0">
                <a:solidFill>
                  <a:schemeClr val="bg1"/>
                </a:solidFill>
                <a:latin typeface="Book Antiqua"/>
                <a:cs typeface="Book Antiqua"/>
              </a:rPr>
              <a:t>http://</a:t>
            </a:r>
            <a:r>
              <a:rPr lang="en-US" sz="1400" dirty="0" err="1" smtClean="0">
                <a:solidFill>
                  <a:schemeClr val="bg1"/>
                </a:solidFill>
                <a:latin typeface="Book Antiqua"/>
                <a:cs typeface="Book Antiqua"/>
              </a:rPr>
              <a:t>earthref.org</a:t>
            </a:r>
            <a:r>
              <a:rPr lang="en-US" sz="1400" dirty="0" smtClean="0">
                <a:solidFill>
                  <a:schemeClr val="bg1"/>
                </a:solidFill>
                <a:latin typeface="Book Antiqua"/>
                <a:cs typeface="Book Antiqua"/>
              </a:rPr>
              <a:t>/SCC</a:t>
            </a:r>
            <a:endParaRPr lang="en-US" sz="1400" dirty="0">
              <a:solidFill>
                <a:schemeClr val="bg1"/>
              </a:solidFill>
              <a:latin typeface="Book Antiqua"/>
              <a:cs typeface="Book Antiqua"/>
            </a:endParaRPr>
          </a:p>
        </p:txBody>
      </p:sp>
      <p:sp>
        <p:nvSpPr>
          <p:cNvPr id="4" name="TextBox 3"/>
          <p:cNvSpPr txBox="1"/>
          <p:nvPr/>
        </p:nvSpPr>
        <p:spPr>
          <a:xfrm>
            <a:off x="1075117" y="321772"/>
            <a:ext cx="6594957" cy="1569660"/>
          </a:xfrm>
          <a:prstGeom prst="rect">
            <a:avLst/>
          </a:prstGeom>
          <a:noFill/>
        </p:spPr>
        <p:txBody>
          <a:bodyPr wrap="square" rtlCol="0">
            <a:spAutoFit/>
          </a:bodyPr>
          <a:lstStyle/>
          <a:p>
            <a:pPr algn="ctr"/>
            <a:r>
              <a:rPr lang="en-US" sz="4800" dirty="0" smtClean="0">
                <a:latin typeface="Book Antiqua"/>
                <a:cs typeface="Book Antiqua"/>
              </a:rPr>
              <a:t>Factors that </a:t>
            </a:r>
            <a:r>
              <a:rPr lang="en-US" sz="4800" dirty="0" smtClean="0">
                <a:solidFill>
                  <a:srgbClr val="CCFFCC"/>
                </a:solidFill>
                <a:latin typeface="Book Antiqua"/>
                <a:cs typeface="Book Antiqua"/>
              </a:rPr>
              <a:t>increase</a:t>
            </a:r>
            <a:r>
              <a:rPr lang="en-US" sz="4800" dirty="0" smtClean="0">
                <a:latin typeface="Book Antiqua"/>
                <a:cs typeface="Book Antiqua"/>
              </a:rPr>
              <a:t> the size of a population</a:t>
            </a:r>
          </a:p>
        </p:txBody>
      </p:sp>
      <p:sp>
        <p:nvSpPr>
          <p:cNvPr id="7" name="TextBox 6"/>
          <p:cNvSpPr txBox="1"/>
          <p:nvPr/>
        </p:nvSpPr>
        <p:spPr>
          <a:xfrm>
            <a:off x="163040" y="2151128"/>
            <a:ext cx="8297273" cy="2062103"/>
          </a:xfrm>
          <a:prstGeom prst="rect">
            <a:avLst/>
          </a:prstGeom>
          <a:noFill/>
        </p:spPr>
        <p:txBody>
          <a:bodyPr wrap="square" rtlCol="0">
            <a:spAutoFit/>
          </a:bodyPr>
          <a:lstStyle/>
          <a:p>
            <a:pPr marL="514350" indent="-514350">
              <a:buAutoNum type="arabicPeriod"/>
            </a:pPr>
            <a:r>
              <a:rPr lang="en-US" sz="3200" dirty="0" smtClean="0">
                <a:solidFill>
                  <a:srgbClr val="CCFFCC"/>
                </a:solidFill>
                <a:latin typeface="Book Antiqua"/>
                <a:cs typeface="Book Antiqua"/>
              </a:rPr>
              <a:t>Birth</a:t>
            </a:r>
            <a:r>
              <a:rPr lang="en-US" sz="3200" dirty="0" smtClean="0">
                <a:latin typeface="Book Antiqua"/>
                <a:cs typeface="Book Antiqua"/>
              </a:rPr>
              <a:t>—the start of life of a new individual</a:t>
            </a:r>
          </a:p>
          <a:p>
            <a:pPr marL="514350" indent="-514350">
              <a:buAutoNum type="arabicPeriod"/>
            </a:pPr>
            <a:endParaRPr lang="en-US" sz="3200" dirty="0" smtClean="0">
              <a:latin typeface="Book Antiqua"/>
              <a:cs typeface="Book Antiqua"/>
            </a:endParaRPr>
          </a:p>
          <a:p>
            <a:pPr marL="514350" indent="-514350">
              <a:buAutoNum type="arabicPeriod"/>
            </a:pPr>
            <a:r>
              <a:rPr lang="en-US" sz="3200" dirty="0" smtClean="0">
                <a:solidFill>
                  <a:srgbClr val="CCFFCC"/>
                </a:solidFill>
                <a:latin typeface="Book Antiqua"/>
                <a:cs typeface="Book Antiqua"/>
              </a:rPr>
              <a:t>Immigration</a:t>
            </a:r>
            <a:r>
              <a:rPr lang="en-US" sz="3200" dirty="0">
                <a:latin typeface="Book Antiqua"/>
                <a:cs typeface="Book Antiqua"/>
              </a:rPr>
              <a:t>—the addition of individuals from an outside area</a:t>
            </a:r>
          </a:p>
        </p:txBody>
      </p:sp>
      <p:sp>
        <p:nvSpPr>
          <p:cNvPr id="12" name="Freeform 11"/>
          <p:cNvSpPr/>
          <p:nvPr/>
        </p:nvSpPr>
        <p:spPr>
          <a:xfrm>
            <a:off x="2612905" y="5186597"/>
            <a:ext cx="3956801" cy="802808"/>
          </a:xfrm>
          <a:custGeom>
            <a:avLst/>
            <a:gdLst>
              <a:gd name="connsiteX0" fmla="*/ 0 w 4917179"/>
              <a:gd name="connsiteY0" fmla="*/ 1484923 h 1484923"/>
              <a:gd name="connsiteX1" fmla="*/ 2950307 w 4917179"/>
              <a:gd name="connsiteY1" fmla="*/ 1289539 h 1484923"/>
              <a:gd name="connsiteX2" fmla="*/ 4591538 w 4917179"/>
              <a:gd name="connsiteY2" fmla="*/ 351693 h 1484923"/>
              <a:gd name="connsiteX3" fmla="*/ 4904153 w 4917179"/>
              <a:gd name="connsiteY3" fmla="*/ 0 h 1484923"/>
            </a:gdLst>
            <a:ahLst/>
            <a:cxnLst>
              <a:cxn ang="0">
                <a:pos x="connsiteX0" y="connsiteY0"/>
              </a:cxn>
              <a:cxn ang="0">
                <a:pos x="connsiteX1" y="connsiteY1"/>
              </a:cxn>
              <a:cxn ang="0">
                <a:pos x="connsiteX2" y="connsiteY2"/>
              </a:cxn>
              <a:cxn ang="0">
                <a:pos x="connsiteX3" y="connsiteY3"/>
              </a:cxn>
            </a:cxnLst>
            <a:rect l="l" t="t" r="r" b="b"/>
            <a:pathLst>
              <a:path w="4917179" h="1484923">
                <a:moveTo>
                  <a:pt x="0" y="1484923"/>
                </a:moveTo>
                <a:cubicBezTo>
                  <a:pt x="1092525" y="1481667"/>
                  <a:pt x="2185051" y="1478411"/>
                  <a:pt x="2950307" y="1289539"/>
                </a:cubicBezTo>
                <a:cubicBezTo>
                  <a:pt x="3715563" y="1100667"/>
                  <a:pt x="4265897" y="566616"/>
                  <a:pt x="4591538" y="351693"/>
                </a:cubicBezTo>
                <a:cubicBezTo>
                  <a:pt x="4917179" y="136770"/>
                  <a:pt x="4904153" y="0"/>
                  <a:pt x="4904153" y="0"/>
                </a:cubicBezTo>
              </a:path>
            </a:pathLst>
          </a:custGeom>
          <a:ln w="174625">
            <a:solidFill>
              <a:srgbClr val="CCFFCC"/>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 name="Up Arrow 12"/>
          <p:cNvSpPr/>
          <p:nvPr/>
        </p:nvSpPr>
        <p:spPr>
          <a:xfrm rot="732956">
            <a:off x="6460398" y="4537501"/>
            <a:ext cx="320221" cy="728126"/>
          </a:xfrm>
          <a:prstGeom prst="upArrow">
            <a:avLst>
              <a:gd name="adj1" fmla="val 50000"/>
              <a:gd name="adj2" fmla="val 60510"/>
            </a:avLst>
          </a:prstGeom>
          <a:solidFill>
            <a:srgbClr val="CCFF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 name="Straight Connector 14"/>
          <p:cNvCxnSpPr/>
          <p:nvPr/>
        </p:nvCxnSpPr>
        <p:spPr>
          <a:xfrm rot="5400000">
            <a:off x="1766214" y="5550776"/>
            <a:ext cx="1691793" cy="1588"/>
          </a:xfrm>
          <a:prstGeom prst="line">
            <a:avLst/>
          </a:prstGeom>
          <a:ln w="85725">
            <a:solidFill>
              <a:srgbClr val="3366FF"/>
            </a:solidFill>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rot="10800000" flipV="1">
            <a:off x="2577445" y="6273801"/>
            <a:ext cx="5622662" cy="115195"/>
          </a:xfrm>
          <a:prstGeom prst="line">
            <a:avLst/>
          </a:prstGeom>
          <a:ln w="85725">
            <a:solidFill>
              <a:srgbClr val="3366FF"/>
            </a:solidFill>
          </a:ln>
          <a:effectLst/>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1075117" y="5291263"/>
            <a:ext cx="1441420" cy="707886"/>
          </a:xfrm>
          <a:prstGeom prst="rect">
            <a:avLst/>
          </a:prstGeom>
          <a:noFill/>
        </p:spPr>
        <p:txBody>
          <a:bodyPr wrap="none" rtlCol="0">
            <a:spAutoFit/>
          </a:bodyPr>
          <a:lstStyle/>
          <a:p>
            <a:pPr algn="ctr"/>
            <a:r>
              <a:rPr lang="en-US" sz="2000" dirty="0" smtClean="0">
                <a:latin typeface="Book Antiqua"/>
                <a:cs typeface="Book Antiqua"/>
              </a:rPr>
              <a:t>population</a:t>
            </a:r>
          </a:p>
          <a:p>
            <a:pPr algn="ctr"/>
            <a:r>
              <a:rPr lang="en-US" sz="2000" dirty="0" smtClean="0">
                <a:latin typeface="Book Antiqua"/>
                <a:cs typeface="Book Antiqua"/>
              </a:rPr>
              <a:t>size</a:t>
            </a:r>
          </a:p>
        </p:txBody>
      </p:sp>
      <p:sp>
        <p:nvSpPr>
          <p:cNvPr id="25" name="TextBox 24"/>
          <p:cNvSpPr txBox="1"/>
          <p:nvPr/>
        </p:nvSpPr>
        <p:spPr>
          <a:xfrm>
            <a:off x="3744440" y="6356458"/>
            <a:ext cx="692242" cy="400110"/>
          </a:xfrm>
          <a:prstGeom prst="rect">
            <a:avLst/>
          </a:prstGeom>
          <a:noFill/>
        </p:spPr>
        <p:txBody>
          <a:bodyPr wrap="none" rtlCol="0">
            <a:spAutoFit/>
          </a:bodyPr>
          <a:lstStyle/>
          <a:p>
            <a:r>
              <a:rPr lang="en-US" sz="2000" dirty="0" smtClean="0">
                <a:latin typeface="Book Antiqua"/>
                <a:cs typeface="Book Antiqua"/>
              </a:rPr>
              <a:t>time</a:t>
            </a:r>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p:cNvSpPr>
            <a:spLocks noGrp="1"/>
          </p:cNvSpPr>
          <p:nvPr>
            <p:ph type="dt" sz="half" idx="10"/>
          </p:nvPr>
        </p:nvSpPr>
        <p:spPr>
          <a:xfrm>
            <a:off x="5932960" y="6390808"/>
            <a:ext cx="3044952" cy="365760"/>
          </a:xfrm>
        </p:spPr>
        <p:txBody>
          <a:bodyPr/>
          <a:lstStyle/>
          <a:p>
            <a:r>
              <a:rPr lang="en-US" sz="1400" dirty="0" smtClean="0">
                <a:latin typeface="Book Antiqua"/>
                <a:cs typeface="Book Antiqua"/>
              </a:rPr>
              <a:t>Scripps Classroom Connection</a:t>
            </a:r>
            <a:endParaRPr lang="en-US" sz="1400" dirty="0">
              <a:latin typeface="Book Antiqua"/>
              <a:cs typeface="Book Antiqua"/>
            </a:endParaRPr>
          </a:p>
        </p:txBody>
      </p:sp>
      <p:sp>
        <p:nvSpPr>
          <p:cNvPr id="6" name="Footer Placeholder 3"/>
          <p:cNvSpPr>
            <a:spLocks noGrp="1"/>
          </p:cNvSpPr>
          <p:nvPr>
            <p:ph type="ftr" sz="quarter" idx="11"/>
          </p:nvPr>
        </p:nvSpPr>
        <p:spPr>
          <a:xfrm>
            <a:off x="163040" y="6396672"/>
            <a:ext cx="3581400" cy="365760"/>
          </a:xfrm>
        </p:spPr>
        <p:txBody>
          <a:bodyPr/>
          <a:lstStyle/>
          <a:p>
            <a:pPr algn="l"/>
            <a:r>
              <a:rPr lang="en-US" sz="1400" dirty="0" smtClean="0">
                <a:solidFill>
                  <a:schemeClr val="bg1"/>
                </a:solidFill>
                <a:latin typeface="Book Antiqua"/>
                <a:cs typeface="Book Antiqua"/>
              </a:rPr>
              <a:t>http://</a:t>
            </a:r>
            <a:r>
              <a:rPr lang="en-US" sz="1400" dirty="0" err="1" smtClean="0">
                <a:solidFill>
                  <a:schemeClr val="bg1"/>
                </a:solidFill>
                <a:latin typeface="Book Antiqua"/>
                <a:cs typeface="Book Antiqua"/>
              </a:rPr>
              <a:t>earthref.org</a:t>
            </a:r>
            <a:r>
              <a:rPr lang="en-US" sz="1400" dirty="0" smtClean="0">
                <a:solidFill>
                  <a:schemeClr val="bg1"/>
                </a:solidFill>
                <a:latin typeface="Book Antiqua"/>
                <a:cs typeface="Book Antiqua"/>
              </a:rPr>
              <a:t>/SCC</a:t>
            </a:r>
            <a:endParaRPr lang="en-US" sz="1400" dirty="0">
              <a:solidFill>
                <a:schemeClr val="bg1"/>
              </a:solidFill>
              <a:latin typeface="Book Antiqua"/>
              <a:cs typeface="Book Antiqua"/>
            </a:endParaRPr>
          </a:p>
        </p:txBody>
      </p:sp>
      <p:sp>
        <p:nvSpPr>
          <p:cNvPr id="4" name="TextBox 3"/>
          <p:cNvSpPr txBox="1"/>
          <p:nvPr/>
        </p:nvSpPr>
        <p:spPr>
          <a:xfrm>
            <a:off x="961787" y="270268"/>
            <a:ext cx="6594957" cy="1569660"/>
          </a:xfrm>
          <a:prstGeom prst="rect">
            <a:avLst/>
          </a:prstGeom>
          <a:noFill/>
        </p:spPr>
        <p:txBody>
          <a:bodyPr wrap="square" rtlCol="0">
            <a:spAutoFit/>
          </a:bodyPr>
          <a:lstStyle/>
          <a:p>
            <a:pPr algn="ctr"/>
            <a:r>
              <a:rPr lang="en-US" sz="4800" dirty="0" smtClean="0">
                <a:latin typeface="Book Antiqua"/>
                <a:cs typeface="Book Antiqua"/>
              </a:rPr>
              <a:t>Factors that </a:t>
            </a:r>
            <a:r>
              <a:rPr lang="en-US" sz="4800" dirty="0" smtClean="0">
                <a:solidFill>
                  <a:srgbClr val="FF0000"/>
                </a:solidFill>
                <a:latin typeface="Book Antiqua"/>
                <a:cs typeface="Book Antiqua"/>
              </a:rPr>
              <a:t>decrease</a:t>
            </a:r>
            <a:r>
              <a:rPr lang="en-US" sz="4800" dirty="0" smtClean="0">
                <a:latin typeface="Book Antiqua"/>
                <a:cs typeface="Book Antiqua"/>
              </a:rPr>
              <a:t> the size of a population</a:t>
            </a:r>
          </a:p>
        </p:txBody>
      </p:sp>
      <p:sp>
        <p:nvSpPr>
          <p:cNvPr id="7" name="TextBox 6"/>
          <p:cNvSpPr txBox="1"/>
          <p:nvPr/>
        </p:nvSpPr>
        <p:spPr>
          <a:xfrm>
            <a:off x="680639" y="2355997"/>
            <a:ext cx="8297273" cy="2062103"/>
          </a:xfrm>
          <a:prstGeom prst="rect">
            <a:avLst/>
          </a:prstGeom>
          <a:noFill/>
        </p:spPr>
        <p:txBody>
          <a:bodyPr wrap="square" rtlCol="0">
            <a:spAutoFit/>
          </a:bodyPr>
          <a:lstStyle/>
          <a:p>
            <a:pPr marL="514350" indent="-514350">
              <a:buFont typeface="+mj-lt"/>
              <a:buAutoNum type="arabicPeriod"/>
            </a:pPr>
            <a:r>
              <a:rPr lang="en-US" sz="3200" dirty="0" smtClean="0">
                <a:solidFill>
                  <a:srgbClr val="FF0000"/>
                </a:solidFill>
                <a:latin typeface="Book Antiqua"/>
                <a:cs typeface="Book Antiqua"/>
              </a:rPr>
              <a:t>Death</a:t>
            </a:r>
            <a:r>
              <a:rPr lang="en-US" sz="3200" dirty="0" smtClean="0">
                <a:latin typeface="Book Antiqua"/>
                <a:cs typeface="Book Antiqua"/>
              </a:rPr>
              <a:t>—the end of life of an individual</a:t>
            </a:r>
          </a:p>
          <a:p>
            <a:pPr marL="514350" indent="-514350">
              <a:buFont typeface="+mj-lt"/>
              <a:buAutoNum type="arabicPeriod"/>
            </a:pPr>
            <a:endParaRPr lang="en-US" sz="3200" dirty="0" smtClean="0">
              <a:latin typeface="Book Antiqua"/>
              <a:cs typeface="Book Antiqua"/>
            </a:endParaRPr>
          </a:p>
          <a:p>
            <a:pPr marL="514350" indent="-514350">
              <a:buFont typeface="+mj-lt"/>
              <a:buAutoNum type="arabicPeriod"/>
            </a:pPr>
            <a:r>
              <a:rPr lang="en-US" sz="3200" dirty="0" smtClean="0">
                <a:solidFill>
                  <a:srgbClr val="FF0000"/>
                </a:solidFill>
                <a:latin typeface="Book Antiqua"/>
                <a:cs typeface="Book Antiqua"/>
              </a:rPr>
              <a:t>Emigration</a:t>
            </a:r>
            <a:r>
              <a:rPr lang="en-US" sz="3200" dirty="0" smtClean="0">
                <a:latin typeface="Book Antiqua"/>
                <a:cs typeface="Book Antiqua"/>
              </a:rPr>
              <a:t>—the movement of individuals to another area</a:t>
            </a:r>
            <a:endParaRPr lang="en-US" sz="3200" dirty="0"/>
          </a:p>
        </p:txBody>
      </p:sp>
      <p:sp>
        <p:nvSpPr>
          <p:cNvPr id="8" name="Freeform 7"/>
          <p:cNvSpPr/>
          <p:nvPr/>
        </p:nvSpPr>
        <p:spPr>
          <a:xfrm flipV="1">
            <a:off x="2612905" y="4922876"/>
            <a:ext cx="3956801" cy="768497"/>
          </a:xfrm>
          <a:custGeom>
            <a:avLst/>
            <a:gdLst>
              <a:gd name="connsiteX0" fmla="*/ 0 w 4917179"/>
              <a:gd name="connsiteY0" fmla="*/ 1484923 h 1484923"/>
              <a:gd name="connsiteX1" fmla="*/ 2950307 w 4917179"/>
              <a:gd name="connsiteY1" fmla="*/ 1289539 h 1484923"/>
              <a:gd name="connsiteX2" fmla="*/ 4591538 w 4917179"/>
              <a:gd name="connsiteY2" fmla="*/ 351693 h 1484923"/>
              <a:gd name="connsiteX3" fmla="*/ 4904153 w 4917179"/>
              <a:gd name="connsiteY3" fmla="*/ 0 h 1484923"/>
            </a:gdLst>
            <a:ahLst/>
            <a:cxnLst>
              <a:cxn ang="0">
                <a:pos x="connsiteX0" y="connsiteY0"/>
              </a:cxn>
              <a:cxn ang="0">
                <a:pos x="connsiteX1" y="connsiteY1"/>
              </a:cxn>
              <a:cxn ang="0">
                <a:pos x="connsiteX2" y="connsiteY2"/>
              </a:cxn>
              <a:cxn ang="0">
                <a:pos x="connsiteX3" y="connsiteY3"/>
              </a:cxn>
            </a:cxnLst>
            <a:rect l="l" t="t" r="r" b="b"/>
            <a:pathLst>
              <a:path w="4917179" h="1484923">
                <a:moveTo>
                  <a:pt x="0" y="1484923"/>
                </a:moveTo>
                <a:cubicBezTo>
                  <a:pt x="1092525" y="1481667"/>
                  <a:pt x="2185051" y="1478411"/>
                  <a:pt x="2950307" y="1289539"/>
                </a:cubicBezTo>
                <a:cubicBezTo>
                  <a:pt x="3715563" y="1100667"/>
                  <a:pt x="4265897" y="566616"/>
                  <a:pt x="4591538" y="351693"/>
                </a:cubicBezTo>
                <a:cubicBezTo>
                  <a:pt x="4917179" y="136770"/>
                  <a:pt x="4904153" y="0"/>
                  <a:pt x="4904153" y="0"/>
                </a:cubicBezTo>
              </a:path>
            </a:pathLst>
          </a:custGeom>
          <a:ln w="174625">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 name="Up Arrow 8"/>
          <p:cNvSpPr/>
          <p:nvPr/>
        </p:nvSpPr>
        <p:spPr>
          <a:xfrm rot="8127281">
            <a:off x="6498498" y="5428910"/>
            <a:ext cx="320221" cy="728126"/>
          </a:xfrm>
          <a:prstGeom prst="upArrow">
            <a:avLst>
              <a:gd name="adj1" fmla="val 50000"/>
              <a:gd name="adj2" fmla="val 60510"/>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 name="Straight Connector 9"/>
          <p:cNvCxnSpPr/>
          <p:nvPr/>
        </p:nvCxnSpPr>
        <p:spPr>
          <a:xfrm rot="5400000">
            <a:off x="1766214" y="5550776"/>
            <a:ext cx="1691793" cy="1588"/>
          </a:xfrm>
          <a:prstGeom prst="line">
            <a:avLst/>
          </a:prstGeom>
          <a:ln w="85725">
            <a:solidFill>
              <a:srgbClr val="3366FF"/>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rot="10800000" flipV="1">
            <a:off x="2577445" y="6356458"/>
            <a:ext cx="5622662" cy="32538"/>
          </a:xfrm>
          <a:prstGeom prst="line">
            <a:avLst/>
          </a:prstGeom>
          <a:ln w="85725">
            <a:solidFill>
              <a:srgbClr val="3366FF"/>
            </a:solidFill>
          </a:ln>
          <a:effectLst/>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961787" y="5291263"/>
            <a:ext cx="1514713" cy="707886"/>
          </a:xfrm>
          <a:prstGeom prst="rect">
            <a:avLst/>
          </a:prstGeom>
          <a:noFill/>
        </p:spPr>
        <p:txBody>
          <a:bodyPr wrap="square" rtlCol="0">
            <a:spAutoFit/>
          </a:bodyPr>
          <a:lstStyle/>
          <a:p>
            <a:pPr algn="ctr"/>
            <a:r>
              <a:rPr lang="en-US" sz="2000" dirty="0" smtClean="0">
                <a:latin typeface="Book Antiqua"/>
                <a:cs typeface="Book Antiqua"/>
              </a:rPr>
              <a:t>population </a:t>
            </a:r>
          </a:p>
          <a:p>
            <a:pPr algn="ctr"/>
            <a:r>
              <a:rPr lang="en-US" sz="2000" dirty="0" smtClean="0">
                <a:latin typeface="Book Antiqua"/>
                <a:cs typeface="Book Antiqua"/>
              </a:rPr>
              <a:t>size</a:t>
            </a:r>
          </a:p>
        </p:txBody>
      </p:sp>
      <p:sp>
        <p:nvSpPr>
          <p:cNvPr id="13" name="TextBox 12"/>
          <p:cNvSpPr txBox="1"/>
          <p:nvPr/>
        </p:nvSpPr>
        <p:spPr>
          <a:xfrm>
            <a:off x="3744440" y="6356458"/>
            <a:ext cx="692242" cy="400110"/>
          </a:xfrm>
          <a:prstGeom prst="rect">
            <a:avLst/>
          </a:prstGeom>
          <a:noFill/>
        </p:spPr>
        <p:txBody>
          <a:bodyPr wrap="none" rtlCol="0">
            <a:spAutoFit/>
          </a:bodyPr>
          <a:lstStyle/>
          <a:p>
            <a:r>
              <a:rPr lang="en-US" sz="2000" dirty="0" smtClean="0">
                <a:latin typeface="Book Antiqua"/>
                <a:cs typeface="Book Antiqua"/>
              </a:rPr>
              <a:t>time</a:t>
            </a:r>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p:cNvSpPr>
            <a:spLocks noGrp="1"/>
          </p:cNvSpPr>
          <p:nvPr>
            <p:ph type="dt" sz="half" idx="10"/>
          </p:nvPr>
        </p:nvSpPr>
        <p:spPr>
          <a:xfrm>
            <a:off x="5932960" y="6390808"/>
            <a:ext cx="3044952" cy="365760"/>
          </a:xfrm>
        </p:spPr>
        <p:txBody>
          <a:bodyPr/>
          <a:lstStyle/>
          <a:p>
            <a:r>
              <a:rPr lang="en-US" sz="1400" dirty="0" smtClean="0">
                <a:latin typeface="Book Antiqua"/>
                <a:cs typeface="Book Antiqua"/>
              </a:rPr>
              <a:t>Scripps Classroom Connection</a:t>
            </a:r>
            <a:endParaRPr lang="en-US" sz="1400" dirty="0">
              <a:latin typeface="Book Antiqua"/>
              <a:cs typeface="Book Antiqua"/>
            </a:endParaRPr>
          </a:p>
        </p:txBody>
      </p:sp>
      <p:sp>
        <p:nvSpPr>
          <p:cNvPr id="6" name="Footer Placeholder 3"/>
          <p:cNvSpPr>
            <a:spLocks noGrp="1"/>
          </p:cNvSpPr>
          <p:nvPr>
            <p:ph type="ftr" sz="quarter" idx="11"/>
          </p:nvPr>
        </p:nvSpPr>
        <p:spPr>
          <a:xfrm>
            <a:off x="163040" y="6396672"/>
            <a:ext cx="3581400" cy="365760"/>
          </a:xfrm>
        </p:spPr>
        <p:txBody>
          <a:bodyPr/>
          <a:lstStyle/>
          <a:p>
            <a:pPr algn="l"/>
            <a:r>
              <a:rPr lang="en-US" sz="1400" dirty="0" smtClean="0">
                <a:solidFill>
                  <a:schemeClr val="bg1"/>
                </a:solidFill>
                <a:latin typeface="Book Antiqua"/>
                <a:cs typeface="Book Antiqua"/>
              </a:rPr>
              <a:t>http://</a:t>
            </a:r>
            <a:r>
              <a:rPr lang="en-US" sz="1400" dirty="0" err="1" smtClean="0">
                <a:solidFill>
                  <a:schemeClr val="bg1"/>
                </a:solidFill>
                <a:latin typeface="Book Antiqua"/>
                <a:cs typeface="Book Antiqua"/>
              </a:rPr>
              <a:t>earthref.org</a:t>
            </a:r>
            <a:r>
              <a:rPr lang="en-US" sz="1400" dirty="0" smtClean="0">
                <a:solidFill>
                  <a:schemeClr val="bg1"/>
                </a:solidFill>
                <a:latin typeface="Book Antiqua"/>
                <a:cs typeface="Book Antiqua"/>
              </a:rPr>
              <a:t>/SCC</a:t>
            </a:r>
            <a:endParaRPr lang="en-US" sz="1400" dirty="0">
              <a:solidFill>
                <a:schemeClr val="bg1"/>
              </a:solidFill>
              <a:latin typeface="Book Antiqua"/>
              <a:cs typeface="Book Antiqua"/>
            </a:endParaRPr>
          </a:p>
        </p:txBody>
      </p:sp>
      <p:sp>
        <p:nvSpPr>
          <p:cNvPr id="4" name="TextBox 3"/>
          <p:cNvSpPr txBox="1"/>
          <p:nvPr/>
        </p:nvSpPr>
        <p:spPr>
          <a:xfrm>
            <a:off x="961787" y="270268"/>
            <a:ext cx="6594957" cy="830997"/>
          </a:xfrm>
          <a:prstGeom prst="rect">
            <a:avLst/>
          </a:prstGeom>
          <a:noFill/>
        </p:spPr>
        <p:txBody>
          <a:bodyPr wrap="square" rtlCol="0">
            <a:spAutoFit/>
          </a:bodyPr>
          <a:lstStyle/>
          <a:p>
            <a:pPr algn="ctr"/>
            <a:r>
              <a:rPr lang="en-US" sz="4800" dirty="0" smtClean="0">
                <a:latin typeface="Book Antiqua"/>
                <a:cs typeface="Book Antiqua"/>
              </a:rPr>
              <a:t>Diversity</a:t>
            </a:r>
          </a:p>
        </p:txBody>
      </p:sp>
      <p:sp>
        <p:nvSpPr>
          <p:cNvPr id="7" name="TextBox 6"/>
          <p:cNvSpPr txBox="1"/>
          <p:nvPr/>
        </p:nvSpPr>
        <p:spPr>
          <a:xfrm>
            <a:off x="2514016" y="1780418"/>
            <a:ext cx="3482444" cy="584776"/>
          </a:xfrm>
          <a:prstGeom prst="rect">
            <a:avLst/>
          </a:prstGeom>
          <a:noFill/>
        </p:spPr>
        <p:txBody>
          <a:bodyPr wrap="none" rtlCol="0">
            <a:spAutoFit/>
          </a:bodyPr>
          <a:lstStyle/>
          <a:p>
            <a:r>
              <a:rPr lang="en-US" sz="3200" dirty="0" smtClean="0">
                <a:latin typeface="Book Antiqua"/>
                <a:cs typeface="Book Antiqua"/>
              </a:rPr>
              <a:t>What is diversity?</a:t>
            </a:r>
          </a:p>
        </p:txBody>
      </p:sp>
      <p:pic>
        <p:nvPicPr>
          <p:cNvPr id="9" name="Picture 8"/>
          <p:cNvPicPr>
            <a:picLocks noChangeAspect="1"/>
          </p:cNvPicPr>
          <p:nvPr/>
        </p:nvPicPr>
        <p:blipFill>
          <a:blip r:embed="rId3"/>
          <a:stretch>
            <a:fillRect/>
          </a:stretch>
        </p:blipFill>
        <p:spPr>
          <a:xfrm>
            <a:off x="3027332" y="3140631"/>
            <a:ext cx="2833797" cy="2831077"/>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p:cNvSpPr>
            <a:spLocks noGrp="1"/>
          </p:cNvSpPr>
          <p:nvPr>
            <p:ph type="dt" sz="half" idx="10"/>
          </p:nvPr>
        </p:nvSpPr>
        <p:spPr>
          <a:xfrm>
            <a:off x="5932960" y="6390808"/>
            <a:ext cx="3044952" cy="365760"/>
          </a:xfrm>
        </p:spPr>
        <p:txBody>
          <a:bodyPr/>
          <a:lstStyle/>
          <a:p>
            <a:r>
              <a:rPr lang="en-US" sz="1400" dirty="0" smtClean="0">
                <a:latin typeface="Book Antiqua"/>
                <a:cs typeface="Book Antiqua"/>
              </a:rPr>
              <a:t>Scripps Classroom Connection</a:t>
            </a:r>
            <a:endParaRPr lang="en-US" sz="1400" dirty="0">
              <a:latin typeface="Book Antiqua"/>
              <a:cs typeface="Book Antiqua"/>
            </a:endParaRPr>
          </a:p>
        </p:txBody>
      </p:sp>
      <p:sp>
        <p:nvSpPr>
          <p:cNvPr id="6" name="Footer Placeholder 3"/>
          <p:cNvSpPr>
            <a:spLocks noGrp="1"/>
          </p:cNvSpPr>
          <p:nvPr>
            <p:ph type="ftr" sz="quarter" idx="11"/>
          </p:nvPr>
        </p:nvSpPr>
        <p:spPr>
          <a:xfrm>
            <a:off x="163040" y="6396672"/>
            <a:ext cx="3581400" cy="365760"/>
          </a:xfrm>
        </p:spPr>
        <p:txBody>
          <a:bodyPr/>
          <a:lstStyle/>
          <a:p>
            <a:pPr algn="l"/>
            <a:r>
              <a:rPr lang="en-US" sz="1400" dirty="0" smtClean="0">
                <a:solidFill>
                  <a:schemeClr val="bg1"/>
                </a:solidFill>
                <a:latin typeface="Book Antiqua"/>
                <a:cs typeface="Book Antiqua"/>
              </a:rPr>
              <a:t>http://</a:t>
            </a:r>
            <a:r>
              <a:rPr lang="en-US" sz="1400" dirty="0" err="1" smtClean="0">
                <a:solidFill>
                  <a:schemeClr val="bg1"/>
                </a:solidFill>
                <a:latin typeface="Book Antiqua"/>
                <a:cs typeface="Book Antiqua"/>
              </a:rPr>
              <a:t>earthref.org</a:t>
            </a:r>
            <a:r>
              <a:rPr lang="en-US" sz="1400" dirty="0" smtClean="0">
                <a:solidFill>
                  <a:schemeClr val="bg1"/>
                </a:solidFill>
                <a:latin typeface="Book Antiqua"/>
                <a:cs typeface="Book Antiqua"/>
              </a:rPr>
              <a:t>/SCC</a:t>
            </a:r>
            <a:endParaRPr lang="en-US" sz="1400" dirty="0">
              <a:solidFill>
                <a:schemeClr val="bg1"/>
              </a:solidFill>
              <a:latin typeface="Book Antiqua"/>
              <a:cs typeface="Book Antiqua"/>
            </a:endParaRPr>
          </a:p>
        </p:txBody>
      </p:sp>
      <p:sp>
        <p:nvSpPr>
          <p:cNvPr id="4" name="TextBox 3"/>
          <p:cNvSpPr txBox="1"/>
          <p:nvPr/>
        </p:nvSpPr>
        <p:spPr>
          <a:xfrm>
            <a:off x="961787" y="270268"/>
            <a:ext cx="6594957" cy="830997"/>
          </a:xfrm>
          <a:prstGeom prst="rect">
            <a:avLst/>
          </a:prstGeom>
          <a:noFill/>
        </p:spPr>
        <p:txBody>
          <a:bodyPr wrap="square" rtlCol="0">
            <a:spAutoFit/>
          </a:bodyPr>
          <a:lstStyle/>
          <a:p>
            <a:pPr algn="ctr"/>
            <a:r>
              <a:rPr lang="en-US" sz="4800" dirty="0" smtClean="0">
                <a:latin typeface="Book Antiqua"/>
                <a:cs typeface="Book Antiqua"/>
              </a:rPr>
              <a:t>Diversity</a:t>
            </a:r>
          </a:p>
        </p:txBody>
      </p:sp>
      <p:pic>
        <p:nvPicPr>
          <p:cNvPr id="8" name="Picture 7"/>
          <p:cNvPicPr>
            <a:picLocks noChangeAspect="1"/>
          </p:cNvPicPr>
          <p:nvPr/>
        </p:nvPicPr>
        <p:blipFill>
          <a:blip r:embed="rId3"/>
          <a:stretch>
            <a:fillRect/>
          </a:stretch>
        </p:blipFill>
        <p:spPr>
          <a:xfrm>
            <a:off x="3027332" y="3140631"/>
            <a:ext cx="2833797" cy="2831077"/>
          </a:xfrm>
          <a:prstGeom prst="rect">
            <a:avLst/>
          </a:prstGeom>
        </p:spPr>
      </p:pic>
      <p:sp>
        <p:nvSpPr>
          <p:cNvPr id="9" name="TextBox 8"/>
          <p:cNvSpPr txBox="1"/>
          <p:nvPr/>
        </p:nvSpPr>
        <p:spPr>
          <a:xfrm>
            <a:off x="563533" y="1379091"/>
            <a:ext cx="7818468" cy="1077218"/>
          </a:xfrm>
          <a:prstGeom prst="rect">
            <a:avLst/>
          </a:prstGeom>
          <a:noFill/>
        </p:spPr>
        <p:txBody>
          <a:bodyPr wrap="square" rtlCol="0">
            <a:spAutoFit/>
          </a:bodyPr>
          <a:lstStyle/>
          <a:p>
            <a:r>
              <a:rPr lang="en-US" sz="3200" dirty="0" smtClean="0">
                <a:latin typeface="Book Antiqua"/>
                <a:cs typeface="Book Antiqua"/>
              </a:rPr>
              <a:t>Diversity is the amount of different types of individuals or groups in a population</a:t>
            </a:r>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p:cNvSpPr>
            <a:spLocks noGrp="1"/>
          </p:cNvSpPr>
          <p:nvPr>
            <p:ph type="dt" sz="half" idx="10"/>
          </p:nvPr>
        </p:nvSpPr>
        <p:spPr>
          <a:xfrm>
            <a:off x="5932960" y="6390808"/>
            <a:ext cx="3044952" cy="365760"/>
          </a:xfrm>
        </p:spPr>
        <p:txBody>
          <a:bodyPr/>
          <a:lstStyle/>
          <a:p>
            <a:r>
              <a:rPr lang="en-US" sz="1400" dirty="0" smtClean="0">
                <a:latin typeface="Book Antiqua"/>
                <a:cs typeface="Book Antiqua"/>
              </a:rPr>
              <a:t>Scripps Classroom Connection</a:t>
            </a:r>
            <a:endParaRPr lang="en-US" sz="1400" dirty="0">
              <a:latin typeface="Book Antiqua"/>
              <a:cs typeface="Book Antiqua"/>
            </a:endParaRPr>
          </a:p>
        </p:txBody>
      </p:sp>
      <p:sp>
        <p:nvSpPr>
          <p:cNvPr id="6" name="Footer Placeholder 3"/>
          <p:cNvSpPr>
            <a:spLocks noGrp="1"/>
          </p:cNvSpPr>
          <p:nvPr>
            <p:ph type="ftr" sz="quarter" idx="11"/>
          </p:nvPr>
        </p:nvSpPr>
        <p:spPr>
          <a:xfrm>
            <a:off x="163040" y="6396672"/>
            <a:ext cx="3581400" cy="365760"/>
          </a:xfrm>
        </p:spPr>
        <p:txBody>
          <a:bodyPr/>
          <a:lstStyle/>
          <a:p>
            <a:pPr algn="l"/>
            <a:r>
              <a:rPr lang="en-US" sz="1400" dirty="0" smtClean="0">
                <a:solidFill>
                  <a:schemeClr val="bg1"/>
                </a:solidFill>
                <a:latin typeface="Book Antiqua"/>
                <a:cs typeface="Book Antiqua"/>
              </a:rPr>
              <a:t>http://</a:t>
            </a:r>
            <a:r>
              <a:rPr lang="en-US" sz="1400" dirty="0" err="1" smtClean="0">
                <a:solidFill>
                  <a:schemeClr val="bg1"/>
                </a:solidFill>
                <a:latin typeface="Book Antiqua"/>
                <a:cs typeface="Book Antiqua"/>
              </a:rPr>
              <a:t>earthref.org</a:t>
            </a:r>
            <a:r>
              <a:rPr lang="en-US" sz="1400" dirty="0" smtClean="0">
                <a:solidFill>
                  <a:schemeClr val="bg1"/>
                </a:solidFill>
                <a:latin typeface="Book Antiqua"/>
                <a:cs typeface="Book Antiqua"/>
              </a:rPr>
              <a:t>/SCC</a:t>
            </a:r>
            <a:endParaRPr lang="en-US" sz="1400" dirty="0">
              <a:solidFill>
                <a:schemeClr val="bg1"/>
              </a:solidFill>
              <a:latin typeface="Book Antiqua"/>
              <a:cs typeface="Book Antiqua"/>
            </a:endParaRPr>
          </a:p>
        </p:txBody>
      </p:sp>
      <p:sp>
        <p:nvSpPr>
          <p:cNvPr id="4" name="TextBox 3"/>
          <p:cNvSpPr txBox="1"/>
          <p:nvPr/>
        </p:nvSpPr>
        <p:spPr>
          <a:xfrm>
            <a:off x="796687" y="270268"/>
            <a:ext cx="7572613" cy="1569660"/>
          </a:xfrm>
          <a:prstGeom prst="rect">
            <a:avLst/>
          </a:prstGeom>
          <a:noFill/>
        </p:spPr>
        <p:txBody>
          <a:bodyPr wrap="square" rtlCol="0">
            <a:spAutoFit/>
          </a:bodyPr>
          <a:lstStyle/>
          <a:p>
            <a:pPr algn="ctr"/>
            <a:r>
              <a:rPr lang="en-US" sz="4800" dirty="0" smtClean="0">
                <a:latin typeface="Book Antiqua"/>
                <a:cs typeface="Book Antiqua"/>
              </a:rPr>
              <a:t>How does population dynamics affect diversity?</a:t>
            </a:r>
          </a:p>
        </p:txBody>
      </p:sp>
      <p:sp>
        <p:nvSpPr>
          <p:cNvPr id="9" name="Smiley Face 8"/>
          <p:cNvSpPr/>
          <p:nvPr/>
        </p:nvSpPr>
        <p:spPr>
          <a:xfrm>
            <a:off x="298450" y="2482850"/>
            <a:ext cx="647700" cy="622300"/>
          </a:xfrm>
          <a:prstGeom prst="smileyFace">
            <a:avLst/>
          </a:prstGeom>
          <a:solidFill>
            <a:srgbClr val="FFFF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Smiley Face 9"/>
          <p:cNvSpPr/>
          <p:nvPr/>
        </p:nvSpPr>
        <p:spPr>
          <a:xfrm>
            <a:off x="1250950" y="3422650"/>
            <a:ext cx="647700" cy="622300"/>
          </a:xfrm>
          <a:prstGeom prst="smileyFace">
            <a:avLst/>
          </a:prstGeom>
          <a:solidFill>
            <a:srgbClr val="FF66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Smiley Face 10"/>
          <p:cNvSpPr/>
          <p:nvPr/>
        </p:nvSpPr>
        <p:spPr>
          <a:xfrm>
            <a:off x="2305050" y="3416300"/>
            <a:ext cx="647700" cy="622300"/>
          </a:xfrm>
          <a:prstGeom prst="smileyFace">
            <a:avLst/>
          </a:prstGeom>
          <a:solidFill>
            <a:srgbClr val="FF66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Smiley Face 11"/>
          <p:cNvSpPr/>
          <p:nvPr/>
        </p:nvSpPr>
        <p:spPr>
          <a:xfrm>
            <a:off x="472837" y="3733800"/>
            <a:ext cx="647700" cy="622300"/>
          </a:xfrm>
          <a:prstGeom prst="smileyFace">
            <a:avLst/>
          </a:prstGeom>
          <a:solidFill>
            <a:srgbClr val="FF66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Smiley Face 12"/>
          <p:cNvSpPr/>
          <p:nvPr/>
        </p:nvSpPr>
        <p:spPr>
          <a:xfrm>
            <a:off x="1270000" y="4330700"/>
            <a:ext cx="647700" cy="622300"/>
          </a:xfrm>
          <a:prstGeom prst="smileyFace">
            <a:avLst/>
          </a:prstGeom>
          <a:solidFill>
            <a:srgbClr val="0000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Smiley Face 13"/>
          <p:cNvSpPr/>
          <p:nvPr/>
        </p:nvSpPr>
        <p:spPr>
          <a:xfrm>
            <a:off x="1270000" y="2171700"/>
            <a:ext cx="647700" cy="622300"/>
          </a:xfrm>
          <a:prstGeom prst="smileyFace">
            <a:avLst/>
          </a:prstGeom>
          <a:solidFill>
            <a:srgbClr val="FFFF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Smiley Face 14"/>
          <p:cNvSpPr/>
          <p:nvPr/>
        </p:nvSpPr>
        <p:spPr>
          <a:xfrm>
            <a:off x="1898650" y="2489200"/>
            <a:ext cx="647700" cy="622300"/>
          </a:xfrm>
          <a:prstGeom prst="smileyFace">
            <a:avLst/>
          </a:prstGeom>
          <a:solidFill>
            <a:srgbClr val="FFFF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Smiley Face 15"/>
          <p:cNvSpPr/>
          <p:nvPr/>
        </p:nvSpPr>
        <p:spPr>
          <a:xfrm>
            <a:off x="2914650" y="2482850"/>
            <a:ext cx="647700" cy="622300"/>
          </a:xfrm>
          <a:prstGeom prst="smileyFace">
            <a:avLst/>
          </a:prstGeom>
          <a:solidFill>
            <a:srgbClr val="FFFF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Smiley Face 16"/>
          <p:cNvSpPr/>
          <p:nvPr/>
        </p:nvSpPr>
        <p:spPr>
          <a:xfrm>
            <a:off x="2305050" y="4356100"/>
            <a:ext cx="647700" cy="622300"/>
          </a:xfrm>
          <a:prstGeom prst="smileyFace">
            <a:avLst/>
          </a:prstGeom>
          <a:solidFill>
            <a:srgbClr val="0000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Smiley Face 17"/>
          <p:cNvSpPr/>
          <p:nvPr/>
        </p:nvSpPr>
        <p:spPr>
          <a:xfrm>
            <a:off x="3562350" y="4330700"/>
            <a:ext cx="647700" cy="622300"/>
          </a:xfrm>
          <a:prstGeom prst="smileyFace">
            <a:avLst/>
          </a:prstGeom>
          <a:solidFill>
            <a:srgbClr val="0000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Smiley Face 18"/>
          <p:cNvSpPr/>
          <p:nvPr/>
        </p:nvSpPr>
        <p:spPr>
          <a:xfrm>
            <a:off x="3744440" y="4953000"/>
            <a:ext cx="647700" cy="622300"/>
          </a:xfrm>
          <a:prstGeom prst="smileyFace">
            <a:avLst/>
          </a:prstGeom>
          <a:solidFill>
            <a:srgbClr val="0000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Smiley Face 19"/>
          <p:cNvSpPr/>
          <p:nvPr/>
        </p:nvSpPr>
        <p:spPr>
          <a:xfrm>
            <a:off x="2914650" y="4953000"/>
            <a:ext cx="647700" cy="622300"/>
          </a:xfrm>
          <a:prstGeom prst="smileyFace">
            <a:avLst/>
          </a:prstGeom>
          <a:solidFill>
            <a:srgbClr val="0000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Smiley Face 20"/>
          <p:cNvSpPr/>
          <p:nvPr/>
        </p:nvSpPr>
        <p:spPr>
          <a:xfrm>
            <a:off x="1917700" y="4953000"/>
            <a:ext cx="647700" cy="622300"/>
          </a:xfrm>
          <a:prstGeom prst="smileyFace">
            <a:avLst/>
          </a:prstGeom>
          <a:solidFill>
            <a:srgbClr val="0000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Smiley Face 21"/>
          <p:cNvSpPr/>
          <p:nvPr/>
        </p:nvSpPr>
        <p:spPr>
          <a:xfrm>
            <a:off x="1120537" y="4953000"/>
            <a:ext cx="647700" cy="622300"/>
          </a:xfrm>
          <a:prstGeom prst="smileyFace">
            <a:avLst/>
          </a:prstGeom>
          <a:solidFill>
            <a:srgbClr val="0000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Smiley Face 22"/>
          <p:cNvSpPr/>
          <p:nvPr/>
        </p:nvSpPr>
        <p:spPr>
          <a:xfrm>
            <a:off x="472837" y="4953000"/>
            <a:ext cx="647700" cy="622300"/>
          </a:xfrm>
          <a:prstGeom prst="smileyFace">
            <a:avLst/>
          </a:prstGeom>
          <a:solidFill>
            <a:srgbClr val="0000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p:cNvSpPr txBox="1"/>
          <p:nvPr/>
        </p:nvSpPr>
        <p:spPr>
          <a:xfrm>
            <a:off x="4787900" y="2489200"/>
            <a:ext cx="3448580" cy="2062103"/>
          </a:xfrm>
          <a:prstGeom prst="rect">
            <a:avLst/>
          </a:prstGeom>
          <a:noFill/>
        </p:spPr>
        <p:txBody>
          <a:bodyPr wrap="none" rtlCol="0">
            <a:spAutoFit/>
          </a:bodyPr>
          <a:lstStyle/>
          <a:p>
            <a:r>
              <a:rPr lang="en-US" sz="3200" dirty="0" smtClean="0">
                <a:latin typeface="Book Antiqua"/>
                <a:cs typeface="Book Antiqua"/>
              </a:rPr>
              <a:t>Initially, there are:</a:t>
            </a:r>
          </a:p>
          <a:p>
            <a:r>
              <a:rPr lang="en-US" sz="3200" dirty="0" smtClean="0">
                <a:latin typeface="Book Antiqua"/>
                <a:cs typeface="Book Antiqua"/>
              </a:rPr>
              <a:t>4 yellow smiles</a:t>
            </a:r>
          </a:p>
          <a:p>
            <a:r>
              <a:rPr lang="en-US" sz="3200" dirty="0" smtClean="0">
                <a:latin typeface="Book Antiqua"/>
                <a:cs typeface="Book Antiqua"/>
              </a:rPr>
              <a:t>3 orange smiles</a:t>
            </a:r>
          </a:p>
          <a:p>
            <a:r>
              <a:rPr lang="en-US" sz="3200" dirty="0" smtClean="0">
                <a:latin typeface="Book Antiqua"/>
                <a:cs typeface="Book Antiqua"/>
              </a:rPr>
              <a:t>8 blue smiles</a:t>
            </a:r>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p:cNvSpPr>
            <a:spLocks noGrp="1"/>
          </p:cNvSpPr>
          <p:nvPr>
            <p:ph type="dt" sz="half" idx="10"/>
          </p:nvPr>
        </p:nvSpPr>
        <p:spPr>
          <a:xfrm>
            <a:off x="5932960" y="6390808"/>
            <a:ext cx="3044952" cy="365760"/>
          </a:xfrm>
        </p:spPr>
        <p:txBody>
          <a:bodyPr/>
          <a:lstStyle/>
          <a:p>
            <a:r>
              <a:rPr lang="en-US" sz="1400" dirty="0" smtClean="0">
                <a:latin typeface="Book Antiqua"/>
                <a:cs typeface="Book Antiqua"/>
              </a:rPr>
              <a:t>Scripps Classroom Connection</a:t>
            </a:r>
            <a:endParaRPr lang="en-US" sz="1400" dirty="0">
              <a:latin typeface="Book Antiqua"/>
              <a:cs typeface="Book Antiqua"/>
            </a:endParaRPr>
          </a:p>
        </p:txBody>
      </p:sp>
      <p:sp>
        <p:nvSpPr>
          <p:cNvPr id="6" name="Footer Placeholder 3"/>
          <p:cNvSpPr>
            <a:spLocks noGrp="1"/>
          </p:cNvSpPr>
          <p:nvPr>
            <p:ph type="ftr" sz="quarter" idx="11"/>
          </p:nvPr>
        </p:nvSpPr>
        <p:spPr>
          <a:xfrm>
            <a:off x="163040" y="6396672"/>
            <a:ext cx="3581400" cy="365760"/>
          </a:xfrm>
        </p:spPr>
        <p:txBody>
          <a:bodyPr/>
          <a:lstStyle/>
          <a:p>
            <a:pPr algn="l"/>
            <a:r>
              <a:rPr lang="en-US" sz="1400" dirty="0" smtClean="0">
                <a:solidFill>
                  <a:schemeClr val="bg1"/>
                </a:solidFill>
                <a:latin typeface="Book Antiqua"/>
                <a:cs typeface="Book Antiqua"/>
              </a:rPr>
              <a:t>http://</a:t>
            </a:r>
            <a:r>
              <a:rPr lang="en-US" sz="1400" dirty="0" err="1" smtClean="0">
                <a:solidFill>
                  <a:schemeClr val="bg1"/>
                </a:solidFill>
                <a:latin typeface="Book Antiqua"/>
                <a:cs typeface="Book Antiqua"/>
              </a:rPr>
              <a:t>earthref.org</a:t>
            </a:r>
            <a:r>
              <a:rPr lang="en-US" sz="1400" dirty="0" smtClean="0">
                <a:solidFill>
                  <a:schemeClr val="bg1"/>
                </a:solidFill>
                <a:latin typeface="Book Antiqua"/>
                <a:cs typeface="Book Antiqua"/>
              </a:rPr>
              <a:t>/SCC</a:t>
            </a:r>
            <a:endParaRPr lang="en-US" sz="1400" dirty="0">
              <a:solidFill>
                <a:schemeClr val="bg1"/>
              </a:solidFill>
              <a:latin typeface="Book Antiqua"/>
              <a:cs typeface="Book Antiqua"/>
            </a:endParaRPr>
          </a:p>
        </p:txBody>
      </p:sp>
      <p:sp>
        <p:nvSpPr>
          <p:cNvPr id="4" name="TextBox 3"/>
          <p:cNvSpPr txBox="1"/>
          <p:nvPr/>
        </p:nvSpPr>
        <p:spPr>
          <a:xfrm>
            <a:off x="796687" y="270268"/>
            <a:ext cx="7572613" cy="1569660"/>
          </a:xfrm>
          <a:prstGeom prst="rect">
            <a:avLst/>
          </a:prstGeom>
          <a:noFill/>
        </p:spPr>
        <p:txBody>
          <a:bodyPr wrap="square" rtlCol="0">
            <a:spAutoFit/>
          </a:bodyPr>
          <a:lstStyle/>
          <a:p>
            <a:pPr algn="ctr"/>
            <a:r>
              <a:rPr lang="en-US" sz="4800" dirty="0" smtClean="0">
                <a:latin typeface="Book Antiqua"/>
                <a:cs typeface="Book Antiqua"/>
              </a:rPr>
              <a:t>How does population dynamics affect diversity?</a:t>
            </a:r>
          </a:p>
        </p:txBody>
      </p:sp>
      <p:sp>
        <p:nvSpPr>
          <p:cNvPr id="9" name="Smiley Face 8"/>
          <p:cNvSpPr/>
          <p:nvPr/>
        </p:nvSpPr>
        <p:spPr>
          <a:xfrm>
            <a:off x="472837" y="3105150"/>
            <a:ext cx="647700" cy="622300"/>
          </a:xfrm>
          <a:prstGeom prst="smileyFace">
            <a:avLst/>
          </a:prstGeom>
          <a:solidFill>
            <a:srgbClr val="FFFF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Smiley Face 9"/>
          <p:cNvSpPr/>
          <p:nvPr/>
        </p:nvSpPr>
        <p:spPr>
          <a:xfrm>
            <a:off x="1270000" y="3825051"/>
            <a:ext cx="647700" cy="622300"/>
          </a:xfrm>
          <a:prstGeom prst="smileyFace">
            <a:avLst/>
          </a:prstGeom>
          <a:solidFill>
            <a:srgbClr val="FF66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Smiley Face 11"/>
          <p:cNvSpPr/>
          <p:nvPr/>
        </p:nvSpPr>
        <p:spPr>
          <a:xfrm>
            <a:off x="472837" y="4136201"/>
            <a:ext cx="647700" cy="622300"/>
          </a:xfrm>
          <a:prstGeom prst="smileyFace">
            <a:avLst/>
          </a:prstGeom>
          <a:solidFill>
            <a:srgbClr val="FF66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Smiley Face 12"/>
          <p:cNvSpPr/>
          <p:nvPr/>
        </p:nvSpPr>
        <p:spPr>
          <a:xfrm>
            <a:off x="1917700" y="4641850"/>
            <a:ext cx="647700" cy="622300"/>
          </a:xfrm>
          <a:prstGeom prst="smileyFace">
            <a:avLst/>
          </a:prstGeom>
          <a:solidFill>
            <a:srgbClr val="0000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Smiley Face 13"/>
          <p:cNvSpPr/>
          <p:nvPr/>
        </p:nvSpPr>
        <p:spPr>
          <a:xfrm>
            <a:off x="298450" y="2151078"/>
            <a:ext cx="647700" cy="622300"/>
          </a:xfrm>
          <a:prstGeom prst="smileyFace">
            <a:avLst/>
          </a:prstGeom>
          <a:solidFill>
            <a:srgbClr val="FFFF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Smiley Face 14"/>
          <p:cNvSpPr/>
          <p:nvPr/>
        </p:nvSpPr>
        <p:spPr>
          <a:xfrm>
            <a:off x="946150" y="2489200"/>
            <a:ext cx="647700" cy="622300"/>
          </a:xfrm>
          <a:prstGeom prst="smileyFace">
            <a:avLst/>
          </a:prstGeom>
          <a:solidFill>
            <a:srgbClr val="FFFF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Smiley Face 15"/>
          <p:cNvSpPr/>
          <p:nvPr/>
        </p:nvSpPr>
        <p:spPr>
          <a:xfrm>
            <a:off x="2628900" y="3105150"/>
            <a:ext cx="647700" cy="622300"/>
          </a:xfrm>
          <a:prstGeom prst="smileyFace">
            <a:avLst/>
          </a:prstGeom>
          <a:solidFill>
            <a:srgbClr val="FFFF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Smiley Face 21"/>
          <p:cNvSpPr/>
          <p:nvPr/>
        </p:nvSpPr>
        <p:spPr>
          <a:xfrm>
            <a:off x="1120537" y="4953000"/>
            <a:ext cx="647700" cy="622300"/>
          </a:xfrm>
          <a:prstGeom prst="smileyFace">
            <a:avLst/>
          </a:prstGeom>
          <a:solidFill>
            <a:srgbClr val="0000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Smiley Face 22"/>
          <p:cNvSpPr/>
          <p:nvPr/>
        </p:nvSpPr>
        <p:spPr>
          <a:xfrm>
            <a:off x="472837" y="4953000"/>
            <a:ext cx="647700" cy="622300"/>
          </a:xfrm>
          <a:prstGeom prst="smileyFace">
            <a:avLst/>
          </a:prstGeom>
          <a:solidFill>
            <a:srgbClr val="0000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p:cNvSpPr txBox="1"/>
          <p:nvPr/>
        </p:nvSpPr>
        <p:spPr>
          <a:xfrm>
            <a:off x="3405954" y="2398455"/>
            <a:ext cx="5571958" cy="2554545"/>
          </a:xfrm>
          <a:prstGeom prst="rect">
            <a:avLst/>
          </a:prstGeom>
          <a:noFill/>
        </p:spPr>
        <p:txBody>
          <a:bodyPr wrap="none" rtlCol="0">
            <a:spAutoFit/>
          </a:bodyPr>
          <a:lstStyle/>
          <a:p>
            <a:r>
              <a:rPr lang="en-US" sz="3200" dirty="0" smtClean="0">
                <a:latin typeface="Book Antiqua"/>
                <a:cs typeface="Book Antiqua"/>
              </a:rPr>
              <a:t>Later, there are:</a:t>
            </a:r>
          </a:p>
          <a:p>
            <a:r>
              <a:rPr lang="en-US" sz="3200" dirty="0" smtClean="0">
                <a:latin typeface="Book Antiqua"/>
                <a:cs typeface="Book Antiqua"/>
              </a:rPr>
              <a:t>3</a:t>
            </a:r>
            <a:r>
              <a:rPr lang="en-US" sz="3200" dirty="0" smtClean="0">
                <a:solidFill>
                  <a:srgbClr val="CCFFCC"/>
                </a:solidFill>
                <a:latin typeface="Book Antiqua"/>
                <a:cs typeface="Book Antiqua"/>
              </a:rPr>
              <a:t> births </a:t>
            </a:r>
            <a:r>
              <a:rPr lang="en-US" sz="3200" dirty="0" smtClean="0">
                <a:latin typeface="Book Antiqua"/>
                <a:cs typeface="Book Antiqua"/>
              </a:rPr>
              <a:t>of new yellow smiles</a:t>
            </a:r>
          </a:p>
          <a:p>
            <a:r>
              <a:rPr lang="en-US" sz="3200" dirty="0" smtClean="0">
                <a:latin typeface="Book Antiqua"/>
                <a:cs typeface="Book Antiqua"/>
              </a:rPr>
              <a:t>1 </a:t>
            </a:r>
            <a:r>
              <a:rPr lang="en-US" sz="3200" dirty="0" smtClean="0">
                <a:solidFill>
                  <a:srgbClr val="FF0000"/>
                </a:solidFill>
                <a:latin typeface="Book Antiqua"/>
                <a:cs typeface="Book Antiqua"/>
              </a:rPr>
              <a:t>death</a:t>
            </a:r>
            <a:r>
              <a:rPr lang="en-US" sz="3200" dirty="0" smtClean="0">
                <a:latin typeface="Book Antiqua"/>
                <a:cs typeface="Book Antiqua"/>
              </a:rPr>
              <a:t> of an orange smile</a:t>
            </a:r>
          </a:p>
          <a:p>
            <a:r>
              <a:rPr lang="en-US" sz="3200" dirty="0" smtClean="0">
                <a:latin typeface="Book Antiqua"/>
                <a:cs typeface="Book Antiqua"/>
              </a:rPr>
              <a:t>5 blue smiles </a:t>
            </a:r>
            <a:r>
              <a:rPr lang="en-US" sz="3200" dirty="0" smtClean="0">
                <a:solidFill>
                  <a:srgbClr val="FF0000"/>
                </a:solidFill>
                <a:latin typeface="Book Antiqua"/>
                <a:cs typeface="Book Antiqua"/>
              </a:rPr>
              <a:t>emigrated</a:t>
            </a:r>
            <a:r>
              <a:rPr lang="en-US" sz="3200" dirty="0" smtClean="0">
                <a:latin typeface="Book Antiqua"/>
                <a:cs typeface="Book Antiqua"/>
              </a:rPr>
              <a:t> away</a:t>
            </a:r>
          </a:p>
          <a:p>
            <a:endParaRPr lang="en-US" sz="3200" dirty="0" smtClean="0">
              <a:latin typeface="Book Antiqua"/>
              <a:cs typeface="Book Antiqua"/>
            </a:endParaRPr>
          </a:p>
        </p:txBody>
      </p:sp>
      <p:sp>
        <p:nvSpPr>
          <p:cNvPr id="25" name="Smiley Face 24"/>
          <p:cNvSpPr/>
          <p:nvPr/>
        </p:nvSpPr>
        <p:spPr>
          <a:xfrm>
            <a:off x="1593850" y="2800350"/>
            <a:ext cx="647700" cy="622300"/>
          </a:xfrm>
          <a:prstGeom prst="smileyFace">
            <a:avLst/>
          </a:prstGeom>
          <a:solidFill>
            <a:srgbClr val="FFFF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Smiley Face 25"/>
          <p:cNvSpPr/>
          <p:nvPr/>
        </p:nvSpPr>
        <p:spPr>
          <a:xfrm>
            <a:off x="2415937" y="2151078"/>
            <a:ext cx="647700" cy="622300"/>
          </a:xfrm>
          <a:prstGeom prst="smileyFace">
            <a:avLst/>
          </a:prstGeom>
          <a:solidFill>
            <a:srgbClr val="FFFF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Smiley Face 26"/>
          <p:cNvSpPr/>
          <p:nvPr/>
        </p:nvSpPr>
        <p:spPr>
          <a:xfrm>
            <a:off x="1593850" y="2074098"/>
            <a:ext cx="647700" cy="622300"/>
          </a:xfrm>
          <a:prstGeom prst="smileyFace">
            <a:avLst/>
          </a:prstGeom>
          <a:solidFill>
            <a:srgbClr val="FFFF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p:cNvSpPr>
            <a:spLocks noGrp="1"/>
          </p:cNvSpPr>
          <p:nvPr>
            <p:ph type="dt" sz="half" idx="10"/>
          </p:nvPr>
        </p:nvSpPr>
        <p:spPr>
          <a:xfrm>
            <a:off x="11025660" y="6390808"/>
            <a:ext cx="3044952" cy="365760"/>
          </a:xfrm>
        </p:spPr>
        <p:txBody>
          <a:bodyPr/>
          <a:lstStyle/>
          <a:p>
            <a:r>
              <a:rPr lang="en-US" sz="1400" dirty="0" smtClean="0">
                <a:latin typeface="Book Antiqua"/>
                <a:cs typeface="Book Antiqua"/>
              </a:rPr>
              <a:t>Scripps Classroom Connection</a:t>
            </a:r>
            <a:endParaRPr lang="en-US" sz="1400" dirty="0">
              <a:latin typeface="Book Antiqua"/>
              <a:cs typeface="Book Antiqua"/>
            </a:endParaRPr>
          </a:p>
        </p:txBody>
      </p:sp>
      <p:sp>
        <p:nvSpPr>
          <p:cNvPr id="6" name="Footer Placeholder 3"/>
          <p:cNvSpPr>
            <a:spLocks noGrp="1"/>
          </p:cNvSpPr>
          <p:nvPr>
            <p:ph type="ftr" sz="quarter" idx="11"/>
          </p:nvPr>
        </p:nvSpPr>
        <p:spPr>
          <a:xfrm>
            <a:off x="5255740" y="6396672"/>
            <a:ext cx="3581400" cy="365760"/>
          </a:xfrm>
        </p:spPr>
        <p:txBody>
          <a:bodyPr/>
          <a:lstStyle/>
          <a:p>
            <a:pPr algn="l"/>
            <a:r>
              <a:rPr lang="en-US" sz="1400" dirty="0" smtClean="0">
                <a:solidFill>
                  <a:schemeClr val="bg1"/>
                </a:solidFill>
                <a:latin typeface="Book Antiqua"/>
                <a:cs typeface="Book Antiqua"/>
              </a:rPr>
              <a:t>http://</a:t>
            </a:r>
            <a:r>
              <a:rPr lang="en-US" sz="1400" dirty="0" err="1" smtClean="0">
                <a:solidFill>
                  <a:schemeClr val="bg1"/>
                </a:solidFill>
                <a:latin typeface="Book Antiqua"/>
                <a:cs typeface="Book Antiqua"/>
              </a:rPr>
              <a:t>earthref.org</a:t>
            </a:r>
            <a:r>
              <a:rPr lang="en-US" sz="1400" dirty="0" smtClean="0">
                <a:solidFill>
                  <a:schemeClr val="bg1"/>
                </a:solidFill>
                <a:latin typeface="Book Antiqua"/>
                <a:cs typeface="Book Antiqua"/>
              </a:rPr>
              <a:t>/SCC</a:t>
            </a:r>
            <a:endParaRPr lang="en-US" sz="1400" dirty="0">
              <a:solidFill>
                <a:schemeClr val="bg1"/>
              </a:solidFill>
              <a:latin typeface="Book Antiqua"/>
              <a:cs typeface="Book Antiqua"/>
            </a:endParaRPr>
          </a:p>
        </p:txBody>
      </p:sp>
      <p:sp>
        <p:nvSpPr>
          <p:cNvPr id="4" name="TextBox 3"/>
          <p:cNvSpPr txBox="1"/>
          <p:nvPr/>
        </p:nvSpPr>
        <p:spPr>
          <a:xfrm>
            <a:off x="796687" y="270268"/>
            <a:ext cx="7572613" cy="1569660"/>
          </a:xfrm>
          <a:prstGeom prst="rect">
            <a:avLst/>
          </a:prstGeom>
          <a:noFill/>
        </p:spPr>
        <p:txBody>
          <a:bodyPr wrap="square" rtlCol="0">
            <a:spAutoFit/>
          </a:bodyPr>
          <a:lstStyle/>
          <a:p>
            <a:pPr algn="ctr"/>
            <a:r>
              <a:rPr lang="en-US" sz="4800" dirty="0" smtClean="0">
                <a:latin typeface="Book Antiqua"/>
                <a:cs typeface="Book Antiqua"/>
              </a:rPr>
              <a:t>How does population dynamics affect diversity?</a:t>
            </a:r>
          </a:p>
        </p:txBody>
      </p:sp>
      <p:sp>
        <p:nvSpPr>
          <p:cNvPr id="9" name="Smiley Face 8"/>
          <p:cNvSpPr/>
          <p:nvPr/>
        </p:nvSpPr>
        <p:spPr>
          <a:xfrm>
            <a:off x="5715000" y="3416300"/>
            <a:ext cx="647700" cy="622300"/>
          </a:xfrm>
          <a:prstGeom prst="smileyFace">
            <a:avLst/>
          </a:prstGeom>
          <a:solidFill>
            <a:srgbClr val="FFFF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Smiley Face 9"/>
          <p:cNvSpPr/>
          <p:nvPr/>
        </p:nvSpPr>
        <p:spPr>
          <a:xfrm>
            <a:off x="7073900" y="4136201"/>
            <a:ext cx="647700" cy="622300"/>
          </a:xfrm>
          <a:prstGeom prst="smileyFace">
            <a:avLst/>
          </a:prstGeom>
          <a:solidFill>
            <a:srgbClr val="FF66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Smiley Face 11"/>
          <p:cNvSpPr/>
          <p:nvPr/>
        </p:nvSpPr>
        <p:spPr>
          <a:xfrm>
            <a:off x="6038850" y="4136201"/>
            <a:ext cx="647700" cy="622300"/>
          </a:xfrm>
          <a:prstGeom prst="smileyFace">
            <a:avLst/>
          </a:prstGeom>
          <a:solidFill>
            <a:srgbClr val="FF66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Smiley Face 12"/>
          <p:cNvSpPr/>
          <p:nvPr/>
        </p:nvSpPr>
        <p:spPr>
          <a:xfrm>
            <a:off x="7832487" y="4758501"/>
            <a:ext cx="647700" cy="622300"/>
          </a:xfrm>
          <a:prstGeom prst="smileyFace">
            <a:avLst/>
          </a:prstGeom>
          <a:solidFill>
            <a:srgbClr val="0000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Smiley Face 13"/>
          <p:cNvSpPr/>
          <p:nvPr/>
        </p:nvSpPr>
        <p:spPr>
          <a:xfrm>
            <a:off x="5391150" y="2741628"/>
            <a:ext cx="647700" cy="622300"/>
          </a:xfrm>
          <a:prstGeom prst="smileyFace">
            <a:avLst/>
          </a:prstGeom>
          <a:solidFill>
            <a:srgbClr val="FFFF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Smiley Face 14"/>
          <p:cNvSpPr/>
          <p:nvPr/>
        </p:nvSpPr>
        <p:spPr>
          <a:xfrm>
            <a:off x="6038850" y="2768600"/>
            <a:ext cx="647700" cy="622300"/>
          </a:xfrm>
          <a:prstGeom prst="smileyFace">
            <a:avLst/>
          </a:prstGeom>
          <a:solidFill>
            <a:srgbClr val="FFFF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Smiley Face 15"/>
          <p:cNvSpPr/>
          <p:nvPr/>
        </p:nvSpPr>
        <p:spPr>
          <a:xfrm>
            <a:off x="8045450" y="3513901"/>
            <a:ext cx="647700" cy="622300"/>
          </a:xfrm>
          <a:prstGeom prst="smileyFace">
            <a:avLst/>
          </a:prstGeom>
          <a:solidFill>
            <a:srgbClr val="FFFF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Smiley Face 21"/>
          <p:cNvSpPr/>
          <p:nvPr/>
        </p:nvSpPr>
        <p:spPr>
          <a:xfrm>
            <a:off x="6537087" y="4758501"/>
            <a:ext cx="647700" cy="622300"/>
          </a:xfrm>
          <a:prstGeom prst="smileyFace">
            <a:avLst/>
          </a:prstGeom>
          <a:solidFill>
            <a:srgbClr val="0000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Smiley Face 22"/>
          <p:cNvSpPr/>
          <p:nvPr/>
        </p:nvSpPr>
        <p:spPr>
          <a:xfrm>
            <a:off x="5715000" y="4758501"/>
            <a:ext cx="647700" cy="622300"/>
          </a:xfrm>
          <a:prstGeom prst="smileyFace">
            <a:avLst/>
          </a:prstGeom>
          <a:solidFill>
            <a:srgbClr val="0000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p:cNvSpPr txBox="1"/>
          <p:nvPr/>
        </p:nvSpPr>
        <p:spPr>
          <a:xfrm>
            <a:off x="333137" y="1875532"/>
            <a:ext cx="3377848" cy="584776"/>
          </a:xfrm>
          <a:prstGeom prst="rect">
            <a:avLst/>
          </a:prstGeom>
          <a:noFill/>
        </p:spPr>
        <p:txBody>
          <a:bodyPr wrap="none" rtlCol="0">
            <a:spAutoFit/>
          </a:bodyPr>
          <a:lstStyle/>
          <a:p>
            <a:r>
              <a:rPr lang="en-US" sz="3200" dirty="0" smtClean="0">
                <a:latin typeface="Book Antiqua"/>
                <a:cs typeface="Book Antiqua"/>
              </a:rPr>
              <a:t>Initial population</a:t>
            </a:r>
          </a:p>
        </p:txBody>
      </p:sp>
      <p:sp>
        <p:nvSpPr>
          <p:cNvPr id="25" name="Smiley Face 24"/>
          <p:cNvSpPr/>
          <p:nvPr/>
        </p:nvSpPr>
        <p:spPr>
          <a:xfrm>
            <a:off x="6860937" y="3482151"/>
            <a:ext cx="647700" cy="622300"/>
          </a:xfrm>
          <a:prstGeom prst="smileyFace">
            <a:avLst/>
          </a:prstGeom>
          <a:solidFill>
            <a:srgbClr val="FFFF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Smiley Face 25"/>
          <p:cNvSpPr/>
          <p:nvPr/>
        </p:nvSpPr>
        <p:spPr>
          <a:xfrm>
            <a:off x="7832487" y="2741628"/>
            <a:ext cx="647700" cy="622300"/>
          </a:xfrm>
          <a:prstGeom prst="smileyFace">
            <a:avLst/>
          </a:prstGeom>
          <a:solidFill>
            <a:srgbClr val="FFFF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Smiley Face 26"/>
          <p:cNvSpPr/>
          <p:nvPr/>
        </p:nvSpPr>
        <p:spPr>
          <a:xfrm>
            <a:off x="7073900" y="2768600"/>
            <a:ext cx="647700" cy="622300"/>
          </a:xfrm>
          <a:prstGeom prst="smileyFace">
            <a:avLst/>
          </a:prstGeom>
          <a:solidFill>
            <a:srgbClr val="FFFF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Date Placeholder 4"/>
          <p:cNvSpPr txBox="1">
            <a:spLocks/>
          </p:cNvSpPr>
          <p:nvPr/>
        </p:nvSpPr>
        <p:spPr>
          <a:xfrm>
            <a:off x="5932960" y="6390808"/>
            <a:ext cx="3044952" cy="365760"/>
          </a:xfrm>
          <a:prstGeom prst="rect">
            <a:avLst/>
          </a:prstGeom>
        </p:spPr>
        <p:txBody>
          <a:bodyPr vert="horz" bIns="0" anchor="b"/>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smtClean="0">
                <a:ln>
                  <a:noFill/>
                </a:ln>
                <a:solidFill>
                  <a:schemeClr val="tx2">
                    <a:shade val="50000"/>
                  </a:schemeClr>
                </a:solidFill>
                <a:effectLst/>
                <a:uLnTx/>
                <a:uFillTx/>
                <a:latin typeface="Book Antiqua"/>
                <a:ea typeface="+mn-ea"/>
                <a:cs typeface="Book Antiqua"/>
              </a:rPr>
              <a:t>Scripps Classroom Connection</a:t>
            </a:r>
            <a:endParaRPr kumimoji="0" lang="en-US" sz="1400" b="0" i="0" u="none" strike="noStrike" kern="1200" cap="none" spc="0" normalizeH="0" baseline="0" noProof="0" dirty="0">
              <a:ln>
                <a:noFill/>
              </a:ln>
              <a:solidFill>
                <a:schemeClr val="tx2">
                  <a:shade val="50000"/>
                </a:schemeClr>
              </a:solidFill>
              <a:effectLst/>
              <a:uLnTx/>
              <a:uFillTx/>
              <a:latin typeface="Book Antiqua"/>
              <a:ea typeface="+mn-ea"/>
              <a:cs typeface="Book Antiqua"/>
            </a:endParaRPr>
          </a:p>
        </p:txBody>
      </p:sp>
      <p:sp>
        <p:nvSpPr>
          <p:cNvPr id="19" name="Footer Placeholder 3"/>
          <p:cNvSpPr txBox="1">
            <a:spLocks/>
          </p:cNvSpPr>
          <p:nvPr/>
        </p:nvSpPr>
        <p:spPr>
          <a:xfrm>
            <a:off x="163040" y="6396672"/>
            <a:ext cx="3581400" cy="365760"/>
          </a:xfrm>
          <a:prstGeom prst="rect">
            <a:avLst/>
          </a:prstGeom>
        </p:spPr>
        <p:txBody>
          <a:bodyPr vert="horz" lIns="0" rIns="0" bIns="0" anchor="b"/>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smtClean="0">
                <a:ln>
                  <a:noFill/>
                </a:ln>
                <a:solidFill>
                  <a:schemeClr val="bg1"/>
                </a:solidFill>
                <a:effectLst/>
                <a:uLnTx/>
                <a:uFillTx/>
                <a:latin typeface="Book Antiqua"/>
                <a:ea typeface="+mn-ea"/>
                <a:cs typeface="Book Antiqua"/>
              </a:rPr>
              <a:t>http://earthref.org/SCC</a:t>
            </a:r>
            <a:endParaRPr kumimoji="0" lang="en-US" sz="1400" b="0" i="0" u="none" strike="noStrike" kern="1200" cap="none" spc="0" normalizeH="0" baseline="0" noProof="0" dirty="0">
              <a:ln>
                <a:noFill/>
              </a:ln>
              <a:solidFill>
                <a:schemeClr val="bg1"/>
              </a:solidFill>
              <a:effectLst/>
              <a:uLnTx/>
              <a:uFillTx/>
              <a:latin typeface="Book Antiqua"/>
              <a:ea typeface="+mn-ea"/>
              <a:cs typeface="Book Antiqua"/>
            </a:endParaRPr>
          </a:p>
        </p:txBody>
      </p:sp>
      <p:sp>
        <p:nvSpPr>
          <p:cNvPr id="20" name="Smiley Face 19"/>
          <p:cNvSpPr/>
          <p:nvPr/>
        </p:nvSpPr>
        <p:spPr>
          <a:xfrm>
            <a:off x="298450" y="2686050"/>
            <a:ext cx="647700" cy="622300"/>
          </a:xfrm>
          <a:prstGeom prst="smileyFace">
            <a:avLst/>
          </a:prstGeom>
          <a:solidFill>
            <a:srgbClr val="FFFF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Smiley Face 20"/>
          <p:cNvSpPr/>
          <p:nvPr/>
        </p:nvSpPr>
        <p:spPr>
          <a:xfrm>
            <a:off x="1250950" y="3422650"/>
            <a:ext cx="647700" cy="622300"/>
          </a:xfrm>
          <a:prstGeom prst="smileyFace">
            <a:avLst/>
          </a:prstGeom>
          <a:solidFill>
            <a:srgbClr val="FF66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Smiley Face 27"/>
          <p:cNvSpPr/>
          <p:nvPr/>
        </p:nvSpPr>
        <p:spPr>
          <a:xfrm>
            <a:off x="2305050" y="3416300"/>
            <a:ext cx="647700" cy="622300"/>
          </a:xfrm>
          <a:prstGeom prst="smileyFace">
            <a:avLst/>
          </a:prstGeom>
          <a:solidFill>
            <a:srgbClr val="FF66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Smiley Face 28"/>
          <p:cNvSpPr/>
          <p:nvPr/>
        </p:nvSpPr>
        <p:spPr>
          <a:xfrm>
            <a:off x="148987" y="3513901"/>
            <a:ext cx="647700" cy="622300"/>
          </a:xfrm>
          <a:prstGeom prst="smileyFace">
            <a:avLst/>
          </a:prstGeom>
          <a:solidFill>
            <a:srgbClr val="FF66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Smiley Face 29"/>
          <p:cNvSpPr/>
          <p:nvPr/>
        </p:nvSpPr>
        <p:spPr>
          <a:xfrm>
            <a:off x="298450" y="4136201"/>
            <a:ext cx="647700" cy="622300"/>
          </a:xfrm>
          <a:prstGeom prst="smileyFace">
            <a:avLst/>
          </a:prstGeom>
          <a:solidFill>
            <a:srgbClr val="0000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Smiley Face 30"/>
          <p:cNvSpPr/>
          <p:nvPr/>
        </p:nvSpPr>
        <p:spPr>
          <a:xfrm>
            <a:off x="1135699" y="2692400"/>
            <a:ext cx="647700" cy="622300"/>
          </a:xfrm>
          <a:prstGeom prst="smileyFace">
            <a:avLst/>
          </a:prstGeom>
          <a:solidFill>
            <a:srgbClr val="FFFF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Smiley Face 31"/>
          <p:cNvSpPr/>
          <p:nvPr/>
        </p:nvSpPr>
        <p:spPr>
          <a:xfrm>
            <a:off x="1898650" y="2692400"/>
            <a:ext cx="647700" cy="622300"/>
          </a:xfrm>
          <a:prstGeom prst="smileyFace">
            <a:avLst/>
          </a:prstGeom>
          <a:solidFill>
            <a:srgbClr val="FFFF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Smiley Face 32"/>
          <p:cNvSpPr/>
          <p:nvPr/>
        </p:nvSpPr>
        <p:spPr>
          <a:xfrm>
            <a:off x="2914650" y="2783651"/>
            <a:ext cx="647700" cy="622300"/>
          </a:xfrm>
          <a:prstGeom prst="smileyFace">
            <a:avLst/>
          </a:prstGeom>
          <a:solidFill>
            <a:srgbClr val="FFFF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Smiley Face 33"/>
          <p:cNvSpPr/>
          <p:nvPr/>
        </p:nvSpPr>
        <p:spPr>
          <a:xfrm>
            <a:off x="1120537" y="4136201"/>
            <a:ext cx="647700" cy="622300"/>
          </a:xfrm>
          <a:prstGeom prst="smileyFace">
            <a:avLst/>
          </a:prstGeom>
          <a:solidFill>
            <a:srgbClr val="0000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Smiley Face 34"/>
          <p:cNvSpPr/>
          <p:nvPr/>
        </p:nvSpPr>
        <p:spPr>
          <a:xfrm>
            <a:off x="2565400" y="4136201"/>
            <a:ext cx="647700" cy="622300"/>
          </a:xfrm>
          <a:prstGeom prst="smileyFace">
            <a:avLst/>
          </a:prstGeom>
          <a:solidFill>
            <a:srgbClr val="0000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Smiley Face 35"/>
          <p:cNvSpPr/>
          <p:nvPr/>
        </p:nvSpPr>
        <p:spPr>
          <a:xfrm>
            <a:off x="2546350" y="4758501"/>
            <a:ext cx="647700" cy="622300"/>
          </a:xfrm>
          <a:prstGeom prst="smileyFace">
            <a:avLst/>
          </a:prstGeom>
          <a:solidFill>
            <a:srgbClr val="0000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Smiley Face 36"/>
          <p:cNvSpPr/>
          <p:nvPr/>
        </p:nvSpPr>
        <p:spPr>
          <a:xfrm>
            <a:off x="1768237" y="4136201"/>
            <a:ext cx="647700" cy="622300"/>
          </a:xfrm>
          <a:prstGeom prst="smileyFace">
            <a:avLst/>
          </a:prstGeom>
          <a:solidFill>
            <a:srgbClr val="0000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Smiley Face 37"/>
          <p:cNvSpPr/>
          <p:nvPr/>
        </p:nvSpPr>
        <p:spPr>
          <a:xfrm>
            <a:off x="1917700" y="4953000"/>
            <a:ext cx="647700" cy="622300"/>
          </a:xfrm>
          <a:prstGeom prst="smileyFace">
            <a:avLst/>
          </a:prstGeom>
          <a:solidFill>
            <a:srgbClr val="0000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Smiley Face 38"/>
          <p:cNvSpPr/>
          <p:nvPr/>
        </p:nvSpPr>
        <p:spPr>
          <a:xfrm>
            <a:off x="1120537" y="4953000"/>
            <a:ext cx="647700" cy="622300"/>
          </a:xfrm>
          <a:prstGeom prst="smileyFace">
            <a:avLst/>
          </a:prstGeom>
          <a:solidFill>
            <a:srgbClr val="0000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Smiley Face 39"/>
          <p:cNvSpPr/>
          <p:nvPr/>
        </p:nvSpPr>
        <p:spPr>
          <a:xfrm>
            <a:off x="472837" y="4953000"/>
            <a:ext cx="647700" cy="622300"/>
          </a:xfrm>
          <a:prstGeom prst="smileyFace">
            <a:avLst/>
          </a:prstGeom>
          <a:solidFill>
            <a:srgbClr val="0000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TextBox 40"/>
          <p:cNvSpPr txBox="1"/>
          <p:nvPr/>
        </p:nvSpPr>
        <p:spPr>
          <a:xfrm>
            <a:off x="5766777" y="1888232"/>
            <a:ext cx="3211135" cy="584776"/>
          </a:xfrm>
          <a:prstGeom prst="rect">
            <a:avLst/>
          </a:prstGeom>
          <a:noFill/>
        </p:spPr>
        <p:txBody>
          <a:bodyPr wrap="none" rtlCol="0">
            <a:spAutoFit/>
          </a:bodyPr>
          <a:lstStyle/>
          <a:p>
            <a:r>
              <a:rPr lang="en-US" sz="3200" dirty="0" smtClean="0">
                <a:latin typeface="Book Antiqua"/>
                <a:cs typeface="Book Antiqua"/>
              </a:rPr>
              <a:t>Final population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p:cNvSpPr>
            <a:spLocks noGrp="1"/>
          </p:cNvSpPr>
          <p:nvPr>
            <p:ph type="dt" sz="half" idx="10"/>
          </p:nvPr>
        </p:nvSpPr>
        <p:spPr>
          <a:xfrm>
            <a:off x="5932960" y="6390808"/>
            <a:ext cx="3044952" cy="365760"/>
          </a:xfrm>
        </p:spPr>
        <p:txBody>
          <a:bodyPr/>
          <a:lstStyle/>
          <a:p>
            <a:r>
              <a:rPr lang="en-US" sz="1400" dirty="0" smtClean="0">
                <a:latin typeface="Book Antiqua"/>
                <a:cs typeface="Book Antiqua"/>
              </a:rPr>
              <a:t>Scripps Classroom Connection</a:t>
            </a:r>
            <a:endParaRPr lang="en-US" sz="1400" dirty="0">
              <a:latin typeface="Book Antiqua"/>
              <a:cs typeface="Book Antiqua"/>
            </a:endParaRPr>
          </a:p>
        </p:txBody>
      </p:sp>
      <p:sp>
        <p:nvSpPr>
          <p:cNvPr id="6" name="Footer Placeholder 3"/>
          <p:cNvSpPr>
            <a:spLocks noGrp="1"/>
          </p:cNvSpPr>
          <p:nvPr>
            <p:ph type="ftr" sz="quarter" idx="11"/>
          </p:nvPr>
        </p:nvSpPr>
        <p:spPr>
          <a:xfrm>
            <a:off x="163040" y="6396672"/>
            <a:ext cx="3581400" cy="365760"/>
          </a:xfrm>
        </p:spPr>
        <p:txBody>
          <a:bodyPr/>
          <a:lstStyle/>
          <a:p>
            <a:pPr algn="l"/>
            <a:r>
              <a:rPr lang="en-US" sz="1400" dirty="0" smtClean="0">
                <a:solidFill>
                  <a:schemeClr val="bg1"/>
                </a:solidFill>
                <a:latin typeface="Book Antiqua"/>
                <a:cs typeface="Book Antiqua"/>
              </a:rPr>
              <a:t>http://</a:t>
            </a:r>
            <a:r>
              <a:rPr lang="en-US" sz="1400" dirty="0" err="1" smtClean="0">
                <a:solidFill>
                  <a:schemeClr val="bg1"/>
                </a:solidFill>
                <a:latin typeface="Book Antiqua"/>
                <a:cs typeface="Book Antiqua"/>
              </a:rPr>
              <a:t>earthref.org</a:t>
            </a:r>
            <a:r>
              <a:rPr lang="en-US" sz="1400" dirty="0" smtClean="0">
                <a:solidFill>
                  <a:schemeClr val="bg1"/>
                </a:solidFill>
                <a:latin typeface="Book Antiqua"/>
                <a:cs typeface="Book Antiqua"/>
              </a:rPr>
              <a:t>/SCC</a:t>
            </a:r>
            <a:endParaRPr lang="en-US" sz="1400" dirty="0">
              <a:solidFill>
                <a:schemeClr val="bg1"/>
              </a:solidFill>
              <a:latin typeface="Book Antiqua"/>
              <a:cs typeface="Book Antiqua"/>
            </a:endParaRPr>
          </a:p>
        </p:txBody>
      </p:sp>
      <p:sp>
        <p:nvSpPr>
          <p:cNvPr id="4" name="TextBox 3"/>
          <p:cNvSpPr txBox="1"/>
          <p:nvPr/>
        </p:nvSpPr>
        <p:spPr>
          <a:xfrm>
            <a:off x="529987" y="270268"/>
            <a:ext cx="8016125" cy="1569660"/>
          </a:xfrm>
          <a:prstGeom prst="rect">
            <a:avLst/>
          </a:prstGeom>
          <a:noFill/>
        </p:spPr>
        <p:txBody>
          <a:bodyPr wrap="square" rtlCol="0">
            <a:spAutoFit/>
          </a:bodyPr>
          <a:lstStyle/>
          <a:p>
            <a:pPr algn="ctr"/>
            <a:r>
              <a:rPr lang="en-US" sz="4800" dirty="0" smtClean="0">
                <a:latin typeface="Book Antiqua"/>
                <a:cs typeface="Book Antiqua"/>
              </a:rPr>
              <a:t>Today’s Activity:</a:t>
            </a:r>
          </a:p>
          <a:p>
            <a:pPr algn="ctr"/>
            <a:r>
              <a:rPr lang="en-US" sz="4800" dirty="0" smtClean="0">
                <a:latin typeface="Book Antiqua"/>
                <a:cs typeface="Book Antiqua"/>
              </a:rPr>
              <a:t>Population Dynamics Game</a:t>
            </a:r>
          </a:p>
        </p:txBody>
      </p:sp>
      <p:sp>
        <p:nvSpPr>
          <p:cNvPr id="7" name="TextBox 6"/>
          <p:cNvSpPr txBox="1"/>
          <p:nvPr/>
        </p:nvSpPr>
        <p:spPr>
          <a:xfrm>
            <a:off x="811377" y="5313590"/>
            <a:ext cx="7734735" cy="1077218"/>
          </a:xfrm>
          <a:prstGeom prst="rect">
            <a:avLst/>
          </a:prstGeom>
          <a:noFill/>
        </p:spPr>
        <p:txBody>
          <a:bodyPr wrap="square" rtlCol="0">
            <a:spAutoFit/>
          </a:bodyPr>
          <a:lstStyle/>
          <a:p>
            <a:pPr algn="ctr"/>
            <a:r>
              <a:rPr lang="en-US" sz="3200" dirty="0" smtClean="0">
                <a:latin typeface="Book Antiqua"/>
                <a:cs typeface="Book Antiqua"/>
              </a:rPr>
              <a:t>Everyone gets an initial population of plankton (beans)</a:t>
            </a:r>
          </a:p>
        </p:txBody>
      </p:sp>
      <p:pic>
        <p:nvPicPr>
          <p:cNvPr id="9" name="Picture 8"/>
          <p:cNvPicPr>
            <a:picLocks noChangeAspect="1"/>
          </p:cNvPicPr>
          <p:nvPr/>
        </p:nvPicPr>
        <p:blipFill>
          <a:blip r:embed="rId3"/>
          <a:stretch>
            <a:fillRect/>
          </a:stretch>
        </p:blipFill>
        <p:spPr>
          <a:xfrm>
            <a:off x="2743200" y="2577104"/>
            <a:ext cx="3371596" cy="2528697"/>
          </a:xfrm>
          <a:prstGeom prst="rect">
            <a:avLst/>
          </a:prstGeom>
        </p:spPr>
      </p:pic>
      <p:sp>
        <p:nvSpPr>
          <p:cNvPr id="10" name="Rectangle 9"/>
          <p:cNvSpPr/>
          <p:nvPr/>
        </p:nvSpPr>
        <p:spPr>
          <a:xfrm>
            <a:off x="1690020" y="1804269"/>
            <a:ext cx="5561539" cy="584776"/>
          </a:xfrm>
          <a:prstGeom prst="rect">
            <a:avLst/>
          </a:prstGeom>
        </p:spPr>
        <p:txBody>
          <a:bodyPr wrap="none">
            <a:spAutoFit/>
          </a:bodyPr>
          <a:lstStyle/>
          <a:p>
            <a:pPr lvl="0"/>
            <a:r>
              <a:rPr lang="en-US" sz="3200" dirty="0" smtClean="0">
                <a:solidFill>
                  <a:prstClr val="white"/>
                </a:solidFill>
                <a:latin typeface="Book Antiqua"/>
                <a:cs typeface="Book Antiqua"/>
              </a:rPr>
              <a:t>You will be put in groups of 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p:cNvSpPr>
            <a:spLocks noGrp="1"/>
          </p:cNvSpPr>
          <p:nvPr>
            <p:ph type="dt" sz="half" idx="10"/>
          </p:nvPr>
        </p:nvSpPr>
        <p:spPr>
          <a:xfrm>
            <a:off x="5932960" y="6390808"/>
            <a:ext cx="3044952" cy="365760"/>
          </a:xfrm>
        </p:spPr>
        <p:txBody>
          <a:bodyPr/>
          <a:lstStyle/>
          <a:p>
            <a:r>
              <a:rPr lang="en-US" sz="1400" dirty="0" smtClean="0">
                <a:latin typeface="Book Antiqua"/>
                <a:cs typeface="Book Antiqua"/>
              </a:rPr>
              <a:t>Scripps Classroom Connection</a:t>
            </a:r>
            <a:endParaRPr lang="en-US" sz="1400" dirty="0">
              <a:latin typeface="Book Antiqua"/>
              <a:cs typeface="Book Antiqua"/>
            </a:endParaRPr>
          </a:p>
        </p:txBody>
      </p:sp>
      <p:sp>
        <p:nvSpPr>
          <p:cNvPr id="6" name="Footer Placeholder 3"/>
          <p:cNvSpPr>
            <a:spLocks noGrp="1"/>
          </p:cNvSpPr>
          <p:nvPr>
            <p:ph type="ftr" sz="quarter" idx="11"/>
          </p:nvPr>
        </p:nvSpPr>
        <p:spPr>
          <a:xfrm>
            <a:off x="163040" y="6396672"/>
            <a:ext cx="3581400" cy="365760"/>
          </a:xfrm>
        </p:spPr>
        <p:txBody>
          <a:bodyPr/>
          <a:lstStyle/>
          <a:p>
            <a:pPr algn="l"/>
            <a:r>
              <a:rPr lang="en-US" sz="1400" dirty="0" smtClean="0">
                <a:solidFill>
                  <a:schemeClr val="bg1"/>
                </a:solidFill>
                <a:latin typeface="Book Antiqua"/>
                <a:cs typeface="Book Antiqua"/>
              </a:rPr>
              <a:t>http://</a:t>
            </a:r>
            <a:r>
              <a:rPr lang="en-US" sz="1400" dirty="0" err="1" smtClean="0">
                <a:solidFill>
                  <a:schemeClr val="bg1"/>
                </a:solidFill>
                <a:latin typeface="Book Antiqua"/>
                <a:cs typeface="Book Antiqua"/>
              </a:rPr>
              <a:t>earthref.org</a:t>
            </a:r>
            <a:r>
              <a:rPr lang="en-US" sz="1400" dirty="0" smtClean="0">
                <a:solidFill>
                  <a:schemeClr val="bg1"/>
                </a:solidFill>
                <a:latin typeface="Book Antiqua"/>
                <a:cs typeface="Book Antiqua"/>
              </a:rPr>
              <a:t>/SCC</a:t>
            </a:r>
            <a:endParaRPr lang="en-US" sz="1400" dirty="0">
              <a:solidFill>
                <a:schemeClr val="bg1"/>
              </a:solidFill>
              <a:latin typeface="Book Antiqua"/>
              <a:cs typeface="Book Antiqua"/>
            </a:endParaRPr>
          </a:p>
        </p:txBody>
      </p:sp>
      <p:sp>
        <p:nvSpPr>
          <p:cNvPr id="4" name="TextBox 3"/>
          <p:cNvSpPr txBox="1"/>
          <p:nvPr/>
        </p:nvSpPr>
        <p:spPr>
          <a:xfrm>
            <a:off x="529987" y="270268"/>
            <a:ext cx="8016125" cy="1569660"/>
          </a:xfrm>
          <a:prstGeom prst="rect">
            <a:avLst/>
          </a:prstGeom>
          <a:noFill/>
        </p:spPr>
        <p:txBody>
          <a:bodyPr wrap="square" rtlCol="0">
            <a:spAutoFit/>
          </a:bodyPr>
          <a:lstStyle/>
          <a:p>
            <a:pPr algn="ctr"/>
            <a:r>
              <a:rPr lang="en-US" sz="4800" dirty="0" smtClean="0">
                <a:latin typeface="Book Antiqua"/>
                <a:cs typeface="Book Antiqua"/>
              </a:rPr>
              <a:t>Today’s Activity:</a:t>
            </a:r>
          </a:p>
          <a:p>
            <a:pPr algn="ctr"/>
            <a:r>
              <a:rPr lang="en-US" sz="4800" dirty="0" smtClean="0">
                <a:latin typeface="Book Antiqua"/>
                <a:cs typeface="Book Antiqua"/>
              </a:rPr>
              <a:t>Population Dynamics Game</a:t>
            </a:r>
          </a:p>
        </p:txBody>
      </p:sp>
      <p:sp>
        <p:nvSpPr>
          <p:cNvPr id="8" name="TextBox 7"/>
          <p:cNvSpPr txBox="1"/>
          <p:nvPr/>
        </p:nvSpPr>
        <p:spPr>
          <a:xfrm>
            <a:off x="163040" y="2190333"/>
            <a:ext cx="6315313" cy="2554545"/>
          </a:xfrm>
          <a:prstGeom prst="rect">
            <a:avLst/>
          </a:prstGeom>
          <a:noFill/>
        </p:spPr>
        <p:txBody>
          <a:bodyPr wrap="square" rtlCol="0">
            <a:spAutoFit/>
          </a:bodyPr>
          <a:lstStyle/>
          <a:p>
            <a:r>
              <a:rPr lang="en-US" sz="3200" dirty="0" smtClean="0">
                <a:latin typeface="Book Antiqua"/>
                <a:cs typeface="Book Antiqua"/>
              </a:rPr>
              <a:t>Each group will have two dice—one white and one colored</a:t>
            </a:r>
          </a:p>
          <a:p>
            <a:endParaRPr lang="en-US" sz="3200" dirty="0" smtClean="0">
              <a:latin typeface="Book Antiqua"/>
              <a:cs typeface="Book Antiqua"/>
            </a:endParaRPr>
          </a:p>
          <a:p>
            <a:r>
              <a:rPr lang="en-US" sz="3200" dirty="0" smtClean="0">
                <a:latin typeface="Book Antiqua"/>
                <a:cs typeface="Book Antiqua"/>
              </a:rPr>
              <a:t>Each group will also get 6 bowls, labeled as follows:</a:t>
            </a:r>
          </a:p>
        </p:txBody>
      </p:sp>
      <p:sp>
        <p:nvSpPr>
          <p:cNvPr id="10" name="Cube 9"/>
          <p:cNvSpPr/>
          <p:nvPr/>
        </p:nvSpPr>
        <p:spPr>
          <a:xfrm>
            <a:off x="6261100" y="2190333"/>
            <a:ext cx="1117600" cy="1092200"/>
          </a:xfrm>
          <a:prstGeom prst="cube">
            <a:avLst/>
          </a:prstGeom>
          <a:solidFill>
            <a:schemeClr val="tx1"/>
          </a:solidFill>
          <a:ln w="4445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Oval 12"/>
          <p:cNvSpPr/>
          <p:nvPr/>
        </p:nvSpPr>
        <p:spPr>
          <a:xfrm>
            <a:off x="6452953" y="2654300"/>
            <a:ext cx="176447" cy="1397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Oval 13"/>
          <p:cNvSpPr/>
          <p:nvPr/>
        </p:nvSpPr>
        <p:spPr>
          <a:xfrm>
            <a:off x="6618053" y="2832100"/>
            <a:ext cx="176447" cy="1397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Oval 14"/>
          <p:cNvSpPr/>
          <p:nvPr/>
        </p:nvSpPr>
        <p:spPr>
          <a:xfrm>
            <a:off x="6783153" y="2997200"/>
            <a:ext cx="176447" cy="1397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Oval 15"/>
          <p:cNvSpPr/>
          <p:nvPr/>
        </p:nvSpPr>
        <p:spPr>
          <a:xfrm>
            <a:off x="6732353" y="2247900"/>
            <a:ext cx="176447" cy="1397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p:cNvSpPr/>
          <p:nvPr/>
        </p:nvSpPr>
        <p:spPr>
          <a:xfrm>
            <a:off x="7151453" y="2540000"/>
            <a:ext cx="176447" cy="1397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Oval 17"/>
          <p:cNvSpPr/>
          <p:nvPr/>
        </p:nvSpPr>
        <p:spPr>
          <a:xfrm>
            <a:off x="7164153" y="2781300"/>
            <a:ext cx="176447" cy="1397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Cube 18"/>
          <p:cNvSpPr/>
          <p:nvPr/>
        </p:nvSpPr>
        <p:spPr>
          <a:xfrm>
            <a:off x="7683500" y="2190333"/>
            <a:ext cx="1117600" cy="1092200"/>
          </a:xfrm>
          <a:prstGeom prst="cube">
            <a:avLst/>
          </a:prstGeom>
          <a:solidFill>
            <a:srgbClr val="FF0000"/>
          </a:solidFill>
          <a:ln w="4445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p:cNvSpPr/>
          <p:nvPr/>
        </p:nvSpPr>
        <p:spPr>
          <a:xfrm>
            <a:off x="7875353" y="2654300"/>
            <a:ext cx="176447" cy="1397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Oval 20"/>
          <p:cNvSpPr/>
          <p:nvPr/>
        </p:nvSpPr>
        <p:spPr>
          <a:xfrm>
            <a:off x="8040453" y="2832100"/>
            <a:ext cx="176447" cy="1397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21"/>
          <p:cNvSpPr/>
          <p:nvPr/>
        </p:nvSpPr>
        <p:spPr>
          <a:xfrm>
            <a:off x="8205553" y="2997200"/>
            <a:ext cx="176447" cy="1397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Oval 22"/>
          <p:cNvSpPr/>
          <p:nvPr/>
        </p:nvSpPr>
        <p:spPr>
          <a:xfrm>
            <a:off x="8154753" y="2247900"/>
            <a:ext cx="176447" cy="1397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Oval 23"/>
          <p:cNvSpPr/>
          <p:nvPr/>
        </p:nvSpPr>
        <p:spPr>
          <a:xfrm>
            <a:off x="8573853" y="2540000"/>
            <a:ext cx="176447" cy="1397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Oval 24"/>
          <p:cNvSpPr/>
          <p:nvPr/>
        </p:nvSpPr>
        <p:spPr>
          <a:xfrm>
            <a:off x="8586553" y="2781300"/>
            <a:ext cx="176447" cy="1397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Chord 25"/>
          <p:cNvSpPr/>
          <p:nvPr/>
        </p:nvSpPr>
        <p:spPr>
          <a:xfrm rot="17608023">
            <a:off x="1561094" y="4589905"/>
            <a:ext cx="1361256" cy="1352071"/>
          </a:xfrm>
          <a:prstGeom prst="chord">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Chord 26"/>
          <p:cNvSpPr/>
          <p:nvPr/>
        </p:nvSpPr>
        <p:spPr>
          <a:xfrm rot="17608023">
            <a:off x="3063812" y="4589909"/>
            <a:ext cx="1361256" cy="1352071"/>
          </a:xfrm>
          <a:prstGeom prst="chord">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Chord 27"/>
          <p:cNvSpPr/>
          <p:nvPr/>
        </p:nvSpPr>
        <p:spPr>
          <a:xfrm rot="17608023">
            <a:off x="4613112" y="4589910"/>
            <a:ext cx="1361256" cy="1352071"/>
          </a:xfrm>
          <a:prstGeom prst="chord">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Chord 28"/>
          <p:cNvSpPr/>
          <p:nvPr/>
        </p:nvSpPr>
        <p:spPr>
          <a:xfrm rot="17608023">
            <a:off x="6143494" y="4589918"/>
            <a:ext cx="1361256" cy="1352071"/>
          </a:xfrm>
          <a:prstGeom prst="chord">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Chord 29"/>
          <p:cNvSpPr/>
          <p:nvPr/>
        </p:nvSpPr>
        <p:spPr>
          <a:xfrm rot="17608023">
            <a:off x="7701372" y="4589912"/>
            <a:ext cx="1361256" cy="1352071"/>
          </a:xfrm>
          <a:prstGeom prst="chord">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Chord 30"/>
          <p:cNvSpPr/>
          <p:nvPr/>
        </p:nvSpPr>
        <p:spPr>
          <a:xfrm rot="17608023">
            <a:off x="83534" y="4589907"/>
            <a:ext cx="1361256" cy="1352071"/>
          </a:xfrm>
          <a:prstGeom prst="chord">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latin typeface="Book Antiqua"/>
              <a:cs typeface="Book Antiqua"/>
            </a:endParaRPr>
          </a:p>
        </p:txBody>
      </p:sp>
      <p:sp>
        <p:nvSpPr>
          <p:cNvPr id="32" name="Rectangle 31"/>
          <p:cNvSpPr/>
          <p:nvPr/>
        </p:nvSpPr>
        <p:spPr>
          <a:xfrm>
            <a:off x="38100" y="5130800"/>
            <a:ext cx="1519504" cy="369332"/>
          </a:xfrm>
          <a:prstGeom prst="rect">
            <a:avLst/>
          </a:prstGeom>
        </p:spPr>
        <p:txBody>
          <a:bodyPr wrap="none">
            <a:spAutoFit/>
          </a:bodyPr>
          <a:lstStyle/>
          <a:p>
            <a:r>
              <a:rPr lang="en-US" dirty="0" smtClean="0">
                <a:solidFill>
                  <a:srgbClr val="CCFFCC"/>
                </a:solidFill>
                <a:latin typeface="Book Antiqua"/>
                <a:cs typeface="Book Antiqua"/>
              </a:rPr>
              <a:t>reproduction</a:t>
            </a:r>
            <a:endParaRPr lang="en-US" dirty="0">
              <a:solidFill>
                <a:srgbClr val="CCFFCC"/>
              </a:solidFill>
            </a:endParaRPr>
          </a:p>
        </p:txBody>
      </p:sp>
      <p:sp>
        <p:nvSpPr>
          <p:cNvPr id="33" name="Rectangle 32"/>
          <p:cNvSpPr/>
          <p:nvPr/>
        </p:nvSpPr>
        <p:spPr>
          <a:xfrm>
            <a:off x="1536289" y="5168900"/>
            <a:ext cx="1529873" cy="369332"/>
          </a:xfrm>
          <a:prstGeom prst="rect">
            <a:avLst/>
          </a:prstGeom>
        </p:spPr>
        <p:txBody>
          <a:bodyPr wrap="none">
            <a:spAutoFit/>
          </a:bodyPr>
          <a:lstStyle/>
          <a:p>
            <a:r>
              <a:rPr lang="en-US" dirty="0" smtClean="0">
                <a:solidFill>
                  <a:srgbClr val="FF0000"/>
                </a:solidFill>
                <a:latin typeface="Book Antiqua"/>
                <a:cs typeface="Book Antiqua"/>
              </a:rPr>
              <a:t>consumption</a:t>
            </a:r>
            <a:endParaRPr lang="en-US" dirty="0">
              <a:solidFill>
                <a:srgbClr val="FF0000"/>
              </a:solidFill>
            </a:endParaRPr>
          </a:p>
        </p:txBody>
      </p:sp>
      <p:sp>
        <p:nvSpPr>
          <p:cNvPr id="34" name="Rectangle 33"/>
          <p:cNvSpPr/>
          <p:nvPr/>
        </p:nvSpPr>
        <p:spPr>
          <a:xfrm>
            <a:off x="3408150" y="5168900"/>
            <a:ext cx="733569" cy="369332"/>
          </a:xfrm>
          <a:prstGeom prst="rect">
            <a:avLst/>
          </a:prstGeom>
        </p:spPr>
        <p:txBody>
          <a:bodyPr wrap="none">
            <a:spAutoFit/>
          </a:bodyPr>
          <a:lstStyle/>
          <a:p>
            <a:r>
              <a:rPr lang="en-US" dirty="0" smtClean="0">
                <a:solidFill>
                  <a:srgbClr val="CCFFCC"/>
                </a:solidFill>
                <a:latin typeface="Book Antiqua"/>
                <a:cs typeface="Book Antiqua"/>
              </a:rPr>
              <a:t>wave</a:t>
            </a:r>
            <a:endParaRPr lang="en-US" dirty="0">
              <a:solidFill>
                <a:srgbClr val="CCFFCC"/>
              </a:solidFill>
            </a:endParaRPr>
          </a:p>
        </p:txBody>
      </p:sp>
      <p:sp>
        <p:nvSpPr>
          <p:cNvPr id="35" name="Rectangle 34"/>
          <p:cNvSpPr/>
          <p:nvPr/>
        </p:nvSpPr>
        <p:spPr>
          <a:xfrm>
            <a:off x="4851870" y="5168900"/>
            <a:ext cx="942310" cy="369332"/>
          </a:xfrm>
          <a:prstGeom prst="rect">
            <a:avLst/>
          </a:prstGeom>
        </p:spPr>
        <p:txBody>
          <a:bodyPr wrap="none">
            <a:spAutoFit/>
          </a:bodyPr>
          <a:lstStyle/>
          <a:p>
            <a:r>
              <a:rPr lang="en-US" dirty="0" smtClean="0">
                <a:solidFill>
                  <a:srgbClr val="FF0000"/>
                </a:solidFill>
                <a:latin typeface="Book Antiqua"/>
                <a:cs typeface="Book Antiqua"/>
              </a:rPr>
              <a:t>sinking</a:t>
            </a:r>
            <a:endParaRPr lang="en-US" dirty="0">
              <a:solidFill>
                <a:srgbClr val="FF0000"/>
              </a:solidFill>
            </a:endParaRPr>
          </a:p>
        </p:txBody>
      </p:sp>
      <p:sp>
        <p:nvSpPr>
          <p:cNvPr id="36" name="Rectangle 35"/>
          <p:cNvSpPr/>
          <p:nvPr/>
        </p:nvSpPr>
        <p:spPr>
          <a:xfrm>
            <a:off x="7964253" y="5168900"/>
            <a:ext cx="995735" cy="369332"/>
          </a:xfrm>
          <a:prstGeom prst="rect">
            <a:avLst/>
          </a:prstGeom>
        </p:spPr>
        <p:txBody>
          <a:bodyPr wrap="none">
            <a:spAutoFit/>
          </a:bodyPr>
          <a:lstStyle/>
          <a:p>
            <a:r>
              <a:rPr lang="en-US" dirty="0" smtClean="0">
                <a:solidFill>
                  <a:srgbClr val="FF0000"/>
                </a:solidFill>
                <a:latin typeface="Book Antiqua"/>
                <a:cs typeface="Book Antiqua"/>
              </a:rPr>
              <a:t>seafloor</a:t>
            </a:r>
            <a:endParaRPr lang="en-US" dirty="0">
              <a:solidFill>
                <a:srgbClr val="FF0000"/>
              </a:solidFill>
            </a:endParaRPr>
          </a:p>
        </p:txBody>
      </p:sp>
      <p:sp>
        <p:nvSpPr>
          <p:cNvPr id="37" name="Rectangle 36"/>
          <p:cNvSpPr/>
          <p:nvPr/>
        </p:nvSpPr>
        <p:spPr>
          <a:xfrm>
            <a:off x="6212173" y="5173077"/>
            <a:ext cx="1316173" cy="369332"/>
          </a:xfrm>
          <a:prstGeom prst="rect">
            <a:avLst/>
          </a:prstGeom>
        </p:spPr>
        <p:txBody>
          <a:bodyPr wrap="none">
            <a:spAutoFit/>
          </a:bodyPr>
          <a:lstStyle/>
          <a:p>
            <a:r>
              <a:rPr lang="en-US" dirty="0" smtClean="0">
                <a:solidFill>
                  <a:srgbClr val="CCFFCC"/>
                </a:solidFill>
                <a:latin typeface="Book Antiqua"/>
                <a:cs typeface="Book Antiqua"/>
              </a:rPr>
              <a:t>food influx</a:t>
            </a:r>
            <a:endParaRPr lang="en-US" dirty="0">
              <a:solidFill>
                <a:srgbClr val="CCFFCC"/>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p:cNvSpPr>
            <a:spLocks noGrp="1"/>
          </p:cNvSpPr>
          <p:nvPr>
            <p:ph type="dt" sz="half" idx="10"/>
          </p:nvPr>
        </p:nvSpPr>
        <p:spPr>
          <a:xfrm>
            <a:off x="5932960" y="6390808"/>
            <a:ext cx="3044952" cy="365760"/>
          </a:xfrm>
        </p:spPr>
        <p:txBody>
          <a:bodyPr/>
          <a:lstStyle/>
          <a:p>
            <a:r>
              <a:rPr lang="en-US" sz="1400" dirty="0" smtClean="0">
                <a:latin typeface="Book Antiqua"/>
                <a:cs typeface="Book Antiqua"/>
              </a:rPr>
              <a:t>Scripps Classroom Connection</a:t>
            </a:r>
            <a:endParaRPr lang="en-US" sz="1400" dirty="0">
              <a:latin typeface="Book Antiqua"/>
              <a:cs typeface="Book Antiqua"/>
            </a:endParaRPr>
          </a:p>
        </p:txBody>
      </p:sp>
      <p:sp>
        <p:nvSpPr>
          <p:cNvPr id="6" name="Footer Placeholder 3"/>
          <p:cNvSpPr>
            <a:spLocks noGrp="1"/>
          </p:cNvSpPr>
          <p:nvPr>
            <p:ph type="ftr" sz="quarter" idx="11"/>
          </p:nvPr>
        </p:nvSpPr>
        <p:spPr>
          <a:xfrm>
            <a:off x="163040" y="6396672"/>
            <a:ext cx="3581400" cy="365760"/>
          </a:xfrm>
        </p:spPr>
        <p:txBody>
          <a:bodyPr/>
          <a:lstStyle/>
          <a:p>
            <a:pPr algn="l"/>
            <a:r>
              <a:rPr lang="en-US" sz="1400" dirty="0" smtClean="0">
                <a:solidFill>
                  <a:schemeClr val="bg1"/>
                </a:solidFill>
                <a:latin typeface="Book Antiqua"/>
                <a:cs typeface="Book Antiqua"/>
              </a:rPr>
              <a:t>http://</a:t>
            </a:r>
            <a:r>
              <a:rPr lang="en-US" sz="1400" dirty="0" err="1" smtClean="0">
                <a:solidFill>
                  <a:schemeClr val="bg1"/>
                </a:solidFill>
                <a:latin typeface="Book Antiqua"/>
                <a:cs typeface="Book Antiqua"/>
              </a:rPr>
              <a:t>earthref.org</a:t>
            </a:r>
            <a:r>
              <a:rPr lang="en-US" sz="1400" dirty="0" smtClean="0">
                <a:solidFill>
                  <a:schemeClr val="bg1"/>
                </a:solidFill>
                <a:latin typeface="Book Antiqua"/>
                <a:cs typeface="Book Antiqua"/>
              </a:rPr>
              <a:t>/SCC</a:t>
            </a:r>
            <a:endParaRPr lang="en-US" sz="1400" dirty="0">
              <a:solidFill>
                <a:schemeClr val="bg1"/>
              </a:solidFill>
              <a:latin typeface="Book Antiqua"/>
              <a:cs typeface="Book Antiqua"/>
            </a:endParaRPr>
          </a:p>
        </p:txBody>
      </p:sp>
      <p:sp>
        <p:nvSpPr>
          <p:cNvPr id="4" name="TextBox 3"/>
          <p:cNvSpPr txBox="1"/>
          <p:nvPr/>
        </p:nvSpPr>
        <p:spPr>
          <a:xfrm>
            <a:off x="529987" y="270268"/>
            <a:ext cx="8016125" cy="1569660"/>
          </a:xfrm>
          <a:prstGeom prst="rect">
            <a:avLst/>
          </a:prstGeom>
          <a:noFill/>
        </p:spPr>
        <p:txBody>
          <a:bodyPr wrap="square" rtlCol="0">
            <a:spAutoFit/>
          </a:bodyPr>
          <a:lstStyle/>
          <a:p>
            <a:pPr algn="ctr"/>
            <a:r>
              <a:rPr lang="en-US" sz="4800" dirty="0" smtClean="0">
                <a:latin typeface="Book Antiqua"/>
                <a:cs typeface="Book Antiqua"/>
              </a:rPr>
              <a:t>Today’s Activity:</a:t>
            </a:r>
          </a:p>
          <a:p>
            <a:pPr algn="ctr"/>
            <a:r>
              <a:rPr lang="en-US" sz="4800" dirty="0" smtClean="0">
                <a:latin typeface="Book Antiqua"/>
                <a:cs typeface="Book Antiqua"/>
              </a:rPr>
              <a:t>Population Dynamics Game</a:t>
            </a:r>
          </a:p>
        </p:txBody>
      </p:sp>
      <p:sp>
        <p:nvSpPr>
          <p:cNvPr id="8" name="TextBox 7"/>
          <p:cNvSpPr txBox="1"/>
          <p:nvPr/>
        </p:nvSpPr>
        <p:spPr>
          <a:xfrm>
            <a:off x="284821" y="1839928"/>
            <a:ext cx="7347879" cy="2677656"/>
          </a:xfrm>
          <a:prstGeom prst="rect">
            <a:avLst/>
          </a:prstGeom>
          <a:noFill/>
        </p:spPr>
        <p:txBody>
          <a:bodyPr wrap="square" rtlCol="0">
            <a:spAutoFit/>
          </a:bodyPr>
          <a:lstStyle/>
          <a:p>
            <a:pPr>
              <a:buFont typeface="Arial"/>
              <a:buChar char="•"/>
            </a:pPr>
            <a:r>
              <a:rPr lang="en-US" sz="2400" dirty="0" smtClean="0">
                <a:latin typeface="Book Antiqua"/>
                <a:cs typeface="Book Antiqua"/>
              </a:rPr>
              <a:t>Each student will take turns rolling the dice</a:t>
            </a:r>
          </a:p>
          <a:p>
            <a:pPr>
              <a:buFont typeface="Arial"/>
              <a:buChar char="•"/>
            </a:pPr>
            <a:endParaRPr lang="en-US" sz="2400" dirty="0" smtClean="0">
              <a:latin typeface="Book Antiqua"/>
              <a:cs typeface="Book Antiqua"/>
            </a:endParaRPr>
          </a:p>
          <a:p>
            <a:pPr>
              <a:buFont typeface="Arial"/>
              <a:buChar char="•"/>
            </a:pPr>
            <a:r>
              <a:rPr lang="en-US" sz="2400" dirty="0" smtClean="0">
                <a:latin typeface="Book Antiqua"/>
                <a:cs typeface="Book Antiqua"/>
              </a:rPr>
              <a:t>The white die will tell you by how much your population will change</a:t>
            </a:r>
          </a:p>
          <a:p>
            <a:pPr>
              <a:buFont typeface="Arial"/>
              <a:buChar char="•"/>
            </a:pPr>
            <a:endParaRPr lang="en-US" sz="2400" dirty="0" smtClean="0">
              <a:latin typeface="Book Antiqua"/>
              <a:cs typeface="Book Antiqua"/>
            </a:endParaRPr>
          </a:p>
          <a:p>
            <a:pPr>
              <a:buFont typeface="Arial"/>
              <a:buChar char="•"/>
            </a:pPr>
            <a:r>
              <a:rPr lang="en-US" sz="2400" dirty="0" smtClean="0">
                <a:latin typeface="Book Antiqua"/>
                <a:cs typeface="Book Antiqua"/>
              </a:rPr>
              <a:t>The red die will tell you which process occurred in your population </a:t>
            </a:r>
          </a:p>
        </p:txBody>
      </p:sp>
      <p:grpSp>
        <p:nvGrpSpPr>
          <p:cNvPr id="38" name="Group 37"/>
          <p:cNvGrpSpPr/>
          <p:nvPr/>
        </p:nvGrpSpPr>
        <p:grpSpPr>
          <a:xfrm>
            <a:off x="7557853" y="2425701"/>
            <a:ext cx="1117600" cy="1092200"/>
            <a:chOff x="6261100" y="2190333"/>
            <a:chExt cx="1117600" cy="1092200"/>
          </a:xfrm>
        </p:grpSpPr>
        <p:sp>
          <p:nvSpPr>
            <p:cNvPr id="10" name="Cube 9"/>
            <p:cNvSpPr/>
            <p:nvPr/>
          </p:nvSpPr>
          <p:spPr>
            <a:xfrm>
              <a:off x="6261100" y="2190333"/>
              <a:ext cx="1117600" cy="1092200"/>
            </a:xfrm>
            <a:prstGeom prst="cube">
              <a:avLst/>
            </a:prstGeom>
            <a:solidFill>
              <a:schemeClr val="tx1"/>
            </a:solidFill>
            <a:ln w="4445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Oval 12"/>
            <p:cNvSpPr/>
            <p:nvPr/>
          </p:nvSpPr>
          <p:spPr>
            <a:xfrm>
              <a:off x="6452953" y="2654300"/>
              <a:ext cx="176447" cy="1397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Oval 13"/>
            <p:cNvSpPr/>
            <p:nvPr/>
          </p:nvSpPr>
          <p:spPr>
            <a:xfrm>
              <a:off x="6618053" y="2832100"/>
              <a:ext cx="176447" cy="1397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Oval 14"/>
            <p:cNvSpPr/>
            <p:nvPr/>
          </p:nvSpPr>
          <p:spPr>
            <a:xfrm>
              <a:off x="6783153" y="2997200"/>
              <a:ext cx="176447" cy="1397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Oval 15"/>
            <p:cNvSpPr/>
            <p:nvPr/>
          </p:nvSpPr>
          <p:spPr>
            <a:xfrm>
              <a:off x="6732353" y="2247900"/>
              <a:ext cx="176447" cy="1397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p:cNvSpPr/>
            <p:nvPr/>
          </p:nvSpPr>
          <p:spPr>
            <a:xfrm>
              <a:off x="7151453" y="2540000"/>
              <a:ext cx="176447" cy="1397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Oval 17"/>
            <p:cNvSpPr/>
            <p:nvPr/>
          </p:nvSpPr>
          <p:spPr>
            <a:xfrm>
              <a:off x="7164153" y="2781300"/>
              <a:ext cx="176447" cy="1397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9" name="Group 38"/>
          <p:cNvGrpSpPr/>
          <p:nvPr/>
        </p:nvGrpSpPr>
        <p:grpSpPr>
          <a:xfrm>
            <a:off x="7607300" y="3724695"/>
            <a:ext cx="1117600" cy="1092200"/>
            <a:chOff x="7683500" y="2190333"/>
            <a:chExt cx="1117600" cy="1092200"/>
          </a:xfrm>
        </p:grpSpPr>
        <p:sp>
          <p:nvSpPr>
            <p:cNvPr id="19" name="Cube 18"/>
            <p:cNvSpPr/>
            <p:nvPr/>
          </p:nvSpPr>
          <p:spPr>
            <a:xfrm>
              <a:off x="7683500" y="2190333"/>
              <a:ext cx="1117600" cy="1092200"/>
            </a:xfrm>
            <a:prstGeom prst="cube">
              <a:avLst/>
            </a:prstGeom>
            <a:solidFill>
              <a:srgbClr val="FF0000"/>
            </a:solidFill>
            <a:ln w="4445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p:cNvSpPr/>
            <p:nvPr/>
          </p:nvSpPr>
          <p:spPr>
            <a:xfrm>
              <a:off x="7875353" y="2654300"/>
              <a:ext cx="176447" cy="1397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Oval 20"/>
            <p:cNvSpPr/>
            <p:nvPr/>
          </p:nvSpPr>
          <p:spPr>
            <a:xfrm>
              <a:off x="8040453" y="2832100"/>
              <a:ext cx="176447" cy="1397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21"/>
            <p:cNvSpPr/>
            <p:nvPr/>
          </p:nvSpPr>
          <p:spPr>
            <a:xfrm>
              <a:off x="8205553" y="2997200"/>
              <a:ext cx="176447" cy="1397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Oval 22"/>
            <p:cNvSpPr/>
            <p:nvPr/>
          </p:nvSpPr>
          <p:spPr>
            <a:xfrm>
              <a:off x="8154753" y="2247900"/>
              <a:ext cx="176447" cy="1397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Oval 23"/>
            <p:cNvSpPr/>
            <p:nvPr/>
          </p:nvSpPr>
          <p:spPr>
            <a:xfrm>
              <a:off x="8573853" y="2540000"/>
              <a:ext cx="176447" cy="1397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Oval 24"/>
            <p:cNvSpPr/>
            <p:nvPr/>
          </p:nvSpPr>
          <p:spPr>
            <a:xfrm>
              <a:off x="8586553" y="2781300"/>
              <a:ext cx="176447" cy="1397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6" name="Chord 25"/>
          <p:cNvSpPr/>
          <p:nvPr/>
        </p:nvSpPr>
        <p:spPr>
          <a:xfrm rot="17608023">
            <a:off x="1561094" y="4589905"/>
            <a:ext cx="1361256" cy="1352071"/>
          </a:xfrm>
          <a:prstGeom prst="chord">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Chord 26"/>
          <p:cNvSpPr/>
          <p:nvPr/>
        </p:nvSpPr>
        <p:spPr>
          <a:xfrm rot="17608023">
            <a:off x="3063812" y="4589909"/>
            <a:ext cx="1361256" cy="1352071"/>
          </a:xfrm>
          <a:prstGeom prst="chord">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Chord 27"/>
          <p:cNvSpPr/>
          <p:nvPr/>
        </p:nvSpPr>
        <p:spPr>
          <a:xfrm rot="17608023">
            <a:off x="4613112" y="4589910"/>
            <a:ext cx="1361256" cy="1352071"/>
          </a:xfrm>
          <a:prstGeom prst="chord">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Chord 28"/>
          <p:cNvSpPr/>
          <p:nvPr/>
        </p:nvSpPr>
        <p:spPr>
          <a:xfrm rot="17608023">
            <a:off x="6143494" y="4589918"/>
            <a:ext cx="1361256" cy="1352071"/>
          </a:xfrm>
          <a:prstGeom prst="chord">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Chord 29"/>
          <p:cNvSpPr/>
          <p:nvPr/>
        </p:nvSpPr>
        <p:spPr>
          <a:xfrm rot="17608023">
            <a:off x="7701372" y="4589912"/>
            <a:ext cx="1361256" cy="1352071"/>
          </a:xfrm>
          <a:prstGeom prst="chord">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Chord 30"/>
          <p:cNvSpPr/>
          <p:nvPr/>
        </p:nvSpPr>
        <p:spPr>
          <a:xfrm rot="17608023">
            <a:off x="83534" y="4589907"/>
            <a:ext cx="1361256" cy="1352071"/>
          </a:xfrm>
          <a:prstGeom prst="chord">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latin typeface="Book Antiqua"/>
              <a:cs typeface="Book Antiqua"/>
            </a:endParaRPr>
          </a:p>
        </p:txBody>
      </p:sp>
      <p:sp>
        <p:nvSpPr>
          <p:cNvPr id="32" name="Rectangle 31"/>
          <p:cNvSpPr/>
          <p:nvPr/>
        </p:nvSpPr>
        <p:spPr>
          <a:xfrm>
            <a:off x="14743" y="4965700"/>
            <a:ext cx="1519504" cy="646331"/>
          </a:xfrm>
          <a:prstGeom prst="rect">
            <a:avLst/>
          </a:prstGeom>
        </p:spPr>
        <p:txBody>
          <a:bodyPr wrap="none">
            <a:spAutoFit/>
          </a:bodyPr>
          <a:lstStyle/>
          <a:p>
            <a:pPr algn="ctr"/>
            <a:r>
              <a:rPr lang="en-US" dirty="0" smtClean="0">
                <a:solidFill>
                  <a:srgbClr val="CCFFCC"/>
                </a:solidFill>
                <a:latin typeface="Book Antiqua"/>
                <a:cs typeface="Book Antiqua"/>
              </a:rPr>
              <a:t>1.</a:t>
            </a:r>
          </a:p>
          <a:p>
            <a:pPr algn="ctr"/>
            <a:r>
              <a:rPr lang="en-US" dirty="0" smtClean="0">
                <a:solidFill>
                  <a:srgbClr val="CCFFCC"/>
                </a:solidFill>
                <a:latin typeface="Book Antiqua"/>
                <a:cs typeface="Book Antiqua"/>
              </a:rPr>
              <a:t>reproduction</a:t>
            </a:r>
          </a:p>
        </p:txBody>
      </p:sp>
      <p:sp>
        <p:nvSpPr>
          <p:cNvPr id="33" name="Rectangle 32"/>
          <p:cNvSpPr/>
          <p:nvPr/>
        </p:nvSpPr>
        <p:spPr>
          <a:xfrm>
            <a:off x="1499656" y="5003800"/>
            <a:ext cx="1529873" cy="646331"/>
          </a:xfrm>
          <a:prstGeom prst="rect">
            <a:avLst/>
          </a:prstGeom>
        </p:spPr>
        <p:txBody>
          <a:bodyPr wrap="none">
            <a:spAutoFit/>
          </a:bodyPr>
          <a:lstStyle/>
          <a:p>
            <a:pPr algn="ctr"/>
            <a:r>
              <a:rPr lang="en-US" dirty="0" smtClean="0">
                <a:solidFill>
                  <a:srgbClr val="FF0000"/>
                </a:solidFill>
                <a:latin typeface="Book Antiqua"/>
                <a:cs typeface="Book Antiqua"/>
              </a:rPr>
              <a:t>2.</a:t>
            </a:r>
          </a:p>
          <a:p>
            <a:pPr algn="ctr"/>
            <a:r>
              <a:rPr lang="en-US" dirty="0" smtClean="0">
                <a:solidFill>
                  <a:srgbClr val="FF0000"/>
                </a:solidFill>
                <a:latin typeface="Book Antiqua"/>
                <a:cs typeface="Book Antiqua"/>
              </a:rPr>
              <a:t>consumption</a:t>
            </a:r>
            <a:endParaRPr lang="en-US" dirty="0">
              <a:solidFill>
                <a:srgbClr val="FF0000"/>
              </a:solidFill>
            </a:endParaRPr>
          </a:p>
        </p:txBody>
      </p:sp>
      <p:sp>
        <p:nvSpPr>
          <p:cNvPr id="34" name="Rectangle 33"/>
          <p:cNvSpPr/>
          <p:nvPr/>
        </p:nvSpPr>
        <p:spPr>
          <a:xfrm>
            <a:off x="3377656" y="5003800"/>
            <a:ext cx="733569" cy="646331"/>
          </a:xfrm>
          <a:prstGeom prst="rect">
            <a:avLst/>
          </a:prstGeom>
        </p:spPr>
        <p:txBody>
          <a:bodyPr wrap="none">
            <a:spAutoFit/>
          </a:bodyPr>
          <a:lstStyle/>
          <a:p>
            <a:pPr algn="ctr"/>
            <a:r>
              <a:rPr lang="en-US" dirty="0" smtClean="0">
                <a:solidFill>
                  <a:srgbClr val="CCFFCC"/>
                </a:solidFill>
                <a:latin typeface="Book Antiqua"/>
                <a:cs typeface="Book Antiqua"/>
              </a:rPr>
              <a:t>3.</a:t>
            </a:r>
          </a:p>
          <a:p>
            <a:pPr algn="ctr"/>
            <a:r>
              <a:rPr lang="en-US" dirty="0" smtClean="0">
                <a:solidFill>
                  <a:srgbClr val="CCFFCC"/>
                </a:solidFill>
                <a:latin typeface="Book Antiqua"/>
                <a:cs typeface="Book Antiqua"/>
              </a:rPr>
              <a:t>wave</a:t>
            </a:r>
            <a:endParaRPr lang="en-US" dirty="0">
              <a:solidFill>
                <a:srgbClr val="CCFFCC"/>
              </a:solidFill>
            </a:endParaRPr>
          </a:p>
        </p:txBody>
      </p:sp>
      <p:sp>
        <p:nvSpPr>
          <p:cNvPr id="35" name="Rectangle 34"/>
          <p:cNvSpPr/>
          <p:nvPr/>
        </p:nvSpPr>
        <p:spPr>
          <a:xfrm>
            <a:off x="4850985" y="5003800"/>
            <a:ext cx="942310" cy="646331"/>
          </a:xfrm>
          <a:prstGeom prst="rect">
            <a:avLst/>
          </a:prstGeom>
        </p:spPr>
        <p:txBody>
          <a:bodyPr wrap="none">
            <a:spAutoFit/>
          </a:bodyPr>
          <a:lstStyle/>
          <a:p>
            <a:pPr algn="ctr"/>
            <a:r>
              <a:rPr lang="en-US" dirty="0" smtClean="0">
                <a:solidFill>
                  <a:srgbClr val="FF0000"/>
                </a:solidFill>
                <a:latin typeface="Book Antiqua"/>
                <a:cs typeface="Book Antiqua"/>
              </a:rPr>
              <a:t>4. </a:t>
            </a:r>
          </a:p>
          <a:p>
            <a:pPr algn="ctr"/>
            <a:r>
              <a:rPr lang="en-US" dirty="0" smtClean="0">
                <a:solidFill>
                  <a:srgbClr val="FF0000"/>
                </a:solidFill>
                <a:latin typeface="Book Antiqua"/>
                <a:cs typeface="Book Antiqua"/>
              </a:rPr>
              <a:t>sinking</a:t>
            </a:r>
            <a:endParaRPr lang="en-US" dirty="0">
              <a:solidFill>
                <a:srgbClr val="FF0000"/>
              </a:solidFill>
            </a:endParaRPr>
          </a:p>
        </p:txBody>
      </p:sp>
      <p:sp>
        <p:nvSpPr>
          <p:cNvPr id="36" name="Rectangle 35"/>
          <p:cNvSpPr/>
          <p:nvPr/>
        </p:nvSpPr>
        <p:spPr>
          <a:xfrm>
            <a:off x="7881094" y="4940300"/>
            <a:ext cx="995735" cy="646331"/>
          </a:xfrm>
          <a:prstGeom prst="rect">
            <a:avLst/>
          </a:prstGeom>
        </p:spPr>
        <p:txBody>
          <a:bodyPr wrap="none">
            <a:spAutoFit/>
          </a:bodyPr>
          <a:lstStyle/>
          <a:p>
            <a:pPr algn="ctr"/>
            <a:r>
              <a:rPr lang="en-US" dirty="0" smtClean="0">
                <a:solidFill>
                  <a:srgbClr val="FF0000"/>
                </a:solidFill>
                <a:latin typeface="Book Antiqua"/>
                <a:cs typeface="Book Antiqua"/>
              </a:rPr>
              <a:t>6. </a:t>
            </a:r>
          </a:p>
          <a:p>
            <a:pPr algn="ctr"/>
            <a:r>
              <a:rPr lang="en-US" dirty="0" smtClean="0">
                <a:solidFill>
                  <a:srgbClr val="FF0000"/>
                </a:solidFill>
                <a:latin typeface="Book Antiqua"/>
                <a:cs typeface="Book Antiqua"/>
              </a:rPr>
              <a:t>seafloor</a:t>
            </a:r>
            <a:endParaRPr lang="en-US" dirty="0">
              <a:solidFill>
                <a:srgbClr val="FF0000"/>
              </a:solidFill>
            </a:endParaRPr>
          </a:p>
        </p:txBody>
      </p:sp>
      <p:sp>
        <p:nvSpPr>
          <p:cNvPr id="37" name="Rectangle 36"/>
          <p:cNvSpPr/>
          <p:nvPr/>
        </p:nvSpPr>
        <p:spPr>
          <a:xfrm>
            <a:off x="6187412" y="5007977"/>
            <a:ext cx="1316173" cy="646331"/>
          </a:xfrm>
          <a:prstGeom prst="rect">
            <a:avLst/>
          </a:prstGeom>
        </p:spPr>
        <p:txBody>
          <a:bodyPr wrap="none">
            <a:spAutoFit/>
          </a:bodyPr>
          <a:lstStyle/>
          <a:p>
            <a:pPr algn="ctr"/>
            <a:r>
              <a:rPr lang="en-US" dirty="0" smtClean="0">
                <a:solidFill>
                  <a:srgbClr val="CCFFCC"/>
                </a:solidFill>
                <a:latin typeface="Book Antiqua"/>
                <a:cs typeface="Book Antiqua"/>
              </a:rPr>
              <a:t>5.</a:t>
            </a:r>
          </a:p>
          <a:p>
            <a:pPr algn="ctr"/>
            <a:r>
              <a:rPr lang="en-US" dirty="0" smtClean="0">
                <a:solidFill>
                  <a:srgbClr val="CCFFCC"/>
                </a:solidFill>
                <a:latin typeface="Book Antiqua"/>
                <a:cs typeface="Book Antiqua"/>
              </a:rPr>
              <a:t>food influx</a:t>
            </a:r>
            <a:endParaRPr lang="en-US" dirty="0">
              <a:solidFill>
                <a:srgbClr val="CCFFCC"/>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p:cNvSpPr>
            <a:spLocks noGrp="1"/>
          </p:cNvSpPr>
          <p:nvPr>
            <p:ph type="dt" sz="half" idx="10"/>
          </p:nvPr>
        </p:nvSpPr>
        <p:spPr>
          <a:xfrm>
            <a:off x="5932960" y="6390808"/>
            <a:ext cx="3044952" cy="365760"/>
          </a:xfrm>
        </p:spPr>
        <p:txBody>
          <a:bodyPr/>
          <a:lstStyle/>
          <a:p>
            <a:r>
              <a:rPr lang="en-US" sz="1400" dirty="0" smtClean="0">
                <a:latin typeface="Book Antiqua"/>
                <a:cs typeface="Book Antiqua"/>
              </a:rPr>
              <a:t>Scripps Classroom Connection</a:t>
            </a:r>
            <a:endParaRPr lang="en-US" sz="1400" dirty="0">
              <a:latin typeface="Book Antiqua"/>
              <a:cs typeface="Book Antiqua"/>
            </a:endParaRPr>
          </a:p>
        </p:txBody>
      </p:sp>
      <p:sp>
        <p:nvSpPr>
          <p:cNvPr id="6" name="Footer Placeholder 3"/>
          <p:cNvSpPr>
            <a:spLocks noGrp="1"/>
          </p:cNvSpPr>
          <p:nvPr>
            <p:ph type="ftr" sz="quarter" idx="11"/>
          </p:nvPr>
        </p:nvSpPr>
        <p:spPr>
          <a:xfrm>
            <a:off x="163040" y="6396672"/>
            <a:ext cx="3581400" cy="365760"/>
          </a:xfrm>
        </p:spPr>
        <p:txBody>
          <a:bodyPr/>
          <a:lstStyle/>
          <a:p>
            <a:pPr algn="l"/>
            <a:r>
              <a:rPr lang="en-US" sz="1400" dirty="0" smtClean="0">
                <a:solidFill>
                  <a:schemeClr val="bg1"/>
                </a:solidFill>
                <a:latin typeface="Book Antiqua"/>
                <a:cs typeface="Book Antiqua"/>
              </a:rPr>
              <a:t>http://</a:t>
            </a:r>
            <a:r>
              <a:rPr lang="en-US" sz="1400" dirty="0" err="1" smtClean="0">
                <a:solidFill>
                  <a:schemeClr val="bg1"/>
                </a:solidFill>
                <a:latin typeface="Book Antiqua"/>
                <a:cs typeface="Book Antiqua"/>
              </a:rPr>
              <a:t>earthref.org</a:t>
            </a:r>
            <a:r>
              <a:rPr lang="en-US" sz="1400" dirty="0" smtClean="0">
                <a:solidFill>
                  <a:schemeClr val="bg1"/>
                </a:solidFill>
                <a:latin typeface="Book Antiqua"/>
                <a:cs typeface="Book Antiqua"/>
              </a:rPr>
              <a:t>/SCC</a:t>
            </a:r>
            <a:endParaRPr lang="en-US" sz="1400" dirty="0">
              <a:solidFill>
                <a:schemeClr val="bg1"/>
              </a:solidFill>
              <a:latin typeface="Book Antiqua"/>
              <a:cs typeface="Book Antiqua"/>
            </a:endParaRPr>
          </a:p>
        </p:txBody>
      </p:sp>
      <p:sp>
        <p:nvSpPr>
          <p:cNvPr id="4" name="TextBox 3"/>
          <p:cNvSpPr txBox="1"/>
          <p:nvPr/>
        </p:nvSpPr>
        <p:spPr>
          <a:xfrm>
            <a:off x="529987" y="270268"/>
            <a:ext cx="8016125" cy="1569660"/>
          </a:xfrm>
          <a:prstGeom prst="rect">
            <a:avLst/>
          </a:prstGeom>
          <a:noFill/>
        </p:spPr>
        <p:txBody>
          <a:bodyPr wrap="square" rtlCol="0">
            <a:spAutoFit/>
          </a:bodyPr>
          <a:lstStyle/>
          <a:p>
            <a:pPr algn="ctr"/>
            <a:r>
              <a:rPr lang="en-US" sz="4800" dirty="0" smtClean="0">
                <a:latin typeface="Book Antiqua"/>
                <a:cs typeface="Book Antiqua"/>
              </a:rPr>
              <a:t>Today’s Activity:</a:t>
            </a:r>
          </a:p>
          <a:p>
            <a:pPr algn="ctr"/>
            <a:r>
              <a:rPr lang="en-US" sz="4800" dirty="0" smtClean="0">
                <a:latin typeface="Book Antiqua"/>
                <a:cs typeface="Book Antiqua"/>
              </a:rPr>
              <a:t>Population Dynamics Game</a:t>
            </a:r>
          </a:p>
        </p:txBody>
      </p:sp>
      <p:sp>
        <p:nvSpPr>
          <p:cNvPr id="8" name="TextBox 7"/>
          <p:cNvSpPr txBox="1"/>
          <p:nvPr/>
        </p:nvSpPr>
        <p:spPr>
          <a:xfrm>
            <a:off x="284821" y="1839928"/>
            <a:ext cx="7347879" cy="2677656"/>
          </a:xfrm>
          <a:prstGeom prst="rect">
            <a:avLst/>
          </a:prstGeom>
          <a:noFill/>
        </p:spPr>
        <p:txBody>
          <a:bodyPr wrap="square" rtlCol="0">
            <a:spAutoFit/>
          </a:bodyPr>
          <a:lstStyle/>
          <a:p>
            <a:pPr>
              <a:buFont typeface="Arial"/>
              <a:buChar char="•"/>
            </a:pPr>
            <a:r>
              <a:rPr lang="en-US" sz="2400" dirty="0" smtClean="0">
                <a:latin typeface="Book Antiqua"/>
                <a:cs typeface="Book Antiqua"/>
              </a:rPr>
              <a:t>Odd numbers on the red die correspond to processes that increase the size of your population</a:t>
            </a:r>
          </a:p>
          <a:p>
            <a:pPr>
              <a:buFont typeface="Arial"/>
              <a:buChar char="•"/>
            </a:pPr>
            <a:endParaRPr lang="en-US" sz="2400" dirty="0" smtClean="0">
              <a:latin typeface="Book Antiqua"/>
              <a:cs typeface="Book Antiqua"/>
            </a:endParaRPr>
          </a:p>
          <a:p>
            <a:pPr>
              <a:buFont typeface="Arial"/>
              <a:buChar char="•"/>
            </a:pPr>
            <a:r>
              <a:rPr lang="en-US" sz="2400" dirty="0" smtClean="0">
                <a:latin typeface="Book Antiqua"/>
                <a:cs typeface="Book Antiqua"/>
              </a:rPr>
              <a:t>If you roll an odd number on the red die, then you will take beans from the correspondingly numbered bowl and put them in your own population</a:t>
            </a:r>
          </a:p>
          <a:p>
            <a:pPr>
              <a:buFont typeface="Arial"/>
              <a:buChar char="•"/>
            </a:pPr>
            <a:endParaRPr lang="en-US" sz="2400" dirty="0" smtClean="0">
              <a:latin typeface="Book Antiqua"/>
              <a:cs typeface="Book Antiqua"/>
            </a:endParaRPr>
          </a:p>
        </p:txBody>
      </p:sp>
      <p:grpSp>
        <p:nvGrpSpPr>
          <p:cNvPr id="3" name="Group 38"/>
          <p:cNvGrpSpPr/>
          <p:nvPr/>
        </p:nvGrpSpPr>
        <p:grpSpPr>
          <a:xfrm>
            <a:off x="7607300" y="2495133"/>
            <a:ext cx="1117600" cy="1092200"/>
            <a:chOff x="7683500" y="2190333"/>
            <a:chExt cx="1117600" cy="1092200"/>
          </a:xfrm>
        </p:grpSpPr>
        <p:sp>
          <p:nvSpPr>
            <p:cNvPr id="19" name="Cube 18"/>
            <p:cNvSpPr/>
            <p:nvPr/>
          </p:nvSpPr>
          <p:spPr>
            <a:xfrm>
              <a:off x="7683500" y="2190333"/>
              <a:ext cx="1117600" cy="1092200"/>
            </a:xfrm>
            <a:prstGeom prst="cube">
              <a:avLst/>
            </a:prstGeom>
            <a:solidFill>
              <a:srgbClr val="FF0000"/>
            </a:solidFill>
            <a:ln w="4445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p:cNvSpPr/>
            <p:nvPr/>
          </p:nvSpPr>
          <p:spPr>
            <a:xfrm>
              <a:off x="7875353" y="2654300"/>
              <a:ext cx="176447" cy="1397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Oval 20"/>
            <p:cNvSpPr/>
            <p:nvPr/>
          </p:nvSpPr>
          <p:spPr>
            <a:xfrm>
              <a:off x="8040453" y="2832100"/>
              <a:ext cx="176447" cy="1397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21"/>
            <p:cNvSpPr/>
            <p:nvPr/>
          </p:nvSpPr>
          <p:spPr>
            <a:xfrm>
              <a:off x="8205553" y="2997200"/>
              <a:ext cx="176447" cy="1397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Oval 22"/>
            <p:cNvSpPr/>
            <p:nvPr/>
          </p:nvSpPr>
          <p:spPr>
            <a:xfrm>
              <a:off x="8154753" y="2247900"/>
              <a:ext cx="176447" cy="1397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Oval 23"/>
            <p:cNvSpPr/>
            <p:nvPr/>
          </p:nvSpPr>
          <p:spPr>
            <a:xfrm>
              <a:off x="8573853" y="2540000"/>
              <a:ext cx="176447" cy="1397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Oval 24"/>
            <p:cNvSpPr/>
            <p:nvPr/>
          </p:nvSpPr>
          <p:spPr>
            <a:xfrm>
              <a:off x="8586553" y="2781300"/>
              <a:ext cx="176447" cy="1397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7" name="Chord 26"/>
          <p:cNvSpPr/>
          <p:nvPr/>
        </p:nvSpPr>
        <p:spPr>
          <a:xfrm rot="17608023">
            <a:off x="3063812" y="4589909"/>
            <a:ext cx="1361256" cy="1352071"/>
          </a:xfrm>
          <a:prstGeom prst="chord">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Chord 28"/>
          <p:cNvSpPr/>
          <p:nvPr/>
        </p:nvSpPr>
        <p:spPr>
          <a:xfrm rot="17608023">
            <a:off x="6143494" y="4589918"/>
            <a:ext cx="1361256" cy="1352071"/>
          </a:xfrm>
          <a:prstGeom prst="chord">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Chord 30"/>
          <p:cNvSpPr/>
          <p:nvPr/>
        </p:nvSpPr>
        <p:spPr>
          <a:xfrm rot="17608023">
            <a:off x="83534" y="4589907"/>
            <a:ext cx="1361256" cy="1352071"/>
          </a:xfrm>
          <a:prstGeom prst="chord">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latin typeface="Book Antiqua"/>
              <a:cs typeface="Book Antiqua"/>
            </a:endParaRPr>
          </a:p>
        </p:txBody>
      </p:sp>
      <p:sp>
        <p:nvSpPr>
          <p:cNvPr id="32" name="Rectangle 31"/>
          <p:cNvSpPr/>
          <p:nvPr/>
        </p:nvSpPr>
        <p:spPr>
          <a:xfrm>
            <a:off x="88900" y="5130800"/>
            <a:ext cx="1371189" cy="584776"/>
          </a:xfrm>
          <a:prstGeom prst="rect">
            <a:avLst/>
          </a:prstGeom>
        </p:spPr>
        <p:txBody>
          <a:bodyPr wrap="none">
            <a:spAutoFit/>
          </a:bodyPr>
          <a:lstStyle/>
          <a:p>
            <a:pPr algn="ctr"/>
            <a:r>
              <a:rPr lang="en-US" sz="1600" dirty="0" smtClean="0">
                <a:solidFill>
                  <a:srgbClr val="CCFFCC"/>
                </a:solidFill>
                <a:latin typeface="Book Antiqua"/>
                <a:cs typeface="Book Antiqua"/>
              </a:rPr>
              <a:t>1.</a:t>
            </a:r>
          </a:p>
          <a:p>
            <a:pPr algn="ctr"/>
            <a:r>
              <a:rPr lang="en-US" sz="1600" dirty="0" smtClean="0">
                <a:solidFill>
                  <a:srgbClr val="CCFFCC"/>
                </a:solidFill>
                <a:latin typeface="Book Antiqua"/>
                <a:cs typeface="Book Antiqua"/>
              </a:rPr>
              <a:t>reproduction</a:t>
            </a:r>
          </a:p>
        </p:txBody>
      </p:sp>
      <p:sp>
        <p:nvSpPr>
          <p:cNvPr id="34" name="Rectangle 33"/>
          <p:cNvSpPr/>
          <p:nvPr/>
        </p:nvSpPr>
        <p:spPr>
          <a:xfrm>
            <a:off x="3408150" y="5168900"/>
            <a:ext cx="672580" cy="584776"/>
          </a:xfrm>
          <a:prstGeom prst="rect">
            <a:avLst/>
          </a:prstGeom>
        </p:spPr>
        <p:txBody>
          <a:bodyPr wrap="none">
            <a:spAutoFit/>
          </a:bodyPr>
          <a:lstStyle/>
          <a:p>
            <a:pPr algn="ctr"/>
            <a:r>
              <a:rPr lang="en-US" sz="1600" dirty="0" smtClean="0">
                <a:solidFill>
                  <a:srgbClr val="CCFFCC"/>
                </a:solidFill>
                <a:latin typeface="Book Antiqua"/>
                <a:cs typeface="Book Antiqua"/>
              </a:rPr>
              <a:t>3.</a:t>
            </a:r>
          </a:p>
          <a:p>
            <a:pPr algn="ctr"/>
            <a:r>
              <a:rPr lang="en-US" sz="1600" dirty="0" smtClean="0">
                <a:solidFill>
                  <a:srgbClr val="CCFFCC"/>
                </a:solidFill>
                <a:latin typeface="Book Antiqua"/>
                <a:cs typeface="Book Antiqua"/>
              </a:rPr>
              <a:t>wave</a:t>
            </a:r>
            <a:endParaRPr lang="en-US" dirty="0">
              <a:solidFill>
                <a:srgbClr val="CCFFCC"/>
              </a:solidFill>
            </a:endParaRPr>
          </a:p>
        </p:txBody>
      </p:sp>
      <p:sp>
        <p:nvSpPr>
          <p:cNvPr id="37" name="Rectangle 36"/>
          <p:cNvSpPr/>
          <p:nvPr/>
        </p:nvSpPr>
        <p:spPr>
          <a:xfrm>
            <a:off x="6250273" y="5173077"/>
            <a:ext cx="1190450" cy="584776"/>
          </a:xfrm>
          <a:prstGeom prst="rect">
            <a:avLst/>
          </a:prstGeom>
        </p:spPr>
        <p:txBody>
          <a:bodyPr wrap="none">
            <a:spAutoFit/>
          </a:bodyPr>
          <a:lstStyle/>
          <a:p>
            <a:pPr algn="ctr"/>
            <a:r>
              <a:rPr lang="en-US" sz="1600" dirty="0" smtClean="0">
                <a:solidFill>
                  <a:srgbClr val="CCFFCC"/>
                </a:solidFill>
                <a:latin typeface="Book Antiqua"/>
                <a:cs typeface="Book Antiqua"/>
              </a:rPr>
              <a:t>5.</a:t>
            </a:r>
          </a:p>
          <a:p>
            <a:pPr algn="ctr"/>
            <a:r>
              <a:rPr lang="en-US" sz="1600" dirty="0" smtClean="0">
                <a:solidFill>
                  <a:srgbClr val="CCFFCC"/>
                </a:solidFill>
                <a:latin typeface="Book Antiqua"/>
                <a:cs typeface="Book Antiqua"/>
              </a:rPr>
              <a:t>food influx</a:t>
            </a:r>
            <a:endParaRPr lang="en-US" dirty="0">
              <a:solidFill>
                <a:srgbClr val="CCFFCC"/>
              </a:solidFill>
            </a:endParaRPr>
          </a:p>
        </p:txBody>
      </p:sp>
      <p:sp>
        <p:nvSpPr>
          <p:cNvPr id="38" name="Donut 37"/>
          <p:cNvSpPr/>
          <p:nvPr/>
        </p:nvSpPr>
        <p:spPr>
          <a:xfrm>
            <a:off x="5894860" y="4559300"/>
            <a:ext cx="1866193" cy="1641008"/>
          </a:xfrm>
          <a:prstGeom prst="donut">
            <a:avLst>
              <a:gd name="adj" fmla="val 4104"/>
            </a:avLst>
          </a:prstGeom>
          <a:solidFill>
            <a:srgbClr val="CCFFCC"/>
          </a:solidFill>
          <a:ln>
            <a:solidFill>
              <a:srgbClr val="CCFFC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9" name="TextBox 38"/>
          <p:cNvSpPr txBox="1"/>
          <p:nvPr/>
        </p:nvSpPr>
        <p:spPr>
          <a:xfrm>
            <a:off x="7745793" y="4517584"/>
            <a:ext cx="1503720" cy="923330"/>
          </a:xfrm>
          <a:prstGeom prst="rect">
            <a:avLst/>
          </a:prstGeom>
          <a:noFill/>
        </p:spPr>
        <p:txBody>
          <a:bodyPr wrap="square" rtlCol="0">
            <a:spAutoFit/>
          </a:bodyPr>
          <a:lstStyle/>
          <a:p>
            <a:r>
              <a:rPr lang="en-US" dirty="0" smtClean="0">
                <a:solidFill>
                  <a:srgbClr val="CCFFCC"/>
                </a:solidFill>
                <a:latin typeface="Book Antiqua"/>
                <a:cs typeface="Book Antiqua"/>
              </a:rPr>
              <a:t>double the white die number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p:cNvSpPr>
            <a:spLocks noGrp="1"/>
          </p:cNvSpPr>
          <p:nvPr>
            <p:ph type="dt" sz="half" idx="10"/>
          </p:nvPr>
        </p:nvSpPr>
        <p:spPr>
          <a:xfrm>
            <a:off x="5932960" y="6390808"/>
            <a:ext cx="3044952" cy="365760"/>
          </a:xfrm>
        </p:spPr>
        <p:txBody>
          <a:bodyPr/>
          <a:lstStyle/>
          <a:p>
            <a:r>
              <a:rPr lang="en-US" sz="1400" dirty="0" smtClean="0">
                <a:latin typeface="Book Antiqua"/>
                <a:cs typeface="Book Antiqua"/>
              </a:rPr>
              <a:t>Scripps Classroom Connection</a:t>
            </a:r>
            <a:endParaRPr lang="en-US" sz="1400" dirty="0">
              <a:latin typeface="Book Antiqua"/>
              <a:cs typeface="Book Antiqua"/>
            </a:endParaRPr>
          </a:p>
        </p:txBody>
      </p:sp>
      <p:sp>
        <p:nvSpPr>
          <p:cNvPr id="6" name="Footer Placeholder 3"/>
          <p:cNvSpPr>
            <a:spLocks noGrp="1"/>
          </p:cNvSpPr>
          <p:nvPr>
            <p:ph type="ftr" sz="quarter" idx="11"/>
          </p:nvPr>
        </p:nvSpPr>
        <p:spPr>
          <a:xfrm>
            <a:off x="163040" y="6396672"/>
            <a:ext cx="3581400" cy="365760"/>
          </a:xfrm>
        </p:spPr>
        <p:txBody>
          <a:bodyPr/>
          <a:lstStyle/>
          <a:p>
            <a:pPr algn="l"/>
            <a:r>
              <a:rPr lang="en-US" sz="1400" dirty="0" smtClean="0">
                <a:solidFill>
                  <a:schemeClr val="bg1"/>
                </a:solidFill>
                <a:latin typeface="Book Antiqua"/>
                <a:cs typeface="Book Antiqua"/>
              </a:rPr>
              <a:t>http://</a:t>
            </a:r>
            <a:r>
              <a:rPr lang="en-US" sz="1400" dirty="0" err="1" smtClean="0">
                <a:solidFill>
                  <a:schemeClr val="bg1"/>
                </a:solidFill>
                <a:latin typeface="Book Antiqua"/>
                <a:cs typeface="Book Antiqua"/>
              </a:rPr>
              <a:t>earthref.org</a:t>
            </a:r>
            <a:r>
              <a:rPr lang="en-US" sz="1400" dirty="0" smtClean="0">
                <a:solidFill>
                  <a:schemeClr val="bg1"/>
                </a:solidFill>
                <a:latin typeface="Book Antiqua"/>
                <a:cs typeface="Book Antiqua"/>
              </a:rPr>
              <a:t>/SCC</a:t>
            </a:r>
            <a:endParaRPr lang="en-US" sz="1400" dirty="0">
              <a:solidFill>
                <a:schemeClr val="bg1"/>
              </a:solidFill>
              <a:latin typeface="Book Antiqua"/>
              <a:cs typeface="Book Antiqua"/>
            </a:endParaRPr>
          </a:p>
        </p:txBody>
      </p:sp>
      <p:sp>
        <p:nvSpPr>
          <p:cNvPr id="4" name="TextBox 3"/>
          <p:cNvSpPr txBox="1"/>
          <p:nvPr/>
        </p:nvSpPr>
        <p:spPr>
          <a:xfrm>
            <a:off x="529987" y="270268"/>
            <a:ext cx="8016125" cy="1569660"/>
          </a:xfrm>
          <a:prstGeom prst="rect">
            <a:avLst/>
          </a:prstGeom>
          <a:noFill/>
        </p:spPr>
        <p:txBody>
          <a:bodyPr wrap="square" rtlCol="0">
            <a:spAutoFit/>
          </a:bodyPr>
          <a:lstStyle/>
          <a:p>
            <a:pPr algn="ctr"/>
            <a:r>
              <a:rPr lang="en-US" sz="4800" dirty="0" smtClean="0">
                <a:latin typeface="Book Antiqua"/>
                <a:cs typeface="Book Antiqua"/>
              </a:rPr>
              <a:t>Today’s Activity:</a:t>
            </a:r>
          </a:p>
          <a:p>
            <a:pPr algn="ctr"/>
            <a:r>
              <a:rPr lang="en-US" sz="4800" dirty="0" smtClean="0">
                <a:latin typeface="Book Antiqua"/>
                <a:cs typeface="Book Antiqua"/>
              </a:rPr>
              <a:t>Population Dynamics Game</a:t>
            </a:r>
          </a:p>
        </p:txBody>
      </p:sp>
      <p:sp>
        <p:nvSpPr>
          <p:cNvPr id="8" name="TextBox 7"/>
          <p:cNvSpPr txBox="1"/>
          <p:nvPr/>
        </p:nvSpPr>
        <p:spPr>
          <a:xfrm>
            <a:off x="284821" y="1839928"/>
            <a:ext cx="7347879" cy="2677656"/>
          </a:xfrm>
          <a:prstGeom prst="rect">
            <a:avLst/>
          </a:prstGeom>
          <a:noFill/>
        </p:spPr>
        <p:txBody>
          <a:bodyPr wrap="square" rtlCol="0">
            <a:spAutoFit/>
          </a:bodyPr>
          <a:lstStyle/>
          <a:p>
            <a:pPr marL="0" lvl="4">
              <a:buFont typeface="Arial"/>
              <a:buChar char="•"/>
            </a:pPr>
            <a:r>
              <a:rPr lang="en-US" sz="2400" dirty="0" smtClean="0">
                <a:latin typeface="Book Antiqua"/>
                <a:cs typeface="Book Antiqua"/>
              </a:rPr>
              <a:t>Even numbers on the red die correspond to processes that decrease the size of your population</a:t>
            </a:r>
          </a:p>
          <a:p>
            <a:pPr marL="0" lvl="4">
              <a:buFont typeface="Arial"/>
              <a:buChar char="•"/>
            </a:pPr>
            <a:endParaRPr lang="en-US" sz="2400" dirty="0" smtClean="0">
              <a:latin typeface="Book Antiqua"/>
              <a:cs typeface="Book Antiqua"/>
            </a:endParaRPr>
          </a:p>
          <a:p>
            <a:pPr marL="0" lvl="4">
              <a:buFont typeface="Arial"/>
              <a:buChar char="•"/>
            </a:pPr>
            <a:r>
              <a:rPr lang="en-US" sz="2400" dirty="0" smtClean="0">
                <a:latin typeface="Book Antiqua"/>
                <a:cs typeface="Book Antiqua"/>
              </a:rPr>
              <a:t>If you roll and even number on the red die, you will take beans from your own population and put them in the correspondingly numbered bowl</a:t>
            </a:r>
          </a:p>
          <a:p>
            <a:pPr>
              <a:buFont typeface="Arial"/>
              <a:buChar char="•"/>
            </a:pPr>
            <a:endParaRPr lang="en-US" sz="2400" dirty="0" smtClean="0">
              <a:latin typeface="Book Antiqua"/>
              <a:cs typeface="Book Antiqua"/>
            </a:endParaRPr>
          </a:p>
        </p:txBody>
      </p:sp>
      <p:sp>
        <p:nvSpPr>
          <p:cNvPr id="26" name="Chord 25"/>
          <p:cNvSpPr/>
          <p:nvPr/>
        </p:nvSpPr>
        <p:spPr>
          <a:xfrm rot="17608023">
            <a:off x="1561094" y="4589905"/>
            <a:ext cx="1361256" cy="1352071"/>
          </a:xfrm>
          <a:prstGeom prst="chord">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Chord 27"/>
          <p:cNvSpPr/>
          <p:nvPr/>
        </p:nvSpPr>
        <p:spPr>
          <a:xfrm rot="17608023">
            <a:off x="4613112" y="4589910"/>
            <a:ext cx="1361256" cy="1352071"/>
          </a:xfrm>
          <a:prstGeom prst="chord">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Chord 29"/>
          <p:cNvSpPr/>
          <p:nvPr/>
        </p:nvSpPr>
        <p:spPr>
          <a:xfrm rot="17608023">
            <a:off x="7447372" y="4589912"/>
            <a:ext cx="1361256" cy="1352071"/>
          </a:xfrm>
          <a:prstGeom prst="chord">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p:cNvSpPr/>
          <p:nvPr/>
        </p:nvSpPr>
        <p:spPr>
          <a:xfrm>
            <a:off x="1574389" y="5168900"/>
            <a:ext cx="1380406" cy="584776"/>
          </a:xfrm>
          <a:prstGeom prst="rect">
            <a:avLst/>
          </a:prstGeom>
        </p:spPr>
        <p:txBody>
          <a:bodyPr wrap="none">
            <a:spAutoFit/>
          </a:bodyPr>
          <a:lstStyle/>
          <a:p>
            <a:pPr algn="ctr"/>
            <a:r>
              <a:rPr lang="en-US" sz="1600" dirty="0" smtClean="0">
                <a:solidFill>
                  <a:srgbClr val="FF0000"/>
                </a:solidFill>
                <a:latin typeface="Book Antiqua"/>
                <a:cs typeface="Book Antiqua"/>
              </a:rPr>
              <a:t>2.</a:t>
            </a:r>
          </a:p>
          <a:p>
            <a:pPr algn="ctr"/>
            <a:r>
              <a:rPr lang="en-US" sz="1600" dirty="0" smtClean="0">
                <a:solidFill>
                  <a:srgbClr val="FF0000"/>
                </a:solidFill>
                <a:latin typeface="Book Antiqua"/>
                <a:cs typeface="Book Antiqua"/>
              </a:rPr>
              <a:t>consumption</a:t>
            </a:r>
            <a:endParaRPr lang="en-US" dirty="0">
              <a:solidFill>
                <a:srgbClr val="FF0000"/>
              </a:solidFill>
            </a:endParaRPr>
          </a:p>
        </p:txBody>
      </p:sp>
      <p:sp>
        <p:nvSpPr>
          <p:cNvPr id="35" name="Rectangle 34"/>
          <p:cNvSpPr/>
          <p:nvPr/>
        </p:nvSpPr>
        <p:spPr>
          <a:xfrm>
            <a:off x="4889970" y="5168900"/>
            <a:ext cx="864339" cy="584776"/>
          </a:xfrm>
          <a:prstGeom prst="rect">
            <a:avLst/>
          </a:prstGeom>
        </p:spPr>
        <p:txBody>
          <a:bodyPr wrap="none">
            <a:spAutoFit/>
          </a:bodyPr>
          <a:lstStyle/>
          <a:p>
            <a:pPr algn="ctr"/>
            <a:r>
              <a:rPr lang="en-US" sz="1600" dirty="0" smtClean="0">
                <a:solidFill>
                  <a:srgbClr val="FF0000"/>
                </a:solidFill>
                <a:latin typeface="Book Antiqua"/>
                <a:cs typeface="Book Antiqua"/>
              </a:rPr>
              <a:t>4. </a:t>
            </a:r>
          </a:p>
          <a:p>
            <a:pPr algn="ctr"/>
            <a:r>
              <a:rPr lang="en-US" sz="1600" dirty="0" smtClean="0">
                <a:solidFill>
                  <a:srgbClr val="FF0000"/>
                </a:solidFill>
                <a:latin typeface="Book Antiqua"/>
                <a:cs typeface="Book Antiqua"/>
              </a:rPr>
              <a:t>sinking</a:t>
            </a:r>
            <a:endParaRPr lang="en-US" dirty="0">
              <a:solidFill>
                <a:srgbClr val="FF0000"/>
              </a:solidFill>
            </a:endParaRPr>
          </a:p>
        </p:txBody>
      </p:sp>
      <p:sp>
        <p:nvSpPr>
          <p:cNvPr id="36" name="Rectangle 35"/>
          <p:cNvSpPr/>
          <p:nvPr/>
        </p:nvSpPr>
        <p:spPr>
          <a:xfrm>
            <a:off x="7672153" y="5105400"/>
            <a:ext cx="905617" cy="584776"/>
          </a:xfrm>
          <a:prstGeom prst="rect">
            <a:avLst/>
          </a:prstGeom>
        </p:spPr>
        <p:txBody>
          <a:bodyPr wrap="none">
            <a:spAutoFit/>
          </a:bodyPr>
          <a:lstStyle/>
          <a:p>
            <a:pPr algn="ctr"/>
            <a:r>
              <a:rPr lang="en-US" sz="1600" dirty="0" smtClean="0">
                <a:solidFill>
                  <a:srgbClr val="FF0000"/>
                </a:solidFill>
                <a:latin typeface="Book Antiqua"/>
                <a:cs typeface="Book Antiqua"/>
              </a:rPr>
              <a:t>6. </a:t>
            </a:r>
          </a:p>
          <a:p>
            <a:pPr algn="ctr"/>
            <a:r>
              <a:rPr lang="en-US" sz="1600" dirty="0" smtClean="0">
                <a:solidFill>
                  <a:srgbClr val="FF0000"/>
                </a:solidFill>
                <a:latin typeface="Book Antiqua"/>
                <a:cs typeface="Book Antiqua"/>
              </a:rPr>
              <a:t>seafloor</a:t>
            </a:r>
            <a:endParaRPr lang="en-US" dirty="0">
              <a:solidFill>
                <a:srgbClr val="FF0000"/>
              </a:solidFill>
            </a:endParaRPr>
          </a:p>
        </p:txBody>
      </p:sp>
      <p:grpSp>
        <p:nvGrpSpPr>
          <p:cNvPr id="38" name="Group 38"/>
          <p:cNvGrpSpPr/>
          <p:nvPr/>
        </p:nvGrpSpPr>
        <p:grpSpPr>
          <a:xfrm>
            <a:off x="7607300" y="2495133"/>
            <a:ext cx="1117600" cy="1092200"/>
            <a:chOff x="7683500" y="2190333"/>
            <a:chExt cx="1117600" cy="1092200"/>
          </a:xfrm>
        </p:grpSpPr>
        <p:sp>
          <p:nvSpPr>
            <p:cNvPr id="39" name="Cube 38"/>
            <p:cNvSpPr/>
            <p:nvPr/>
          </p:nvSpPr>
          <p:spPr>
            <a:xfrm>
              <a:off x="7683500" y="2190333"/>
              <a:ext cx="1117600" cy="1092200"/>
            </a:xfrm>
            <a:prstGeom prst="cube">
              <a:avLst/>
            </a:prstGeom>
            <a:solidFill>
              <a:srgbClr val="FF0000"/>
            </a:solidFill>
            <a:ln w="4445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Oval 39"/>
            <p:cNvSpPr/>
            <p:nvPr/>
          </p:nvSpPr>
          <p:spPr>
            <a:xfrm>
              <a:off x="7875353" y="2654300"/>
              <a:ext cx="176447" cy="1397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Oval 40"/>
            <p:cNvSpPr/>
            <p:nvPr/>
          </p:nvSpPr>
          <p:spPr>
            <a:xfrm>
              <a:off x="8040453" y="2832100"/>
              <a:ext cx="176447" cy="1397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Oval 41"/>
            <p:cNvSpPr/>
            <p:nvPr/>
          </p:nvSpPr>
          <p:spPr>
            <a:xfrm>
              <a:off x="8205553" y="2997200"/>
              <a:ext cx="176447" cy="1397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Oval 42"/>
            <p:cNvSpPr/>
            <p:nvPr/>
          </p:nvSpPr>
          <p:spPr>
            <a:xfrm>
              <a:off x="8154753" y="2247900"/>
              <a:ext cx="176447" cy="1397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Oval 43"/>
            <p:cNvSpPr/>
            <p:nvPr/>
          </p:nvSpPr>
          <p:spPr>
            <a:xfrm>
              <a:off x="8573853" y="2540000"/>
              <a:ext cx="176447" cy="1397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Oval 44"/>
            <p:cNvSpPr/>
            <p:nvPr/>
          </p:nvSpPr>
          <p:spPr>
            <a:xfrm>
              <a:off x="8586553" y="2781300"/>
              <a:ext cx="176447" cy="1397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6" name="Donut 45"/>
          <p:cNvSpPr/>
          <p:nvPr/>
        </p:nvSpPr>
        <p:spPr>
          <a:xfrm>
            <a:off x="7156803" y="4517584"/>
            <a:ext cx="1866193" cy="1641008"/>
          </a:xfrm>
          <a:prstGeom prst="donut">
            <a:avLst>
              <a:gd name="adj" fmla="val 4104"/>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7" name="TextBox 46"/>
          <p:cNvSpPr txBox="1"/>
          <p:nvPr/>
        </p:nvSpPr>
        <p:spPr>
          <a:xfrm>
            <a:off x="6230580" y="4232695"/>
            <a:ext cx="1503720" cy="923330"/>
          </a:xfrm>
          <a:prstGeom prst="rect">
            <a:avLst/>
          </a:prstGeom>
          <a:noFill/>
        </p:spPr>
        <p:txBody>
          <a:bodyPr wrap="square" rtlCol="0">
            <a:spAutoFit/>
          </a:bodyPr>
          <a:lstStyle/>
          <a:p>
            <a:r>
              <a:rPr lang="en-US" dirty="0" smtClean="0">
                <a:solidFill>
                  <a:srgbClr val="FF0000"/>
                </a:solidFill>
                <a:latin typeface="Book Antiqua"/>
                <a:cs typeface="Book Antiqua"/>
              </a:rPr>
              <a:t>double the white die number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p:cNvSpPr>
            <a:spLocks noGrp="1"/>
          </p:cNvSpPr>
          <p:nvPr>
            <p:ph type="dt" sz="half" idx="10"/>
          </p:nvPr>
        </p:nvSpPr>
        <p:spPr>
          <a:xfrm>
            <a:off x="5932960" y="6390808"/>
            <a:ext cx="3044952" cy="365760"/>
          </a:xfrm>
        </p:spPr>
        <p:txBody>
          <a:bodyPr/>
          <a:lstStyle/>
          <a:p>
            <a:r>
              <a:rPr lang="en-US" sz="1400" dirty="0" smtClean="0">
                <a:latin typeface="Book Antiqua"/>
                <a:cs typeface="Book Antiqua"/>
              </a:rPr>
              <a:t>Scripps Classroom Connection</a:t>
            </a:r>
            <a:endParaRPr lang="en-US" sz="1400" dirty="0">
              <a:latin typeface="Book Antiqua"/>
              <a:cs typeface="Book Antiqua"/>
            </a:endParaRPr>
          </a:p>
        </p:txBody>
      </p:sp>
      <p:sp>
        <p:nvSpPr>
          <p:cNvPr id="6" name="Footer Placeholder 3"/>
          <p:cNvSpPr>
            <a:spLocks noGrp="1"/>
          </p:cNvSpPr>
          <p:nvPr>
            <p:ph type="ftr" sz="quarter" idx="11"/>
          </p:nvPr>
        </p:nvSpPr>
        <p:spPr>
          <a:xfrm>
            <a:off x="163040" y="6396672"/>
            <a:ext cx="3581400" cy="365760"/>
          </a:xfrm>
        </p:spPr>
        <p:txBody>
          <a:bodyPr/>
          <a:lstStyle/>
          <a:p>
            <a:pPr algn="l"/>
            <a:r>
              <a:rPr lang="en-US" sz="1400" dirty="0" smtClean="0">
                <a:solidFill>
                  <a:schemeClr val="bg1"/>
                </a:solidFill>
                <a:latin typeface="Book Antiqua"/>
                <a:cs typeface="Book Antiqua"/>
              </a:rPr>
              <a:t>http://</a:t>
            </a:r>
            <a:r>
              <a:rPr lang="en-US" sz="1400" dirty="0" err="1" smtClean="0">
                <a:solidFill>
                  <a:schemeClr val="bg1"/>
                </a:solidFill>
                <a:latin typeface="Book Antiqua"/>
                <a:cs typeface="Book Antiqua"/>
              </a:rPr>
              <a:t>earthref.org</a:t>
            </a:r>
            <a:r>
              <a:rPr lang="en-US" sz="1400" dirty="0" smtClean="0">
                <a:solidFill>
                  <a:schemeClr val="bg1"/>
                </a:solidFill>
                <a:latin typeface="Book Antiqua"/>
                <a:cs typeface="Book Antiqua"/>
              </a:rPr>
              <a:t>/SCC</a:t>
            </a:r>
            <a:endParaRPr lang="en-US" sz="1400" dirty="0">
              <a:solidFill>
                <a:schemeClr val="bg1"/>
              </a:solidFill>
              <a:latin typeface="Book Antiqua"/>
              <a:cs typeface="Book Antiqua"/>
            </a:endParaRPr>
          </a:p>
        </p:txBody>
      </p:sp>
      <p:sp>
        <p:nvSpPr>
          <p:cNvPr id="4" name="TextBox 3"/>
          <p:cNvSpPr txBox="1"/>
          <p:nvPr/>
        </p:nvSpPr>
        <p:spPr>
          <a:xfrm>
            <a:off x="529987" y="270268"/>
            <a:ext cx="8016125" cy="830997"/>
          </a:xfrm>
          <a:prstGeom prst="rect">
            <a:avLst/>
          </a:prstGeom>
          <a:noFill/>
        </p:spPr>
        <p:txBody>
          <a:bodyPr wrap="square" rtlCol="0">
            <a:spAutoFit/>
          </a:bodyPr>
          <a:lstStyle/>
          <a:p>
            <a:pPr algn="ctr"/>
            <a:r>
              <a:rPr lang="en-US" sz="4800" dirty="0" smtClean="0">
                <a:latin typeface="Book Antiqua"/>
                <a:cs typeface="Book Antiqua"/>
              </a:rPr>
              <a:t>Example</a:t>
            </a:r>
          </a:p>
        </p:txBody>
      </p:sp>
      <p:sp>
        <p:nvSpPr>
          <p:cNvPr id="23" name="Chord 22"/>
          <p:cNvSpPr/>
          <p:nvPr/>
        </p:nvSpPr>
        <p:spPr>
          <a:xfrm rot="17608023">
            <a:off x="1561094" y="4589905"/>
            <a:ext cx="1361256" cy="1352071"/>
          </a:xfrm>
          <a:prstGeom prst="chord">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Chord 23"/>
          <p:cNvSpPr/>
          <p:nvPr/>
        </p:nvSpPr>
        <p:spPr>
          <a:xfrm rot="17608023">
            <a:off x="3063812" y="4589909"/>
            <a:ext cx="1361256" cy="1352071"/>
          </a:xfrm>
          <a:prstGeom prst="chord">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Chord 24"/>
          <p:cNvSpPr/>
          <p:nvPr/>
        </p:nvSpPr>
        <p:spPr>
          <a:xfrm rot="17608023">
            <a:off x="4613112" y="4589910"/>
            <a:ext cx="1361256" cy="1352071"/>
          </a:xfrm>
          <a:prstGeom prst="chord">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Chord 25"/>
          <p:cNvSpPr/>
          <p:nvPr/>
        </p:nvSpPr>
        <p:spPr>
          <a:xfrm rot="17608023">
            <a:off x="6143494" y="4589918"/>
            <a:ext cx="1361256" cy="1352071"/>
          </a:xfrm>
          <a:prstGeom prst="chord">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Chord 26"/>
          <p:cNvSpPr/>
          <p:nvPr/>
        </p:nvSpPr>
        <p:spPr>
          <a:xfrm rot="17608023">
            <a:off x="7701372" y="4589912"/>
            <a:ext cx="1361256" cy="1352071"/>
          </a:xfrm>
          <a:prstGeom prst="chord">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Chord 27"/>
          <p:cNvSpPr/>
          <p:nvPr/>
        </p:nvSpPr>
        <p:spPr>
          <a:xfrm rot="17608023">
            <a:off x="83534" y="4589907"/>
            <a:ext cx="1361256" cy="1352071"/>
          </a:xfrm>
          <a:prstGeom prst="chord">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latin typeface="Book Antiqua"/>
              <a:cs typeface="Book Antiqua"/>
            </a:endParaRPr>
          </a:p>
        </p:txBody>
      </p:sp>
      <p:sp>
        <p:nvSpPr>
          <p:cNvPr id="29" name="Rectangle 28"/>
          <p:cNvSpPr/>
          <p:nvPr/>
        </p:nvSpPr>
        <p:spPr>
          <a:xfrm>
            <a:off x="88900" y="5130800"/>
            <a:ext cx="1371189" cy="584776"/>
          </a:xfrm>
          <a:prstGeom prst="rect">
            <a:avLst/>
          </a:prstGeom>
        </p:spPr>
        <p:txBody>
          <a:bodyPr wrap="none">
            <a:spAutoFit/>
          </a:bodyPr>
          <a:lstStyle/>
          <a:p>
            <a:pPr algn="ctr"/>
            <a:r>
              <a:rPr lang="en-US" sz="1600" dirty="0" smtClean="0">
                <a:solidFill>
                  <a:srgbClr val="CCFFCC"/>
                </a:solidFill>
                <a:latin typeface="Book Antiqua"/>
                <a:cs typeface="Book Antiqua"/>
              </a:rPr>
              <a:t>1.</a:t>
            </a:r>
          </a:p>
          <a:p>
            <a:pPr algn="ctr"/>
            <a:r>
              <a:rPr lang="en-US" sz="1600" dirty="0" smtClean="0">
                <a:solidFill>
                  <a:srgbClr val="CCFFCC"/>
                </a:solidFill>
                <a:latin typeface="Book Antiqua"/>
                <a:cs typeface="Book Antiqua"/>
              </a:rPr>
              <a:t>reproduction</a:t>
            </a:r>
          </a:p>
        </p:txBody>
      </p:sp>
      <p:sp>
        <p:nvSpPr>
          <p:cNvPr id="30" name="Rectangle 29"/>
          <p:cNvSpPr/>
          <p:nvPr/>
        </p:nvSpPr>
        <p:spPr>
          <a:xfrm>
            <a:off x="1574389" y="5168900"/>
            <a:ext cx="1380406" cy="584776"/>
          </a:xfrm>
          <a:prstGeom prst="rect">
            <a:avLst/>
          </a:prstGeom>
        </p:spPr>
        <p:txBody>
          <a:bodyPr wrap="none">
            <a:spAutoFit/>
          </a:bodyPr>
          <a:lstStyle/>
          <a:p>
            <a:pPr algn="ctr"/>
            <a:r>
              <a:rPr lang="en-US" sz="1600" dirty="0" smtClean="0">
                <a:solidFill>
                  <a:srgbClr val="FF0000"/>
                </a:solidFill>
                <a:latin typeface="Book Antiqua"/>
                <a:cs typeface="Book Antiqua"/>
              </a:rPr>
              <a:t>2.</a:t>
            </a:r>
          </a:p>
          <a:p>
            <a:pPr algn="ctr"/>
            <a:r>
              <a:rPr lang="en-US" sz="1600" dirty="0" smtClean="0">
                <a:solidFill>
                  <a:srgbClr val="FF0000"/>
                </a:solidFill>
                <a:latin typeface="Book Antiqua"/>
                <a:cs typeface="Book Antiqua"/>
              </a:rPr>
              <a:t>consumption</a:t>
            </a:r>
            <a:endParaRPr lang="en-US" dirty="0">
              <a:solidFill>
                <a:srgbClr val="FF0000"/>
              </a:solidFill>
            </a:endParaRPr>
          </a:p>
        </p:txBody>
      </p:sp>
      <p:sp>
        <p:nvSpPr>
          <p:cNvPr id="31" name="Rectangle 30"/>
          <p:cNvSpPr/>
          <p:nvPr/>
        </p:nvSpPr>
        <p:spPr>
          <a:xfrm>
            <a:off x="3408150" y="5168900"/>
            <a:ext cx="672580" cy="584776"/>
          </a:xfrm>
          <a:prstGeom prst="rect">
            <a:avLst/>
          </a:prstGeom>
        </p:spPr>
        <p:txBody>
          <a:bodyPr wrap="none">
            <a:spAutoFit/>
          </a:bodyPr>
          <a:lstStyle/>
          <a:p>
            <a:pPr algn="ctr"/>
            <a:r>
              <a:rPr lang="en-US" sz="1600" dirty="0" smtClean="0">
                <a:solidFill>
                  <a:srgbClr val="CCFFCC"/>
                </a:solidFill>
                <a:latin typeface="Book Antiqua"/>
                <a:cs typeface="Book Antiqua"/>
              </a:rPr>
              <a:t>3.</a:t>
            </a:r>
          </a:p>
          <a:p>
            <a:pPr algn="ctr"/>
            <a:r>
              <a:rPr lang="en-US" sz="1600" dirty="0" smtClean="0">
                <a:solidFill>
                  <a:srgbClr val="CCFFCC"/>
                </a:solidFill>
                <a:latin typeface="Book Antiqua"/>
                <a:cs typeface="Book Antiqua"/>
              </a:rPr>
              <a:t>wave</a:t>
            </a:r>
            <a:endParaRPr lang="en-US" dirty="0">
              <a:solidFill>
                <a:srgbClr val="CCFFCC"/>
              </a:solidFill>
            </a:endParaRPr>
          </a:p>
        </p:txBody>
      </p:sp>
      <p:sp>
        <p:nvSpPr>
          <p:cNvPr id="32" name="Rectangle 31"/>
          <p:cNvSpPr/>
          <p:nvPr/>
        </p:nvSpPr>
        <p:spPr>
          <a:xfrm>
            <a:off x="4889970" y="5168900"/>
            <a:ext cx="864339" cy="584776"/>
          </a:xfrm>
          <a:prstGeom prst="rect">
            <a:avLst/>
          </a:prstGeom>
        </p:spPr>
        <p:txBody>
          <a:bodyPr wrap="none">
            <a:spAutoFit/>
          </a:bodyPr>
          <a:lstStyle/>
          <a:p>
            <a:pPr algn="ctr"/>
            <a:r>
              <a:rPr lang="en-US" sz="1600" dirty="0" smtClean="0">
                <a:solidFill>
                  <a:srgbClr val="FF0000"/>
                </a:solidFill>
                <a:latin typeface="Book Antiqua"/>
                <a:cs typeface="Book Antiqua"/>
              </a:rPr>
              <a:t>4. </a:t>
            </a:r>
          </a:p>
          <a:p>
            <a:pPr algn="ctr"/>
            <a:r>
              <a:rPr lang="en-US" sz="1600" dirty="0" smtClean="0">
                <a:solidFill>
                  <a:srgbClr val="FF0000"/>
                </a:solidFill>
                <a:latin typeface="Book Antiqua"/>
                <a:cs typeface="Book Antiqua"/>
              </a:rPr>
              <a:t>sinking</a:t>
            </a:r>
            <a:endParaRPr lang="en-US" dirty="0">
              <a:solidFill>
                <a:srgbClr val="FF0000"/>
              </a:solidFill>
            </a:endParaRPr>
          </a:p>
        </p:txBody>
      </p:sp>
      <p:sp>
        <p:nvSpPr>
          <p:cNvPr id="33" name="Rectangle 32"/>
          <p:cNvSpPr/>
          <p:nvPr/>
        </p:nvSpPr>
        <p:spPr>
          <a:xfrm>
            <a:off x="7926153" y="5105400"/>
            <a:ext cx="905617" cy="584776"/>
          </a:xfrm>
          <a:prstGeom prst="rect">
            <a:avLst/>
          </a:prstGeom>
        </p:spPr>
        <p:txBody>
          <a:bodyPr wrap="none">
            <a:spAutoFit/>
          </a:bodyPr>
          <a:lstStyle/>
          <a:p>
            <a:pPr algn="ctr"/>
            <a:r>
              <a:rPr lang="en-US" sz="1600" dirty="0" smtClean="0">
                <a:solidFill>
                  <a:srgbClr val="FF0000"/>
                </a:solidFill>
                <a:latin typeface="Book Antiqua"/>
                <a:cs typeface="Book Antiqua"/>
              </a:rPr>
              <a:t>6. </a:t>
            </a:r>
          </a:p>
          <a:p>
            <a:pPr algn="ctr"/>
            <a:r>
              <a:rPr lang="en-US" sz="1600" dirty="0" smtClean="0">
                <a:solidFill>
                  <a:srgbClr val="FF0000"/>
                </a:solidFill>
                <a:latin typeface="Book Antiqua"/>
                <a:cs typeface="Book Antiqua"/>
              </a:rPr>
              <a:t>seafloor</a:t>
            </a:r>
            <a:endParaRPr lang="en-US" dirty="0">
              <a:solidFill>
                <a:srgbClr val="FF0000"/>
              </a:solidFill>
            </a:endParaRPr>
          </a:p>
        </p:txBody>
      </p:sp>
      <p:sp>
        <p:nvSpPr>
          <p:cNvPr id="34" name="Rectangle 33"/>
          <p:cNvSpPr/>
          <p:nvPr/>
        </p:nvSpPr>
        <p:spPr>
          <a:xfrm>
            <a:off x="6250273" y="5173077"/>
            <a:ext cx="1190450" cy="584776"/>
          </a:xfrm>
          <a:prstGeom prst="rect">
            <a:avLst/>
          </a:prstGeom>
        </p:spPr>
        <p:txBody>
          <a:bodyPr wrap="none">
            <a:spAutoFit/>
          </a:bodyPr>
          <a:lstStyle/>
          <a:p>
            <a:pPr algn="ctr"/>
            <a:r>
              <a:rPr lang="en-US" sz="1600" dirty="0" smtClean="0">
                <a:solidFill>
                  <a:srgbClr val="CCFFCC"/>
                </a:solidFill>
                <a:latin typeface="Book Antiqua"/>
                <a:cs typeface="Book Antiqua"/>
              </a:rPr>
              <a:t>5.</a:t>
            </a:r>
          </a:p>
          <a:p>
            <a:pPr algn="ctr"/>
            <a:r>
              <a:rPr lang="en-US" sz="1600" dirty="0" smtClean="0">
                <a:solidFill>
                  <a:srgbClr val="CCFFCC"/>
                </a:solidFill>
                <a:latin typeface="Book Antiqua"/>
                <a:cs typeface="Book Antiqua"/>
              </a:rPr>
              <a:t>food influx</a:t>
            </a:r>
            <a:endParaRPr lang="en-US" dirty="0">
              <a:solidFill>
                <a:srgbClr val="CCFFCC"/>
              </a:solidFill>
            </a:endParaRPr>
          </a:p>
        </p:txBody>
      </p:sp>
      <p:grpSp>
        <p:nvGrpSpPr>
          <p:cNvPr id="46" name="Group 45"/>
          <p:cNvGrpSpPr/>
          <p:nvPr/>
        </p:nvGrpSpPr>
        <p:grpSpPr>
          <a:xfrm>
            <a:off x="2638629" y="2009341"/>
            <a:ext cx="3527899" cy="1168400"/>
            <a:chOff x="529987" y="1435100"/>
            <a:chExt cx="3527899" cy="1168400"/>
          </a:xfrm>
        </p:grpSpPr>
        <p:sp>
          <p:nvSpPr>
            <p:cNvPr id="35" name="Rectangle 34"/>
            <p:cNvSpPr/>
            <p:nvPr/>
          </p:nvSpPr>
          <p:spPr>
            <a:xfrm>
              <a:off x="529987" y="1435100"/>
              <a:ext cx="1299472" cy="1168400"/>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p:cNvSpPr/>
            <p:nvPr/>
          </p:nvSpPr>
          <p:spPr>
            <a:xfrm>
              <a:off x="2758414" y="1435100"/>
              <a:ext cx="1299472" cy="1168400"/>
            </a:xfrm>
            <a:prstGeom prst="rect">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Oval 36"/>
            <p:cNvSpPr/>
            <p:nvPr/>
          </p:nvSpPr>
          <p:spPr>
            <a:xfrm>
              <a:off x="778734" y="1752600"/>
              <a:ext cx="176447" cy="1397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Oval 37"/>
            <p:cNvSpPr/>
            <p:nvPr/>
          </p:nvSpPr>
          <p:spPr>
            <a:xfrm>
              <a:off x="1047790" y="1993900"/>
              <a:ext cx="176447" cy="1397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Oval 38"/>
            <p:cNvSpPr/>
            <p:nvPr/>
          </p:nvSpPr>
          <p:spPr>
            <a:xfrm>
              <a:off x="1300437" y="2254250"/>
              <a:ext cx="176447" cy="1397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Oval 39"/>
            <p:cNvSpPr/>
            <p:nvPr/>
          </p:nvSpPr>
          <p:spPr>
            <a:xfrm>
              <a:off x="2954795" y="1701800"/>
              <a:ext cx="176447" cy="1397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Oval 40"/>
            <p:cNvSpPr/>
            <p:nvPr/>
          </p:nvSpPr>
          <p:spPr>
            <a:xfrm>
              <a:off x="3295203" y="1974850"/>
              <a:ext cx="176447" cy="1397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Oval 41"/>
            <p:cNvSpPr/>
            <p:nvPr/>
          </p:nvSpPr>
          <p:spPr>
            <a:xfrm>
              <a:off x="3567993" y="2235200"/>
              <a:ext cx="176447" cy="1397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3" name="Oval 42"/>
          <p:cNvSpPr/>
          <p:nvPr/>
        </p:nvSpPr>
        <p:spPr>
          <a:xfrm>
            <a:off x="3158808" y="4796054"/>
            <a:ext cx="272790" cy="237692"/>
          </a:xfrm>
          <a:prstGeom prst="ellipse">
            <a:avLst/>
          </a:prstGeom>
          <a:solidFill>
            <a:srgbClr val="FFFF00"/>
          </a:solidFill>
          <a:ln>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Oval 43"/>
          <p:cNvSpPr/>
          <p:nvPr/>
        </p:nvSpPr>
        <p:spPr>
          <a:xfrm>
            <a:off x="3567993" y="4762500"/>
            <a:ext cx="272790" cy="237692"/>
          </a:xfrm>
          <a:prstGeom prst="ellipse">
            <a:avLst/>
          </a:prstGeom>
          <a:solidFill>
            <a:srgbClr val="FFFF00"/>
          </a:solidFill>
          <a:ln>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Oval 44"/>
          <p:cNvSpPr/>
          <p:nvPr/>
        </p:nvSpPr>
        <p:spPr>
          <a:xfrm>
            <a:off x="4080730" y="4796054"/>
            <a:ext cx="272790" cy="237692"/>
          </a:xfrm>
          <a:prstGeom prst="ellipse">
            <a:avLst/>
          </a:prstGeom>
          <a:solidFill>
            <a:srgbClr val="FFFF00"/>
          </a:solidFill>
          <a:ln>
            <a:solidFill>
              <a:srgbClr val="FFFF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Chord 47"/>
          <p:cNvSpPr/>
          <p:nvPr/>
        </p:nvSpPr>
        <p:spPr>
          <a:xfrm rot="17608023">
            <a:off x="6460805" y="3297260"/>
            <a:ext cx="1361256" cy="1352071"/>
          </a:xfrm>
          <a:prstGeom prst="chord">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latin typeface="Book Antiqua"/>
              <a:cs typeface="Book Antiqua"/>
            </a:endParaRPr>
          </a:p>
        </p:txBody>
      </p:sp>
      <p:sp>
        <p:nvSpPr>
          <p:cNvPr id="49" name="TextBox 48"/>
          <p:cNvSpPr txBox="1"/>
          <p:nvPr/>
        </p:nvSpPr>
        <p:spPr>
          <a:xfrm>
            <a:off x="6503937" y="3708400"/>
            <a:ext cx="1376591" cy="646331"/>
          </a:xfrm>
          <a:prstGeom prst="rect">
            <a:avLst/>
          </a:prstGeom>
          <a:noFill/>
        </p:spPr>
        <p:txBody>
          <a:bodyPr wrap="square" rtlCol="0">
            <a:spAutoFit/>
          </a:bodyPr>
          <a:lstStyle/>
          <a:p>
            <a:r>
              <a:rPr lang="en-US" dirty="0" smtClean="0">
                <a:latin typeface="Book Antiqua"/>
                <a:cs typeface="Book Antiqua"/>
              </a:rPr>
              <a:t>your own population</a:t>
            </a:r>
          </a:p>
        </p:txBody>
      </p:sp>
      <p:sp>
        <p:nvSpPr>
          <p:cNvPr id="50" name="TextBox 49"/>
          <p:cNvSpPr txBox="1"/>
          <p:nvPr/>
        </p:nvSpPr>
        <p:spPr>
          <a:xfrm>
            <a:off x="801163" y="1101265"/>
            <a:ext cx="2262660" cy="1015663"/>
          </a:xfrm>
          <a:prstGeom prst="rect">
            <a:avLst/>
          </a:prstGeom>
          <a:noFill/>
        </p:spPr>
        <p:txBody>
          <a:bodyPr wrap="square" rtlCol="0">
            <a:spAutoFit/>
          </a:bodyPr>
          <a:lstStyle/>
          <a:p>
            <a:r>
              <a:rPr lang="en-US" sz="2000" dirty="0" smtClean="0">
                <a:latin typeface="Book Antiqua"/>
                <a:cs typeface="Book Antiqua"/>
              </a:rPr>
              <a:t>how much you change your population</a:t>
            </a:r>
          </a:p>
        </p:txBody>
      </p:sp>
      <p:sp>
        <p:nvSpPr>
          <p:cNvPr id="51" name="TextBox 50"/>
          <p:cNvSpPr txBox="1"/>
          <p:nvPr/>
        </p:nvSpPr>
        <p:spPr>
          <a:xfrm>
            <a:off x="5853082" y="993678"/>
            <a:ext cx="2869477" cy="1015663"/>
          </a:xfrm>
          <a:prstGeom prst="rect">
            <a:avLst/>
          </a:prstGeom>
          <a:noFill/>
        </p:spPr>
        <p:txBody>
          <a:bodyPr wrap="square" rtlCol="0">
            <a:spAutoFit/>
          </a:bodyPr>
          <a:lstStyle/>
          <a:p>
            <a:r>
              <a:rPr lang="en-US" sz="2000" dirty="0" smtClean="0">
                <a:latin typeface="Book Antiqua"/>
                <a:cs typeface="Book Antiqua"/>
              </a:rPr>
              <a:t>what processes occurred in your population</a:t>
            </a:r>
          </a:p>
        </p:txBody>
      </p:sp>
      <p:sp>
        <p:nvSpPr>
          <p:cNvPr id="52" name="Bent Arrow 51"/>
          <p:cNvSpPr/>
          <p:nvPr/>
        </p:nvSpPr>
        <p:spPr>
          <a:xfrm>
            <a:off x="3585526" y="3479800"/>
            <a:ext cx="3234374" cy="1278583"/>
          </a:xfrm>
          <a:prstGeom prst="bentArrow">
            <a:avLst>
              <a:gd name="adj1" fmla="val 13230"/>
              <a:gd name="adj2" fmla="val 16176"/>
              <a:gd name="adj3" fmla="val 25000"/>
              <a:gd name="adj4" fmla="val 87500"/>
            </a:avLst>
          </a:prstGeom>
          <a:solidFill>
            <a:srgbClr val="CCFF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54" name="Bent Arrow 53"/>
          <p:cNvSpPr/>
          <p:nvPr/>
        </p:nvSpPr>
        <p:spPr>
          <a:xfrm>
            <a:off x="4080730" y="3588258"/>
            <a:ext cx="2423207" cy="1278583"/>
          </a:xfrm>
          <a:prstGeom prst="bentArrow">
            <a:avLst>
              <a:gd name="adj1" fmla="val 13230"/>
              <a:gd name="adj2" fmla="val 4753"/>
              <a:gd name="adj3" fmla="val 25000"/>
              <a:gd name="adj4" fmla="val 87500"/>
            </a:avLst>
          </a:prstGeom>
          <a:solidFill>
            <a:srgbClr val="CCFF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55" name="Bent Arrow 54"/>
          <p:cNvSpPr/>
          <p:nvPr/>
        </p:nvSpPr>
        <p:spPr>
          <a:xfrm>
            <a:off x="3190975" y="3556000"/>
            <a:ext cx="2423207" cy="1278583"/>
          </a:xfrm>
          <a:prstGeom prst="bentArrow">
            <a:avLst>
              <a:gd name="adj1" fmla="val 13230"/>
              <a:gd name="adj2" fmla="val 4753"/>
              <a:gd name="adj3" fmla="val 25000"/>
              <a:gd name="adj4" fmla="val 87500"/>
            </a:avLst>
          </a:prstGeom>
          <a:solidFill>
            <a:srgbClr val="CCFF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p:cNvSpPr>
            <a:spLocks noGrp="1"/>
          </p:cNvSpPr>
          <p:nvPr>
            <p:ph type="dt" sz="half" idx="10"/>
          </p:nvPr>
        </p:nvSpPr>
        <p:spPr>
          <a:xfrm>
            <a:off x="5932960" y="6390808"/>
            <a:ext cx="3044952" cy="365760"/>
          </a:xfrm>
        </p:spPr>
        <p:txBody>
          <a:bodyPr/>
          <a:lstStyle/>
          <a:p>
            <a:r>
              <a:rPr lang="en-US" sz="1400" dirty="0" smtClean="0">
                <a:latin typeface="Book Antiqua"/>
                <a:cs typeface="Book Antiqua"/>
              </a:rPr>
              <a:t>Scripps Classroom Connection</a:t>
            </a:r>
            <a:endParaRPr lang="en-US" sz="1400" dirty="0">
              <a:latin typeface="Book Antiqua"/>
              <a:cs typeface="Book Antiqua"/>
            </a:endParaRPr>
          </a:p>
        </p:txBody>
      </p:sp>
      <p:sp>
        <p:nvSpPr>
          <p:cNvPr id="6" name="Footer Placeholder 3"/>
          <p:cNvSpPr>
            <a:spLocks noGrp="1"/>
          </p:cNvSpPr>
          <p:nvPr>
            <p:ph type="ftr" sz="quarter" idx="11"/>
          </p:nvPr>
        </p:nvSpPr>
        <p:spPr>
          <a:xfrm>
            <a:off x="163040" y="6396672"/>
            <a:ext cx="3581400" cy="365760"/>
          </a:xfrm>
        </p:spPr>
        <p:txBody>
          <a:bodyPr/>
          <a:lstStyle/>
          <a:p>
            <a:pPr algn="l"/>
            <a:r>
              <a:rPr lang="en-US" sz="1400" dirty="0" smtClean="0">
                <a:solidFill>
                  <a:schemeClr val="bg1"/>
                </a:solidFill>
                <a:latin typeface="Book Antiqua"/>
                <a:cs typeface="Book Antiqua"/>
              </a:rPr>
              <a:t>http://</a:t>
            </a:r>
            <a:r>
              <a:rPr lang="en-US" sz="1400" dirty="0" err="1" smtClean="0">
                <a:solidFill>
                  <a:schemeClr val="bg1"/>
                </a:solidFill>
                <a:latin typeface="Book Antiqua"/>
                <a:cs typeface="Book Antiqua"/>
              </a:rPr>
              <a:t>earthref.org</a:t>
            </a:r>
            <a:r>
              <a:rPr lang="en-US" sz="1400" dirty="0" smtClean="0">
                <a:solidFill>
                  <a:schemeClr val="bg1"/>
                </a:solidFill>
                <a:latin typeface="Book Antiqua"/>
                <a:cs typeface="Book Antiqua"/>
              </a:rPr>
              <a:t>/SCC</a:t>
            </a:r>
            <a:endParaRPr lang="en-US" sz="1400" dirty="0">
              <a:solidFill>
                <a:schemeClr val="bg1"/>
              </a:solidFill>
              <a:latin typeface="Book Antiqua"/>
              <a:cs typeface="Book Antiqua"/>
            </a:endParaRPr>
          </a:p>
        </p:txBody>
      </p:sp>
      <p:sp>
        <p:nvSpPr>
          <p:cNvPr id="4" name="TextBox 3"/>
          <p:cNvSpPr txBox="1"/>
          <p:nvPr/>
        </p:nvSpPr>
        <p:spPr>
          <a:xfrm>
            <a:off x="529987" y="270268"/>
            <a:ext cx="8016125" cy="830997"/>
          </a:xfrm>
          <a:prstGeom prst="rect">
            <a:avLst/>
          </a:prstGeom>
          <a:noFill/>
        </p:spPr>
        <p:txBody>
          <a:bodyPr wrap="square" rtlCol="0">
            <a:spAutoFit/>
          </a:bodyPr>
          <a:lstStyle/>
          <a:p>
            <a:pPr algn="ctr"/>
            <a:r>
              <a:rPr lang="en-US" sz="4800" dirty="0" smtClean="0">
                <a:latin typeface="Book Antiqua"/>
                <a:cs typeface="Book Antiqua"/>
              </a:rPr>
              <a:t>Example</a:t>
            </a:r>
          </a:p>
        </p:txBody>
      </p:sp>
      <p:sp>
        <p:nvSpPr>
          <p:cNvPr id="23" name="Chord 22"/>
          <p:cNvSpPr/>
          <p:nvPr/>
        </p:nvSpPr>
        <p:spPr>
          <a:xfrm rot="17608023">
            <a:off x="1561094" y="4589905"/>
            <a:ext cx="1361256" cy="1352071"/>
          </a:xfrm>
          <a:prstGeom prst="chord">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Chord 23"/>
          <p:cNvSpPr/>
          <p:nvPr/>
        </p:nvSpPr>
        <p:spPr>
          <a:xfrm rot="17608023">
            <a:off x="3063812" y="4589909"/>
            <a:ext cx="1361256" cy="1352071"/>
          </a:xfrm>
          <a:prstGeom prst="chord">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Chord 24"/>
          <p:cNvSpPr/>
          <p:nvPr/>
        </p:nvSpPr>
        <p:spPr>
          <a:xfrm rot="17608023">
            <a:off x="4613112" y="4589910"/>
            <a:ext cx="1361256" cy="1352071"/>
          </a:xfrm>
          <a:prstGeom prst="chord">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Chord 25"/>
          <p:cNvSpPr/>
          <p:nvPr/>
        </p:nvSpPr>
        <p:spPr>
          <a:xfrm rot="17608023">
            <a:off x="6143494" y="4589918"/>
            <a:ext cx="1361256" cy="1352071"/>
          </a:xfrm>
          <a:prstGeom prst="chord">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Chord 26"/>
          <p:cNvSpPr/>
          <p:nvPr/>
        </p:nvSpPr>
        <p:spPr>
          <a:xfrm rot="17608023">
            <a:off x="7701372" y="4589912"/>
            <a:ext cx="1361256" cy="1352071"/>
          </a:xfrm>
          <a:prstGeom prst="chord">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Chord 27"/>
          <p:cNvSpPr/>
          <p:nvPr/>
        </p:nvSpPr>
        <p:spPr>
          <a:xfrm rot="17608023">
            <a:off x="83534" y="4589907"/>
            <a:ext cx="1361256" cy="1352071"/>
          </a:xfrm>
          <a:prstGeom prst="chord">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latin typeface="Book Antiqua"/>
              <a:cs typeface="Book Antiqua"/>
            </a:endParaRPr>
          </a:p>
        </p:txBody>
      </p:sp>
      <p:sp>
        <p:nvSpPr>
          <p:cNvPr id="29" name="Rectangle 28"/>
          <p:cNvSpPr/>
          <p:nvPr/>
        </p:nvSpPr>
        <p:spPr>
          <a:xfrm>
            <a:off x="88900" y="5130800"/>
            <a:ext cx="1371189" cy="584776"/>
          </a:xfrm>
          <a:prstGeom prst="rect">
            <a:avLst/>
          </a:prstGeom>
        </p:spPr>
        <p:txBody>
          <a:bodyPr wrap="none">
            <a:spAutoFit/>
          </a:bodyPr>
          <a:lstStyle/>
          <a:p>
            <a:pPr algn="ctr"/>
            <a:r>
              <a:rPr lang="en-US" sz="1600" dirty="0" smtClean="0">
                <a:solidFill>
                  <a:srgbClr val="CCFFCC"/>
                </a:solidFill>
                <a:latin typeface="Book Antiqua"/>
                <a:cs typeface="Book Antiqua"/>
              </a:rPr>
              <a:t>1.</a:t>
            </a:r>
          </a:p>
          <a:p>
            <a:pPr algn="ctr"/>
            <a:r>
              <a:rPr lang="en-US" sz="1600" dirty="0" smtClean="0">
                <a:solidFill>
                  <a:srgbClr val="CCFFCC"/>
                </a:solidFill>
                <a:latin typeface="Book Antiqua"/>
                <a:cs typeface="Book Antiqua"/>
              </a:rPr>
              <a:t>reproduction</a:t>
            </a:r>
          </a:p>
        </p:txBody>
      </p:sp>
      <p:sp>
        <p:nvSpPr>
          <p:cNvPr id="30" name="Rectangle 29"/>
          <p:cNvSpPr/>
          <p:nvPr/>
        </p:nvSpPr>
        <p:spPr>
          <a:xfrm>
            <a:off x="1574389" y="5168900"/>
            <a:ext cx="1380406" cy="584776"/>
          </a:xfrm>
          <a:prstGeom prst="rect">
            <a:avLst/>
          </a:prstGeom>
        </p:spPr>
        <p:txBody>
          <a:bodyPr wrap="none">
            <a:spAutoFit/>
          </a:bodyPr>
          <a:lstStyle/>
          <a:p>
            <a:pPr algn="ctr"/>
            <a:r>
              <a:rPr lang="en-US" sz="1600" dirty="0" smtClean="0">
                <a:solidFill>
                  <a:srgbClr val="FF0000"/>
                </a:solidFill>
                <a:latin typeface="Book Antiqua"/>
                <a:cs typeface="Book Antiqua"/>
              </a:rPr>
              <a:t>2.</a:t>
            </a:r>
          </a:p>
          <a:p>
            <a:pPr algn="ctr"/>
            <a:r>
              <a:rPr lang="en-US" sz="1600" dirty="0" smtClean="0">
                <a:solidFill>
                  <a:srgbClr val="FF0000"/>
                </a:solidFill>
                <a:latin typeface="Book Antiqua"/>
                <a:cs typeface="Book Antiqua"/>
              </a:rPr>
              <a:t>consumption</a:t>
            </a:r>
            <a:endParaRPr lang="en-US" dirty="0">
              <a:solidFill>
                <a:srgbClr val="FF0000"/>
              </a:solidFill>
            </a:endParaRPr>
          </a:p>
        </p:txBody>
      </p:sp>
      <p:sp>
        <p:nvSpPr>
          <p:cNvPr id="31" name="Rectangle 30"/>
          <p:cNvSpPr/>
          <p:nvPr/>
        </p:nvSpPr>
        <p:spPr>
          <a:xfrm>
            <a:off x="3408150" y="5168900"/>
            <a:ext cx="672580" cy="584776"/>
          </a:xfrm>
          <a:prstGeom prst="rect">
            <a:avLst/>
          </a:prstGeom>
        </p:spPr>
        <p:txBody>
          <a:bodyPr wrap="none">
            <a:spAutoFit/>
          </a:bodyPr>
          <a:lstStyle/>
          <a:p>
            <a:pPr algn="ctr"/>
            <a:r>
              <a:rPr lang="en-US" sz="1600" dirty="0" smtClean="0">
                <a:solidFill>
                  <a:srgbClr val="CCFFCC"/>
                </a:solidFill>
                <a:latin typeface="Book Antiqua"/>
                <a:cs typeface="Book Antiqua"/>
              </a:rPr>
              <a:t>3.</a:t>
            </a:r>
          </a:p>
          <a:p>
            <a:pPr algn="ctr"/>
            <a:r>
              <a:rPr lang="en-US" sz="1600" dirty="0" smtClean="0">
                <a:solidFill>
                  <a:srgbClr val="CCFFCC"/>
                </a:solidFill>
                <a:latin typeface="Book Antiqua"/>
                <a:cs typeface="Book Antiqua"/>
              </a:rPr>
              <a:t>wave</a:t>
            </a:r>
            <a:endParaRPr lang="en-US" dirty="0">
              <a:solidFill>
                <a:srgbClr val="CCFFCC"/>
              </a:solidFill>
            </a:endParaRPr>
          </a:p>
        </p:txBody>
      </p:sp>
      <p:sp>
        <p:nvSpPr>
          <p:cNvPr id="32" name="Rectangle 31"/>
          <p:cNvSpPr/>
          <p:nvPr/>
        </p:nvSpPr>
        <p:spPr>
          <a:xfrm>
            <a:off x="4889970" y="5168900"/>
            <a:ext cx="864339" cy="584776"/>
          </a:xfrm>
          <a:prstGeom prst="rect">
            <a:avLst/>
          </a:prstGeom>
        </p:spPr>
        <p:txBody>
          <a:bodyPr wrap="none">
            <a:spAutoFit/>
          </a:bodyPr>
          <a:lstStyle/>
          <a:p>
            <a:pPr algn="ctr"/>
            <a:r>
              <a:rPr lang="en-US" sz="1600" dirty="0" smtClean="0">
                <a:solidFill>
                  <a:srgbClr val="FF0000"/>
                </a:solidFill>
                <a:latin typeface="Book Antiqua"/>
                <a:cs typeface="Book Antiqua"/>
              </a:rPr>
              <a:t>4. </a:t>
            </a:r>
          </a:p>
          <a:p>
            <a:pPr algn="ctr"/>
            <a:r>
              <a:rPr lang="en-US" sz="1600" dirty="0" smtClean="0">
                <a:solidFill>
                  <a:srgbClr val="FF0000"/>
                </a:solidFill>
                <a:latin typeface="Book Antiqua"/>
                <a:cs typeface="Book Antiqua"/>
              </a:rPr>
              <a:t>sinking</a:t>
            </a:r>
            <a:endParaRPr lang="en-US" dirty="0">
              <a:solidFill>
                <a:srgbClr val="FF0000"/>
              </a:solidFill>
            </a:endParaRPr>
          </a:p>
        </p:txBody>
      </p:sp>
      <p:sp>
        <p:nvSpPr>
          <p:cNvPr id="33" name="Rectangle 32"/>
          <p:cNvSpPr/>
          <p:nvPr/>
        </p:nvSpPr>
        <p:spPr>
          <a:xfrm>
            <a:off x="7926153" y="5105400"/>
            <a:ext cx="905617" cy="584776"/>
          </a:xfrm>
          <a:prstGeom prst="rect">
            <a:avLst/>
          </a:prstGeom>
        </p:spPr>
        <p:txBody>
          <a:bodyPr wrap="none">
            <a:spAutoFit/>
          </a:bodyPr>
          <a:lstStyle/>
          <a:p>
            <a:pPr algn="ctr"/>
            <a:r>
              <a:rPr lang="en-US" sz="1600" dirty="0" smtClean="0">
                <a:solidFill>
                  <a:srgbClr val="FF0000"/>
                </a:solidFill>
                <a:latin typeface="Book Antiqua"/>
                <a:cs typeface="Book Antiqua"/>
              </a:rPr>
              <a:t>6. </a:t>
            </a:r>
          </a:p>
          <a:p>
            <a:pPr algn="ctr"/>
            <a:r>
              <a:rPr lang="en-US" sz="1600" dirty="0" smtClean="0">
                <a:solidFill>
                  <a:srgbClr val="FF0000"/>
                </a:solidFill>
                <a:latin typeface="Book Antiqua"/>
                <a:cs typeface="Book Antiqua"/>
              </a:rPr>
              <a:t>seafloor</a:t>
            </a:r>
            <a:endParaRPr lang="en-US" dirty="0">
              <a:solidFill>
                <a:srgbClr val="FF0000"/>
              </a:solidFill>
            </a:endParaRPr>
          </a:p>
        </p:txBody>
      </p:sp>
      <p:sp>
        <p:nvSpPr>
          <p:cNvPr id="34" name="Rectangle 33"/>
          <p:cNvSpPr/>
          <p:nvPr/>
        </p:nvSpPr>
        <p:spPr>
          <a:xfrm>
            <a:off x="6250273" y="5173077"/>
            <a:ext cx="1190450" cy="584776"/>
          </a:xfrm>
          <a:prstGeom prst="rect">
            <a:avLst/>
          </a:prstGeom>
        </p:spPr>
        <p:txBody>
          <a:bodyPr wrap="none">
            <a:spAutoFit/>
          </a:bodyPr>
          <a:lstStyle/>
          <a:p>
            <a:pPr algn="ctr"/>
            <a:r>
              <a:rPr lang="en-US" sz="1600" dirty="0" smtClean="0">
                <a:solidFill>
                  <a:srgbClr val="CCFFCC"/>
                </a:solidFill>
                <a:latin typeface="Book Antiqua"/>
                <a:cs typeface="Book Antiqua"/>
              </a:rPr>
              <a:t>5.</a:t>
            </a:r>
          </a:p>
          <a:p>
            <a:pPr algn="ctr"/>
            <a:r>
              <a:rPr lang="en-US" sz="1600" dirty="0" smtClean="0">
                <a:solidFill>
                  <a:srgbClr val="CCFFCC"/>
                </a:solidFill>
                <a:latin typeface="Book Antiqua"/>
                <a:cs typeface="Book Antiqua"/>
              </a:rPr>
              <a:t>food influx</a:t>
            </a:r>
            <a:endParaRPr lang="en-US" dirty="0">
              <a:solidFill>
                <a:srgbClr val="CCFFCC"/>
              </a:solidFill>
            </a:endParaRPr>
          </a:p>
        </p:txBody>
      </p:sp>
      <p:grpSp>
        <p:nvGrpSpPr>
          <p:cNvPr id="2" name="Group 45"/>
          <p:cNvGrpSpPr/>
          <p:nvPr/>
        </p:nvGrpSpPr>
        <p:grpSpPr>
          <a:xfrm>
            <a:off x="2638629" y="2009341"/>
            <a:ext cx="3527899" cy="1168400"/>
            <a:chOff x="529987" y="1435100"/>
            <a:chExt cx="3527899" cy="1168400"/>
          </a:xfrm>
        </p:grpSpPr>
        <p:sp>
          <p:nvSpPr>
            <p:cNvPr id="35" name="Rectangle 34"/>
            <p:cNvSpPr/>
            <p:nvPr/>
          </p:nvSpPr>
          <p:spPr>
            <a:xfrm>
              <a:off x="529987" y="1435100"/>
              <a:ext cx="1299472" cy="1168400"/>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p:cNvSpPr/>
            <p:nvPr/>
          </p:nvSpPr>
          <p:spPr>
            <a:xfrm>
              <a:off x="2758414" y="1435100"/>
              <a:ext cx="1299472" cy="1168400"/>
            </a:xfrm>
            <a:prstGeom prst="rect">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Oval 36"/>
            <p:cNvSpPr/>
            <p:nvPr/>
          </p:nvSpPr>
          <p:spPr>
            <a:xfrm>
              <a:off x="778734" y="1752600"/>
              <a:ext cx="176447" cy="1397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Oval 38"/>
            <p:cNvSpPr/>
            <p:nvPr/>
          </p:nvSpPr>
          <p:spPr>
            <a:xfrm>
              <a:off x="1300437" y="2254250"/>
              <a:ext cx="176447" cy="1397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Oval 39"/>
            <p:cNvSpPr/>
            <p:nvPr/>
          </p:nvSpPr>
          <p:spPr>
            <a:xfrm>
              <a:off x="3119895" y="1701800"/>
              <a:ext cx="176447" cy="1397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Oval 40"/>
            <p:cNvSpPr/>
            <p:nvPr/>
          </p:nvSpPr>
          <p:spPr>
            <a:xfrm>
              <a:off x="3473003" y="1974850"/>
              <a:ext cx="176447" cy="1397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Oval 41"/>
            <p:cNvSpPr/>
            <p:nvPr/>
          </p:nvSpPr>
          <p:spPr>
            <a:xfrm>
              <a:off x="3491793" y="2260600"/>
              <a:ext cx="176447" cy="1397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3" name="Oval 42"/>
          <p:cNvSpPr/>
          <p:nvPr/>
        </p:nvSpPr>
        <p:spPr>
          <a:xfrm>
            <a:off x="6582687" y="3317012"/>
            <a:ext cx="272790" cy="237692"/>
          </a:xfrm>
          <a:prstGeom prst="ellipse">
            <a:avLst/>
          </a:prstGeom>
          <a:solidFill>
            <a:srgbClr val="FFFF00"/>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Oval 43"/>
          <p:cNvSpPr/>
          <p:nvPr/>
        </p:nvSpPr>
        <p:spPr>
          <a:xfrm>
            <a:off x="6975481" y="3327400"/>
            <a:ext cx="272790" cy="237692"/>
          </a:xfrm>
          <a:prstGeom prst="ellipse">
            <a:avLst/>
          </a:prstGeom>
          <a:solidFill>
            <a:srgbClr val="FFFF00"/>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Chord 47"/>
          <p:cNvSpPr/>
          <p:nvPr/>
        </p:nvSpPr>
        <p:spPr>
          <a:xfrm rot="17608023">
            <a:off x="6460805" y="3297260"/>
            <a:ext cx="1361256" cy="1352071"/>
          </a:xfrm>
          <a:prstGeom prst="chord">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latin typeface="Book Antiqua"/>
              <a:cs typeface="Book Antiqua"/>
            </a:endParaRPr>
          </a:p>
        </p:txBody>
      </p:sp>
      <p:sp>
        <p:nvSpPr>
          <p:cNvPr id="49" name="TextBox 48"/>
          <p:cNvSpPr txBox="1"/>
          <p:nvPr/>
        </p:nvSpPr>
        <p:spPr>
          <a:xfrm>
            <a:off x="6503937" y="3708400"/>
            <a:ext cx="1376591" cy="646331"/>
          </a:xfrm>
          <a:prstGeom prst="rect">
            <a:avLst/>
          </a:prstGeom>
          <a:noFill/>
        </p:spPr>
        <p:txBody>
          <a:bodyPr wrap="square" rtlCol="0">
            <a:spAutoFit/>
          </a:bodyPr>
          <a:lstStyle/>
          <a:p>
            <a:r>
              <a:rPr lang="en-US" dirty="0" smtClean="0">
                <a:latin typeface="Book Antiqua"/>
                <a:cs typeface="Book Antiqua"/>
              </a:rPr>
              <a:t>your own population</a:t>
            </a:r>
          </a:p>
        </p:txBody>
      </p:sp>
      <p:sp>
        <p:nvSpPr>
          <p:cNvPr id="50" name="TextBox 49"/>
          <p:cNvSpPr txBox="1"/>
          <p:nvPr/>
        </p:nvSpPr>
        <p:spPr>
          <a:xfrm>
            <a:off x="801163" y="1101265"/>
            <a:ext cx="2262660" cy="1015663"/>
          </a:xfrm>
          <a:prstGeom prst="rect">
            <a:avLst/>
          </a:prstGeom>
          <a:noFill/>
        </p:spPr>
        <p:txBody>
          <a:bodyPr wrap="square" rtlCol="0">
            <a:spAutoFit/>
          </a:bodyPr>
          <a:lstStyle/>
          <a:p>
            <a:r>
              <a:rPr lang="en-US" sz="2000" dirty="0" smtClean="0">
                <a:latin typeface="Book Antiqua"/>
                <a:cs typeface="Book Antiqua"/>
              </a:rPr>
              <a:t>how much you change your population</a:t>
            </a:r>
          </a:p>
        </p:txBody>
      </p:sp>
      <p:sp>
        <p:nvSpPr>
          <p:cNvPr id="51" name="TextBox 50"/>
          <p:cNvSpPr txBox="1"/>
          <p:nvPr/>
        </p:nvSpPr>
        <p:spPr>
          <a:xfrm>
            <a:off x="5853082" y="993678"/>
            <a:ext cx="2869477" cy="1015663"/>
          </a:xfrm>
          <a:prstGeom prst="rect">
            <a:avLst/>
          </a:prstGeom>
          <a:noFill/>
        </p:spPr>
        <p:txBody>
          <a:bodyPr wrap="square" rtlCol="0">
            <a:spAutoFit/>
          </a:bodyPr>
          <a:lstStyle/>
          <a:p>
            <a:r>
              <a:rPr lang="en-US" sz="2000" dirty="0" smtClean="0">
                <a:latin typeface="Book Antiqua"/>
                <a:cs typeface="Book Antiqua"/>
              </a:rPr>
              <a:t>what processes occurred in your population</a:t>
            </a:r>
          </a:p>
        </p:txBody>
      </p:sp>
      <p:sp>
        <p:nvSpPr>
          <p:cNvPr id="54" name="Bent Arrow 53"/>
          <p:cNvSpPr/>
          <p:nvPr/>
        </p:nvSpPr>
        <p:spPr>
          <a:xfrm rot="4901501">
            <a:off x="7597846" y="3806063"/>
            <a:ext cx="1495472" cy="942694"/>
          </a:xfrm>
          <a:prstGeom prst="bentArrow">
            <a:avLst>
              <a:gd name="adj1" fmla="val 13230"/>
              <a:gd name="adj2" fmla="val 17315"/>
              <a:gd name="adj3" fmla="val 25000"/>
              <a:gd name="adj4" fmla="val 87500"/>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6" name="Oval 45"/>
          <p:cNvSpPr/>
          <p:nvPr/>
        </p:nvSpPr>
        <p:spPr>
          <a:xfrm>
            <a:off x="5241237" y="2530041"/>
            <a:ext cx="176447" cy="1397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Oval 46"/>
          <p:cNvSpPr/>
          <p:nvPr/>
        </p:nvSpPr>
        <p:spPr>
          <a:xfrm>
            <a:off x="5264145" y="2815791"/>
            <a:ext cx="176447" cy="1397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Oval 52"/>
          <p:cNvSpPr/>
          <p:nvPr/>
        </p:nvSpPr>
        <p:spPr>
          <a:xfrm>
            <a:off x="5562335" y="2276041"/>
            <a:ext cx="176447" cy="1397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Oval 55"/>
          <p:cNvSpPr/>
          <p:nvPr/>
        </p:nvSpPr>
        <p:spPr>
          <a:xfrm>
            <a:off x="6735087" y="3469412"/>
            <a:ext cx="272790" cy="237692"/>
          </a:xfrm>
          <a:prstGeom prst="ellipse">
            <a:avLst/>
          </a:prstGeom>
          <a:solidFill>
            <a:srgbClr val="FFFF00"/>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Oval 56"/>
          <p:cNvSpPr/>
          <p:nvPr/>
        </p:nvSpPr>
        <p:spPr>
          <a:xfrm>
            <a:off x="7127881" y="3479800"/>
            <a:ext cx="272790" cy="237692"/>
          </a:xfrm>
          <a:prstGeom prst="ellipse">
            <a:avLst/>
          </a:prstGeom>
          <a:solidFill>
            <a:srgbClr val="FFFF00"/>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Donut 58"/>
          <p:cNvSpPr/>
          <p:nvPr/>
        </p:nvSpPr>
        <p:spPr>
          <a:xfrm>
            <a:off x="6331013" y="3215412"/>
            <a:ext cx="1557040" cy="653604"/>
          </a:xfrm>
          <a:prstGeom prst="donut">
            <a:avLst>
              <a:gd name="adj" fmla="val 4104"/>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0" name="TextBox 59"/>
          <p:cNvSpPr txBox="1"/>
          <p:nvPr/>
        </p:nvSpPr>
        <p:spPr>
          <a:xfrm>
            <a:off x="6384332" y="2415741"/>
            <a:ext cx="1946867" cy="646331"/>
          </a:xfrm>
          <a:prstGeom prst="rect">
            <a:avLst/>
          </a:prstGeom>
          <a:noFill/>
        </p:spPr>
        <p:txBody>
          <a:bodyPr wrap="square" rtlCol="0">
            <a:spAutoFit/>
          </a:bodyPr>
          <a:lstStyle/>
          <a:p>
            <a:r>
              <a:rPr lang="en-US" dirty="0" smtClean="0">
                <a:solidFill>
                  <a:srgbClr val="FF0000"/>
                </a:solidFill>
                <a:latin typeface="Book Antiqua"/>
                <a:cs typeface="Book Antiqua"/>
              </a:rPr>
              <a:t>double the white die number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p:cNvSpPr>
            <a:spLocks noGrp="1"/>
          </p:cNvSpPr>
          <p:nvPr>
            <p:ph type="dt" sz="half" idx="10"/>
          </p:nvPr>
        </p:nvSpPr>
        <p:spPr>
          <a:xfrm>
            <a:off x="5932960" y="6390808"/>
            <a:ext cx="3044952" cy="365760"/>
          </a:xfrm>
        </p:spPr>
        <p:txBody>
          <a:bodyPr/>
          <a:lstStyle/>
          <a:p>
            <a:r>
              <a:rPr lang="en-US" sz="1400" dirty="0" smtClean="0">
                <a:latin typeface="Book Antiqua"/>
                <a:cs typeface="Book Antiqua"/>
              </a:rPr>
              <a:t>Scripps Classroom Connection</a:t>
            </a:r>
            <a:endParaRPr lang="en-US" sz="1400" dirty="0">
              <a:latin typeface="Book Antiqua"/>
              <a:cs typeface="Book Antiqua"/>
            </a:endParaRPr>
          </a:p>
        </p:txBody>
      </p:sp>
      <p:sp>
        <p:nvSpPr>
          <p:cNvPr id="6" name="Footer Placeholder 3"/>
          <p:cNvSpPr>
            <a:spLocks noGrp="1"/>
          </p:cNvSpPr>
          <p:nvPr>
            <p:ph type="ftr" sz="quarter" idx="11"/>
          </p:nvPr>
        </p:nvSpPr>
        <p:spPr>
          <a:xfrm>
            <a:off x="163040" y="6396672"/>
            <a:ext cx="3581400" cy="365760"/>
          </a:xfrm>
        </p:spPr>
        <p:txBody>
          <a:bodyPr/>
          <a:lstStyle/>
          <a:p>
            <a:pPr algn="l"/>
            <a:r>
              <a:rPr lang="en-US" sz="1400" dirty="0" smtClean="0">
                <a:solidFill>
                  <a:schemeClr val="bg1"/>
                </a:solidFill>
                <a:latin typeface="Book Antiqua"/>
                <a:cs typeface="Book Antiqua"/>
              </a:rPr>
              <a:t>http://</a:t>
            </a:r>
            <a:r>
              <a:rPr lang="en-US" sz="1400" dirty="0" err="1" smtClean="0">
                <a:solidFill>
                  <a:schemeClr val="bg1"/>
                </a:solidFill>
                <a:latin typeface="Book Antiqua"/>
                <a:cs typeface="Book Antiqua"/>
              </a:rPr>
              <a:t>earthref.org</a:t>
            </a:r>
            <a:r>
              <a:rPr lang="en-US" sz="1400" dirty="0" smtClean="0">
                <a:solidFill>
                  <a:schemeClr val="bg1"/>
                </a:solidFill>
                <a:latin typeface="Book Antiqua"/>
                <a:cs typeface="Book Antiqua"/>
              </a:rPr>
              <a:t>/SCC</a:t>
            </a:r>
            <a:endParaRPr lang="en-US" sz="1400" dirty="0">
              <a:solidFill>
                <a:schemeClr val="bg1"/>
              </a:solidFill>
              <a:latin typeface="Book Antiqua"/>
              <a:cs typeface="Book Antiqua"/>
            </a:endParaRPr>
          </a:p>
        </p:txBody>
      </p:sp>
      <p:sp>
        <p:nvSpPr>
          <p:cNvPr id="2" name="TextBox 1"/>
          <p:cNvSpPr txBox="1"/>
          <p:nvPr/>
        </p:nvSpPr>
        <p:spPr>
          <a:xfrm>
            <a:off x="3162300" y="3056979"/>
            <a:ext cx="2952226" cy="769441"/>
          </a:xfrm>
          <a:prstGeom prst="rect">
            <a:avLst/>
          </a:prstGeom>
          <a:noFill/>
        </p:spPr>
        <p:txBody>
          <a:bodyPr wrap="none" rtlCol="0">
            <a:spAutoFit/>
          </a:bodyPr>
          <a:lstStyle/>
          <a:p>
            <a:r>
              <a:rPr lang="en-US" sz="4400" dirty="0" smtClean="0">
                <a:latin typeface="Book Antiqua"/>
                <a:cs typeface="Book Antiqua"/>
              </a:rPr>
              <a:t>Questions?</a:t>
            </a:r>
          </a:p>
        </p:txBody>
      </p:sp>
    </p:spTree>
  </p:cSld>
  <p:clrMapOvr>
    <a:masterClrMapping/>
  </p:clrMapOvr>
</p:sld>
</file>

<file path=ppt/theme/theme1.xml><?xml version="1.0" encoding="utf-8"?>
<a:theme xmlns:a="http://schemas.openxmlformats.org/drawingml/2006/main" name="Techn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ゴシック"/>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3200" dirty="0" smtClean="0">
            <a:latin typeface="Book Antiqua"/>
            <a:cs typeface="Book Antiqua"/>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Technic.thmx</Template>
  <TotalTime>1209</TotalTime>
  <Words>3727</Words>
  <Application>Microsoft Macintosh PowerPoint</Application>
  <PresentationFormat>On-screen Show (4:3)</PresentationFormat>
  <Paragraphs>395</Paragraphs>
  <Slides>19</Slides>
  <Notes>19</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Technic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Darcy Taniguchi</dc:creator>
  <cp:lastModifiedBy>Darcy Taniguchi</cp:lastModifiedBy>
  <cp:revision>46</cp:revision>
  <dcterms:created xsi:type="dcterms:W3CDTF">2012-01-16T00:26:21Z</dcterms:created>
  <dcterms:modified xsi:type="dcterms:W3CDTF">2012-04-15T19:22:06Z</dcterms:modified>
</cp:coreProperties>
</file>