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57" r:id="rId3"/>
    <p:sldId id="267" r:id="rId4"/>
    <p:sldId id="259" r:id="rId5"/>
    <p:sldId id="260" r:id="rId6"/>
    <p:sldId id="261" r:id="rId7"/>
    <p:sldId id="265" r:id="rId8"/>
    <p:sldId id="263" r:id="rId9"/>
    <p:sldId id="264" r:id="rId10"/>
    <p:sldId id="258" r:id="rId11"/>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164" autoAdjust="0"/>
  </p:normalViewPr>
  <p:slideViewPr>
    <p:cSldViewPr snapToGrid="0" snapToObjects="1">
      <p:cViewPr>
        <p:scale>
          <a:sx n="100" d="100"/>
          <a:sy n="100" d="100"/>
        </p:scale>
        <p:origin x="-80"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1152"/>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DCB5AEE3-E6E6-8343-A99B-86EC13CDC229}" type="datetimeFigureOut">
              <a:rPr lang="en-US"/>
              <a:pPr>
                <a:defRPr/>
              </a:pPr>
              <a:t>11/19/12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DE0BFE28-A426-2B4D-807E-68E38B5BE1B8}" type="slidenum">
              <a:rPr lang="en-US"/>
              <a:pPr>
                <a:defRPr/>
              </a:pPr>
              <a:t>‹#›</a:t>
            </a:fld>
            <a:endParaRPr lang="en-US"/>
          </a:p>
        </p:txBody>
      </p:sp>
    </p:spTree>
    <p:extLst>
      <p:ext uri="{BB962C8B-B14F-4D97-AF65-F5344CB8AC3E}">
        <p14:creationId xmlns:p14="http://schemas.microsoft.com/office/powerpoint/2010/main" val="87984000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AUTHORS: </a:t>
            </a:r>
            <a:r>
              <a:rPr lang="en-US" dirty="0" smtClean="0">
                <a:latin typeface="Calibri" charset="0"/>
              </a:rPr>
              <a:t>Geoffrey </a:t>
            </a:r>
            <a:r>
              <a:rPr lang="en-US" dirty="0">
                <a:latin typeface="Calibri" charset="0"/>
              </a:rPr>
              <a:t>Cromwell (Scripps Institution of Oceanography, </a:t>
            </a:r>
            <a:r>
              <a:rPr lang="en-US" dirty="0" smtClean="0">
                <a:latin typeface="Calibri" charset="0"/>
              </a:rPr>
              <a:t>UC San Diego)</a:t>
            </a:r>
            <a:r>
              <a:rPr lang="en-US" dirty="0">
                <a:latin typeface="Calibri" charset="0"/>
              </a:rPr>
              <a:t>, Danny Blas (</a:t>
            </a:r>
            <a:r>
              <a:rPr lang="en-US" dirty="0" smtClean="0">
                <a:latin typeface="Calibri" charset="0"/>
              </a:rPr>
              <a:t>Abraham </a:t>
            </a:r>
            <a:r>
              <a:rPr lang="en-US" dirty="0">
                <a:latin typeface="Calibri" charset="0"/>
              </a:rPr>
              <a:t>Lincoln High School, San Diego, CA)</a:t>
            </a:r>
          </a:p>
          <a:p>
            <a:pPr eaLnBrk="1" hangingPunct="1">
              <a:spcBef>
                <a:spcPct val="0"/>
              </a:spcBef>
            </a:pPr>
            <a:endParaRPr lang="en-US" dirty="0">
              <a:latin typeface="Calibri" charset="0"/>
            </a:endParaRPr>
          </a:p>
          <a:p>
            <a:pPr eaLnBrk="1" hangingPunct="1">
              <a:spcBef>
                <a:spcPct val="0"/>
              </a:spcBef>
            </a:pPr>
            <a:r>
              <a:rPr lang="en-US" dirty="0">
                <a:latin typeface="Calibri" charset="0"/>
              </a:rPr>
              <a:t>WHY: Not all mountains are volcanoes, and volcanoes are not randomly placed on the Earth. Much of the world</a:t>
            </a:r>
            <a:r>
              <a:rPr lang="ja-JP" altLang="en-US" dirty="0">
                <a:latin typeface="Calibri" charset="0"/>
              </a:rPr>
              <a:t>’</a:t>
            </a:r>
            <a:r>
              <a:rPr lang="en-US" altLang="ja-JP" dirty="0">
                <a:latin typeface="Calibri" charset="0"/>
              </a:rPr>
              <a:t>s population may have an active volcano in their backyard! Including you! The type of tectonic setting will determine whether a volcano is explosive or effusive and therefore what kind of impact it may have on the surrounding area. </a:t>
            </a:r>
          </a:p>
          <a:p>
            <a:pPr eaLnBrk="1" hangingPunct="1">
              <a:spcBef>
                <a:spcPct val="0"/>
              </a:spcBef>
            </a:pPr>
            <a:endParaRPr lang="en-US" dirty="0">
              <a:latin typeface="Calibri" charset="0"/>
            </a:endParaRPr>
          </a:p>
          <a:p>
            <a:pPr eaLnBrk="1" hangingPunct="1">
              <a:spcBef>
                <a:spcPct val="0"/>
              </a:spcBef>
            </a:pPr>
            <a:r>
              <a:rPr lang="en-US" dirty="0">
                <a:latin typeface="Calibri" charset="0"/>
              </a:rPr>
              <a:t>SUMMARY (&lt; 100 words):  Volcanoes are not randomly distributed on the Earth</a:t>
            </a:r>
            <a:r>
              <a:rPr lang="ja-JP" altLang="en-US" dirty="0">
                <a:latin typeface="Calibri" charset="0"/>
              </a:rPr>
              <a:t>’</a:t>
            </a:r>
            <a:r>
              <a:rPr lang="en-US" altLang="ja-JP" dirty="0">
                <a:latin typeface="Calibri" charset="0"/>
              </a:rPr>
              <a:t>s surface, instead they are located near tectonically active </a:t>
            </a:r>
            <a:r>
              <a:rPr lang="en-US" altLang="ja-JP" dirty="0" smtClean="0">
                <a:latin typeface="Calibri" charset="0"/>
              </a:rPr>
              <a:t>areas and unique settings called hotspots. </a:t>
            </a:r>
            <a:r>
              <a:rPr lang="en-US" altLang="ja-JP" dirty="0">
                <a:latin typeface="Calibri" charset="0"/>
              </a:rPr>
              <a:t>The three main areas </a:t>
            </a:r>
            <a:r>
              <a:rPr lang="en-US" altLang="ja-JP" dirty="0" smtClean="0">
                <a:latin typeface="Calibri" charset="0"/>
              </a:rPr>
              <a:t>of</a:t>
            </a:r>
            <a:r>
              <a:rPr lang="en-US" altLang="ja-JP" baseline="0" dirty="0" smtClean="0">
                <a:latin typeface="Calibri" charset="0"/>
              </a:rPr>
              <a:t> volcanism </a:t>
            </a:r>
            <a:r>
              <a:rPr lang="en-US" altLang="ja-JP" dirty="0" smtClean="0">
                <a:latin typeface="Calibri" charset="0"/>
              </a:rPr>
              <a:t>are </a:t>
            </a:r>
            <a:r>
              <a:rPr lang="en-US" altLang="ja-JP" dirty="0">
                <a:latin typeface="Calibri" charset="0"/>
              </a:rPr>
              <a:t>hotspots, </a:t>
            </a:r>
            <a:r>
              <a:rPr lang="en-US" altLang="ja-JP" dirty="0" err="1">
                <a:latin typeface="Calibri" charset="0"/>
              </a:rPr>
              <a:t>subduction</a:t>
            </a:r>
            <a:r>
              <a:rPr lang="en-US" altLang="ja-JP" dirty="0">
                <a:latin typeface="Calibri" charset="0"/>
              </a:rPr>
              <a:t> zones and spreading centers. We will explore </a:t>
            </a:r>
            <a:r>
              <a:rPr lang="en-US" altLang="ja-JP" dirty="0" smtClean="0">
                <a:latin typeface="Calibri" charset="0"/>
              </a:rPr>
              <a:t>which types</a:t>
            </a:r>
            <a:r>
              <a:rPr lang="en-US" altLang="ja-JP" baseline="0" dirty="0" smtClean="0">
                <a:latin typeface="Calibri" charset="0"/>
              </a:rPr>
              <a:t> </a:t>
            </a:r>
            <a:r>
              <a:rPr lang="en-US" altLang="ja-JP" dirty="0" smtClean="0">
                <a:latin typeface="Calibri" charset="0"/>
              </a:rPr>
              <a:t>of </a:t>
            </a:r>
            <a:r>
              <a:rPr lang="en-US" altLang="ja-JP" dirty="0">
                <a:latin typeface="Calibri" charset="0"/>
              </a:rPr>
              <a:t>volcanoes are located at what tectonic setting and why they are explosive or non-explosive. This presentation will show that: 1) Shield volcanoes generally occur at hotspots 2) </a:t>
            </a:r>
            <a:r>
              <a:rPr lang="en-US" altLang="ja-JP" dirty="0" err="1">
                <a:latin typeface="Calibri" charset="0"/>
              </a:rPr>
              <a:t>stratovolcanoes</a:t>
            </a:r>
            <a:r>
              <a:rPr lang="en-US" altLang="ja-JP" dirty="0">
                <a:latin typeface="Calibri" charset="0"/>
              </a:rPr>
              <a:t> </a:t>
            </a:r>
            <a:r>
              <a:rPr lang="en-US" altLang="ja-JP" dirty="0" smtClean="0">
                <a:latin typeface="Calibri" charset="0"/>
              </a:rPr>
              <a:t>mostly </a:t>
            </a:r>
            <a:r>
              <a:rPr lang="en-US" altLang="ja-JP" dirty="0">
                <a:latin typeface="Calibri" charset="0"/>
              </a:rPr>
              <a:t>occur near </a:t>
            </a:r>
            <a:r>
              <a:rPr lang="en-US" altLang="ja-JP" dirty="0" err="1">
                <a:latin typeface="Calibri" charset="0"/>
              </a:rPr>
              <a:t>subduction</a:t>
            </a:r>
            <a:r>
              <a:rPr lang="en-US" altLang="ja-JP" dirty="0">
                <a:latin typeface="Calibri" charset="0"/>
              </a:rPr>
              <a:t> zones 3) Most major plate boundaries have active </a:t>
            </a:r>
            <a:r>
              <a:rPr lang="en-US" altLang="ja-JP" dirty="0" smtClean="0">
                <a:latin typeface="Calibri" charset="0"/>
              </a:rPr>
              <a:t>volcanism</a:t>
            </a:r>
            <a:r>
              <a:rPr lang="en-US" altLang="ja-JP" baseline="0" dirty="0" smtClean="0">
                <a:latin typeface="Calibri" charset="0"/>
              </a:rPr>
              <a:t> (except for transform boundaries).</a:t>
            </a:r>
            <a:endParaRPr lang="en-US" altLang="ja-JP"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PICTURE/GRAPHICS CREDITS: Image from Wikipedia, http://</a:t>
            </a:r>
            <a:r>
              <a:rPr lang="en-US" dirty="0" err="1">
                <a:latin typeface="Calibri" charset="0"/>
              </a:rPr>
              <a:t>en.wikipedia.org</a:t>
            </a:r>
            <a:r>
              <a:rPr lang="en-US" dirty="0">
                <a:latin typeface="Calibri" charset="0"/>
              </a:rPr>
              <a:t>/wiki/File:Plates_tect2_en.svg</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ADDITIONAL READING: See TEACHING 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CONTEXT FOR USE: This lesson is designed for a 9th grade Earth Science class. This lesson is the </a:t>
            </a:r>
            <a:r>
              <a:rPr lang="en-US" dirty="0" smtClean="0">
                <a:latin typeface="Calibri" charset="0"/>
              </a:rPr>
              <a:t>second</a:t>
            </a:r>
            <a:r>
              <a:rPr lang="en-US" baseline="0" dirty="0" smtClean="0">
                <a:latin typeface="Calibri" charset="0"/>
              </a:rPr>
              <a:t> </a:t>
            </a:r>
            <a:r>
              <a:rPr lang="en-US" dirty="0" smtClean="0">
                <a:latin typeface="Calibri" charset="0"/>
              </a:rPr>
              <a:t>in </a:t>
            </a:r>
            <a:r>
              <a:rPr lang="en-US" dirty="0">
                <a:latin typeface="Calibri" charset="0"/>
              </a:rPr>
              <a:t>a comprehensive Volcano Unit. The preceding lesson is titled </a:t>
            </a:r>
            <a:r>
              <a:rPr lang="ja-JP" altLang="en-US" dirty="0">
                <a:latin typeface="Calibri" charset="0"/>
              </a:rPr>
              <a:t>“</a:t>
            </a:r>
            <a:r>
              <a:rPr lang="en-US" altLang="ja-JP" dirty="0" smtClean="0">
                <a:latin typeface="Calibri" charset="0"/>
              </a:rPr>
              <a:t>Volcano Types</a:t>
            </a:r>
            <a:r>
              <a:rPr lang="ja-JP" altLang="en-US" dirty="0" smtClean="0">
                <a:latin typeface="Calibri" charset="0"/>
              </a:rPr>
              <a:t>”</a:t>
            </a:r>
            <a:r>
              <a:rPr lang="en-US" altLang="ja-JP" dirty="0">
                <a:latin typeface="Calibri" charset="0"/>
              </a:rPr>
              <a:t>, the following lesson is titled </a:t>
            </a:r>
            <a:r>
              <a:rPr lang="ja-JP" altLang="en-US" dirty="0">
                <a:latin typeface="Calibri" charset="0"/>
              </a:rPr>
              <a:t>“</a:t>
            </a:r>
            <a:r>
              <a:rPr lang="en-US" altLang="ja-JP" smtClean="0">
                <a:latin typeface="Calibri" charset="0"/>
              </a:rPr>
              <a:t>Volcanic</a:t>
            </a:r>
            <a:r>
              <a:rPr lang="en-US" altLang="ja-JP" baseline="0" smtClean="0">
                <a:latin typeface="Calibri" charset="0"/>
              </a:rPr>
              <a:t> </a:t>
            </a:r>
            <a:r>
              <a:rPr lang="en-US" altLang="ja-JP" smtClean="0">
                <a:latin typeface="Calibri" charset="0"/>
              </a:rPr>
              <a:t>Explosions</a:t>
            </a:r>
            <a:r>
              <a:rPr lang="ja-JP" altLang="en-US" dirty="0">
                <a:latin typeface="Calibri" charset="0"/>
              </a:rPr>
              <a:t>”</a:t>
            </a:r>
            <a:r>
              <a:rPr lang="en-US" altLang="ja-JP" dirty="0">
                <a:latin typeface="Calibri" charset="0"/>
              </a:rPr>
              <a:t>.</a:t>
            </a:r>
          </a:p>
          <a:p>
            <a:pPr eaLnBrk="1" hangingPunct="1">
              <a:spcBef>
                <a:spcPct val="0"/>
              </a:spcBef>
            </a:pPr>
            <a:endParaRPr lang="en-US" dirty="0">
              <a:latin typeface="Calibri" charset="0"/>
            </a:endParaRPr>
          </a:p>
          <a:p>
            <a:pPr eaLnBrk="1" hangingPunct="1">
              <a:spcBef>
                <a:spcPct val="0"/>
              </a:spcBef>
            </a:pPr>
            <a:r>
              <a:rPr lang="en-US" dirty="0">
                <a:latin typeface="Calibri" charset="0"/>
              </a:rPr>
              <a:t>MISCONCEPTIONS:  Hotspots are found only on plate boundaries; There are no volcanoes in the ocean; All volcanoes have lots of lava; Volcanoes are randomly distributed on the Earth</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TEACHING NOTES: This presentation is accompanied by an interactive classroom activity using </a:t>
            </a:r>
            <a:r>
              <a:rPr lang="en-US" dirty="0" err="1">
                <a:latin typeface="Calibri" charset="0"/>
              </a:rPr>
              <a:t>GoogleEarth</a:t>
            </a:r>
            <a:r>
              <a:rPr lang="en-US" dirty="0">
                <a:latin typeface="Calibri" charset="0"/>
              </a:rPr>
              <a:t>. The student worksheets for this activity are titled “</a:t>
            </a:r>
            <a:r>
              <a:rPr lang="en-US" altLang="ja-JP" dirty="0" err="1">
                <a:latin typeface="Calibri" charset="0"/>
              </a:rPr>
              <a:t>GlobalVolcanics_Worksheet</a:t>
            </a:r>
            <a:r>
              <a:rPr lang="en-US" dirty="0">
                <a:latin typeface="Calibri" charset="0"/>
              </a:rPr>
              <a:t>”</a:t>
            </a:r>
            <a:r>
              <a:rPr lang="en-US" altLang="ja-JP" dirty="0">
                <a:latin typeface="Calibri" charset="0"/>
              </a:rPr>
              <a:t> and </a:t>
            </a:r>
            <a:r>
              <a:rPr lang="en-US" dirty="0">
                <a:latin typeface="Calibri" charset="0"/>
              </a:rPr>
              <a:t>“</a:t>
            </a:r>
            <a:r>
              <a:rPr lang="en-US" altLang="ja-JP" dirty="0" err="1">
                <a:latin typeface="Calibri" charset="0"/>
              </a:rPr>
              <a:t>GlobalVolcanics_Table</a:t>
            </a:r>
            <a:r>
              <a:rPr lang="en-US" dirty="0">
                <a:latin typeface="Calibri" charset="0"/>
              </a:rPr>
              <a:t>”</a:t>
            </a:r>
            <a:r>
              <a:rPr lang="en-US" altLang="ja-JP" dirty="0">
                <a:latin typeface="Calibri" charset="0"/>
              </a:rPr>
              <a:t>. Teacher instructions for this activity are in a document titled </a:t>
            </a:r>
            <a:r>
              <a:rPr lang="en-US" dirty="0">
                <a:latin typeface="Calibri" charset="0"/>
              </a:rPr>
              <a:t>“</a:t>
            </a:r>
            <a:r>
              <a:rPr lang="en-US" altLang="ja-JP" dirty="0" err="1">
                <a:latin typeface="Calibri" charset="0"/>
              </a:rPr>
              <a:t>GlobalVolcanics_Activity_Instructions</a:t>
            </a:r>
            <a:r>
              <a:rPr lang="en-US" dirty="0">
                <a:latin typeface="Calibri" charset="0"/>
              </a:rPr>
              <a:t>”</a:t>
            </a:r>
            <a:r>
              <a:rPr lang="en-US" altLang="ja-JP" dirty="0">
                <a:latin typeface="Calibri" charset="0"/>
              </a:rPr>
              <a:t>. This activity uses </a:t>
            </a:r>
            <a:r>
              <a:rPr lang="en-US" altLang="ja-JP" dirty="0" err="1">
                <a:latin typeface="Calibri" charset="0"/>
              </a:rPr>
              <a:t>GoogleEarth</a:t>
            </a:r>
            <a:r>
              <a:rPr lang="en-US" altLang="ja-JP" dirty="0">
                <a:latin typeface="Calibri" charset="0"/>
              </a:rPr>
              <a:t> and .</a:t>
            </a:r>
            <a:r>
              <a:rPr lang="en-US" altLang="ja-JP" dirty="0" err="1">
                <a:latin typeface="Calibri" charset="0"/>
              </a:rPr>
              <a:t>kmz</a:t>
            </a:r>
            <a:r>
              <a:rPr lang="en-US" altLang="ja-JP" dirty="0">
                <a:latin typeface="Calibri" charset="0"/>
              </a:rPr>
              <a:t> file published by the USGS. The .</a:t>
            </a:r>
            <a:r>
              <a:rPr lang="en-US" altLang="ja-JP" dirty="0" err="1">
                <a:latin typeface="Calibri" charset="0"/>
              </a:rPr>
              <a:t>kmz</a:t>
            </a:r>
            <a:r>
              <a:rPr lang="en-US" altLang="ja-JP" dirty="0">
                <a:latin typeface="Calibri" charset="0"/>
              </a:rPr>
              <a:t> is titled </a:t>
            </a:r>
            <a:r>
              <a:rPr lang="en-US" dirty="0">
                <a:latin typeface="Calibri" charset="0"/>
              </a:rPr>
              <a:t>“</a:t>
            </a:r>
            <a:r>
              <a:rPr lang="en-US" altLang="ja-JP" dirty="0" err="1">
                <a:latin typeface="Calibri" charset="0"/>
              </a:rPr>
              <a:t>Earths_Tectonic_Plates.kmz</a:t>
            </a:r>
            <a:r>
              <a:rPr lang="en-US" dirty="0">
                <a:latin typeface="Calibri" charset="0"/>
              </a:rPr>
              <a:t>”</a:t>
            </a:r>
            <a:r>
              <a:rPr lang="en-US" altLang="ja-JP" dirty="0">
                <a:latin typeface="Calibri" charset="0"/>
              </a:rPr>
              <a:t>. Unless otherwise noted, all information in this lesson was derived from </a:t>
            </a:r>
            <a:r>
              <a:rPr lang="en-US" altLang="ja-JP" dirty="0" err="1">
                <a:latin typeface="Calibri" charset="0"/>
              </a:rPr>
              <a:t>Wikipedia.com</a:t>
            </a:r>
            <a:r>
              <a:rPr lang="en-US" altLang="ja-JP" dirty="0">
                <a:latin typeface="Calibri" charset="0"/>
              </a:rPr>
              <a:t> or a college level Earth science textbook titled:</a:t>
            </a:r>
          </a:p>
          <a:p>
            <a:pPr eaLnBrk="1" hangingPunct="1">
              <a:spcBef>
                <a:spcPct val="0"/>
              </a:spcBef>
            </a:pPr>
            <a:r>
              <a:rPr lang="en-US" altLang="ja-JP" dirty="0">
                <a:latin typeface="Calibri" charset="0"/>
              </a:rPr>
              <a:t>Earth, Portrait of a Planet -</a:t>
            </a:r>
            <a:r>
              <a:rPr lang="en-US" dirty="0">
                <a:latin typeface="Calibri" charset="0"/>
              </a:rPr>
              <a:t> Third Edition</a:t>
            </a:r>
          </a:p>
          <a:p>
            <a:pPr eaLnBrk="1" hangingPunct="1">
              <a:spcBef>
                <a:spcPct val="0"/>
              </a:spcBef>
            </a:pPr>
            <a:r>
              <a:rPr lang="en-US" dirty="0">
                <a:latin typeface="Calibri" charset="0"/>
              </a:rPr>
              <a:t>Stephen </a:t>
            </a:r>
            <a:r>
              <a:rPr lang="en-US" dirty="0" err="1">
                <a:latin typeface="Calibri" charset="0"/>
              </a:rPr>
              <a:t>Marshak</a:t>
            </a:r>
            <a:endParaRPr lang="en-US" dirty="0">
              <a:latin typeface="Calibri" charset="0"/>
            </a:endParaRPr>
          </a:p>
          <a:p>
            <a:pPr eaLnBrk="1" hangingPunct="1">
              <a:spcBef>
                <a:spcPct val="0"/>
              </a:spcBef>
            </a:pPr>
            <a:r>
              <a:rPr lang="en-US" dirty="0">
                <a:latin typeface="Calibri" charset="0"/>
              </a:rPr>
              <a:t>Copyright 2008 by W. W. Norton &amp; Company, Inc.</a:t>
            </a:r>
          </a:p>
          <a:p>
            <a:pPr eaLnBrk="1" hangingPunct="1">
              <a:spcBef>
                <a:spcPct val="0"/>
              </a:spcBef>
            </a:pPr>
            <a:endParaRPr lang="en-US" altLang="ja-JP"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3A35203-2F2D-7A41-9861-DF657BBBE6CA}" type="slidenum">
              <a:rPr lang="en-US" sz="1200">
                <a:latin typeface="Calibri" charset="0"/>
              </a:rPr>
              <a:pPr eaLnBrk="1" hangingPunct="1"/>
              <a:t>1</a:t>
            </a:fld>
            <a:endParaRPr lang="en-US"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presents the different tectonic settings on the Earth where volcanoes occur.</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 is a cartoon of (from right to left): Ocean-Ocean </a:t>
            </a:r>
            <a:r>
              <a:rPr lang="en-US" dirty="0" err="1">
                <a:latin typeface="Calibri" charset="0"/>
              </a:rPr>
              <a:t>subduction</a:t>
            </a:r>
            <a:r>
              <a:rPr lang="en-US" dirty="0">
                <a:latin typeface="Calibri" charset="0"/>
              </a:rPr>
              <a:t> zone, hotspot, mid-ocean ridge spreading center, Ocean-Continent </a:t>
            </a:r>
            <a:r>
              <a:rPr lang="en-US" dirty="0" err="1">
                <a:latin typeface="Calibri" charset="0"/>
              </a:rPr>
              <a:t>subduction</a:t>
            </a:r>
            <a:r>
              <a:rPr lang="en-US" dirty="0">
                <a:latin typeface="Calibri" charset="0"/>
              </a:rPr>
              <a:t> zone, continental rift valley. The yellow circles are meant to be animated into the presentation slide as the instructor presents each tectonic setting. The amount of introduction necessary for this slide will depend on the students’ familiarity with plate tectonics.</a:t>
            </a:r>
          </a:p>
          <a:p>
            <a:pPr eaLnBrk="1" hangingPunct="1">
              <a:spcBef>
                <a:spcPct val="0"/>
              </a:spcBef>
            </a:pPr>
            <a:endParaRPr lang="en-US" dirty="0">
              <a:latin typeface="Calibri" charset="0"/>
            </a:endParaRPr>
          </a:p>
          <a:p>
            <a:pPr eaLnBrk="1" hangingPunct="1">
              <a:spcBef>
                <a:spcPct val="0"/>
              </a:spcBef>
              <a:buFontTx/>
              <a:buChar char="•"/>
            </a:pPr>
            <a:r>
              <a:rPr lang="en-US" dirty="0" smtClean="0">
                <a:latin typeface="Calibri" charset="0"/>
              </a:rPr>
              <a:t>Most volcanoes</a:t>
            </a:r>
            <a:r>
              <a:rPr lang="en-US" baseline="0" dirty="0" smtClean="0">
                <a:latin typeface="Calibri" charset="0"/>
              </a:rPr>
              <a:t> on Earth are found in three settings</a:t>
            </a:r>
            <a:r>
              <a:rPr lang="en-US" dirty="0" smtClean="0">
                <a:latin typeface="Calibri" charset="0"/>
              </a:rPr>
              <a:t>, </a:t>
            </a:r>
            <a:r>
              <a:rPr lang="en-US" dirty="0">
                <a:latin typeface="Calibri" charset="0"/>
              </a:rPr>
              <a:t>1) Hotspots (oceanic or continental) and 2) Convergent plate </a:t>
            </a:r>
            <a:r>
              <a:rPr lang="en-US" dirty="0" smtClean="0">
                <a:latin typeface="Calibri" charset="0"/>
              </a:rPr>
              <a:t>boundaries</a:t>
            </a:r>
            <a:r>
              <a:rPr lang="en-US" baseline="0" dirty="0" smtClean="0">
                <a:latin typeface="Calibri" charset="0"/>
              </a:rPr>
              <a:t> 3) Spreading centers (extensional boundaries)</a:t>
            </a:r>
            <a:endParaRPr lang="en-US" dirty="0">
              <a:latin typeface="Calibri" charset="0"/>
            </a:endParaRPr>
          </a:p>
          <a:p>
            <a:pPr eaLnBrk="1" hangingPunct="1">
              <a:spcBef>
                <a:spcPct val="0"/>
              </a:spcBef>
              <a:buFontTx/>
              <a:buChar char="•"/>
            </a:pPr>
            <a:r>
              <a:rPr lang="en-US" dirty="0">
                <a:latin typeface="Calibri" charset="0"/>
              </a:rPr>
              <a:t>Hotspots can be anywhere on the Earth, within tectonic plates or on plate </a:t>
            </a:r>
            <a:r>
              <a:rPr lang="en-US" dirty="0" smtClean="0">
                <a:latin typeface="Calibri" charset="0"/>
              </a:rPr>
              <a:t>boundaries.</a:t>
            </a:r>
            <a:r>
              <a:rPr lang="en-US" baseline="0" dirty="0" smtClean="0">
                <a:latin typeface="Calibri" charset="0"/>
              </a:rPr>
              <a:t> There is a unique </a:t>
            </a:r>
            <a:r>
              <a:rPr lang="en-US" dirty="0" smtClean="0">
                <a:latin typeface="Calibri" charset="0"/>
              </a:rPr>
              <a:t>upwelling </a:t>
            </a:r>
            <a:r>
              <a:rPr lang="en-US" dirty="0">
                <a:latin typeface="Calibri" charset="0"/>
              </a:rPr>
              <a:t>of hot </a:t>
            </a:r>
            <a:r>
              <a:rPr lang="en-US" dirty="0" smtClean="0">
                <a:latin typeface="Calibri" charset="0"/>
              </a:rPr>
              <a:t>material from the Earth’s interior </a:t>
            </a:r>
            <a:r>
              <a:rPr lang="en-US" dirty="0">
                <a:latin typeface="Calibri" charset="0"/>
              </a:rPr>
              <a:t>that rises to the </a:t>
            </a:r>
            <a:r>
              <a:rPr lang="en-US" dirty="0" smtClean="0">
                <a:latin typeface="Calibri" charset="0"/>
              </a:rPr>
              <a:t>surface</a:t>
            </a:r>
            <a:r>
              <a:rPr lang="en-US" dirty="0">
                <a:latin typeface="Calibri" charset="0"/>
              </a:rPr>
              <a:t>.</a:t>
            </a:r>
          </a:p>
          <a:p>
            <a:pPr eaLnBrk="1" hangingPunct="1">
              <a:spcBef>
                <a:spcPct val="0"/>
              </a:spcBef>
              <a:buFontTx/>
              <a:buChar char="•"/>
            </a:pPr>
            <a:r>
              <a:rPr lang="en-US" dirty="0" smtClean="0">
                <a:latin typeface="Calibri" charset="0"/>
              </a:rPr>
              <a:t>Volcanoes at convergent </a:t>
            </a:r>
            <a:r>
              <a:rPr lang="en-US" dirty="0">
                <a:latin typeface="Calibri" charset="0"/>
              </a:rPr>
              <a:t>plate </a:t>
            </a:r>
            <a:r>
              <a:rPr lang="en-US" dirty="0" smtClean="0">
                <a:latin typeface="Calibri" charset="0"/>
              </a:rPr>
              <a:t>boundaries</a:t>
            </a:r>
            <a:r>
              <a:rPr lang="en-US" baseline="0" dirty="0" smtClean="0">
                <a:latin typeface="Calibri" charset="0"/>
              </a:rPr>
              <a:t> occur in </a:t>
            </a:r>
            <a:r>
              <a:rPr lang="en-US" baseline="0" dirty="0" err="1" smtClean="0">
                <a:latin typeface="Calibri" charset="0"/>
              </a:rPr>
              <a:t>subduction</a:t>
            </a:r>
            <a:r>
              <a:rPr lang="en-US" baseline="0" dirty="0" smtClean="0">
                <a:latin typeface="Calibri" charset="0"/>
              </a:rPr>
              <a:t> zones, where</a:t>
            </a:r>
            <a:r>
              <a:rPr lang="en-US" dirty="0" smtClean="0">
                <a:latin typeface="Calibri" charset="0"/>
              </a:rPr>
              <a:t> an oceanic </a:t>
            </a:r>
            <a:r>
              <a:rPr lang="en-US" dirty="0">
                <a:latin typeface="Calibri" charset="0"/>
              </a:rPr>
              <a:t>plate slides under another </a:t>
            </a:r>
            <a:r>
              <a:rPr lang="en-US" dirty="0" smtClean="0">
                <a:latin typeface="Calibri" charset="0"/>
              </a:rPr>
              <a:t>tectonic plate (either oceanic or</a:t>
            </a:r>
            <a:r>
              <a:rPr lang="en-US" baseline="0" dirty="0" smtClean="0">
                <a:latin typeface="Calibri" charset="0"/>
              </a:rPr>
              <a:t> continental)</a:t>
            </a:r>
            <a:r>
              <a:rPr lang="en-US" dirty="0" smtClean="0">
                <a:latin typeface="Calibri" charset="0"/>
              </a:rPr>
              <a:t>. In</a:t>
            </a:r>
            <a:r>
              <a:rPr lang="en-US" baseline="0" dirty="0" smtClean="0">
                <a:latin typeface="Calibri" charset="0"/>
              </a:rPr>
              <a:t> this setting, volcanism</a:t>
            </a:r>
            <a:r>
              <a:rPr lang="en-US" dirty="0" smtClean="0">
                <a:latin typeface="Calibri" charset="0"/>
              </a:rPr>
              <a:t> occurs</a:t>
            </a:r>
            <a:r>
              <a:rPr lang="en-US" baseline="0" dirty="0" smtClean="0">
                <a:latin typeface="Calibri" charset="0"/>
              </a:rPr>
              <a:t> </a:t>
            </a:r>
            <a:r>
              <a:rPr lang="en-US" dirty="0" smtClean="0">
                <a:latin typeface="Calibri" charset="0"/>
              </a:rPr>
              <a:t>above </a:t>
            </a:r>
            <a:r>
              <a:rPr lang="en-US" dirty="0">
                <a:latin typeface="Calibri" charset="0"/>
              </a:rPr>
              <a:t>the </a:t>
            </a:r>
            <a:r>
              <a:rPr lang="en-US" dirty="0" err="1">
                <a:latin typeface="Calibri" charset="0"/>
              </a:rPr>
              <a:t>subducting</a:t>
            </a:r>
            <a:r>
              <a:rPr lang="en-US" dirty="0">
                <a:latin typeface="Calibri" charset="0"/>
              </a:rPr>
              <a:t> </a:t>
            </a:r>
            <a:r>
              <a:rPr lang="en-US" dirty="0" smtClean="0">
                <a:latin typeface="Calibri" charset="0"/>
              </a:rPr>
              <a:t>plate and behind the trench.</a:t>
            </a:r>
            <a:r>
              <a:rPr lang="en-US" baseline="0" dirty="0" smtClean="0">
                <a:latin typeface="Calibri" charset="0"/>
              </a:rPr>
              <a:t> The range of volcanoes are called volcanic arcs. </a:t>
            </a:r>
            <a:endParaRPr lang="en-US" dirty="0">
              <a:latin typeface="Calibri" charset="0"/>
            </a:endParaRPr>
          </a:p>
          <a:p>
            <a:pPr eaLnBrk="1" hangingPunct="1">
              <a:spcBef>
                <a:spcPct val="0"/>
              </a:spcBef>
            </a:pPr>
            <a:r>
              <a:rPr lang="en-US" dirty="0">
                <a:latin typeface="Calibri" charset="0"/>
              </a:rPr>
              <a:t> </a:t>
            </a:r>
          </a:p>
          <a:p>
            <a:pPr eaLnBrk="1" hangingPunct="1">
              <a:spcBef>
                <a:spcPct val="0"/>
              </a:spcBef>
            </a:pPr>
            <a:r>
              <a:rPr lang="en-US" dirty="0">
                <a:latin typeface="Calibri" charset="0"/>
              </a:rPr>
              <a:t>Image modified from Wikipedia, http://</a:t>
            </a:r>
            <a:r>
              <a:rPr lang="en-US" dirty="0" err="1">
                <a:latin typeface="Calibri" charset="0"/>
              </a:rPr>
              <a:t>en.wikipedia.org</a:t>
            </a:r>
            <a:r>
              <a:rPr lang="en-US" dirty="0">
                <a:latin typeface="Calibri" charset="0"/>
              </a:rPr>
              <a:t>/wiki/</a:t>
            </a:r>
            <a:r>
              <a:rPr lang="en-US" dirty="0" err="1">
                <a:latin typeface="Calibri" charset="0"/>
              </a:rPr>
              <a:t>Plate_tectonics</a:t>
            </a:r>
            <a:endParaRPr lang="en-US" dirty="0">
              <a:latin typeface="Calibri" charset="0"/>
            </a:endParaRPr>
          </a:p>
          <a:p>
            <a:pPr eaLnBrk="1" hangingPunct="1">
              <a:spcBef>
                <a:spcPct val="0"/>
              </a:spcBef>
            </a:pPr>
            <a:endParaRPr lang="en-US" dirty="0">
              <a:latin typeface="Calibri" charset="0"/>
            </a:endParaRPr>
          </a:p>
        </p:txBody>
      </p:sp>
      <p:sp>
        <p:nvSpPr>
          <p:cNvPr id="11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AC82E9B-48D5-B44A-86B7-9FE99B79033D}" type="slidenum">
              <a:rPr lang="en-US" sz="1200">
                <a:latin typeface="Calibri" charset="0"/>
              </a:rPr>
              <a:pPr eaLnBrk="1" hangingPunct="1"/>
              <a:t>2</a:t>
            </a:fld>
            <a:endParaRPr lang="en-US"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presents basic information about hotspots for those classrooms that may not have covered this material before this lesson. The volcano unit assumes that students have a working understanding of plate tectonics and the types of plate boundaries. The class this lesson was designed for had not covered hotspots, therefore it is covered briefly here.</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a:t>
            </a:r>
            <a:r>
              <a:rPr lang="en-US" dirty="0" smtClean="0">
                <a:latin typeface="Calibri" charset="0"/>
              </a:rPr>
              <a:t>first image </a:t>
            </a:r>
            <a:r>
              <a:rPr lang="en-US" dirty="0">
                <a:latin typeface="Calibri" charset="0"/>
              </a:rPr>
              <a:t>is a cartoon of a hotspot. The two lower layers are the Earth’s mantle, the upper layer (with the arrow) is the lithosphere The red plume is the </a:t>
            </a:r>
            <a:r>
              <a:rPr lang="en-US" dirty="0" smtClean="0">
                <a:latin typeface="Calibri" charset="0"/>
              </a:rPr>
              <a:t>rising</a:t>
            </a:r>
            <a:r>
              <a:rPr lang="en-US" baseline="0" dirty="0" smtClean="0">
                <a:latin typeface="Calibri" charset="0"/>
              </a:rPr>
              <a:t> </a:t>
            </a:r>
            <a:r>
              <a:rPr lang="en-US" dirty="0" smtClean="0">
                <a:latin typeface="Calibri" charset="0"/>
              </a:rPr>
              <a:t>magma</a:t>
            </a:r>
            <a:r>
              <a:rPr lang="en-US" dirty="0">
                <a:latin typeface="Calibri" charset="0"/>
              </a:rPr>
              <a:t>. The top cartoon is the earliest time, where </a:t>
            </a:r>
            <a:r>
              <a:rPr lang="en-US" dirty="0" smtClean="0">
                <a:latin typeface="Calibri" charset="0"/>
              </a:rPr>
              <a:t>a new </a:t>
            </a:r>
            <a:r>
              <a:rPr lang="en-US" dirty="0">
                <a:latin typeface="Calibri" charset="0"/>
              </a:rPr>
              <a:t>volcano is being created at the hotspot (blue volcano). The bottom cartoon is some time later, where the lithosphere has moved to the left (relative </a:t>
            </a:r>
            <a:r>
              <a:rPr lang="en-US" dirty="0" smtClean="0">
                <a:latin typeface="Calibri" charset="0"/>
              </a:rPr>
              <a:t>to the </a:t>
            </a:r>
            <a:r>
              <a:rPr lang="en-US" dirty="0">
                <a:latin typeface="Calibri" charset="0"/>
              </a:rPr>
              <a:t>hotspot) and the blue volcano is now extinct. The hotspot has created a new volcano (brown), this is now the active volcano. When a chain of volcanoes is made, the youngest volcano is always the closest to the hotspot (brown volcano), the oldest volcano is the one furthest away (green volcano</a:t>
            </a:r>
            <a:r>
              <a:rPr lang="en-US" dirty="0" smtClean="0">
                <a:latin typeface="Calibri" charset="0"/>
              </a:rPr>
              <a:t>).</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The second</a:t>
            </a:r>
            <a:r>
              <a:rPr lang="en-US" baseline="0" dirty="0" smtClean="0">
                <a:latin typeface="Calibri" charset="0"/>
              </a:rPr>
              <a:t> image is a map of the Pacific Ocean showing the Hawaii hotspot chain. The arrow indicates the active hotspot at Hawaii, while the older, dormant volcanoes from the hotspot extend to the northwest. The hotspot chain is generated as the Pacific plate moved in a northwesterly direction over the hotspot. </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Hotspots can exist anywhere on the earth, they are not constrained by plate </a:t>
            </a:r>
            <a:r>
              <a:rPr lang="en-US" dirty="0" smtClean="0">
                <a:latin typeface="Calibri" charset="0"/>
              </a:rPr>
              <a:t>tectonic</a:t>
            </a:r>
            <a:r>
              <a:rPr lang="en-US" baseline="0" dirty="0" smtClean="0">
                <a:latin typeface="Calibri" charset="0"/>
              </a:rPr>
              <a:t> boundaries</a:t>
            </a:r>
            <a:r>
              <a:rPr lang="en-US" dirty="0" smtClean="0">
                <a:latin typeface="Calibri" charset="0"/>
              </a:rPr>
              <a:t>. </a:t>
            </a:r>
            <a:r>
              <a:rPr lang="en-US" dirty="0">
                <a:latin typeface="Calibri" charset="0"/>
              </a:rPr>
              <a:t>They can be in the center of a tectonic plate, or on </a:t>
            </a:r>
            <a:r>
              <a:rPr lang="en-US" dirty="0" smtClean="0">
                <a:latin typeface="Calibri" charset="0"/>
              </a:rPr>
              <a:t>spreading centers.</a:t>
            </a:r>
            <a:endParaRPr lang="en-US" dirty="0">
              <a:latin typeface="Calibri" charset="0"/>
            </a:endParaRPr>
          </a:p>
          <a:p>
            <a:pPr eaLnBrk="1" hangingPunct="1">
              <a:spcBef>
                <a:spcPct val="0"/>
              </a:spcBef>
              <a:buFontTx/>
              <a:buChar char="•"/>
            </a:pPr>
            <a:r>
              <a:rPr lang="en-US" dirty="0">
                <a:latin typeface="Calibri" charset="0"/>
              </a:rPr>
              <a:t>At hotspots, hot mantle material (called plumes) rise to the Earth’s surface creating large amounts of volcanism.</a:t>
            </a:r>
          </a:p>
          <a:p>
            <a:pPr eaLnBrk="1" hangingPunct="1">
              <a:spcBef>
                <a:spcPct val="0"/>
              </a:spcBef>
              <a:buFontTx/>
              <a:buChar char="•"/>
            </a:pPr>
            <a:r>
              <a:rPr lang="en-US" dirty="0">
                <a:latin typeface="Calibri" charset="0"/>
              </a:rPr>
              <a:t>Hotspots are stationary, relative to the mantle (this is generally accepted in the geologic community, although it is a topic of debate. There is evidence that hotspots move as </a:t>
            </a:r>
            <a:r>
              <a:rPr lang="en-US" dirty="0" smtClean="0">
                <a:latin typeface="Calibri" charset="0"/>
              </a:rPr>
              <a:t>well,</a:t>
            </a:r>
            <a:r>
              <a:rPr lang="en-US" baseline="0" dirty="0" smtClean="0">
                <a:latin typeface="Calibri" charset="0"/>
              </a:rPr>
              <a:t> however for</a:t>
            </a:r>
            <a:r>
              <a:rPr lang="en-US" dirty="0" smtClean="0">
                <a:latin typeface="Calibri" charset="0"/>
              </a:rPr>
              <a:t> simplicity </a:t>
            </a:r>
            <a:r>
              <a:rPr lang="en-US" dirty="0">
                <a:latin typeface="Calibri" charset="0"/>
              </a:rPr>
              <a:t>it is fine to consider hotspots stationary). Since hotspots don’t move, tectonic plates will move over them, but the volcanism resulting from the hotspots does not stop. As a result, chains of underwater volcanoes, or volcanic islands, form. Examples of these chains are the Hawaiian Islands and the Louisville seamount chain in the South Pacific.  </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smtClean="0">
                <a:latin typeface="Calibri" charset="0"/>
              </a:rPr>
              <a:t>Cartoon</a:t>
            </a:r>
            <a:r>
              <a:rPr lang="en-US" baseline="0" dirty="0" smtClean="0">
                <a:latin typeface="Calibri" charset="0"/>
              </a:rPr>
              <a:t> </a:t>
            </a:r>
            <a:r>
              <a:rPr lang="en-US" dirty="0" smtClean="0">
                <a:latin typeface="Calibri" charset="0"/>
              </a:rPr>
              <a:t>from </a:t>
            </a:r>
            <a:r>
              <a:rPr lang="en-US" dirty="0">
                <a:latin typeface="Calibri" charset="0"/>
              </a:rPr>
              <a:t>Wikipedia, http://</a:t>
            </a:r>
            <a:r>
              <a:rPr lang="en-US" dirty="0" err="1">
                <a:latin typeface="Calibri" charset="0"/>
              </a:rPr>
              <a:t>en.wikipedia.org</a:t>
            </a:r>
            <a:r>
              <a:rPr lang="en-US" dirty="0">
                <a:latin typeface="Calibri" charset="0"/>
              </a:rPr>
              <a:t>/wiki/</a:t>
            </a:r>
            <a:r>
              <a:rPr lang="en-US" dirty="0" err="1">
                <a:latin typeface="Calibri" charset="0"/>
              </a:rPr>
              <a:t>Hot_spot</a:t>
            </a:r>
            <a:r>
              <a:rPr lang="en-US" dirty="0">
                <a:latin typeface="Calibri" charset="0"/>
              </a:rPr>
              <a:t>_(geology</a:t>
            </a:r>
            <a:r>
              <a:rPr lang="en-US" dirty="0" smtClean="0">
                <a:latin typeface="Calibri" charset="0"/>
              </a:rPr>
              <a:t>)</a:t>
            </a:r>
          </a:p>
          <a:p>
            <a:pPr eaLnBrk="1" hangingPunct="1">
              <a:spcBef>
                <a:spcPct val="0"/>
              </a:spcBef>
            </a:pPr>
            <a:endParaRPr lang="en-US" dirty="0">
              <a:latin typeface="Calibri" charset="0"/>
            </a:endParaRPr>
          </a:p>
          <a:p>
            <a:pPr eaLnBrk="1" hangingPunct="1">
              <a:spcBef>
                <a:spcPct val="0"/>
              </a:spcBef>
            </a:pPr>
            <a:r>
              <a:rPr lang="en-US" dirty="0" smtClean="0">
                <a:latin typeface="Calibri" charset="0"/>
              </a:rPr>
              <a:t>Hotspot</a:t>
            </a:r>
            <a:r>
              <a:rPr lang="en-US" baseline="0" dirty="0" smtClean="0">
                <a:latin typeface="Calibri" charset="0"/>
              </a:rPr>
              <a:t> chain image from Wikipedia, http://</a:t>
            </a:r>
            <a:r>
              <a:rPr lang="en-US" baseline="0" dirty="0" err="1" smtClean="0">
                <a:latin typeface="Calibri" charset="0"/>
              </a:rPr>
              <a:t>en.wikipedia.org</a:t>
            </a:r>
            <a:r>
              <a:rPr lang="en-US" baseline="0" dirty="0" smtClean="0">
                <a:latin typeface="Calibri" charset="0"/>
              </a:rPr>
              <a:t>/wiki/</a:t>
            </a:r>
            <a:r>
              <a:rPr lang="en-US" baseline="0" dirty="0" err="1" smtClean="0">
                <a:latin typeface="Calibri" charset="0"/>
              </a:rPr>
              <a:t>File:Hawaii_hotspot.jpg</a:t>
            </a:r>
            <a:endParaRPr lang="en-US" dirty="0" smtClean="0">
              <a:latin typeface="Calibri" charset="0"/>
            </a:endParaRPr>
          </a:p>
        </p:txBody>
      </p:sp>
      <p:sp>
        <p:nvSpPr>
          <p:cNvPr id="1331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3ED05750-2D22-6C45-85DA-5B60B2822080}" type="slidenum">
              <a:rPr lang="en-US" sz="1200">
                <a:latin typeface="Calibri" charset="0"/>
              </a:rPr>
              <a:pPr algn="r" eaLnBrk="1" hangingPunct="1"/>
              <a:t>3</a:t>
            </a:fld>
            <a:endParaRPr lang="en-US"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r>
              <a:rPr lang="en-US" dirty="0">
                <a:latin typeface="Calibri" charset="0"/>
              </a:rPr>
              <a:t>:  </a:t>
            </a:r>
            <a:r>
              <a:rPr lang="en-US" b="1" dirty="0">
                <a:latin typeface="Calibri" charset="0"/>
              </a:rPr>
              <a:t> </a:t>
            </a:r>
            <a:endParaRPr lang="en-US" dirty="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describes the types of volcanism associated with Oceanic and Continental hotspot volcanoes.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image is modified from the cartoon in the first slide of this presentation. The circle highlights oceanic hotspots and serves to remind students that the topic of this slide is hotspot volcanoes.</a:t>
            </a: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Oceanic hotspot volcanoes are both basaltic shield volcanoes that are effusive and non-explosive,</a:t>
            </a:r>
            <a:r>
              <a:rPr lang="en-US" baseline="0" dirty="0" smtClean="0">
                <a:latin typeface="Calibri" charset="0"/>
              </a:rPr>
              <a:t> or explosive </a:t>
            </a:r>
            <a:r>
              <a:rPr lang="en-US" baseline="0" dirty="0" err="1" smtClean="0">
                <a:latin typeface="Calibri" charset="0"/>
              </a:rPr>
              <a:t>stratovolcanoes</a:t>
            </a: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Hotspots</a:t>
            </a:r>
            <a:r>
              <a:rPr lang="en-US" baseline="0" dirty="0" smtClean="0">
                <a:latin typeface="Calibri" charset="0"/>
              </a:rPr>
              <a:t> supply a </a:t>
            </a:r>
            <a:r>
              <a:rPr lang="en-US" dirty="0" smtClean="0">
                <a:latin typeface="Calibri" charset="0"/>
              </a:rPr>
              <a:t>large amount of magma</a:t>
            </a:r>
            <a:r>
              <a:rPr lang="en-US" baseline="0" dirty="0" smtClean="0">
                <a:latin typeface="Calibri" charset="0"/>
              </a:rPr>
              <a:t> </a:t>
            </a:r>
            <a:r>
              <a:rPr lang="en-US" dirty="0" smtClean="0">
                <a:latin typeface="Calibri" charset="0"/>
              </a:rPr>
              <a:t>capable of building up islands. </a:t>
            </a:r>
          </a:p>
          <a:p>
            <a:pPr marL="171450" indent="-171450" eaLnBrk="1" hangingPunct="1">
              <a:spcBef>
                <a:spcPct val="0"/>
              </a:spcBef>
              <a:buFont typeface="Arial"/>
              <a:buChar char="•"/>
              <a:defRPr/>
            </a:pPr>
            <a:r>
              <a:rPr lang="en-US" dirty="0" smtClean="0">
                <a:latin typeface="Calibri" charset="0"/>
              </a:rPr>
              <a:t>Lava flows are often fast flowing and capable of covering large areas</a:t>
            </a: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Continental hotspots are often more explosive due to the fact that they travel through continental crust. Continental crust has lots of silica, which changes the composition of the magma from more iron-rich to more silica-rich, resulting in higher viscosity, and more explosive eruptions.</a:t>
            </a:r>
          </a:p>
          <a:p>
            <a:pPr marL="171450" indent="-171450" eaLnBrk="1" hangingPunct="1">
              <a:spcBef>
                <a:spcPct val="0"/>
              </a:spcBef>
              <a:buFont typeface="Arial"/>
              <a:buChar char="•"/>
              <a:defRPr/>
            </a:pPr>
            <a:r>
              <a:rPr lang="en-US" dirty="0" smtClean="0">
                <a:latin typeface="Calibri" charset="0"/>
              </a:rPr>
              <a:t>An example of an active continental hotspot is the Yellowstone Caldera</a:t>
            </a:r>
            <a:r>
              <a:rPr lang="en-US" baseline="0" dirty="0" smtClean="0">
                <a:latin typeface="Calibri" charset="0"/>
              </a:rPr>
              <a:t> </a:t>
            </a:r>
            <a:r>
              <a:rPr lang="en-US" dirty="0" smtClean="0">
                <a:latin typeface="Calibri" charset="0"/>
              </a:rPr>
              <a:t>in Wyoming. </a:t>
            </a: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endParaRPr lang="en-US" dirty="0" smtClean="0">
              <a:latin typeface="Calibri" charset="0"/>
            </a:endParaRPr>
          </a:p>
          <a:p>
            <a:pPr eaLnBrk="1" hangingPunct="1">
              <a:spcBef>
                <a:spcPct val="0"/>
              </a:spcBef>
              <a:buFont typeface="Arial"/>
              <a:buNone/>
              <a:defRPr/>
            </a:pPr>
            <a:r>
              <a:rPr lang="en-US" dirty="0" smtClean="0">
                <a:latin typeface="Calibri" charset="0"/>
              </a:rPr>
              <a:t>Image modified from Wikipedia, http://</a:t>
            </a:r>
            <a:r>
              <a:rPr lang="en-US" dirty="0" err="1" smtClean="0">
                <a:latin typeface="Calibri" charset="0"/>
              </a:rPr>
              <a:t>en.wikipedia.org</a:t>
            </a:r>
            <a:r>
              <a:rPr lang="en-US" dirty="0" smtClean="0">
                <a:latin typeface="Calibri" charset="0"/>
              </a:rPr>
              <a:t>/wiki/</a:t>
            </a:r>
            <a:r>
              <a:rPr lang="en-US" dirty="0" err="1" smtClean="0">
                <a:latin typeface="Calibri" charset="0"/>
              </a:rPr>
              <a:t>Plate_tectonics</a:t>
            </a:r>
            <a:endParaRPr lang="en-US" dirty="0" smtClean="0">
              <a:latin typeface="Calibri" charset="0"/>
            </a:endParaRPr>
          </a:p>
          <a:p>
            <a:pPr eaLnBrk="1" hangingPunct="1">
              <a:spcBef>
                <a:spcPct val="0"/>
              </a:spcBef>
              <a:buFont typeface="Arial"/>
              <a:buNone/>
              <a:defRPr/>
            </a:pPr>
            <a:endParaRPr lang="en-US" dirty="0" smtClean="0">
              <a:latin typeface="Calibri" charset="0"/>
            </a:endParaRP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endParaRPr lang="en-US" dirty="0">
              <a:latin typeface="Calibri" charset="0"/>
            </a:endParaRPr>
          </a:p>
        </p:txBody>
      </p:sp>
      <p:sp>
        <p:nvSpPr>
          <p:cNvPr id="1536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C667BAD-743E-FA41-9911-7E050487D8EF}" type="slidenum">
              <a:rPr lang="en-US" sz="1200">
                <a:latin typeface="Calibri" charset="0"/>
              </a:rPr>
              <a:pPr algn="r" eaLnBrk="1" hangingPunct="1"/>
              <a:t>4</a:t>
            </a:fld>
            <a:endParaRPr lang="en-US"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discusses the types of volcanoes found at </a:t>
            </a:r>
            <a:r>
              <a:rPr lang="en-US" dirty="0" err="1" smtClean="0">
                <a:latin typeface="Calibri" charset="0"/>
              </a:rPr>
              <a:t>subduction</a:t>
            </a:r>
            <a:r>
              <a:rPr lang="en-US" dirty="0" smtClean="0">
                <a:latin typeface="Calibri" charset="0"/>
              </a:rPr>
              <a:t> zones and points out that the structure of volcanic arcs differs between Ocean-Ocean, and Ocean-Continent </a:t>
            </a:r>
            <a:r>
              <a:rPr lang="en-US" dirty="0" err="1" smtClean="0">
                <a:latin typeface="Calibri" charset="0"/>
              </a:rPr>
              <a:t>subduction</a:t>
            </a:r>
            <a:r>
              <a:rPr lang="en-US" dirty="0" smtClean="0">
                <a:latin typeface="Calibri" charset="0"/>
              </a:rPr>
              <a:t> boundaries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image is modified from the original image in the first slide of this presentation. The circle highlights an ocean-ocean </a:t>
            </a:r>
            <a:r>
              <a:rPr lang="en-US" dirty="0" err="1" smtClean="0">
                <a:latin typeface="Calibri" charset="0"/>
              </a:rPr>
              <a:t>subduction</a:t>
            </a:r>
            <a:r>
              <a:rPr lang="en-US" dirty="0" smtClean="0">
                <a:latin typeface="Calibri" charset="0"/>
              </a:rPr>
              <a:t> zone with a characteristic island arc. Island arcs, or volcanic arcs in the case of Ocean-Continental </a:t>
            </a:r>
            <a:r>
              <a:rPr lang="en-US" dirty="0" err="1" smtClean="0">
                <a:latin typeface="Calibri" charset="0"/>
              </a:rPr>
              <a:t>subduction</a:t>
            </a:r>
            <a:r>
              <a:rPr lang="en-US" dirty="0" smtClean="0">
                <a:latin typeface="Calibri" charset="0"/>
              </a:rPr>
              <a:t> zones, are always found behind the trench on the overriding plate. Volcanic arcs are always on the overriding plates  because the magma for those volcanoes is generated from the melting of the </a:t>
            </a:r>
            <a:r>
              <a:rPr lang="en-US" dirty="0" err="1" smtClean="0">
                <a:latin typeface="Calibri" charset="0"/>
              </a:rPr>
              <a:t>subducting</a:t>
            </a:r>
            <a:r>
              <a:rPr lang="en-US" dirty="0" smtClean="0">
                <a:latin typeface="Calibri" charset="0"/>
              </a:rPr>
              <a:t> slab into the mantle.</a:t>
            </a: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Major volcanic ranges are the result of </a:t>
            </a:r>
            <a:r>
              <a:rPr lang="en-US" dirty="0" err="1" smtClean="0">
                <a:latin typeface="Calibri" charset="0"/>
              </a:rPr>
              <a:t>subduction</a:t>
            </a:r>
            <a:r>
              <a:rPr lang="en-US" dirty="0" smtClean="0">
                <a:latin typeface="Calibri" charset="0"/>
              </a:rPr>
              <a:t> boundary activities. Several examples are the Cascade Range in the Northwestern U.S., the Aleutian Islands in Alaska, the Andes Mountains in South America, and the major volcanoes in Japan. </a:t>
            </a:r>
          </a:p>
          <a:p>
            <a:pPr marL="171450" indent="-171450" eaLnBrk="1" hangingPunct="1">
              <a:spcBef>
                <a:spcPct val="0"/>
              </a:spcBef>
              <a:buFont typeface="Arial"/>
              <a:buChar char="•"/>
              <a:defRPr/>
            </a:pPr>
            <a:r>
              <a:rPr lang="en-US" dirty="0" smtClean="0">
                <a:latin typeface="Calibri" charset="0"/>
              </a:rPr>
              <a:t>These volcanoes are </a:t>
            </a:r>
            <a:r>
              <a:rPr lang="en-US" dirty="0" err="1" smtClean="0">
                <a:latin typeface="Calibri" charset="0"/>
              </a:rPr>
              <a:t>stratovolcanoes</a:t>
            </a:r>
            <a:r>
              <a:rPr lang="en-US" dirty="0" smtClean="0">
                <a:latin typeface="Calibri" charset="0"/>
              </a:rPr>
              <a:t>,</a:t>
            </a:r>
            <a:r>
              <a:rPr lang="en-US" baseline="0" dirty="0" smtClean="0">
                <a:latin typeface="Calibri" charset="0"/>
              </a:rPr>
              <a:t> </a:t>
            </a:r>
            <a:r>
              <a:rPr lang="en-US" dirty="0" smtClean="0">
                <a:latin typeface="Calibri" charset="0"/>
              </a:rPr>
              <a:t>explosive and extremely dangerous, especially since so many volcanic arcs are near major population centers.</a:t>
            </a: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The two different types of </a:t>
            </a:r>
            <a:r>
              <a:rPr lang="en-US" dirty="0" err="1" smtClean="0">
                <a:latin typeface="Calibri" charset="0"/>
              </a:rPr>
              <a:t>subduction</a:t>
            </a:r>
            <a:r>
              <a:rPr lang="en-US" dirty="0" smtClean="0">
                <a:latin typeface="Calibri" charset="0"/>
              </a:rPr>
              <a:t> zones are an Oceanic plate </a:t>
            </a:r>
            <a:r>
              <a:rPr lang="en-US" dirty="0" err="1" smtClean="0">
                <a:latin typeface="Calibri" charset="0"/>
              </a:rPr>
              <a:t>subducting</a:t>
            </a:r>
            <a:r>
              <a:rPr lang="en-US" dirty="0" smtClean="0">
                <a:latin typeface="Calibri" charset="0"/>
              </a:rPr>
              <a:t> under another oceanic plate, and an oceanic plate under a continental plate. These are mentioned here because they will be expanded upon in the following slides. </a:t>
            </a: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Image modified from Wikipedia, http://</a:t>
            </a:r>
            <a:r>
              <a:rPr lang="en-US" dirty="0" err="1" smtClean="0">
                <a:latin typeface="Calibri" charset="0"/>
              </a:rPr>
              <a:t>en.wikipedia.org</a:t>
            </a:r>
            <a:r>
              <a:rPr lang="en-US" dirty="0" smtClean="0">
                <a:latin typeface="Calibri" charset="0"/>
              </a:rPr>
              <a:t>/wiki/</a:t>
            </a:r>
            <a:r>
              <a:rPr lang="en-US" dirty="0" err="1" smtClean="0">
                <a:latin typeface="Calibri" charset="0"/>
              </a:rPr>
              <a:t>Plate_tectonics</a:t>
            </a:r>
            <a:endParaRPr lang="en-US" dirty="0" smtClean="0">
              <a:latin typeface="Calibri" charset="0"/>
            </a:endParaRPr>
          </a:p>
          <a:p>
            <a:pPr eaLnBrk="1" hangingPunct="1">
              <a:spcBef>
                <a:spcPct val="0"/>
              </a:spcBef>
              <a:defRPr/>
            </a:pPr>
            <a:endParaRPr lang="en-US" dirty="0">
              <a:latin typeface="Calibri" charset="0"/>
            </a:endParaRPr>
          </a:p>
          <a:p>
            <a:pPr eaLnBrk="1" hangingPunct="1">
              <a:spcBef>
                <a:spcPct val="0"/>
              </a:spcBef>
              <a:defRPr/>
            </a:pPr>
            <a:r>
              <a:rPr lang="en-US" b="1" dirty="0">
                <a:latin typeface="Calibri" charset="0"/>
              </a:rPr>
              <a:t> </a:t>
            </a:r>
            <a:endParaRPr lang="en-US" dirty="0">
              <a:latin typeface="Calibri" charset="0"/>
            </a:endParaRPr>
          </a:p>
          <a:p>
            <a:pPr eaLnBrk="1" hangingPunct="1">
              <a:spcBef>
                <a:spcPct val="0"/>
              </a:spcBef>
              <a:defRPr/>
            </a:pPr>
            <a:endParaRPr lang="en-US" dirty="0">
              <a:latin typeface="Calibri" charset="0"/>
            </a:endParaRPr>
          </a:p>
        </p:txBody>
      </p:sp>
      <p:sp>
        <p:nvSpPr>
          <p:cNvPr id="1741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8C5556DB-18A5-6C45-98E9-2B4AF35D4E9F}" type="slidenum">
              <a:rPr lang="en-US" sz="1200">
                <a:latin typeface="Calibri" charset="0"/>
              </a:rPr>
              <a:pPr algn="r" eaLnBrk="1" hangingPunct="1"/>
              <a:t>5</a:t>
            </a:fld>
            <a:endParaRPr lang="en-U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a:latin typeface="Calibri" charset="0"/>
              </a:rPr>
              <a:t>Notes:</a:t>
            </a:r>
          </a:p>
          <a:p>
            <a:pPr eaLnBrk="1" hangingPunct="1">
              <a:spcBef>
                <a:spcPct val="0"/>
              </a:spcBef>
              <a:defRPr/>
            </a:pPr>
            <a:endParaRPr lang="en-US" dirty="0">
              <a:latin typeface="Calibri" charset="0"/>
            </a:endParaRPr>
          </a:p>
          <a:p>
            <a:pPr eaLnBrk="1" hangingPunct="1">
              <a:spcBef>
                <a:spcPct val="0"/>
              </a:spcBef>
              <a:defRPr/>
            </a:pPr>
            <a:r>
              <a:rPr lang="en-US" dirty="0">
                <a:latin typeface="Calibri" charset="0"/>
              </a:rPr>
              <a:t>This slide illustrates the characteristics of an Ocean-Ocean </a:t>
            </a:r>
            <a:r>
              <a:rPr lang="en-US" dirty="0" err="1">
                <a:latin typeface="Calibri" charset="0"/>
              </a:rPr>
              <a:t>subduction</a:t>
            </a:r>
            <a:r>
              <a:rPr lang="en-US" dirty="0">
                <a:latin typeface="Calibri" charset="0"/>
              </a:rPr>
              <a:t> zone. </a:t>
            </a:r>
          </a:p>
          <a:p>
            <a:pPr eaLnBrk="1" hangingPunct="1">
              <a:spcBef>
                <a:spcPct val="0"/>
              </a:spcBef>
              <a:defRPr/>
            </a:pPr>
            <a:endParaRPr lang="en-US" dirty="0">
              <a:latin typeface="Calibri" charset="0"/>
            </a:endParaRPr>
          </a:p>
          <a:p>
            <a:pPr eaLnBrk="1" hangingPunct="1">
              <a:spcBef>
                <a:spcPct val="0"/>
              </a:spcBef>
              <a:defRPr/>
            </a:pPr>
            <a:r>
              <a:rPr lang="en-US" dirty="0">
                <a:latin typeface="Calibri" charset="0"/>
              </a:rPr>
              <a:t>The image is a cartoon </a:t>
            </a:r>
            <a:r>
              <a:rPr lang="en-US" dirty="0" smtClean="0">
                <a:latin typeface="Calibri" charset="0"/>
              </a:rPr>
              <a:t>showing the general structure of an ocean-ocean convergent boundary. An island arc is located on the overriding plate, behind the trench. The arrows indicate the relative motion between the two plates. </a:t>
            </a: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Island volcanic arcs are characteristic of Ocean-Ocean </a:t>
            </a:r>
            <a:r>
              <a:rPr lang="en-US" dirty="0" err="1" smtClean="0">
                <a:latin typeface="Calibri" charset="0"/>
              </a:rPr>
              <a:t>subduction</a:t>
            </a:r>
            <a:r>
              <a:rPr lang="en-US" dirty="0" smtClean="0">
                <a:latin typeface="Calibri" charset="0"/>
              </a:rPr>
              <a:t> zones.</a:t>
            </a:r>
          </a:p>
          <a:p>
            <a:pPr marL="171450" indent="-171450" eaLnBrk="1" hangingPunct="1">
              <a:spcBef>
                <a:spcPct val="0"/>
              </a:spcBef>
              <a:buFont typeface="Arial"/>
              <a:buChar char="•"/>
              <a:defRPr/>
            </a:pPr>
            <a:r>
              <a:rPr lang="en-US" dirty="0" smtClean="0">
                <a:latin typeface="Calibri" charset="0"/>
              </a:rPr>
              <a:t>Examples of Island arcs are Japan and the Aleutian Islands in Alaska</a:t>
            </a: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r>
              <a:rPr lang="en-US" dirty="0">
                <a:latin typeface="Calibri" charset="0"/>
              </a:rPr>
              <a:t>Image from Wikipedia, http://</a:t>
            </a:r>
            <a:r>
              <a:rPr lang="en-US" dirty="0" err="1">
                <a:latin typeface="Calibri" charset="0"/>
              </a:rPr>
              <a:t>en.wikipedia.org</a:t>
            </a:r>
            <a:r>
              <a:rPr lang="en-US" dirty="0">
                <a:latin typeface="Calibri" charset="0"/>
              </a:rPr>
              <a:t>/wiki/</a:t>
            </a:r>
            <a:r>
              <a:rPr lang="en-US" dirty="0" err="1">
                <a:latin typeface="Calibri" charset="0"/>
              </a:rPr>
              <a:t>Convergent_boundary</a:t>
            </a:r>
            <a:endParaRPr lang="en-US" dirty="0">
              <a:latin typeface="Calibri" charset="0"/>
            </a:endParaRPr>
          </a:p>
          <a:p>
            <a:pPr eaLnBrk="1" hangingPunct="1">
              <a:spcBef>
                <a:spcPct val="0"/>
              </a:spcBef>
              <a:defRPr/>
            </a:pPr>
            <a:endParaRPr lang="en-US" dirty="0">
              <a:latin typeface="Calibri" charset="0"/>
            </a:endParaRPr>
          </a:p>
        </p:txBody>
      </p:sp>
      <p:sp>
        <p:nvSpPr>
          <p:cNvPr id="1945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A6D4D6B-741B-C040-BB08-447A0174CFAC}" type="slidenum">
              <a:rPr lang="en-US" sz="1200">
                <a:latin typeface="Calibri" charset="0"/>
              </a:rPr>
              <a:pPr algn="r" eaLnBrk="1" hangingPunct="1"/>
              <a:t>6</a:t>
            </a:fld>
            <a:endParaRPr lang="en-US"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illustrates the characteristics of an Ocean-Continent </a:t>
            </a:r>
            <a:r>
              <a:rPr lang="en-US" dirty="0" err="1" smtClean="0">
                <a:latin typeface="Calibri" charset="0"/>
              </a:rPr>
              <a:t>subduction</a:t>
            </a:r>
            <a:r>
              <a:rPr lang="en-US" dirty="0" smtClean="0">
                <a:latin typeface="Calibri" charset="0"/>
              </a:rPr>
              <a:t> zone. </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image is a cartoon of an Ocean-Continent </a:t>
            </a:r>
            <a:r>
              <a:rPr lang="en-US" dirty="0" err="1" smtClean="0">
                <a:latin typeface="Calibri" charset="0"/>
              </a:rPr>
              <a:t>subduction</a:t>
            </a:r>
            <a:r>
              <a:rPr lang="en-US" dirty="0" smtClean="0">
                <a:latin typeface="Calibri" charset="0"/>
              </a:rPr>
              <a:t> zone. Rather than having a island arc, as found when two oceanic plates converge, Ocean-Continent convergent boundaries result in Volcanic arcs found on the overriding continental plate. In the case of ocean-continent convergence, the denser oceanic plate will always </a:t>
            </a:r>
            <a:r>
              <a:rPr lang="en-US" dirty="0" err="1" smtClean="0">
                <a:latin typeface="Calibri" charset="0"/>
              </a:rPr>
              <a:t>subduct</a:t>
            </a:r>
            <a:r>
              <a:rPr lang="en-US" dirty="0" smtClean="0">
                <a:latin typeface="Calibri" charset="0"/>
              </a:rPr>
              <a:t> under the more buoyant continental plate. </a:t>
            </a: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Continental volcanic arcs are found in Ocean-Continental </a:t>
            </a:r>
            <a:r>
              <a:rPr lang="en-US" dirty="0" err="1" smtClean="0">
                <a:latin typeface="Calibri" charset="0"/>
              </a:rPr>
              <a:t>subduction</a:t>
            </a:r>
            <a:r>
              <a:rPr lang="en-US" dirty="0" smtClean="0">
                <a:latin typeface="Calibri" charset="0"/>
              </a:rPr>
              <a:t> zones. These are </a:t>
            </a:r>
            <a:r>
              <a:rPr lang="en-US" dirty="0" err="1" smtClean="0">
                <a:latin typeface="Calibri" charset="0"/>
              </a:rPr>
              <a:t>stratovolcanoes</a:t>
            </a: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Examples of volcanic arc ranges are the Cascades in northwest U.S. and the Andes Mountains in South America. </a:t>
            </a: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r>
              <a:rPr lang="en-US" dirty="0">
                <a:latin typeface="Calibri" charset="0"/>
              </a:rPr>
              <a:t>Image from Wikipedia, http://</a:t>
            </a:r>
            <a:r>
              <a:rPr lang="en-US" dirty="0" err="1">
                <a:latin typeface="Calibri" charset="0"/>
              </a:rPr>
              <a:t>en.wikipedia.org</a:t>
            </a:r>
            <a:r>
              <a:rPr lang="en-US" dirty="0">
                <a:latin typeface="Calibri" charset="0"/>
              </a:rPr>
              <a:t>/wiki/</a:t>
            </a:r>
            <a:r>
              <a:rPr lang="en-US" dirty="0" err="1">
                <a:latin typeface="Calibri" charset="0"/>
              </a:rPr>
              <a:t>Convergent_boundary</a:t>
            </a:r>
            <a:endParaRPr lang="en-US" dirty="0">
              <a:latin typeface="Calibri" charset="0"/>
            </a:endParaRPr>
          </a:p>
          <a:p>
            <a:pPr eaLnBrk="1" hangingPunct="1">
              <a:spcBef>
                <a:spcPct val="0"/>
              </a:spcBef>
              <a:defRPr/>
            </a:pPr>
            <a:endParaRPr lang="en-US" dirty="0">
              <a:latin typeface="Calibri" charset="0"/>
            </a:endParaRPr>
          </a:p>
        </p:txBody>
      </p:sp>
      <p:sp>
        <p:nvSpPr>
          <p:cNvPr id="2150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463F0CEA-0051-F340-9D58-6F224DE009B7}" type="slidenum">
              <a:rPr lang="en-US" sz="1200">
                <a:latin typeface="Calibri" charset="0"/>
              </a:rPr>
              <a:pPr algn="r" eaLnBrk="1" hangingPunct="1"/>
              <a:t>7</a:t>
            </a:fld>
            <a:endParaRPr lang="en-US"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identifies the differences between tectonic spreading centers on land and in the oceans, as well as commenting on the amount of volcanism found in mid-ocean ridges.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image is the same cartoon from the beginning of the talk. The circle highlights divergent plate boundaries as the subject of this slide and the following slides.</a:t>
            </a: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Tectonic spreading centers are found in oceanic and continental crust. In both instances spreading centers are where new crust is created as two plates are pull away from each other.</a:t>
            </a:r>
          </a:p>
          <a:p>
            <a:pPr marL="171450" indent="-171450" eaLnBrk="1" hangingPunct="1">
              <a:spcBef>
                <a:spcPct val="0"/>
              </a:spcBef>
              <a:buFont typeface="Arial"/>
              <a:buChar char="•"/>
              <a:defRPr/>
            </a:pPr>
            <a:r>
              <a:rPr lang="en-US" dirty="0" smtClean="0">
                <a:latin typeface="Calibri" charset="0"/>
              </a:rPr>
              <a:t>In oceanic crust they are called mid-ocean ridges</a:t>
            </a:r>
          </a:p>
          <a:p>
            <a:pPr marL="171450" indent="-171450" eaLnBrk="1" hangingPunct="1">
              <a:spcBef>
                <a:spcPct val="0"/>
              </a:spcBef>
              <a:buFont typeface="Arial"/>
              <a:buChar char="•"/>
              <a:defRPr/>
            </a:pPr>
            <a:r>
              <a:rPr lang="en-US" dirty="0" smtClean="0">
                <a:latin typeface="Calibri" charset="0"/>
              </a:rPr>
              <a:t>In continental crust they are called continental rifts</a:t>
            </a:r>
          </a:p>
          <a:p>
            <a:pPr marL="171450" indent="-171450" eaLnBrk="1" hangingPunct="1">
              <a:spcBef>
                <a:spcPct val="0"/>
              </a:spcBef>
              <a:buFont typeface="Arial"/>
              <a:buChar char="•"/>
              <a:defRPr/>
            </a:pPr>
            <a:r>
              <a:rPr lang="en-US" dirty="0" smtClean="0">
                <a:latin typeface="Calibri" charset="0"/>
              </a:rPr>
              <a:t>In mid-ocean ridges, volcanism is almost continuous along the length of the ridge.</a:t>
            </a:r>
            <a:r>
              <a:rPr lang="en-US" baseline="0" dirty="0" smtClean="0">
                <a:latin typeface="Calibri" charset="0"/>
              </a:rPr>
              <a:t> Mid-ocean ridges are responsible for making new oceanic crust and the volcanism from these ridges account for 70% of the Earth’s surface. The combined volcanism of mid-ocean ridges account for the most volume of material on Earth. </a:t>
            </a: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r>
              <a:rPr lang="en-US" dirty="0">
                <a:latin typeface="Calibri" charset="0"/>
              </a:rPr>
              <a:t>Image modified from Wikipedia, http://</a:t>
            </a:r>
            <a:r>
              <a:rPr lang="en-US" dirty="0" err="1">
                <a:latin typeface="Calibri" charset="0"/>
              </a:rPr>
              <a:t>en.wikipedia.org</a:t>
            </a:r>
            <a:r>
              <a:rPr lang="en-US" dirty="0">
                <a:latin typeface="Calibri" charset="0"/>
              </a:rPr>
              <a:t>/wiki/</a:t>
            </a:r>
            <a:r>
              <a:rPr lang="en-US" dirty="0" err="1">
                <a:latin typeface="Calibri" charset="0"/>
              </a:rPr>
              <a:t>Plate_tectonics</a:t>
            </a:r>
            <a:endParaRPr lang="en-US" dirty="0">
              <a:latin typeface="Calibri" charset="0"/>
            </a:endParaRPr>
          </a:p>
          <a:p>
            <a:pPr eaLnBrk="1" hangingPunct="1">
              <a:spcBef>
                <a:spcPct val="0"/>
              </a:spcBef>
              <a:defRPr/>
            </a:pPr>
            <a:endParaRPr lang="en-US" dirty="0">
              <a:latin typeface="Calibri" charset="0"/>
            </a:endParaRPr>
          </a:p>
          <a:p>
            <a:pPr eaLnBrk="1" hangingPunct="1">
              <a:spcBef>
                <a:spcPct val="0"/>
              </a:spcBef>
              <a:defRPr/>
            </a:pPr>
            <a:endParaRPr lang="en-US" dirty="0">
              <a:latin typeface="Calibri" charset="0"/>
            </a:endParaRPr>
          </a:p>
        </p:txBody>
      </p:sp>
      <p:sp>
        <p:nvSpPr>
          <p:cNvPr id="2355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4EF06CFC-D0E5-E149-B58A-A1FC00A28FEC}" type="slidenum">
              <a:rPr lang="en-US" sz="1200">
                <a:latin typeface="Calibri" charset="0"/>
              </a:rPr>
              <a:pPr algn="r" eaLnBrk="1" hangingPunct="1"/>
              <a:t>8</a:t>
            </a:fld>
            <a:endParaRPr lang="en-US"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r>
              <a:rPr lang="en-US" dirty="0">
                <a:latin typeface="Calibri" charset="0"/>
              </a:rPr>
              <a:t/>
            </a:r>
            <a:br>
              <a:rPr lang="en-US" dirty="0">
                <a:latin typeface="Calibri" charset="0"/>
              </a:rPr>
            </a:br>
            <a:r>
              <a:rPr lang="en-US" dirty="0">
                <a:latin typeface="Calibri" charset="0"/>
              </a:rPr>
              <a:t>This slide explores the type of volcanism along mid-ocean ridge axes, including where they are located and how often they erupt.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 is a rendering of a mid-ocean ridge. The ridge axis is at the center of the rise, denoted by the red magma column in the figure. The arrows show the direction of motion of the two plates. Volcanoes on a mid-ocean ridge would be located in along the axis and on the flanks of the ridge. The black plume is a “black smoker”, a hydrothermal vent, which are common at spreading centers and areas with lots of volcanic activity.</a:t>
            </a:r>
          </a:p>
          <a:p>
            <a:pPr eaLnBrk="1" hangingPunct="1">
              <a:spcBef>
                <a:spcPct val="0"/>
              </a:spcBef>
            </a:pPr>
            <a:endParaRPr lang="en-US" dirty="0">
              <a:latin typeface="Calibri" charset="0"/>
            </a:endParaRPr>
          </a:p>
          <a:p>
            <a:pPr eaLnBrk="1" hangingPunct="1">
              <a:spcBef>
                <a:spcPct val="0"/>
              </a:spcBef>
              <a:buFontTx/>
              <a:buChar char="•"/>
            </a:pPr>
            <a:r>
              <a:rPr lang="en-US" dirty="0" smtClean="0">
                <a:latin typeface="Calibri" charset="0"/>
              </a:rPr>
              <a:t>Mid-ocean ridge</a:t>
            </a:r>
            <a:r>
              <a:rPr lang="en-US" baseline="0" dirty="0" smtClean="0">
                <a:latin typeface="Calibri" charset="0"/>
              </a:rPr>
              <a:t> volcanoes are found on fissures parallel to the ridge axis.  </a:t>
            </a:r>
          </a:p>
          <a:p>
            <a:pPr eaLnBrk="1" hangingPunct="1">
              <a:spcBef>
                <a:spcPct val="0"/>
              </a:spcBef>
              <a:buFontTx/>
              <a:buChar char="•"/>
            </a:pPr>
            <a:r>
              <a:rPr lang="en-US" baseline="0" dirty="0" smtClean="0">
                <a:latin typeface="Calibri" charset="0"/>
              </a:rPr>
              <a:t>These volcanoes erupt basalt, forming mounds of pillow lavas.</a:t>
            </a:r>
          </a:p>
          <a:p>
            <a:pPr eaLnBrk="1" hangingPunct="1">
              <a:spcBef>
                <a:spcPct val="0"/>
              </a:spcBef>
              <a:buFontTx/>
              <a:buChar char="•"/>
            </a:pPr>
            <a:r>
              <a:rPr lang="en-US" dirty="0" smtClean="0">
                <a:latin typeface="Calibri" charset="0"/>
              </a:rPr>
              <a:t>There </a:t>
            </a:r>
            <a:r>
              <a:rPr lang="en-US" dirty="0">
                <a:latin typeface="Calibri" charset="0"/>
              </a:rPr>
              <a:t>are hundreds of volcanoes along each ridge, both on the ridge axis and along the flanks</a:t>
            </a:r>
            <a:r>
              <a:rPr lang="en-US" dirty="0" smtClean="0">
                <a:latin typeface="Calibri" charset="0"/>
              </a:rPr>
              <a:t>. </a:t>
            </a:r>
            <a:endParaRPr lang="en-US" dirty="0">
              <a:latin typeface="Calibri" charset="0"/>
            </a:endParaRPr>
          </a:p>
          <a:p>
            <a:pPr eaLnBrk="1" hangingPunct="1">
              <a:spcBef>
                <a:spcPct val="0"/>
              </a:spcBef>
              <a:buFontTx/>
              <a:buChar char="•"/>
            </a:pPr>
            <a:r>
              <a:rPr lang="en-US" dirty="0">
                <a:latin typeface="Calibri" charset="0"/>
              </a:rPr>
              <a:t>Volcanism is almost continuous with eruptions roughly every 10-100 years</a:t>
            </a:r>
            <a:r>
              <a:rPr lang="en-US" dirty="0" smtClean="0">
                <a:latin typeface="Calibri" charset="0"/>
              </a:rPr>
              <a:t>. Mid-ocean ridge</a:t>
            </a:r>
            <a:r>
              <a:rPr lang="en-US" baseline="0" dirty="0" smtClean="0">
                <a:latin typeface="Calibri" charset="0"/>
              </a:rPr>
              <a:t> volcanoes make new oceanic crust and are produce the highest volume of volcanic material of all volcanoes on Earth. </a:t>
            </a:r>
          </a:p>
          <a:p>
            <a:pPr eaLnBrk="1" hangingPunct="1">
              <a:spcBef>
                <a:spcPct val="0"/>
              </a:spcBef>
              <a:buFontTx/>
              <a:buNone/>
            </a:pPr>
            <a:endParaRPr lang="en-US" baseline="0" dirty="0" smtClean="0">
              <a:latin typeface="Calibri" charset="0"/>
            </a:endParaRPr>
          </a:p>
          <a:p>
            <a:pPr eaLnBrk="1" hangingPunct="1">
              <a:spcBef>
                <a:spcPct val="0"/>
              </a:spcBef>
              <a:buFontTx/>
              <a:buNone/>
            </a:pPr>
            <a:endParaRPr lang="en-US" dirty="0">
              <a:latin typeface="Calibri" charset="0"/>
            </a:endParaRPr>
          </a:p>
          <a:p>
            <a:pPr eaLnBrk="1" hangingPunct="1">
              <a:spcBef>
                <a:spcPct val="0"/>
              </a:spcBef>
            </a:pPr>
            <a:r>
              <a:rPr lang="en-US" dirty="0">
                <a:latin typeface="Calibri" charset="0"/>
              </a:rPr>
              <a:t>Image from Wikipedia, http://</a:t>
            </a:r>
            <a:r>
              <a:rPr lang="en-US" dirty="0" err="1">
                <a:latin typeface="Calibri" charset="0"/>
              </a:rPr>
              <a:t>upload.wikimedia.org</a:t>
            </a:r>
            <a:r>
              <a:rPr lang="en-US" dirty="0">
                <a:latin typeface="Calibri" charset="0"/>
              </a:rPr>
              <a:t>/</a:t>
            </a:r>
            <a:r>
              <a:rPr lang="en-US" dirty="0" err="1">
                <a:latin typeface="Calibri" charset="0"/>
              </a:rPr>
              <a:t>wikipedia</a:t>
            </a:r>
            <a:r>
              <a:rPr lang="en-US" dirty="0">
                <a:latin typeface="Calibri" charset="0"/>
              </a:rPr>
              <a:t>/commons/5/56/</a:t>
            </a:r>
            <a:r>
              <a:rPr lang="en-US" dirty="0" err="1">
                <a:latin typeface="Calibri" charset="0"/>
              </a:rPr>
              <a:t>Ridge_render.jpg</a:t>
            </a:r>
            <a:endParaRPr lang="en-US" dirty="0">
              <a:latin typeface="Calibri" charset="0"/>
            </a:endParaRPr>
          </a:p>
          <a:p>
            <a:pPr eaLnBrk="1" hangingPunct="1">
              <a:spcBef>
                <a:spcPct val="0"/>
              </a:spcBef>
              <a:buFontTx/>
              <a:buChar char="•"/>
            </a:pPr>
            <a:endParaRPr lang="en-US" dirty="0">
              <a:latin typeface="Calibri" charset="0"/>
            </a:endParaRPr>
          </a:p>
          <a:p>
            <a:pPr eaLnBrk="1" hangingPunct="1">
              <a:spcBef>
                <a:spcPct val="0"/>
              </a:spcBef>
            </a:pPr>
            <a:endParaRPr lang="en-US" dirty="0">
              <a:latin typeface="Calibri" charset="0"/>
            </a:endParaRPr>
          </a:p>
        </p:txBody>
      </p:sp>
      <p:sp>
        <p:nvSpPr>
          <p:cNvPr id="2560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0075C13-6ECD-8547-AF60-C228B4125E3D}" type="slidenum">
              <a:rPr lang="en-US" sz="1200">
                <a:latin typeface="Calibri" charset="0"/>
              </a:rPr>
              <a:pPr algn="r" eaLnBrk="1" hangingPunct="1"/>
              <a:t>9</a:t>
            </a:fld>
            <a:endParaRPr lang="en-US"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take </a:t>
            </a:r>
            <a:r>
              <a:rPr lang="en-US" dirty="0" smtClean="0">
                <a:latin typeface="Calibri" charset="0"/>
              </a:rPr>
              <a:t>home </a:t>
            </a:r>
            <a:r>
              <a:rPr lang="en-US" dirty="0">
                <a:latin typeface="Calibri" charset="0"/>
              </a:rPr>
              <a:t>message for this lesson should be </a:t>
            </a:r>
            <a:r>
              <a:rPr lang="en-US" dirty="0" smtClean="0">
                <a:latin typeface="Calibri" charset="0"/>
              </a:rPr>
              <a:t>that volcanoes are</a:t>
            </a:r>
            <a:r>
              <a:rPr lang="en-US" baseline="0" dirty="0" smtClean="0">
                <a:latin typeface="Calibri" charset="0"/>
              </a:rPr>
              <a:t> found at plate boundaries (except transforms) and hotspots, they are not randomly distributed on the Earth’s surface. </a:t>
            </a:r>
            <a:r>
              <a:rPr lang="en-US" dirty="0" smtClean="0">
                <a:latin typeface="Calibri" charset="0"/>
              </a:rPr>
              <a:t>In </a:t>
            </a:r>
            <a:r>
              <a:rPr lang="en-US" dirty="0">
                <a:latin typeface="Calibri" charset="0"/>
              </a:rPr>
              <a:t>theory, students should be able to identify the type of volcanoes likely to be present at a specific plate boundary, and likewise should be able to identify a tectonic setting based on the characteristics of a volcano.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most prevalent volcanoes on Earth occur at </a:t>
            </a:r>
            <a:r>
              <a:rPr lang="en-US" dirty="0" err="1">
                <a:latin typeface="Calibri" charset="0"/>
              </a:rPr>
              <a:t>subduction</a:t>
            </a:r>
            <a:r>
              <a:rPr lang="en-US" dirty="0">
                <a:latin typeface="Calibri" charset="0"/>
              </a:rPr>
              <a:t> zones as island arcs or continental arcs. These volcanoes are </a:t>
            </a:r>
            <a:r>
              <a:rPr lang="en-US" dirty="0" err="1">
                <a:latin typeface="Calibri" charset="0"/>
              </a:rPr>
              <a:t>stratovolcanoes</a:t>
            </a:r>
            <a:r>
              <a:rPr lang="en-US" dirty="0">
                <a:latin typeface="Calibri" charset="0"/>
              </a:rPr>
              <a:t> and are explosive and deadly, especially when volcanoes are located near major population centers.</a:t>
            </a:r>
          </a:p>
          <a:p>
            <a:pPr eaLnBrk="1" hangingPunct="1">
              <a:spcBef>
                <a:spcPct val="0"/>
              </a:spcBef>
            </a:pPr>
            <a:endParaRPr lang="en-US" dirty="0">
              <a:latin typeface="Calibri" charset="0"/>
            </a:endParaRPr>
          </a:p>
          <a:p>
            <a:pPr eaLnBrk="1" hangingPunct="1">
              <a:spcBef>
                <a:spcPct val="0"/>
              </a:spcBef>
            </a:pPr>
            <a:r>
              <a:rPr lang="en-US" dirty="0">
                <a:latin typeface="Calibri" charset="0"/>
              </a:rPr>
              <a:t>Shield volcanoes are generally found at hotspots. These effusive volcanoes form island chains as the oceanic plates move over the stationary hotspots (like Hawaii and the Pacific plate)</a:t>
            </a:r>
            <a:r>
              <a:rPr lang="en-US" dirty="0" smtClean="0">
                <a:latin typeface="Calibri" charset="0"/>
              </a:rPr>
              <a:t>. Hotspots also form composite </a:t>
            </a:r>
            <a:r>
              <a:rPr lang="en-US" dirty="0" err="1" smtClean="0">
                <a:latin typeface="Calibri" charset="0"/>
              </a:rPr>
              <a:t>stratovolcanoes</a:t>
            </a:r>
            <a:r>
              <a:rPr lang="en-US" dirty="0" smtClean="0">
                <a:latin typeface="Calibri" charset="0"/>
              </a:rPr>
              <a:t> like in the Canary Islands.</a:t>
            </a:r>
            <a:r>
              <a:rPr lang="en-US" baseline="0" dirty="0" smtClean="0">
                <a:latin typeface="Calibri" charset="0"/>
              </a:rPr>
              <a:t> </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An activity is designed to follow this presentation. The student worksheets for this activity are titled “</a:t>
            </a:r>
            <a:r>
              <a:rPr lang="en-US" altLang="ja-JP" dirty="0" err="1">
                <a:latin typeface="Calibri" charset="0"/>
              </a:rPr>
              <a:t>GlobalVolcanics_Worksheet</a:t>
            </a:r>
            <a:r>
              <a:rPr lang="en-US" dirty="0">
                <a:latin typeface="Calibri" charset="0"/>
              </a:rPr>
              <a:t>”</a:t>
            </a:r>
            <a:r>
              <a:rPr lang="en-US" altLang="ja-JP" dirty="0">
                <a:latin typeface="Calibri" charset="0"/>
              </a:rPr>
              <a:t> and </a:t>
            </a:r>
            <a:r>
              <a:rPr lang="en-US" dirty="0">
                <a:latin typeface="Calibri" charset="0"/>
              </a:rPr>
              <a:t>“</a:t>
            </a:r>
            <a:r>
              <a:rPr lang="en-US" altLang="ja-JP" dirty="0" err="1">
                <a:latin typeface="Calibri" charset="0"/>
              </a:rPr>
              <a:t>GlobalVolcanics_Table</a:t>
            </a:r>
            <a:r>
              <a:rPr lang="en-US" dirty="0">
                <a:latin typeface="Calibri" charset="0"/>
              </a:rPr>
              <a:t>”</a:t>
            </a:r>
            <a:r>
              <a:rPr lang="en-US" altLang="ja-JP" dirty="0">
                <a:latin typeface="Calibri" charset="0"/>
              </a:rPr>
              <a:t>. Teacher instructions for this activity are in a document titled </a:t>
            </a:r>
            <a:r>
              <a:rPr lang="en-US" dirty="0">
                <a:latin typeface="Calibri" charset="0"/>
              </a:rPr>
              <a:t>“</a:t>
            </a:r>
            <a:r>
              <a:rPr lang="en-US" altLang="ja-JP" dirty="0" err="1">
                <a:latin typeface="Calibri" charset="0"/>
              </a:rPr>
              <a:t>GlobalVolcanics_Activity_Instructions</a:t>
            </a:r>
            <a:r>
              <a:rPr lang="en-US" dirty="0">
                <a:latin typeface="Calibri" charset="0"/>
              </a:rPr>
              <a:t>”</a:t>
            </a:r>
            <a:r>
              <a:rPr lang="en-US" altLang="ja-JP" dirty="0">
                <a:latin typeface="Calibri" charset="0"/>
              </a:rPr>
              <a:t>. This activity uses </a:t>
            </a:r>
            <a:r>
              <a:rPr lang="en-US" altLang="ja-JP" dirty="0" err="1">
                <a:latin typeface="Calibri" charset="0"/>
              </a:rPr>
              <a:t>GoogleEarth</a:t>
            </a:r>
            <a:r>
              <a:rPr lang="en-US" altLang="ja-JP" dirty="0">
                <a:latin typeface="Calibri" charset="0"/>
              </a:rPr>
              <a:t> and .</a:t>
            </a:r>
            <a:r>
              <a:rPr lang="en-US" altLang="ja-JP" dirty="0" err="1">
                <a:latin typeface="Calibri" charset="0"/>
              </a:rPr>
              <a:t>kmz</a:t>
            </a:r>
            <a:r>
              <a:rPr lang="en-US" altLang="ja-JP" dirty="0">
                <a:latin typeface="Calibri" charset="0"/>
              </a:rPr>
              <a:t> file published by the USGS. The .</a:t>
            </a:r>
            <a:r>
              <a:rPr lang="en-US" altLang="ja-JP" dirty="0" err="1">
                <a:latin typeface="Calibri" charset="0"/>
              </a:rPr>
              <a:t>kmz</a:t>
            </a:r>
            <a:r>
              <a:rPr lang="en-US" altLang="ja-JP" dirty="0">
                <a:latin typeface="Calibri" charset="0"/>
              </a:rPr>
              <a:t> is titled </a:t>
            </a:r>
            <a:r>
              <a:rPr lang="en-US" dirty="0">
                <a:latin typeface="Calibri" charset="0"/>
              </a:rPr>
              <a:t>“</a:t>
            </a:r>
            <a:r>
              <a:rPr lang="en-US" altLang="ja-JP" dirty="0" err="1">
                <a:latin typeface="Calibri" charset="0"/>
              </a:rPr>
              <a:t>Earths_Tectonic_Plates.kmz</a:t>
            </a:r>
            <a:r>
              <a:rPr lang="en-US" dirty="0">
                <a:latin typeface="Calibri" charset="0"/>
              </a:rPr>
              <a:t>”</a:t>
            </a:r>
            <a:endParaRPr lang="en-US" altLang="ja-JP"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02F77C-9CFA-3C49-AA6B-7FC000F0510E}" type="slidenum">
              <a:rPr lang="en-US" sz="1200">
                <a:latin typeface="Calibri" charset="0"/>
              </a:rPr>
              <a:pPr eaLnBrk="1" hangingPunct="1"/>
              <a:t>10</a:t>
            </a:fld>
            <a:endParaRPr lang="en-US"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4"/>
          <p:cNvSpPr>
            <a:spLocks noChangeArrowheads="1"/>
          </p:cNvSpPr>
          <p:nvPr/>
        </p:nvSpPr>
        <p:spPr bwMode="auto">
          <a:xfrm>
            <a:off x="146050" y="6391275"/>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Straight Connector 25"/>
          <p:cNvSpPr>
            <a:spLocks noChangeShapeType="1"/>
          </p:cNvSpPr>
          <p:nvPr/>
        </p:nvSpPr>
        <p:spPr bwMode="auto">
          <a:xfrm>
            <a:off x="155575" y="2419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4362450" y="2209800"/>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lang="en-US" dirty="0"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rgbClr val="8B216A"/>
                </a:solidFill>
              </a:defRPr>
            </a:lvl1pPr>
          </a:lstStyle>
          <a:p>
            <a:r>
              <a:rPr lang="en-US" dirty="0" smtClean="0"/>
              <a:t>Click to edit Master title style</a:t>
            </a:r>
            <a:endParaRPr lang="en-US" dirty="0"/>
          </a:p>
        </p:txBody>
      </p:sp>
      <p:sp>
        <p:nvSpPr>
          <p:cNvPr id="15" name="Date Placeholder 27"/>
          <p:cNvSpPr>
            <a:spLocks noGrp="1"/>
          </p:cNvSpPr>
          <p:nvPr>
            <p:ph type="dt" sz="half" idx="10"/>
          </p:nvPr>
        </p:nvSpPr>
        <p:spPr/>
        <p:txBody>
          <a:bodyPr/>
          <a:lstStyle>
            <a:lvl1pPr>
              <a:defRPr/>
            </a:lvl1pPr>
          </a:lstStyle>
          <a:p>
            <a:pPr>
              <a:defRPr/>
            </a:pPr>
            <a:r>
              <a:rPr lang="en-US"/>
              <a:t>Scripps Classroom Connection</a:t>
            </a:r>
          </a:p>
        </p:txBody>
      </p:sp>
      <p:sp>
        <p:nvSpPr>
          <p:cNvPr id="16" name="Footer Placeholder 16"/>
          <p:cNvSpPr>
            <a:spLocks noGrp="1"/>
          </p:cNvSpPr>
          <p:nvPr>
            <p:ph type="ftr" sz="quarter" idx="11"/>
          </p:nvPr>
        </p:nvSpPr>
        <p:spPr/>
        <p:txBody>
          <a:bodyPr/>
          <a:lstStyle>
            <a:lvl1pPr>
              <a:defRPr>
                <a:solidFill>
                  <a:schemeClr val="bg1"/>
                </a:solidFill>
              </a:defRPr>
            </a:lvl1pPr>
          </a:lstStyle>
          <a:p>
            <a:pPr>
              <a:defRPr/>
            </a:pPr>
            <a:r>
              <a:rPr lang="en-US"/>
              <a:t>http://earthref.org/SCC</a:t>
            </a:r>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2126C335-13D3-5F4A-A195-C583FA16DF4C}" type="slidenum">
              <a:rPr lang="en-US"/>
              <a:pPr>
                <a:defRPr/>
              </a:pPr>
              <a:t>‹#›</a:t>
            </a:fld>
            <a:endParaRPr lang="en-US"/>
          </a:p>
        </p:txBody>
      </p:sp>
    </p:spTree>
    <p:extLst>
      <p:ext uri="{BB962C8B-B14F-4D97-AF65-F5344CB8AC3E}">
        <p14:creationId xmlns:p14="http://schemas.microsoft.com/office/powerpoint/2010/main" val="32951598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8"/>
          <p:cNvSpPr>
            <a:spLocks noGrp="1"/>
          </p:cNvSpPr>
          <p:nvPr>
            <p:ph type="dt" sz="half" idx="10"/>
          </p:nvPr>
        </p:nvSpPr>
        <p:spPr/>
        <p:txBody>
          <a:bodyPr/>
          <a:lstStyle>
            <a:lvl1pPr>
              <a:defRPr/>
            </a:lvl1pPr>
          </a:lstStyle>
          <a:p>
            <a:pPr>
              <a:defRPr/>
            </a:pPr>
            <a:r>
              <a:rPr lang="en-US"/>
              <a:t>Scripps Classroom Connection</a:t>
            </a:r>
          </a:p>
        </p:txBody>
      </p:sp>
      <p:sp>
        <p:nvSpPr>
          <p:cNvPr id="5" name="Slide Number Placeholder 9"/>
          <p:cNvSpPr>
            <a:spLocks noGrp="1"/>
          </p:cNvSpPr>
          <p:nvPr>
            <p:ph type="sldNum" sz="quarter" idx="11"/>
          </p:nvPr>
        </p:nvSpPr>
        <p:spPr/>
        <p:txBody>
          <a:bodyPr/>
          <a:lstStyle>
            <a:lvl1pPr>
              <a:defRPr/>
            </a:lvl1pPr>
          </a:lstStyle>
          <a:p>
            <a:pPr>
              <a:defRPr/>
            </a:pPr>
            <a:fld id="{0436F866-C535-124B-845B-FEFED83E9EF5}" type="slidenum">
              <a:rPr lang="en-US"/>
              <a:pPr>
                <a:defRPr/>
              </a:pPr>
              <a:t>‹#›</a:t>
            </a:fld>
            <a:endParaRPr lang="en-US"/>
          </a:p>
        </p:txBody>
      </p:sp>
      <p:sp>
        <p:nvSpPr>
          <p:cNvPr id="6" name="Footer Placeholder 10"/>
          <p:cNvSpPr>
            <a:spLocks noGrp="1"/>
          </p:cNvSpPr>
          <p:nvPr>
            <p:ph type="ftr" sz="quarter" idx="12"/>
          </p:nvPr>
        </p:nvSpPr>
        <p:spPr/>
        <p:txBody>
          <a:bodyPr/>
          <a:lstStyle>
            <a:lvl1pPr>
              <a:defRPr/>
            </a:lvl1pPr>
          </a:lstStyle>
          <a:p>
            <a:pPr>
              <a:defRPr/>
            </a:pPr>
            <a:r>
              <a:rPr lang="en-US"/>
              <a:t>http://earthref.org/SCC</a:t>
            </a:r>
          </a:p>
        </p:txBody>
      </p:sp>
    </p:spTree>
    <p:extLst>
      <p:ext uri="{BB962C8B-B14F-4D97-AF65-F5344CB8AC3E}">
        <p14:creationId xmlns:p14="http://schemas.microsoft.com/office/powerpoint/2010/main" val="109461321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2" name="Rectangle 11"/>
          <p:cNvSpPr/>
          <p:nvPr/>
        </p:nvSpPr>
        <p:spPr>
          <a:xfrm>
            <a:off x="152400" y="1371600"/>
            <a:ext cx="8832850"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3" name="Rectangle 26"/>
          <p:cNvSpPr>
            <a:spLocks noChangeArrowheads="1"/>
          </p:cNvSpPr>
          <p:nvPr/>
        </p:nvSpPr>
        <p:spPr bwMode="auto">
          <a:xfrm>
            <a:off x="146050" y="6391275"/>
            <a:ext cx="8832850" cy="31115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4" name="Straight Connector 27"/>
          <p:cNvSpPr>
            <a:spLocks noChangeShapeType="1"/>
          </p:cNvSpPr>
          <p:nvPr/>
        </p:nvSpPr>
        <p:spPr bwMode="auto">
          <a:xfrm>
            <a:off x="152400" y="1279525"/>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Rectangle 28"/>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7" name="Oval 16"/>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r>
              <a:rPr lang="en-US"/>
              <a:t>Scripps Classroom Connection</a:t>
            </a:r>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en-US"/>
              <a:t>http://earthref.org/SCC</a:t>
            </a:r>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E9904742-616B-9541-9044-E1DC1053ACB0}" type="slidenum">
              <a:rPr lang="en-US"/>
              <a:pPr>
                <a:defRPr/>
              </a:pPr>
              <a:t>‹#›</a:t>
            </a:fld>
            <a:endParaRPr lang="en-US"/>
          </a:p>
        </p:txBody>
      </p:sp>
    </p:spTree>
    <p:extLst>
      <p:ext uri="{BB962C8B-B14F-4D97-AF65-F5344CB8AC3E}">
        <p14:creationId xmlns:p14="http://schemas.microsoft.com/office/powerpoint/2010/main" val="194505838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9"/>
          <p:cNvSpPr>
            <a:spLocks noChangeArrowheads="1"/>
          </p:cNvSpPr>
          <p:nvPr/>
        </p:nvSpPr>
        <p:spPr bwMode="auto">
          <a:xfrm>
            <a:off x="152400" y="152400"/>
            <a:ext cx="8832850" cy="30480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9"/>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1"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2" name="Straight Connector 27"/>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7D2B5D02-8227-AB49-94B6-26E72C55EE74}"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122508281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19"/>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5"/>
          <p:cNvSpPr>
            <a:spLocks noChangeArrowheads="1"/>
          </p:cNvSpPr>
          <p:nvPr/>
        </p:nvSpPr>
        <p:spPr bwMode="auto">
          <a:xfrm>
            <a:off x="152400" y="152400"/>
            <a:ext cx="8832850" cy="301625"/>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Rectangle 10"/>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2" name="Rectangle 2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C28B69A8-9531-CB4D-B793-9E0F71BA54DA}"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3095866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30" name="Rectangle 8"/>
          <p:cNvSpPr>
            <a:spLocks noChangeArrowheads="1"/>
          </p:cNvSpPr>
          <p:nvPr/>
        </p:nvSpPr>
        <p:spPr bwMode="auto">
          <a:xfrm>
            <a:off x="158750" y="6396038"/>
            <a:ext cx="8831263" cy="309562"/>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4" name="Date Placeholder 13"/>
          <p:cNvSpPr>
            <a:spLocks noGrp="1"/>
          </p:cNvSpPr>
          <p:nvPr>
            <p:ph type="dt" sz="half" idx="2"/>
          </p:nvPr>
        </p:nvSpPr>
        <p:spPr>
          <a:xfrm>
            <a:off x="5932488" y="6391275"/>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b="1">
                <a:solidFill>
                  <a:srgbClr val="FFFFFF"/>
                </a:solidFill>
                <a:latin typeface="Georgia" charset="0"/>
              </a:defRPr>
            </a:lvl1pPr>
          </a:lstStyle>
          <a:p>
            <a:pPr>
              <a:defRPr/>
            </a:pPr>
            <a:r>
              <a:rPr lang="en-US"/>
              <a:t>Scripps Classroom Connection</a:t>
            </a:r>
          </a:p>
        </p:txBody>
      </p:sp>
      <p:sp>
        <p:nvSpPr>
          <p:cNvPr id="3" name="Footer Placeholder 2"/>
          <p:cNvSpPr>
            <a:spLocks noGrp="1"/>
          </p:cNvSpPr>
          <p:nvPr>
            <p:ph type="ftr" sz="quarter" idx="3"/>
          </p:nvPr>
        </p:nvSpPr>
        <p:spPr>
          <a:xfrm>
            <a:off x="163513" y="6396038"/>
            <a:ext cx="3581400" cy="366712"/>
          </a:xfrm>
          <a:prstGeom prst="rect">
            <a:avLst/>
          </a:prstGeom>
        </p:spPr>
        <p:txBody>
          <a:bodyPr vert="horz" wrap="square" lIns="91440" tIns="45720" rIns="91440" bIns="45720" numCol="1" anchor="t" anchorCtr="0" compatLnSpc="1">
            <a:prstTxWarp prst="textNoShape">
              <a:avLst/>
            </a:prstTxWarp>
          </a:bodyPr>
          <a:lstStyle>
            <a:lvl1pPr>
              <a:defRPr sz="1200" b="1">
                <a:solidFill>
                  <a:srgbClr val="FFFFFF"/>
                </a:solidFill>
                <a:latin typeface="Georgia" charset="0"/>
              </a:defRPr>
            </a:lvl1pPr>
          </a:lstStyle>
          <a:p>
            <a:pPr>
              <a:defRPr/>
            </a:pPr>
            <a:r>
              <a:rPr lang="en-US"/>
              <a:t>http://earthref.org/SCC</a:t>
            </a:r>
          </a:p>
        </p:txBody>
      </p:sp>
      <p:sp>
        <p:nvSpPr>
          <p:cNvPr id="1033" name="Rectangle 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034" name="Straight Connector 9"/>
          <p:cNvSpPr>
            <a:spLocks noChangeShapeType="1"/>
          </p:cNvSpPr>
          <p:nvPr/>
        </p:nvSpPr>
        <p:spPr bwMode="auto">
          <a:xfrm>
            <a:off x="152400" y="1276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Oval 14"/>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8B216A"/>
                </a:solidFill>
                <a:latin typeface="Georgia" charset="0"/>
              </a:defRPr>
            </a:lvl1pPr>
          </a:lstStyle>
          <a:p>
            <a:pPr>
              <a:defRPr/>
            </a:pPr>
            <a:fld id="{47673B6A-4A0D-1740-8721-2D35C8E50863}"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Lst>
  <p:hf sldNum="0" hdr="0"/>
  <p:txStyles>
    <p:titleStyle>
      <a:lvl1pPr algn="ctr" rtl="0" eaLnBrk="0" fontAlgn="base" hangingPunct="0">
        <a:spcBef>
          <a:spcPct val="0"/>
        </a:spcBef>
        <a:spcAft>
          <a:spcPct val="0"/>
        </a:spcAft>
        <a:defRPr sz="3300" kern="1200">
          <a:solidFill>
            <a:srgbClr val="8B216A"/>
          </a:solidFill>
          <a:latin typeface="+mj-lt"/>
          <a:ea typeface="ＭＳ Ｐゴシック" charset="0"/>
          <a:cs typeface="ＭＳ Ｐゴシック" charset="0"/>
        </a:defRPr>
      </a:lvl1pPr>
      <a:lvl2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2pPr>
      <a:lvl3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3pPr>
      <a:lvl4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4pPr>
      <a:lvl5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5pPr>
      <a:lvl6pPr marL="457200" algn="ctr" rtl="0" fontAlgn="base">
        <a:spcBef>
          <a:spcPct val="0"/>
        </a:spcBef>
        <a:spcAft>
          <a:spcPct val="0"/>
        </a:spcAft>
        <a:defRPr sz="3300">
          <a:solidFill>
            <a:srgbClr val="8B216A"/>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8B216A"/>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8B216A"/>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8B216A"/>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rgbClr val="8B216A"/>
        </a:buClr>
        <a:buSzPct val="85000"/>
        <a:buFont typeface="Georgia" charset="0"/>
        <a:buChar char="●"/>
        <a:defRPr sz="2700" kern="1200">
          <a:solidFill>
            <a:schemeClr val="tx1"/>
          </a:solidFill>
          <a:latin typeface="+mn-lt"/>
          <a:ea typeface="ＭＳ Ｐゴシック" charset="0"/>
          <a:cs typeface="ＭＳ Ｐゴシック" charset="0"/>
        </a:defRPr>
      </a:lvl1pPr>
      <a:lvl2pPr marL="547688" indent="-273050" algn="l" rtl="0" eaLnBrk="0" fontAlgn="base" hangingPunct="0">
        <a:spcBef>
          <a:spcPct val="20000"/>
        </a:spcBef>
        <a:spcAft>
          <a:spcPct val="0"/>
        </a:spcAft>
        <a:buClr>
          <a:srgbClr val="8B216A"/>
        </a:buClr>
        <a:buSzPct val="85000"/>
        <a:buFont typeface="Georgia" charset="0"/>
        <a:buChar char="●"/>
        <a:defRPr sz="2200" kern="1200">
          <a:solidFill>
            <a:srgbClr val="7F7F7F"/>
          </a:solidFill>
          <a:latin typeface="+mn-lt"/>
          <a:ea typeface="ＭＳ Ｐゴシック" charset="0"/>
          <a:cs typeface="+mn-cs"/>
        </a:defRPr>
      </a:lvl2pPr>
      <a:lvl3pPr marL="822325" indent="-228600" algn="l" rtl="0" eaLnBrk="0" fontAlgn="base" hangingPunct="0">
        <a:spcBef>
          <a:spcPct val="20000"/>
        </a:spcBef>
        <a:spcAft>
          <a:spcPct val="0"/>
        </a:spcAft>
        <a:buClr>
          <a:srgbClr val="8B216A"/>
        </a:buClr>
        <a:buSzPct val="85000"/>
        <a:buFont typeface="Georgia" charset="0"/>
        <a:buChar char="●"/>
        <a:defRPr sz="2000" kern="1200">
          <a:solidFill>
            <a:srgbClr val="546D7A"/>
          </a:solidFill>
          <a:latin typeface="+mn-lt"/>
          <a:ea typeface="ＭＳ Ｐゴシック" charset="0"/>
          <a:cs typeface="+mn-cs"/>
        </a:defRPr>
      </a:lvl3pPr>
      <a:lvl4pPr marL="1096963" indent="-228600" algn="l" rtl="0" eaLnBrk="0" fontAlgn="base" hangingPunct="0">
        <a:spcBef>
          <a:spcPct val="20000"/>
        </a:spcBef>
        <a:spcAft>
          <a:spcPct val="0"/>
        </a:spcAft>
        <a:buClr>
          <a:srgbClr val="8B216A"/>
        </a:buClr>
        <a:buSzPct val="85000"/>
        <a:buFont typeface="Georgia" charset="0"/>
        <a:buChar char="●"/>
        <a:defRPr kern="1200">
          <a:solidFill>
            <a:srgbClr val="ADBEC6"/>
          </a:solidFill>
          <a:latin typeface="+mn-lt"/>
          <a:ea typeface="ＭＳ Ｐゴシック" charset="0"/>
          <a:cs typeface="+mn-cs"/>
        </a:defRPr>
      </a:lvl4pPr>
      <a:lvl5pPr marL="1371600" indent="-228600" algn="l" rtl="0" eaLnBrk="0" fontAlgn="base" hangingPunct="0">
        <a:spcBef>
          <a:spcPct val="20000"/>
        </a:spcBef>
        <a:spcAft>
          <a:spcPct val="0"/>
        </a:spcAft>
        <a:buClr>
          <a:srgbClr val="8B216A"/>
        </a:buClr>
        <a:buSzPct val="85000"/>
        <a:buFont typeface="Georgia" charset="0"/>
        <a:buChar char="●"/>
        <a:defRPr sz="1400" kern="1200">
          <a:solidFill>
            <a:srgbClr val="BCD0BA"/>
          </a:solidFill>
          <a:latin typeface="+mn-lt"/>
          <a:ea typeface="ＭＳ Ｐゴシック" charset="0"/>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ctrTitle"/>
          </p:nvPr>
        </p:nvSpPr>
        <p:spPr/>
        <p:txBody>
          <a:bodyPr/>
          <a:lstStyle/>
          <a:p>
            <a:pPr eaLnBrk="1" hangingPunct="1"/>
            <a:r>
              <a:rPr lang="en-US" sz="3800">
                <a:latin typeface="Georgia" charset="0"/>
              </a:rPr>
              <a:t>Global Volcanoes</a:t>
            </a:r>
          </a:p>
        </p:txBody>
      </p:sp>
      <p:sp>
        <p:nvSpPr>
          <p:cNvPr id="8194"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8195"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pic>
        <p:nvPicPr>
          <p:cNvPr id="8196" name="Picture 6" descr="800px-Plates_tect2_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8188" y="2730500"/>
            <a:ext cx="5372100" cy="366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pPr eaLnBrk="1" hangingPunct="1"/>
            <a:r>
              <a:rPr lang="en-US">
                <a:latin typeface="Georgia" charset="0"/>
              </a:rPr>
              <a:t>Where do volcanoes occur?</a:t>
            </a:r>
          </a:p>
        </p:txBody>
      </p:sp>
      <p:sp>
        <p:nvSpPr>
          <p:cNvPr id="10242" name="Text Placeholder 3"/>
          <p:cNvSpPr>
            <a:spLocks noGrp="1"/>
          </p:cNvSpPr>
          <p:nvPr>
            <p:ph type="body" sz="half" idx="2"/>
          </p:nvPr>
        </p:nvSpPr>
        <p:spPr/>
        <p:txBody>
          <a:bodyPr/>
          <a:lstStyle/>
          <a:p>
            <a:pPr eaLnBrk="1" hangingPunct="1"/>
            <a:r>
              <a:rPr lang="en-US" sz="1500" dirty="0">
                <a:solidFill>
                  <a:schemeClr val="tx1"/>
                </a:solidFill>
                <a:latin typeface="Georgia" charset="0"/>
              </a:rPr>
              <a:t>Volcanoes occur at:</a:t>
            </a:r>
          </a:p>
          <a:p>
            <a:pPr eaLnBrk="1" hangingPunct="1"/>
            <a:endParaRPr lang="en-US" sz="1500" dirty="0">
              <a:solidFill>
                <a:schemeClr val="tx1"/>
              </a:solidFill>
              <a:latin typeface="Georgia" charset="0"/>
            </a:endParaRPr>
          </a:p>
          <a:p>
            <a:pPr eaLnBrk="1" hangingPunct="1"/>
            <a:r>
              <a:rPr lang="en-US" sz="1500" dirty="0">
                <a:solidFill>
                  <a:schemeClr val="tx1"/>
                </a:solidFill>
                <a:latin typeface="Georgia" charset="0"/>
              </a:rPr>
              <a:t>1. Hotspots</a:t>
            </a:r>
          </a:p>
          <a:p>
            <a:pPr eaLnBrk="1" hangingPunct="1">
              <a:buFont typeface="Wingdings" charset="0"/>
              <a:buNone/>
            </a:pPr>
            <a:r>
              <a:rPr lang="en-US" sz="1500" dirty="0">
                <a:solidFill>
                  <a:schemeClr val="tx1"/>
                </a:solidFill>
                <a:latin typeface="Georgia" charset="0"/>
              </a:rPr>
              <a:t>2. Plate Boundaries</a:t>
            </a:r>
          </a:p>
          <a:p>
            <a:pPr eaLnBrk="1" hangingPunct="1">
              <a:buFont typeface="Wingdings" charset="0"/>
              <a:buNone/>
            </a:pPr>
            <a:r>
              <a:rPr lang="en-US" sz="1500" dirty="0">
                <a:solidFill>
                  <a:schemeClr val="tx1"/>
                </a:solidFill>
                <a:latin typeface="Georgia" charset="0"/>
              </a:rPr>
              <a:t>-</a:t>
            </a:r>
            <a:r>
              <a:rPr lang="en-US" sz="1500" dirty="0" smtClean="0">
                <a:solidFill>
                  <a:schemeClr val="tx1"/>
                </a:solidFill>
                <a:latin typeface="Georgia" charset="0"/>
              </a:rPr>
              <a:t>Convergent (</a:t>
            </a:r>
            <a:r>
              <a:rPr lang="en-US" sz="1500" dirty="0" err="1" smtClean="0">
                <a:solidFill>
                  <a:schemeClr val="tx1"/>
                </a:solidFill>
                <a:latin typeface="Georgia" charset="0"/>
              </a:rPr>
              <a:t>subduction</a:t>
            </a:r>
            <a:r>
              <a:rPr lang="en-US" sz="1500" dirty="0" smtClean="0">
                <a:solidFill>
                  <a:schemeClr val="tx1"/>
                </a:solidFill>
                <a:latin typeface="Georgia" charset="0"/>
              </a:rPr>
              <a:t> zones)</a:t>
            </a:r>
            <a:endParaRPr lang="en-US" sz="1500" dirty="0">
              <a:solidFill>
                <a:schemeClr val="tx1"/>
              </a:solidFill>
              <a:latin typeface="Georgia" charset="0"/>
            </a:endParaRPr>
          </a:p>
          <a:p>
            <a:pPr eaLnBrk="1" hangingPunct="1">
              <a:buFont typeface="Wingdings" charset="0"/>
              <a:buNone/>
            </a:pPr>
            <a:r>
              <a:rPr lang="en-US" sz="1500" dirty="0">
                <a:solidFill>
                  <a:schemeClr val="tx1"/>
                </a:solidFill>
                <a:latin typeface="Georgia" charset="0"/>
              </a:rPr>
              <a:t>-Divergent</a:t>
            </a:r>
            <a:endParaRPr lang="en-US" sz="1500" dirty="0">
              <a:latin typeface="Georgia" charset="0"/>
            </a:endParaRPr>
          </a:p>
        </p:txBody>
      </p:sp>
      <p:sp>
        <p:nvSpPr>
          <p:cNvPr id="10243" name="Date Placeholder 6"/>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sp>
        <p:nvSpPr>
          <p:cNvPr id="10244" name="Footer Placeholder 5"/>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10245" name="Picture 13" descr="fig13.gif"/>
          <p:cNvPicPr>
            <a:picLocks noChangeAspect="1"/>
          </p:cNvPicPr>
          <p:nvPr/>
        </p:nvPicPr>
        <p:blipFill>
          <a:blip r:embed="rId3">
            <a:extLst>
              <a:ext uri="{28A0092B-C50C-407E-A947-70E740481C1C}">
                <a14:useLocalDpi xmlns:a14="http://schemas.microsoft.com/office/drawing/2010/main" val="0"/>
              </a:ext>
            </a:extLst>
          </a:blip>
          <a:srcRect l="-2" t="21082" r="-2"/>
          <a:stretch>
            <a:fillRect/>
          </a:stretch>
        </p:blipFill>
        <p:spPr bwMode="auto">
          <a:xfrm>
            <a:off x="3000375" y="1863725"/>
            <a:ext cx="598170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Oval 7"/>
          <p:cNvSpPr>
            <a:spLocks noChangeArrowheads="1"/>
          </p:cNvSpPr>
          <p:nvPr/>
        </p:nvSpPr>
        <p:spPr bwMode="auto">
          <a:xfrm>
            <a:off x="6524625" y="2606675"/>
            <a:ext cx="787400" cy="1347788"/>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
        <p:nvSpPr>
          <p:cNvPr id="10247" name="Oval 8"/>
          <p:cNvSpPr>
            <a:spLocks noChangeArrowheads="1"/>
          </p:cNvSpPr>
          <p:nvPr/>
        </p:nvSpPr>
        <p:spPr bwMode="auto">
          <a:xfrm>
            <a:off x="5551488" y="2563813"/>
            <a:ext cx="787400" cy="1347787"/>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
        <p:nvSpPr>
          <p:cNvPr id="10248" name="Oval 9"/>
          <p:cNvSpPr>
            <a:spLocks noChangeArrowheads="1"/>
          </p:cNvSpPr>
          <p:nvPr/>
        </p:nvSpPr>
        <p:spPr bwMode="auto">
          <a:xfrm>
            <a:off x="4451350" y="2578100"/>
            <a:ext cx="787400" cy="1347788"/>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
        <p:nvSpPr>
          <p:cNvPr id="10249" name="Oval 10"/>
          <p:cNvSpPr>
            <a:spLocks noChangeArrowheads="1"/>
          </p:cNvSpPr>
          <p:nvPr/>
        </p:nvSpPr>
        <p:spPr bwMode="auto">
          <a:xfrm>
            <a:off x="3305175" y="2606675"/>
            <a:ext cx="787400" cy="1347788"/>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What are hotspots?</a:t>
            </a:r>
          </a:p>
        </p:txBody>
      </p:sp>
      <p:sp>
        <p:nvSpPr>
          <p:cNvPr id="12290"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500" u="sng" dirty="0">
                <a:latin typeface="Georgia" charset="0"/>
              </a:rPr>
              <a:t>Hotspots</a:t>
            </a:r>
          </a:p>
          <a:p>
            <a:pPr marL="0" indent="0" eaLnBrk="1" hangingPunct="1">
              <a:spcAft>
                <a:spcPts val="1000"/>
              </a:spcAft>
              <a:buFont typeface="Wingdings" charset="0"/>
              <a:buChar char="§"/>
            </a:pPr>
            <a:endParaRPr lang="en-US" sz="1500" dirty="0">
              <a:solidFill>
                <a:srgbClr val="FFFFFF"/>
              </a:solidFill>
              <a:latin typeface="Georgia" charset="0"/>
            </a:endParaRPr>
          </a:p>
          <a:p>
            <a:pPr marL="0" indent="0" eaLnBrk="1" hangingPunct="1">
              <a:spcAft>
                <a:spcPts val="1000"/>
              </a:spcAft>
              <a:buFont typeface="Wingdings" charset="0"/>
              <a:buChar char="§"/>
            </a:pPr>
            <a:r>
              <a:rPr lang="en-US" sz="1500" dirty="0">
                <a:latin typeface="Georgia" charset="0"/>
              </a:rPr>
              <a:t>Spot on Earth </a:t>
            </a:r>
            <a:r>
              <a:rPr lang="en-US" sz="1500" dirty="0" smtClean="0">
                <a:latin typeface="Georgia" charset="0"/>
              </a:rPr>
              <a:t>with volcanism</a:t>
            </a:r>
            <a:endParaRPr lang="en-US" sz="1500" dirty="0">
              <a:latin typeface="Georgia" charset="0"/>
            </a:endParaRPr>
          </a:p>
          <a:p>
            <a:pPr marL="0" indent="0" eaLnBrk="1" hangingPunct="1">
              <a:spcAft>
                <a:spcPts val="1000"/>
              </a:spcAft>
              <a:buFont typeface="Wingdings" charset="0"/>
              <a:buChar char="§"/>
            </a:pPr>
            <a:r>
              <a:rPr lang="en-US" sz="1500" dirty="0" smtClean="0">
                <a:latin typeface="Georgia" charset="0"/>
              </a:rPr>
              <a:t>Can occur in the middle of tectonic plates</a:t>
            </a:r>
            <a:endParaRPr lang="en-US" sz="1500" dirty="0">
              <a:latin typeface="Georgia" charset="0"/>
            </a:endParaRPr>
          </a:p>
          <a:p>
            <a:pPr marL="0" indent="0" eaLnBrk="1" hangingPunct="1">
              <a:spcAft>
                <a:spcPts val="1000"/>
              </a:spcAft>
              <a:buFont typeface="Wingdings" charset="0"/>
              <a:buChar char="§"/>
            </a:pPr>
            <a:r>
              <a:rPr lang="en-US" sz="1500" dirty="0">
                <a:latin typeface="Georgia" charset="0"/>
              </a:rPr>
              <a:t>Hotspots don’t </a:t>
            </a:r>
            <a:r>
              <a:rPr lang="en-US" sz="1500" dirty="0" smtClean="0">
                <a:latin typeface="Georgia" charset="0"/>
              </a:rPr>
              <a:t>move</a:t>
            </a:r>
          </a:p>
          <a:p>
            <a:pPr marL="274638" lvl="1" indent="0" eaLnBrk="1" hangingPunct="1">
              <a:spcAft>
                <a:spcPts val="1000"/>
              </a:spcAft>
              <a:buFont typeface="Wingdings" charset="0"/>
              <a:buChar char="§"/>
            </a:pPr>
            <a:r>
              <a:rPr lang="en-US" sz="1200" dirty="0" smtClean="0">
                <a:solidFill>
                  <a:schemeClr val="tx1"/>
                </a:solidFill>
                <a:latin typeface="Georgia" charset="0"/>
              </a:rPr>
              <a:t>Tectonic plates move over hotspots</a:t>
            </a:r>
          </a:p>
          <a:p>
            <a:pPr marL="274638" lvl="1" indent="0" eaLnBrk="1" hangingPunct="1">
              <a:spcAft>
                <a:spcPts val="1000"/>
              </a:spcAft>
              <a:buFont typeface="Wingdings" charset="0"/>
              <a:buChar char="§"/>
            </a:pPr>
            <a:r>
              <a:rPr lang="en-US" sz="1200" dirty="0" smtClean="0">
                <a:solidFill>
                  <a:schemeClr val="tx1"/>
                </a:solidFill>
                <a:latin typeface="Georgia" charset="0"/>
              </a:rPr>
              <a:t>Makes </a:t>
            </a:r>
            <a:r>
              <a:rPr lang="en-US" sz="1200" dirty="0">
                <a:solidFill>
                  <a:schemeClr val="tx1"/>
                </a:solidFill>
                <a:latin typeface="Georgia" charset="0"/>
              </a:rPr>
              <a:t>a chain of volcanoes, like Hawaii</a:t>
            </a:r>
          </a:p>
          <a:p>
            <a:pPr marL="0" indent="0" eaLnBrk="1" hangingPunct="1">
              <a:spcAft>
                <a:spcPts val="1000"/>
              </a:spcAft>
              <a:buFont typeface="Wingdings" charset="0"/>
              <a:buChar char="§"/>
            </a:pPr>
            <a:endParaRPr lang="en-US" sz="1500" dirty="0">
              <a:latin typeface="Georgia" charset="0"/>
            </a:endParaRPr>
          </a:p>
          <a:p>
            <a:pPr marL="0" indent="0" eaLnBrk="1" hangingPunct="1">
              <a:spcAft>
                <a:spcPts val="1000"/>
              </a:spcAft>
              <a:buFont typeface="Wingdings" charset="0"/>
              <a:buChar char="§"/>
            </a:pPr>
            <a:endParaRPr lang="en-US" sz="1500" dirty="0">
              <a:solidFill>
                <a:srgbClr val="FFFFFF"/>
              </a:solidFill>
              <a:latin typeface="Georgia" charset="0"/>
            </a:endParaRPr>
          </a:p>
          <a:p>
            <a:pPr marL="0" indent="0" eaLnBrk="1" hangingPunct="1">
              <a:spcAft>
                <a:spcPts val="1000"/>
              </a:spcAft>
              <a:buFont typeface="Wingdings" charset="0"/>
              <a:buChar char="§"/>
            </a:pPr>
            <a:endParaRPr lang="en-US" sz="1500" dirty="0">
              <a:solidFill>
                <a:srgbClr val="FFFFFF"/>
              </a:solidFill>
              <a:latin typeface="Georgia" charset="0"/>
            </a:endParaRPr>
          </a:p>
        </p:txBody>
      </p:sp>
      <p:sp>
        <p:nvSpPr>
          <p:cNvPr id="1229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229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2293" name="Picture 1" descr="386px-Hotspot(geology)-1.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915574"/>
            <a:ext cx="2237335" cy="347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800px-Hawaii_hotspo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991106"/>
            <a:ext cx="4016366" cy="1691894"/>
          </a:xfrm>
          <a:prstGeom prst="rect">
            <a:avLst/>
          </a:prstGeom>
        </p:spPr>
      </p:pic>
      <p:sp>
        <p:nvSpPr>
          <p:cNvPr id="6" name="Down Arrow 5"/>
          <p:cNvSpPr/>
          <p:nvPr/>
        </p:nvSpPr>
        <p:spPr>
          <a:xfrm rot="1542435">
            <a:off x="7050494" y="2725512"/>
            <a:ext cx="484632" cy="63626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807200" y="2286000"/>
            <a:ext cx="1108296" cy="461665"/>
          </a:xfrm>
          <a:prstGeom prst="rect">
            <a:avLst/>
          </a:prstGeom>
          <a:noFill/>
        </p:spPr>
        <p:txBody>
          <a:bodyPr wrap="none" rtlCol="0">
            <a:spAutoFit/>
          </a:bodyPr>
          <a:lstStyle/>
          <a:p>
            <a:r>
              <a:rPr lang="en-US" dirty="0" smtClean="0">
                <a:solidFill>
                  <a:srgbClr val="FF0000"/>
                </a:solidFill>
              </a:rPr>
              <a:t>Hawaii</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Hotspot volcanoes</a:t>
            </a:r>
          </a:p>
        </p:txBody>
      </p:sp>
      <p:sp>
        <p:nvSpPr>
          <p:cNvPr id="14338"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Ocean Hotspots</a:t>
            </a:r>
          </a:p>
          <a:p>
            <a:pPr marL="0" indent="0" eaLnBrk="1" hangingPunct="1">
              <a:spcAft>
                <a:spcPts val="1000"/>
              </a:spcAft>
              <a:buFont typeface="Wingdings" charset="0"/>
              <a:buChar char="§"/>
            </a:pPr>
            <a:r>
              <a:rPr lang="en-US" sz="1600" dirty="0" smtClean="0">
                <a:latin typeface="Georgia" charset="0"/>
              </a:rPr>
              <a:t>Shield volcanoes, </a:t>
            </a:r>
            <a:r>
              <a:rPr lang="en-US" sz="1600" dirty="0" err="1" smtClean="0">
                <a:latin typeface="Georgia" charset="0"/>
              </a:rPr>
              <a:t>Hawaiiian</a:t>
            </a:r>
            <a:r>
              <a:rPr lang="en-US" sz="1600" dirty="0" smtClean="0">
                <a:latin typeface="Georgia" charset="0"/>
              </a:rPr>
              <a:t> Islands</a:t>
            </a:r>
            <a:endParaRPr lang="en-US" sz="1600" dirty="0">
              <a:latin typeface="Georgia" charset="0"/>
            </a:endParaRPr>
          </a:p>
          <a:p>
            <a:pPr marL="274638" lvl="1" indent="0" eaLnBrk="1" hangingPunct="1">
              <a:spcAft>
                <a:spcPts val="1000"/>
              </a:spcAft>
              <a:buFont typeface="Wingdings" charset="0"/>
              <a:buChar char="§"/>
            </a:pPr>
            <a:r>
              <a:rPr lang="en-US" sz="1200" dirty="0">
                <a:solidFill>
                  <a:schemeClr val="tx1"/>
                </a:solidFill>
                <a:latin typeface="Georgia" charset="0"/>
              </a:rPr>
              <a:t>Fast moving, basaltic lava</a:t>
            </a:r>
          </a:p>
          <a:p>
            <a:pPr marL="274638" lvl="1" indent="0" eaLnBrk="1" hangingPunct="1">
              <a:spcAft>
                <a:spcPts val="1000"/>
              </a:spcAft>
              <a:buFont typeface="Wingdings" charset="0"/>
              <a:buChar char="§"/>
            </a:pPr>
            <a:r>
              <a:rPr lang="en-US" sz="1200" dirty="0" smtClean="0">
                <a:solidFill>
                  <a:schemeClr val="tx1"/>
                </a:solidFill>
                <a:latin typeface="Georgia" charset="0"/>
              </a:rPr>
              <a:t>Effusive</a:t>
            </a:r>
          </a:p>
          <a:p>
            <a:pPr marL="0" indent="0" eaLnBrk="1" hangingPunct="1">
              <a:spcAft>
                <a:spcPts val="1000"/>
              </a:spcAft>
              <a:buFont typeface="Wingdings" charset="0"/>
              <a:buChar char="§"/>
            </a:pPr>
            <a:r>
              <a:rPr lang="en-US" sz="1600" dirty="0" err="1" smtClean="0">
                <a:latin typeface="Georgia" charset="0"/>
              </a:rPr>
              <a:t>Stratovolcanoes</a:t>
            </a:r>
            <a:r>
              <a:rPr lang="en-US" sz="1600" dirty="0" smtClean="0">
                <a:latin typeface="Georgia" charset="0"/>
              </a:rPr>
              <a:t>, Canary Islands </a:t>
            </a:r>
          </a:p>
          <a:p>
            <a:pPr marL="274638" lvl="1" indent="0" eaLnBrk="1" hangingPunct="1">
              <a:spcAft>
                <a:spcPts val="1000"/>
              </a:spcAft>
              <a:buFont typeface="Wingdings" charset="0"/>
              <a:buChar char="§"/>
            </a:pPr>
            <a:r>
              <a:rPr lang="en-US" sz="1200" dirty="0" smtClean="0">
                <a:solidFill>
                  <a:schemeClr val="tx1"/>
                </a:solidFill>
                <a:latin typeface="Georgia" charset="0"/>
              </a:rPr>
              <a:t>Alternating lava and ash</a:t>
            </a:r>
          </a:p>
          <a:p>
            <a:pPr marL="274638" lvl="1" indent="0" eaLnBrk="1" hangingPunct="1">
              <a:spcAft>
                <a:spcPts val="1000"/>
              </a:spcAft>
              <a:buFont typeface="Wingdings" charset="0"/>
              <a:buChar char="§"/>
            </a:pPr>
            <a:r>
              <a:rPr lang="en-US" sz="1200" dirty="0" smtClean="0">
                <a:solidFill>
                  <a:schemeClr val="tx1"/>
                </a:solidFill>
                <a:latin typeface="Georgia" charset="0"/>
              </a:rPr>
              <a:t>Explosive</a:t>
            </a:r>
            <a:endParaRPr lang="en-US" sz="1600" dirty="0">
              <a:latin typeface="Georgia" charset="0"/>
            </a:endParaRPr>
          </a:p>
          <a:p>
            <a:pPr marL="0" indent="0" eaLnBrk="1" hangingPunct="1">
              <a:spcAft>
                <a:spcPts val="1000"/>
              </a:spcAft>
              <a:buFont typeface="Wingdings" charset="0"/>
              <a:buNone/>
            </a:pPr>
            <a:r>
              <a:rPr lang="en-US" sz="1600" u="sng" dirty="0">
                <a:latin typeface="Georgia" charset="0"/>
              </a:rPr>
              <a:t>Continental hotspots</a:t>
            </a:r>
          </a:p>
          <a:p>
            <a:pPr marL="0" indent="0" eaLnBrk="1" hangingPunct="1">
              <a:spcAft>
                <a:spcPts val="1000"/>
              </a:spcAft>
              <a:buFont typeface="Wingdings" charset="0"/>
              <a:buChar char="§"/>
            </a:pPr>
            <a:r>
              <a:rPr lang="en-US" sz="1600" dirty="0">
                <a:latin typeface="Georgia" charset="0"/>
              </a:rPr>
              <a:t>Explosive</a:t>
            </a:r>
          </a:p>
          <a:p>
            <a:pPr marL="0" indent="0" eaLnBrk="1" hangingPunct="1">
              <a:spcAft>
                <a:spcPts val="1000"/>
              </a:spcAft>
              <a:buFont typeface="Wingdings" charset="0"/>
              <a:buChar char="§"/>
            </a:pPr>
            <a:r>
              <a:rPr lang="en-US" sz="1600" dirty="0">
                <a:latin typeface="Georgia" charset="0"/>
              </a:rPr>
              <a:t>Yellowstone C</a:t>
            </a:r>
            <a:r>
              <a:rPr lang="en-US" sz="1600" dirty="0" smtClean="0">
                <a:latin typeface="Georgia" charset="0"/>
              </a:rPr>
              <a:t>aldera, </a:t>
            </a:r>
            <a:r>
              <a:rPr lang="en-US" sz="1600" dirty="0">
                <a:latin typeface="Georgia" charset="0"/>
              </a:rPr>
              <a:t>Wyoming</a:t>
            </a:r>
          </a:p>
          <a:p>
            <a:pPr marL="0" indent="0" eaLnBrk="1" hangingPunct="1">
              <a:spcAft>
                <a:spcPts val="1000"/>
              </a:spcAft>
              <a:buFont typeface="Wingdings" charset="0"/>
              <a:buNone/>
            </a:pPr>
            <a:endParaRPr lang="en-US" sz="1600" dirty="0">
              <a:solidFill>
                <a:srgbClr val="FFFFFF"/>
              </a:solidFill>
              <a:latin typeface="Georgia" charset="0"/>
            </a:endParaRPr>
          </a:p>
        </p:txBody>
      </p:sp>
      <p:sp>
        <p:nvSpPr>
          <p:cNvPr id="1433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434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4341" name="Picture 5" descr="fig13.gif"/>
          <p:cNvPicPr>
            <a:picLocks noChangeAspect="1"/>
          </p:cNvPicPr>
          <p:nvPr/>
        </p:nvPicPr>
        <p:blipFill>
          <a:blip r:embed="rId3">
            <a:extLst>
              <a:ext uri="{28A0092B-C50C-407E-A947-70E740481C1C}">
                <a14:useLocalDpi xmlns:a14="http://schemas.microsoft.com/office/drawing/2010/main" val="0"/>
              </a:ext>
            </a:extLst>
          </a:blip>
          <a:srcRect l="-197" t="21082" r="42404" b="10210"/>
          <a:stretch>
            <a:fillRect/>
          </a:stretch>
        </p:blipFill>
        <p:spPr bwMode="auto">
          <a:xfrm>
            <a:off x="3144838" y="1311275"/>
            <a:ext cx="5284787"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Oval 7"/>
          <p:cNvSpPr>
            <a:spLocks noChangeArrowheads="1"/>
          </p:cNvSpPr>
          <p:nvPr/>
        </p:nvSpPr>
        <p:spPr bwMode="auto">
          <a:xfrm>
            <a:off x="5302250" y="2219325"/>
            <a:ext cx="1447800" cy="2286000"/>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Subduction Zones</a:t>
            </a:r>
          </a:p>
        </p:txBody>
      </p:sp>
      <p:sp>
        <p:nvSpPr>
          <p:cNvPr id="16386" name="Text Placeholder 3"/>
          <p:cNvSpPr>
            <a:spLocks noGrp="1"/>
          </p:cNvSpPr>
          <p:nvPr>
            <p:ph type="body" sz="half" idx="4294967295"/>
          </p:nvPr>
        </p:nvSpPr>
        <p:spPr>
          <a:xfrm>
            <a:off x="381000" y="990600"/>
            <a:ext cx="2438400" cy="5257800"/>
          </a:xfrm>
        </p:spPr>
        <p:txBody>
          <a:bodyPr/>
          <a:lstStyle/>
          <a:p>
            <a:pPr marL="438150" indent="-438150" eaLnBrk="1" hangingPunct="1">
              <a:spcAft>
                <a:spcPts val="1000"/>
              </a:spcAft>
              <a:buFontTx/>
              <a:buNone/>
            </a:pPr>
            <a:r>
              <a:rPr lang="en-US" sz="1600" u="sng">
                <a:latin typeface="Georgia" charset="0"/>
              </a:rPr>
              <a:t>Subduction Zone Volcanoes</a:t>
            </a:r>
          </a:p>
          <a:p>
            <a:pPr marL="438150" indent="-438150" eaLnBrk="1" hangingPunct="1">
              <a:spcAft>
                <a:spcPts val="1000"/>
              </a:spcAft>
              <a:buFont typeface="Wingdings" charset="0"/>
              <a:buChar char="§"/>
            </a:pPr>
            <a:r>
              <a:rPr lang="en-US" sz="1600">
                <a:latin typeface="Georgia" charset="0"/>
              </a:rPr>
              <a:t> Most major  volcanoes found near subduction zones </a:t>
            </a:r>
          </a:p>
          <a:p>
            <a:pPr marL="438150" indent="-438150" eaLnBrk="1" hangingPunct="1">
              <a:spcAft>
                <a:spcPts val="1000"/>
              </a:spcAft>
              <a:buFont typeface="Wingdings" charset="0"/>
              <a:buChar char="§"/>
            </a:pPr>
            <a:r>
              <a:rPr lang="en-US" sz="1600">
                <a:latin typeface="Georgia" charset="0"/>
              </a:rPr>
              <a:t>Stratovolcanoes</a:t>
            </a:r>
          </a:p>
          <a:p>
            <a:pPr marL="438150" indent="-438150" eaLnBrk="1" hangingPunct="1">
              <a:spcAft>
                <a:spcPts val="1000"/>
              </a:spcAft>
              <a:buFont typeface="Wingdings" charset="0"/>
              <a:buChar char="§"/>
            </a:pPr>
            <a:r>
              <a:rPr lang="en-US" sz="1600">
                <a:latin typeface="Georgia" charset="0"/>
              </a:rPr>
              <a:t>Most dangerous</a:t>
            </a:r>
          </a:p>
          <a:p>
            <a:pPr marL="438150" indent="-438150" eaLnBrk="1" hangingPunct="1">
              <a:spcAft>
                <a:spcPts val="1000"/>
              </a:spcAft>
              <a:buFont typeface="Wingdings" charset="0"/>
              <a:buChar char="§"/>
            </a:pPr>
            <a:endParaRPr lang="en-US" sz="1600">
              <a:latin typeface="Georgia" charset="0"/>
            </a:endParaRPr>
          </a:p>
          <a:p>
            <a:pPr marL="438150" indent="-438150" eaLnBrk="1" hangingPunct="1">
              <a:spcAft>
                <a:spcPts val="1000"/>
              </a:spcAft>
              <a:buFont typeface="Wingdings" charset="0"/>
              <a:buNone/>
            </a:pPr>
            <a:r>
              <a:rPr lang="en-US" sz="1600">
                <a:latin typeface="Georgia" charset="0"/>
              </a:rPr>
              <a:t>Two different types:</a:t>
            </a:r>
          </a:p>
          <a:p>
            <a:pPr marL="438150" indent="-438150" eaLnBrk="1" hangingPunct="1">
              <a:spcAft>
                <a:spcPts val="1000"/>
              </a:spcAft>
              <a:buFont typeface="Arial" charset="0"/>
              <a:buAutoNum type="arabicPeriod"/>
            </a:pPr>
            <a:r>
              <a:rPr lang="en-US" sz="1600">
                <a:latin typeface="Georgia" charset="0"/>
              </a:rPr>
              <a:t>Ocean-Ocean</a:t>
            </a:r>
          </a:p>
          <a:p>
            <a:pPr marL="438150" indent="-438150" eaLnBrk="1" hangingPunct="1">
              <a:spcAft>
                <a:spcPts val="1000"/>
              </a:spcAft>
              <a:buFont typeface="Arial" charset="0"/>
              <a:buAutoNum type="arabicPeriod"/>
            </a:pPr>
            <a:r>
              <a:rPr lang="en-US" sz="1600">
                <a:latin typeface="Georgia" charset="0"/>
              </a:rPr>
              <a:t>Ocean-Continent</a:t>
            </a:r>
            <a:endParaRPr lang="en-US" sz="1600">
              <a:solidFill>
                <a:srgbClr val="FFFFFF"/>
              </a:solidFill>
              <a:latin typeface="Georgia" charset="0"/>
            </a:endParaRPr>
          </a:p>
        </p:txBody>
      </p:sp>
      <p:sp>
        <p:nvSpPr>
          <p:cNvPr id="16387"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6388"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6389" name="Picture 5" descr="fig13.gif"/>
          <p:cNvPicPr>
            <a:picLocks noChangeAspect="1"/>
          </p:cNvPicPr>
          <p:nvPr/>
        </p:nvPicPr>
        <p:blipFill>
          <a:blip r:embed="rId3">
            <a:extLst>
              <a:ext uri="{28A0092B-C50C-407E-A947-70E740481C1C}">
                <a14:useLocalDpi xmlns:a14="http://schemas.microsoft.com/office/drawing/2010/main" val="0"/>
              </a:ext>
            </a:extLst>
          </a:blip>
          <a:srcRect l="-197" t="21082" r="42404" b="10210"/>
          <a:stretch>
            <a:fillRect/>
          </a:stretch>
        </p:blipFill>
        <p:spPr bwMode="auto">
          <a:xfrm>
            <a:off x="3144838" y="1311275"/>
            <a:ext cx="5284787"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Oval 7"/>
          <p:cNvSpPr>
            <a:spLocks noChangeArrowheads="1"/>
          </p:cNvSpPr>
          <p:nvPr/>
        </p:nvSpPr>
        <p:spPr bwMode="auto">
          <a:xfrm>
            <a:off x="3295650" y="2219325"/>
            <a:ext cx="1447800" cy="2286000"/>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Ocean-Ocean Subduction Volcanoes</a:t>
            </a:r>
          </a:p>
        </p:txBody>
      </p:sp>
      <p:sp>
        <p:nvSpPr>
          <p:cNvPr id="18434"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a:latin typeface="Georgia" charset="0"/>
              </a:rPr>
              <a:t>Ocean-Ocean</a:t>
            </a:r>
          </a:p>
          <a:p>
            <a:pPr marL="0" indent="0" eaLnBrk="1" hangingPunct="1">
              <a:spcAft>
                <a:spcPts val="1000"/>
              </a:spcAft>
              <a:buFontTx/>
              <a:buNone/>
            </a:pPr>
            <a:endParaRPr lang="en-US" sz="1600">
              <a:latin typeface="Georgia" charset="0"/>
            </a:endParaRPr>
          </a:p>
          <a:p>
            <a:pPr marL="0" indent="0" eaLnBrk="1" hangingPunct="1">
              <a:spcAft>
                <a:spcPts val="1000"/>
              </a:spcAft>
              <a:buFont typeface="Wingdings" charset="0"/>
              <a:buChar char="§"/>
            </a:pPr>
            <a:r>
              <a:rPr lang="en-US" sz="1600">
                <a:latin typeface="Georgia" charset="0"/>
              </a:rPr>
              <a:t>Island Volcanic Arcs</a:t>
            </a:r>
          </a:p>
          <a:p>
            <a:pPr marL="0" indent="0" eaLnBrk="1" hangingPunct="1">
              <a:spcAft>
                <a:spcPts val="1000"/>
              </a:spcAft>
              <a:buFont typeface="Wingdings" charset="0"/>
              <a:buChar char="§"/>
            </a:pPr>
            <a:endParaRPr lang="en-US" sz="1600">
              <a:latin typeface="Georgia" charset="0"/>
            </a:endParaRPr>
          </a:p>
          <a:p>
            <a:pPr marL="0" indent="0" eaLnBrk="1" hangingPunct="1">
              <a:spcAft>
                <a:spcPts val="1000"/>
              </a:spcAft>
              <a:buFont typeface="Wingdings" charset="0"/>
              <a:buChar char="§"/>
            </a:pPr>
            <a:r>
              <a:rPr lang="en-US" sz="1600">
                <a:latin typeface="Georgia" charset="0"/>
              </a:rPr>
              <a:t>Japan</a:t>
            </a:r>
          </a:p>
          <a:p>
            <a:pPr marL="0" indent="0" eaLnBrk="1" hangingPunct="1">
              <a:spcAft>
                <a:spcPts val="1000"/>
              </a:spcAft>
              <a:buFont typeface="Wingdings" charset="0"/>
              <a:buChar char="§"/>
            </a:pPr>
            <a:r>
              <a:rPr lang="en-US" sz="1600">
                <a:latin typeface="Georgia" charset="0"/>
              </a:rPr>
              <a:t>Aleutian Islands, Alaska</a:t>
            </a:r>
            <a:endParaRPr lang="en-US" sz="1600">
              <a:solidFill>
                <a:srgbClr val="FFFFFF"/>
              </a:solidFill>
              <a:latin typeface="Georgia" charset="0"/>
            </a:endParaRPr>
          </a:p>
        </p:txBody>
      </p:sp>
      <p:sp>
        <p:nvSpPr>
          <p:cNvPr id="18435"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8436"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8437" name="Picture 1" descr="Oceanic-oceanic_convergence_Fig21oceanocea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419225"/>
            <a:ext cx="5700712"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Ocean-Continent Subduction Volcanoes</a:t>
            </a:r>
          </a:p>
        </p:txBody>
      </p:sp>
      <p:sp>
        <p:nvSpPr>
          <p:cNvPr id="20482"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a:latin typeface="Georgia" charset="0"/>
              </a:rPr>
              <a:t>Ocean-Continent</a:t>
            </a:r>
          </a:p>
          <a:p>
            <a:pPr marL="0" indent="0" eaLnBrk="1" hangingPunct="1">
              <a:spcAft>
                <a:spcPts val="1000"/>
              </a:spcAft>
              <a:buFontTx/>
              <a:buNone/>
            </a:pPr>
            <a:endParaRPr lang="en-US" sz="1600">
              <a:latin typeface="Georgia" charset="0"/>
            </a:endParaRPr>
          </a:p>
          <a:p>
            <a:pPr marL="0" indent="0" eaLnBrk="1" hangingPunct="1">
              <a:spcAft>
                <a:spcPts val="1000"/>
              </a:spcAft>
              <a:buFont typeface="Wingdings" charset="0"/>
              <a:buChar char="§"/>
            </a:pPr>
            <a:r>
              <a:rPr lang="en-US" sz="1600">
                <a:latin typeface="Georgia" charset="0"/>
              </a:rPr>
              <a:t>Continental Volcanic Arcs</a:t>
            </a:r>
          </a:p>
          <a:p>
            <a:pPr marL="0" indent="0" eaLnBrk="1" hangingPunct="1">
              <a:spcAft>
                <a:spcPts val="1000"/>
              </a:spcAft>
              <a:buFont typeface="Wingdings" charset="0"/>
              <a:buChar char="§"/>
            </a:pPr>
            <a:endParaRPr lang="en-US" sz="1600">
              <a:latin typeface="Georgia" charset="0"/>
            </a:endParaRPr>
          </a:p>
          <a:p>
            <a:pPr marL="0" indent="0" eaLnBrk="1" hangingPunct="1">
              <a:spcAft>
                <a:spcPts val="1000"/>
              </a:spcAft>
              <a:buFont typeface="Wingdings" charset="0"/>
              <a:buChar char="§"/>
            </a:pPr>
            <a:r>
              <a:rPr lang="en-US" sz="1600">
                <a:latin typeface="Georgia" charset="0"/>
              </a:rPr>
              <a:t>Andes Mountains, South America</a:t>
            </a:r>
          </a:p>
          <a:p>
            <a:pPr marL="0" indent="0" eaLnBrk="1" hangingPunct="1">
              <a:spcAft>
                <a:spcPts val="1000"/>
              </a:spcAft>
              <a:buFont typeface="Wingdings" charset="0"/>
              <a:buChar char="§"/>
            </a:pPr>
            <a:r>
              <a:rPr lang="en-US" sz="1600">
                <a:latin typeface="Georgia" charset="0"/>
              </a:rPr>
              <a:t>Cascades, N.W. United States</a:t>
            </a:r>
            <a:endParaRPr lang="en-US" sz="1600">
              <a:solidFill>
                <a:srgbClr val="FFFFFF"/>
              </a:solidFill>
              <a:latin typeface="Georgia" charset="0"/>
            </a:endParaRPr>
          </a:p>
        </p:txBody>
      </p:sp>
      <p:sp>
        <p:nvSpPr>
          <p:cNvPr id="20483"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0484"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0485" name="Picture 1" descr="305px-Active_Margin.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0213" y="1392238"/>
            <a:ext cx="5964237"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Spreading Centers</a:t>
            </a:r>
          </a:p>
        </p:txBody>
      </p:sp>
      <p:sp>
        <p:nvSpPr>
          <p:cNvPr id="22530"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Tectonic Spreading Centers</a:t>
            </a:r>
            <a:endParaRPr lang="en-US" sz="1600" dirty="0">
              <a:latin typeface="Georgia" charset="0"/>
            </a:endParaRPr>
          </a:p>
          <a:p>
            <a:pPr marL="0" indent="0" eaLnBrk="1" hangingPunct="1">
              <a:spcAft>
                <a:spcPts val="1000"/>
              </a:spcAft>
              <a:buFontTx/>
              <a:buNone/>
            </a:pPr>
            <a:endParaRPr lang="en-US" sz="1600" dirty="0">
              <a:latin typeface="Georgia" charset="0"/>
            </a:endParaRPr>
          </a:p>
          <a:p>
            <a:pPr eaLnBrk="1" hangingPunct="1">
              <a:spcAft>
                <a:spcPts val="1000"/>
              </a:spcAft>
            </a:pPr>
            <a:r>
              <a:rPr lang="en-US" sz="1600" dirty="0">
                <a:latin typeface="Georgia" charset="0"/>
              </a:rPr>
              <a:t>Under the ocean</a:t>
            </a:r>
          </a:p>
          <a:p>
            <a:pPr marL="274638" lvl="1" indent="0" eaLnBrk="1" hangingPunct="1">
              <a:spcAft>
                <a:spcPts val="1000"/>
              </a:spcAft>
              <a:buFont typeface="Wingdings" charset="0"/>
              <a:buChar char="§"/>
            </a:pPr>
            <a:r>
              <a:rPr lang="en-US" sz="1200" dirty="0">
                <a:solidFill>
                  <a:srgbClr val="000000"/>
                </a:solidFill>
                <a:latin typeface="Georgia" charset="0"/>
              </a:rPr>
              <a:t>Mid-ocean ridges</a:t>
            </a:r>
          </a:p>
          <a:p>
            <a:pPr marL="0" indent="0" eaLnBrk="1" hangingPunct="1">
              <a:spcAft>
                <a:spcPts val="1000"/>
              </a:spcAft>
              <a:buFont typeface="Wingdings" charset="0"/>
              <a:buChar char="§"/>
            </a:pPr>
            <a:endParaRPr lang="en-US" sz="1600" dirty="0">
              <a:latin typeface="Georgia" charset="0"/>
            </a:endParaRPr>
          </a:p>
          <a:p>
            <a:pPr eaLnBrk="1" hangingPunct="1">
              <a:spcAft>
                <a:spcPts val="1000"/>
              </a:spcAft>
            </a:pPr>
            <a:r>
              <a:rPr lang="en-US" sz="1600" dirty="0">
                <a:latin typeface="Georgia" charset="0"/>
              </a:rPr>
              <a:t>On Land</a:t>
            </a:r>
          </a:p>
          <a:p>
            <a:pPr marL="274638" lvl="1" indent="0" eaLnBrk="1" hangingPunct="1">
              <a:spcAft>
                <a:spcPts val="1000"/>
              </a:spcAft>
              <a:buFont typeface="Wingdings" charset="0"/>
              <a:buChar char="§"/>
            </a:pPr>
            <a:r>
              <a:rPr lang="en-US" sz="1200" dirty="0">
                <a:solidFill>
                  <a:srgbClr val="000000"/>
                </a:solidFill>
                <a:latin typeface="Georgia" charset="0"/>
              </a:rPr>
              <a:t>Continental rifts</a:t>
            </a:r>
          </a:p>
          <a:p>
            <a:pPr marL="0" indent="0" eaLnBrk="1" hangingPunct="1">
              <a:spcAft>
                <a:spcPts val="1000"/>
              </a:spcAft>
              <a:buFont typeface="Wingdings" charset="0"/>
              <a:buChar char="§"/>
            </a:pPr>
            <a:endParaRPr lang="en-US" sz="1600" dirty="0">
              <a:latin typeface="Georgia" charset="0"/>
            </a:endParaRPr>
          </a:p>
          <a:p>
            <a:pPr eaLnBrk="1" hangingPunct="1">
              <a:spcAft>
                <a:spcPts val="1000"/>
              </a:spcAft>
            </a:pPr>
            <a:r>
              <a:rPr lang="en-US" sz="1600" dirty="0">
                <a:latin typeface="Georgia" charset="0"/>
              </a:rPr>
              <a:t>Almost continuous volcanism</a:t>
            </a:r>
          </a:p>
          <a:p>
            <a:pPr eaLnBrk="1" hangingPunct="1">
              <a:spcAft>
                <a:spcPts val="1000"/>
              </a:spcAft>
            </a:pPr>
            <a:r>
              <a:rPr lang="en-US" sz="1600" dirty="0" smtClean="0">
                <a:solidFill>
                  <a:srgbClr val="000000"/>
                </a:solidFill>
                <a:latin typeface="Georgia" charset="0"/>
              </a:rPr>
              <a:t>Create new oceanic crust</a:t>
            </a:r>
            <a:endParaRPr lang="en-US" sz="1600" dirty="0">
              <a:solidFill>
                <a:srgbClr val="000000"/>
              </a:solidFill>
              <a:latin typeface="Georgia" charset="0"/>
            </a:endParaRPr>
          </a:p>
        </p:txBody>
      </p:sp>
      <p:sp>
        <p:nvSpPr>
          <p:cNvPr id="2253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253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2533" name="Picture 6" descr="fig13.gif"/>
          <p:cNvPicPr>
            <a:picLocks noChangeAspect="1"/>
          </p:cNvPicPr>
          <p:nvPr/>
        </p:nvPicPr>
        <p:blipFill>
          <a:blip r:embed="rId3">
            <a:extLst>
              <a:ext uri="{28A0092B-C50C-407E-A947-70E740481C1C}">
                <a14:useLocalDpi xmlns:a14="http://schemas.microsoft.com/office/drawing/2010/main" val="0"/>
              </a:ext>
            </a:extLst>
          </a:blip>
          <a:srcRect l="-197" t="21082" r="42404" b="10210"/>
          <a:stretch>
            <a:fillRect/>
          </a:stretch>
        </p:blipFill>
        <p:spPr bwMode="auto">
          <a:xfrm>
            <a:off x="3078163" y="1185863"/>
            <a:ext cx="56515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Oval 7"/>
          <p:cNvSpPr>
            <a:spLocks noChangeArrowheads="1"/>
          </p:cNvSpPr>
          <p:nvPr/>
        </p:nvSpPr>
        <p:spPr bwMode="auto">
          <a:xfrm>
            <a:off x="7151688" y="2219325"/>
            <a:ext cx="1447800" cy="2286000"/>
          </a:xfrm>
          <a:prstGeom prst="ellipse">
            <a:avLst/>
          </a:prstGeom>
          <a:noFill/>
          <a:ln w="34925">
            <a:solidFill>
              <a:schemeClr val="accent2"/>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en-US" sz="180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Mid-Ocean Ridge Volcanoes</a:t>
            </a:r>
          </a:p>
        </p:txBody>
      </p:sp>
      <p:sp>
        <p:nvSpPr>
          <p:cNvPr id="24578"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Mid-Ocean Ridge Volcanoes</a:t>
            </a:r>
            <a:endParaRPr lang="en-US" sz="1600" dirty="0">
              <a:latin typeface="Georgia" charset="0"/>
            </a:endParaRPr>
          </a:p>
          <a:p>
            <a:pPr marL="0" indent="0" eaLnBrk="1" hangingPunct="1">
              <a:spcAft>
                <a:spcPts val="1000"/>
              </a:spcAft>
              <a:buFontTx/>
              <a:buNone/>
            </a:pPr>
            <a:endParaRPr lang="en-US" sz="1600" dirty="0">
              <a:latin typeface="Georgia" charset="0"/>
            </a:endParaRPr>
          </a:p>
          <a:p>
            <a:pPr marL="0" indent="0" eaLnBrk="1" hangingPunct="1">
              <a:spcAft>
                <a:spcPts val="1000"/>
              </a:spcAft>
              <a:buFont typeface="Wingdings" charset="0"/>
              <a:buChar char="§"/>
            </a:pPr>
            <a:r>
              <a:rPr lang="en-US" sz="1600" dirty="0" smtClean="0">
                <a:latin typeface="Georgia" charset="0"/>
              </a:rPr>
              <a:t>Volcanoes form on fissures parallel to the ridge axis</a:t>
            </a:r>
            <a:endParaRPr lang="en-US" sz="1600" dirty="0">
              <a:latin typeface="Georgia" charset="0"/>
            </a:endParaRPr>
          </a:p>
          <a:p>
            <a:pPr marL="0" indent="0" eaLnBrk="1" hangingPunct="1">
              <a:spcAft>
                <a:spcPts val="1000"/>
              </a:spcAft>
              <a:buFont typeface="Wingdings" charset="0"/>
              <a:buChar char="§"/>
            </a:pPr>
            <a:r>
              <a:rPr lang="en-US" sz="1600" dirty="0">
                <a:latin typeface="Georgia" charset="0"/>
              </a:rPr>
              <a:t>Hundreds of volcanoes along each </a:t>
            </a:r>
            <a:r>
              <a:rPr lang="en-US" sz="1600" dirty="0" smtClean="0">
                <a:latin typeface="Georgia" charset="0"/>
              </a:rPr>
              <a:t>ridge, near-continuous volcanism</a:t>
            </a:r>
            <a:endParaRPr lang="en-US" sz="1600" dirty="0">
              <a:latin typeface="Georgia" charset="0"/>
            </a:endParaRPr>
          </a:p>
          <a:p>
            <a:pPr marL="0" indent="0" eaLnBrk="1" hangingPunct="1">
              <a:spcAft>
                <a:spcPts val="1000"/>
              </a:spcAft>
              <a:buFont typeface="Wingdings" charset="0"/>
              <a:buChar char="§"/>
            </a:pPr>
            <a:r>
              <a:rPr lang="en-US" sz="1600" dirty="0" smtClean="0">
                <a:latin typeface="Georgia" charset="0"/>
              </a:rPr>
              <a:t>Erupt basalt</a:t>
            </a:r>
          </a:p>
          <a:p>
            <a:pPr marL="0" indent="0" eaLnBrk="1" hangingPunct="1">
              <a:spcAft>
                <a:spcPts val="1000"/>
              </a:spcAft>
              <a:buFont typeface="Wingdings" charset="0"/>
              <a:buChar char="§"/>
            </a:pPr>
            <a:r>
              <a:rPr lang="en-US" sz="1600" dirty="0" smtClean="0">
                <a:solidFill>
                  <a:srgbClr val="000000"/>
                </a:solidFill>
                <a:latin typeface="Georgia" charset="0"/>
              </a:rPr>
              <a:t>Create new oceanic crust</a:t>
            </a:r>
            <a:endParaRPr lang="en-US" sz="1600" dirty="0">
              <a:solidFill>
                <a:srgbClr val="000000"/>
              </a:solidFill>
              <a:latin typeface="Georgia" charset="0"/>
            </a:endParaRPr>
          </a:p>
        </p:txBody>
      </p:sp>
      <p:sp>
        <p:nvSpPr>
          <p:cNvPr id="2457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458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4581" name="Picture 1" descr="Ridge_rend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360488"/>
            <a:ext cx="516890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ubtitle 1"/>
          <p:cNvSpPr>
            <a:spLocks noGrp="1"/>
          </p:cNvSpPr>
          <p:nvPr>
            <p:ph type="subTitle" idx="1"/>
          </p:nvPr>
        </p:nvSpPr>
        <p:spPr>
          <a:xfrm>
            <a:off x="685800" y="2998788"/>
            <a:ext cx="7772400" cy="3209925"/>
          </a:xfrm>
        </p:spPr>
        <p:txBody>
          <a:bodyPr/>
          <a:lstStyle/>
          <a:p>
            <a:pPr marL="514350" indent="-514350" eaLnBrk="1" hangingPunct="1">
              <a:buFont typeface="Georgia" charset="0"/>
              <a:buChar char="●"/>
            </a:pPr>
            <a:r>
              <a:rPr dirty="0">
                <a:latin typeface="Georgia" charset="0"/>
                <a:ea typeface="ＭＳ Ｐゴシック" charset="0"/>
                <a:cs typeface="ＭＳ Ｐゴシック" charset="0"/>
              </a:rPr>
              <a:t>Most volcanoes occur at plate boundaries:</a:t>
            </a:r>
          </a:p>
          <a:p>
            <a:pPr marL="37931725" lvl="1" indent="-37474525" algn="l" eaLnBrk="1" hangingPunct="1">
              <a:buFont typeface="Arial" charset="0"/>
              <a:buNone/>
            </a:pPr>
            <a:r>
              <a:rPr lang="en-US" sz="1800" dirty="0">
                <a:solidFill>
                  <a:schemeClr val="tx1"/>
                </a:solidFill>
                <a:latin typeface="Georgia" charset="0"/>
              </a:rPr>
              <a:t>1. </a:t>
            </a:r>
            <a:r>
              <a:rPr lang="en-US" sz="1800" dirty="0" err="1">
                <a:solidFill>
                  <a:schemeClr val="tx1"/>
                </a:solidFill>
                <a:latin typeface="Georgia" charset="0"/>
              </a:rPr>
              <a:t>Subduction</a:t>
            </a:r>
            <a:r>
              <a:rPr lang="en-US" sz="1800" dirty="0">
                <a:solidFill>
                  <a:schemeClr val="tx1"/>
                </a:solidFill>
                <a:latin typeface="Georgia" charset="0"/>
              </a:rPr>
              <a:t> zones</a:t>
            </a:r>
          </a:p>
          <a:p>
            <a:pPr marL="37931725" lvl="1" indent="-37474525" algn="l" eaLnBrk="1" hangingPunct="1">
              <a:buFont typeface="Arial" charset="0"/>
              <a:buNone/>
            </a:pPr>
            <a:r>
              <a:rPr lang="en-US" sz="1800" dirty="0">
                <a:solidFill>
                  <a:schemeClr val="tx1"/>
                </a:solidFill>
                <a:latin typeface="Georgia" charset="0"/>
              </a:rPr>
              <a:t>2. Mid-ocean ridges</a:t>
            </a:r>
            <a:endParaRPr lang="en-US" sz="1800" dirty="0">
              <a:latin typeface="Georgia" charset="0"/>
            </a:endParaRPr>
          </a:p>
          <a:p>
            <a:pPr marL="514350" indent="-514350" eaLnBrk="1" hangingPunct="1">
              <a:buFont typeface="Arial" charset="0"/>
              <a:buChar char="●"/>
            </a:pPr>
            <a:endParaRPr dirty="0">
              <a:latin typeface="Georgia" charset="0"/>
              <a:ea typeface="ＭＳ Ｐゴシック" charset="0"/>
              <a:cs typeface="ＭＳ Ｐゴシック" charset="0"/>
            </a:endParaRPr>
          </a:p>
          <a:p>
            <a:pPr marL="514350" indent="-514350" eaLnBrk="1" hangingPunct="1">
              <a:buFont typeface="Arial" charset="0"/>
              <a:buChar char="●"/>
            </a:pPr>
            <a:r>
              <a:rPr dirty="0">
                <a:latin typeface="Georgia" charset="0"/>
                <a:ea typeface="ＭＳ Ｐゴシック" charset="0"/>
                <a:cs typeface="ＭＳ Ｐゴシック" charset="0"/>
              </a:rPr>
              <a:t>Some volcanoes occur at hotspots:</a:t>
            </a:r>
          </a:p>
          <a:p>
            <a:pPr marL="514350" indent="-514350" eaLnBrk="1" hangingPunct="1">
              <a:buFont typeface="Arial" charset="0"/>
              <a:buNone/>
            </a:pPr>
            <a:r>
              <a:rPr dirty="0">
                <a:latin typeface="Georgia" charset="0"/>
                <a:ea typeface="ＭＳ Ｐゴシック" charset="0"/>
                <a:cs typeface="ＭＳ Ｐゴシック" charset="0"/>
              </a:rPr>
              <a:t>	1. Ocean floor</a:t>
            </a:r>
          </a:p>
          <a:p>
            <a:pPr marL="514350" indent="-514350" eaLnBrk="1" hangingPunct="1">
              <a:buFont typeface="Arial" charset="0"/>
              <a:buNone/>
            </a:pPr>
            <a:r>
              <a:rPr dirty="0">
                <a:latin typeface="Georgia" charset="0"/>
                <a:ea typeface="ＭＳ Ｐゴシック" charset="0"/>
                <a:cs typeface="ＭＳ Ｐゴシック" charset="0"/>
              </a:rPr>
              <a:t>	2. Continental</a:t>
            </a:r>
          </a:p>
          <a:p>
            <a:pPr marL="0" indent="0" eaLnBrk="1" hangingPunct="1">
              <a:buNone/>
            </a:pPr>
            <a:r>
              <a:rPr dirty="0">
                <a:latin typeface="Georgia" charset="0"/>
                <a:ea typeface="ＭＳ Ｐゴシック" charset="0"/>
                <a:cs typeface="ＭＳ Ｐゴシック" charset="0"/>
              </a:rPr>
              <a:t>	</a:t>
            </a:r>
          </a:p>
        </p:txBody>
      </p:sp>
      <p:sp>
        <p:nvSpPr>
          <p:cNvPr id="26626"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sp>
        <p:nvSpPr>
          <p:cNvPr id="26627"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26628" name="Title 2"/>
          <p:cNvSpPr>
            <a:spLocks noGrp="1"/>
          </p:cNvSpPr>
          <p:nvPr>
            <p:ph type="ctrTitle"/>
          </p:nvPr>
        </p:nvSpPr>
        <p:spPr/>
        <p:txBody>
          <a:bodyPr/>
          <a:lstStyle/>
          <a:p>
            <a:pPr eaLnBrk="1" hangingPunct="1"/>
            <a:r>
              <a:rPr lang="en-US">
                <a:latin typeface="Georgia" charset="0"/>
              </a:rPr>
              <a:t>Global Volcano Conclusions</a:t>
            </a:r>
            <a:br>
              <a:rPr lang="en-US">
                <a:latin typeface="Georgia" charset="0"/>
              </a:rPr>
            </a:br>
            <a:endParaRPr lang="en-US">
              <a:latin typeface="Georgia" charset="0"/>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6142</TotalTime>
  <Words>2281</Words>
  <Application>Microsoft Macintosh PowerPoint</Application>
  <PresentationFormat>On-screen Show (4:3)</PresentationFormat>
  <Paragraphs>254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Global Volcanoes</vt:lpstr>
      <vt:lpstr>Where do volcanoes occur?</vt:lpstr>
      <vt:lpstr>What are hotspots?</vt:lpstr>
      <vt:lpstr>Hotspot volcanoes</vt:lpstr>
      <vt:lpstr>Subduction Zones</vt:lpstr>
      <vt:lpstr>Ocean-Ocean Subduction Volcanoes</vt:lpstr>
      <vt:lpstr>Ocean-Continent Subduction Volcanoes</vt:lpstr>
      <vt:lpstr>Spreading Centers</vt:lpstr>
      <vt:lpstr>Mid-Ocean Ridge Volcanoes</vt:lpstr>
      <vt:lpstr>Global Volcano 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181</cp:revision>
  <cp:lastPrinted>2011-07-11T02:33:14Z</cp:lastPrinted>
  <dcterms:created xsi:type="dcterms:W3CDTF">2011-06-23T20:06:11Z</dcterms:created>
  <dcterms:modified xsi:type="dcterms:W3CDTF">2012-11-19T21:42:27Z</dcterms:modified>
</cp:coreProperties>
</file>