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56" r:id="rId2"/>
    <p:sldId id="257" r:id="rId3"/>
    <p:sldId id="259" r:id="rId4"/>
    <p:sldId id="262" r:id="rId5"/>
    <p:sldId id="261" r:id="rId6"/>
    <p:sldId id="260" r:id="rId7"/>
    <p:sldId id="265" r:id="rId8"/>
    <p:sldId id="263" r:id="rId9"/>
    <p:sldId id="264" r:id="rId10"/>
    <p:sldId id="266" r:id="rId11"/>
    <p:sldId id="258" r:id="rId12"/>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773" autoAdjust="0"/>
  </p:normalViewPr>
  <p:slideViewPr>
    <p:cSldViewPr snapToGrid="0" snapToObjects="1">
      <p:cViewPr>
        <p:scale>
          <a:sx n="100" d="100"/>
          <a:sy n="100" d="100"/>
        </p:scale>
        <p:origin x="-896"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8EF71895-59C9-3E4C-A466-D7CEF666D6D8}" type="datetimeFigureOut">
              <a:rPr lang="en-US"/>
              <a:pPr>
                <a:defRPr/>
              </a:pPr>
              <a:t>11/19/12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AF0DAE89-1233-714A-8A9F-FA22F38431D0}" type="slidenum">
              <a:rPr lang="en-US"/>
              <a:pPr>
                <a:defRPr/>
              </a:pPr>
              <a:t>‹#›</a:t>
            </a:fld>
            <a:endParaRPr lang="en-US"/>
          </a:p>
        </p:txBody>
      </p:sp>
    </p:spTree>
    <p:extLst>
      <p:ext uri="{BB962C8B-B14F-4D97-AF65-F5344CB8AC3E}">
        <p14:creationId xmlns:p14="http://schemas.microsoft.com/office/powerpoint/2010/main" val="355147656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AUTHORS: Geoffrey Cromwell (Scripps Institution of Oceanography, UC San Diego) and Danny Blas (Abraham Lincoln High School, San Diego)</a:t>
            </a:r>
          </a:p>
          <a:p>
            <a:pPr eaLnBrk="1" hangingPunct="1">
              <a:spcBef>
                <a:spcPct val="0"/>
              </a:spcBef>
            </a:pPr>
            <a:endParaRPr lang="en-US" dirty="0">
              <a:latin typeface="Calibri" charset="0"/>
            </a:endParaRPr>
          </a:p>
          <a:p>
            <a:pPr eaLnBrk="1" hangingPunct="1">
              <a:spcBef>
                <a:spcPct val="0"/>
              </a:spcBef>
            </a:pPr>
            <a:r>
              <a:rPr lang="en-US" dirty="0">
                <a:latin typeface="Calibri" charset="0"/>
              </a:rPr>
              <a:t>WHY: Volcanic eruptions can be some of the most violent, chaotic natural disasters, but </a:t>
            </a:r>
            <a:r>
              <a:rPr lang="en-US" dirty="0" smtClean="0">
                <a:latin typeface="Calibri" charset="0"/>
              </a:rPr>
              <a:t>their extreme power </a:t>
            </a:r>
            <a:r>
              <a:rPr lang="en-US" dirty="0">
                <a:latin typeface="Calibri" charset="0"/>
              </a:rPr>
              <a:t>makes them all the more interesting to geologists. Some of the best ways to learn about volcanic explosions are to make simple models. In this lesson we’ll learn some simple ways to mirror volcanic eruptions, bringing the power of volcanoes into our hands.</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SUMMARY (&lt; 100 words): This lesson explores how and why some volcanic eruptions are explosive and some are more gentle and effusive. </a:t>
            </a:r>
            <a:r>
              <a:rPr lang="en-US" dirty="0" err="1">
                <a:latin typeface="Calibri" charset="0"/>
              </a:rPr>
              <a:t>Explosivity</a:t>
            </a:r>
            <a:r>
              <a:rPr lang="en-US" dirty="0">
                <a:latin typeface="Calibri" charset="0"/>
              </a:rPr>
              <a:t> of a volcano is determined </a:t>
            </a:r>
            <a:r>
              <a:rPr lang="en-US" dirty="0" smtClean="0">
                <a:latin typeface="Calibri" charset="0"/>
              </a:rPr>
              <a:t>by </a:t>
            </a:r>
            <a:r>
              <a:rPr lang="en-US" dirty="0">
                <a:latin typeface="Calibri" charset="0"/>
              </a:rPr>
              <a:t>the composition of the magma that supplies the </a:t>
            </a:r>
            <a:r>
              <a:rPr lang="en-US" dirty="0" smtClean="0">
                <a:latin typeface="Calibri" charset="0"/>
              </a:rPr>
              <a:t>volcano, and interaction of the magma with external water sources that</a:t>
            </a:r>
            <a:r>
              <a:rPr lang="en-US" baseline="0" dirty="0" smtClean="0">
                <a:latin typeface="Calibri" charset="0"/>
              </a:rPr>
              <a:t> can turn to steam</a:t>
            </a:r>
            <a:r>
              <a:rPr lang="en-US" dirty="0" smtClean="0">
                <a:latin typeface="Calibri" charset="0"/>
              </a:rPr>
              <a:t>. Major</a:t>
            </a:r>
            <a:r>
              <a:rPr lang="en-US" baseline="0" dirty="0" smtClean="0">
                <a:latin typeface="Calibri" charset="0"/>
              </a:rPr>
              <a:t> factors of </a:t>
            </a:r>
            <a:r>
              <a:rPr lang="en-US" dirty="0" smtClean="0">
                <a:latin typeface="Calibri" charset="0"/>
              </a:rPr>
              <a:t>magma </a:t>
            </a:r>
            <a:r>
              <a:rPr lang="en-US" dirty="0">
                <a:latin typeface="Calibri" charset="0"/>
              </a:rPr>
              <a:t>composition </a:t>
            </a:r>
            <a:r>
              <a:rPr lang="en-US" dirty="0" smtClean="0">
                <a:latin typeface="Calibri" charset="0"/>
              </a:rPr>
              <a:t>controlling </a:t>
            </a:r>
            <a:r>
              <a:rPr lang="en-US" dirty="0" err="1" smtClean="0">
                <a:latin typeface="Calibri" charset="0"/>
              </a:rPr>
              <a:t>explosivity</a:t>
            </a:r>
            <a:r>
              <a:rPr lang="en-US" baseline="0" dirty="0">
                <a:latin typeface="Calibri" charset="0"/>
              </a:rPr>
              <a:t> </a:t>
            </a:r>
            <a:r>
              <a:rPr lang="en-US" baseline="0" dirty="0" smtClean="0">
                <a:latin typeface="Calibri" charset="0"/>
              </a:rPr>
              <a:t>are</a:t>
            </a:r>
            <a:r>
              <a:rPr lang="en-US" dirty="0" smtClean="0">
                <a:latin typeface="Calibri" charset="0"/>
              </a:rPr>
              <a:t> </a:t>
            </a:r>
            <a:r>
              <a:rPr lang="en-US" dirty="0">
                <a:latin typeface="Calibri" charset="0"/>
              </a:rPr>
              <a:t>gas </a:t>
            </a:r>
            <a:r>
              <a:rPr lang="en-US" dirty="0" smtClean="0">
                <a:latin typeface="Calibri" charset="0"/>
              </a:rPr>
              <a:t>content,</a:t>
            </a:r>
            <a:r>
              <a:rPr lang="en-US" baseline="0" dirty="0" smtClean="0">
                <a:latin typeface="Calibri" charset="0"/>
              </a:rPr>
              <a:t> </a:t>
            </a:r>
            <a:r>
              <a:rPr lang="en-US" dirty="0" smtClean="0">
                <a:latin typeface="Calibri" charset="0"/>
              </a:rPr>
              <a:t>viscosity and interaction with external</a:t>
            </a:r>
            <a:r>
              <a:rPr lang="en-US" baseline="0" dirty="0" smtClean="0">
                <a:latin typeface="Calibri" charset="0"/>
              </a:rPr>
              <a:t> water</a:t>
            </a:r>
            <a:r>
              <a:rPr lang="en-US" dirty="0" smtClean="0">
                <a:latin typeface="Calibri" charset="0"/>
              </a:rPr>
              <a:t>. </a:t>
            </a:r>
            <a:r>
              <a:rPr lang="en-US" dirty="0">
                <a:latin typeface="Calibri" charset="0"/>
              </a:rPr>
              <a:t>Mid-way through the presentation there will be a demonstration with bottled soda, highlighting the effects of gas content and pressure on volcanic eruptions. Following the presentation will be a </a:t>
            </a:r>
            <a:r>
              <a:rPr lang="en-US" dirty="0" smtClean="0">
                <a:latin typeface="Calibri" charset="0"/>
              </a:rPr>
              <a:t>hands-on </a:t>
            </a:r>
            <a:r>
              <a:rPr lang="en-US" dirty="0">
                <a:latin typeface="Calibri" charset="0"/>
              </a:rPr>
              <a:t>activity exploring the viscosity of different liquids. The take-home messages of this presentation are: 1) </a:t>
            </a:r>
            <a:r>
              <a:rPr lang="en-US" dirty="0" err="1">
                <a:latin typeface="Calibri" charset="0"/>
              </a:rPr>
              <a:t>Explosivity</a:t>
            </a:r>
            <a:r>
              <a:rPr lang="en-US" dirty="0">
                <a:latin typeface="Calibri" charset="0"/>
              </a:rPr>
              <a:t> is controlled </a:t>
            </a:r>
            <a:r>
              <a:rPr lang="en-US" dirty="0" smtClean="0">
                <a:latin typeface="Calibri" charset="0"/>
              </a:rPr>
              <a:t>by magma composition and interaction with water 2</a:t>
            </a:r>
            <a:r>
              <a:rPr lang="en-US" dirty="0">
                <a:latin typeface="Calibri" charset="0"/>
              </a:rPr>
              <a:t>) Explosive eruptions have magma with high gas content and high viscosity 3) Effusive eruptions have magma with low gas content and lower viscosity. </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PICTURE/GRAPHICS CREDITS: </a:t>
            </a:r>
            <a:r>
              <a:rPr lang="en-US" dirty="0" err="1">
                <a:latin typeface="Calibri" charset="0"/>
              </a:rPr>
              <a:t>Tavurvur</a:t>
            </a:r>
            <a:r>
              <a:rPr lang="en-US" dirty="0">
                <a:latin typeface="Calibri" charset="0"/>
              </a:rPr>
              <a:t> volcano erupting, Papua New Guinea.  Image from Wikipedia, http://</a:t>
            </a:r>
            <a:r>
              <a:rPr lang="en-US" dirty="0" err="1">
                <a:latin typeface="Calibri" charset="0"/>
              </a:rPr>
              <a:t>en.wikipedia.org</a:t>
            </a:r>
            <a:r>
              <a:rPr lang="en-US" dirty="0">
                <a:latin typeface="Calibri" charset="0"/>
              </a:rPr>
              <a:t>/wiki/</a:t>
            </a:r>
            <a:r>
              <a:rPr lang="en-US" dirty="0" err="1">
                <a:latin typeface="Calibri" charset="0"/>
              </a:rPr>
              <a:t>File:Tavurvur_volcano_edit.jpg</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ADDITIONAL READING: </a:t>
            </a:r>
            <a:r>
              <a:rPr lang="en-US" dirty="0" smtClean="0">
                <a:latin typeface="Calibri" charset="0"/>
              </a:rPr>
              <a:t> See</a:t>
            </a:r>
            <a:r>
              <a:rPr lang="en-US" baseline="0" dirty="0" smtClean="0">
                <a:latin typeface="Calibri" charset="0"/>
              </a:rPr>
              <a:t> TEACHING NOTES</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CONTEXT FOR USE: This lesson is designed for a 9</a:t>
            </a:r>
            <a:r>
              <a:rPr lang="en-US" baseline="30000" dirty="0">
                <a:latin typeface="Calibri" charset="0"/>
              </a:rPr>
              <a:t>th</a:t>
            </a:r>
            <a:r>
              <a:rPr lang="en-US" dirty="0">
                <a:latin typeface="Calibri" charset="0"/>
              </a:rPr>
              <a:t> grade Earth Science class. This presentation, and accompanying activity, is the </a:t>
            </a:r>
            <a:r>
              <a:rPr lang="en-US" dirty="0" smtClean="0">
                <a:latin typeface="Calibri" charset="0"/>
              </a:rPr>
              <a:t>third lesson </a:t>
            </a:r>
            <a:r>
              <a:rPr lang="en-US" dirty="0">
                <a:latin typeface="Calibri" charset="0"/>
              </a:rPr>
              <a:t>in comprehensive, 5 day Volcano Unit. The preceding lesson is titled </a:t>
            </a:r>
            <a:r>
              <a:rPr lang="en-US" dirty="0" smtClean="0">
                <a:latin typeface="Calibri" charset="0"/>
              </a:rPr>
              <a:t>“</a:t>
            </a:r>
            <a:r>
              <a:rPr lang="en-US" dirty="0" smtClean="0">
                <a:latin typeface="Calibri" charset="0"/>
              </a:rPr>
              <a:t>Global</a:t>
            </a:r>
            <a:r>
              <a:rPr lang="en-US" baseline="0" dirty="0" smtClean="0">
                <a:latin typeface="Calibri" charset="0"/>
              </a:rPr>
              <a:t> </a:t>
            </a:r>
            <a:r>
              <a:rPr lang="en-US" dirty="0" smtClean="0">
                <a:latin typeface="Calibri" charset="0"/>
              </a:rPr>
              <a:t>Volcanoes”</a:t>
            </a:r>
            <a:r>
              <a:rPr lang="en-US" dirty="0">
                <a:latin typeface="Calibri" charset="0"/>
              </a:rPr>
              <a:t>, the following </a:t>
            </a:r>
            <a:r>
              <a:rPr lang="en-US" dirty="0" smtClean="0">
                <a:latin typeface="Calibri" charset="0"/>
              </a:rPr>
              <a:t>lesson </a:t>
            </a:r>
            <a:r>
              <a:rPr lang="en-US" dirty="0">
                <a:latin typeface="Calibri" charset="0"/>
              </a:rPr>
              <a:t>in the Volcano unit is titled </a:t>
            </a:r>
            <a:r>
              <a:rPr lang="en-US" dirty="0" smtClean="0">
                <a:latin typeface="Calibri" charset="0"/>
              </a:rPr>
              <a:t>“Volcanic Hazards”</a:t>
            </a:r>
            <a:r>
              <a:rPr lang="en-US" dirty="0">
                <a:latin typeface="Calibri" charset="0"/>
              </a:rPr>
              <a:t>.</a:t>
            </a:r>
          </a:p>
          <a:p>
            <a:pPr eaLnBrk="1" hangingPunct="1">
              <a:spcBef>
                <a:spcPct val="0"/>
              </a:spcBef>
            </a:pPr>
            <a:endParaRPr lang="en-US" dirty="0">
              <a:latin typeface="Calibri" charset="0"/>
            </a:endParaRPr>
          </a:p>
          <a:p>
            <a:pPr eaLnBrk="1" hangingPunct="1">
              <a:spcBef>
                <a:spcPct val="0"/>
              </a:spcBef>
            </a:pPr>
            <a:r>
              <a:rPr lang="en-US" dirty="0">
                <a:latin typeface="Calibri" charset="0"/>
              </a:rPr>
              <a:t>MISCONCEPTIONS: </a:t>
            </a:r>
            <a:r>
              <a:rPr lang="en-US" dirty="0" smtClean="0">
                <a:latin typeface="Calibri" charset="0"/>
              </a:rPr>
              <a:t>Explosive </a:t>
            </a:r>
            <a:r>
              <a:rPr lang="en-US" dirty="0">
                <a:latin typeface="Calibri" charset="0"/>
              </a:rPr>
              <a:t>eruptions are only caused by pressure within a </a:t>
            </a:r>
            <a:r>
              <a:rPr lang="en-US" dirty="0" smtClean="0">
                <a:latin typeface="Calibri" charset="0"/>
              </a:rPr>
              <a:t>volcano; </a:t>
            </a:r>
            <a:r>
              <a:rPr lang="en-US" dirty="0">
                <a:latin typeface="Calibri" charset="0"/>
              </a:rPr>
              <a:t>All magmas are the same density; All lavas flow at the same speed </a:t>
            </a:r>
          </a:p>
          <a:p>
            <a:pPr eaLnBrk="1" hangingPunct="1">
              <a:spcBef>
                <a:spcPct val="0"/>
              </a:spcBef>
            </a:pPr>
            <a:endParaRPr lang="en-US" dirty="0">
              <a:latin typeface="Calibri" charset="0"/>
            </a:endParaRPr>
          </a:p>
          <a:p>
            <a:pPr eaLnBrk="1" hangingPunct="1">
              <a:spcBef>
                <a:spcPct val="0"/>
              </a:spcBef>
            </a:pPr>
            <a:r>
              <a:rPr lang="en-US" dirty="0">
                <a:latin typeface="Calibri" charset="0"/>
              </a:rPr>
              <a:t>TEACHING NOTES: This lesson contains this presentation, a soda bottle demonstration on gases in liquid (“</a:t>
            </a:r>
            <a:r>
              <a:rPr lang="en-US" altLang="ja-JP" dirty="0" smtClean="0">
                <a:latin typeface="Calibri" charset="0"/>
              </a:rPr>
              <a:t>Soda</a:t>
            </a:r>
            <a:r>
              <a:rPr lang="en-US" altLang="ja-JP" baseline="0" dirty="0" smtClean="0">
                <a:latin typeface="Calibri" charset="0"/>
              </a:rPr>
              <a:t> </a:t>
            </a:r>
            <a:r>
              <a:rPr lang="en-US" altLang="ja-JP" dirty="0" smtClean="0">
                <a:latin typeface="Calibri" charset="0"/>
              </a:rPr>
              <a:t>Bottle</a:t>
            </a:r>
            <a:r>
              <a:rPr lang="en-US" altLang="ja-JP" baseline="0" dirty="0" smtClean="0">
                <a:latin typeface="Calibri" charset="0"/>
              </a:rPr>
              <a:t> </a:t>
            </a:r>
            <a:r>
              <a:rPr lang="en-US" altLang="ja-JP" dirty="0" smtClean="0">
                <a:latin typeface="Calibri" charset="0"/>
              </a:rPr>
              <a:t>Demonstration</a:t>
            </a:r>
            <a:r>
              <a:rPr lang="en-US" dirty="0">
                <a:latin typeface="Calibri" charset="0"/>
              </a:rPr>
              <a:t>”</a:t>
            </a:r>
            <a:r>
              <a:rPr lang="en-US" altLang="ja-JP" dirty="0">
                <a:latin typeface="Calibri" charset="0"/>
              </a:rPr>
              <a:t>) and a hands-on viscosity activity (</a:t>
            </a:r>
            <a:r>
              <a:rPr lang="en-US" dirty="0">
                <a:latin typeface="Calibri" charset="0"/>
              </a:rPr>
              <a:t>“</a:t>
            </a:r>
            <a:r>
              <a:rPr lang="en-US" altLang="ja-JP" dirty="0" smtClean="0">
                <a:latin typeface="Calibri" charset="0"/>
              </a:rPr>
              <a:t>Viscosity</a:t>
            </a:r>
            <a:r>
              <a:rPr lang="en-US" altLang="ja-JP" baseline="0" dirty="0" smtClean="0">
                <a:latin typeface="Calibri" charset="0"/>
              </a:rPr>
              <a:t> </a:t>
            </a:r>
            <a:r>
              <a:rPr lang="en-US" altLang="ja-JP" dirty="0" smtClean="0">
                <a:latin typeface="Calibri" charset="0"/>
              </a:rPr>
              <a:t>Activity</a:t>
            </a:r>
            <a:r>
              <a:rPr lang="en-US" dirty="0">
                <a:latin typeface="Calibri" charset="0"/>
              </a:rPr>
              <a:t>”</a:t>
            </a:r>
            <a:r>
              <a:rPr lang="en-US" altLang="ja-JP" dirty="0">
                <a:latin typeface="Calibri" charset="0"/>
              </a:rPr>
              <a:t>). Teaching materials for the viscosity activity are also available (</a:t>
            </a:r>
            <a:r>
              <a:rPr lang="en-US" dirty="0">
                <a:latin typeface="Calibri" charset="0"/>
              </a:rPr>
              <a:t>“</a:t>
            </a:r>
            <a:r>
              <a:rPr lang="en-US" altLang="ja-JP" dirty="0" smtClean="0">
                <a:latin typeface="Calibri" charset="0"/>
              </a:rPr>
              <a:t>Viscosity</a:t>
            </a:r>
            <a:r>
              <a:rPr lang="en-US" altLang="ja-JP" baseline="0" dirty="0" smtClean="0">
                <a:latin typeface="Calibri" charset="0"/>
              </a:rPr>
              <a:t> </a:t>
            </a:r>
            <a:r>
              <a:rPr lang="en-US" altLang="ja-JP" dirty="0" smtClean="0">
                <a:latin typeface="Calibri" charset="0"/>
              </a:rPr>
              <a:t>Activity</a:t>
            </a:r>
            <a:r>
              <a:rPr lang="en-US" altLang="ja-JP" baseline="0" dirty="0" smtClean="0">
                <a:latin typeface="Calibri" charset="0"/>
              </a:rPr>
              <a:t> </a:t>
            </a:r>
            <a:r>
              <a:rPr lang="en-US" altLang="ja-JP" dirty="0" smtClean="0">
                <a:latin typeface="Calibri" charset="0"/>
              </a:rPr>
              <a:t>Teachers</a:t>
            </a:r>
            <a:r>
              <a:rPr lang="en-US" dirty="0">
                <a:latin typeface="Calibri" charset="0"/>
              </a:rPr>
              <a:t>”</a:t>
            </a:r>
            <a:r>
              <a:rPr lang="en-US" altLang="ja-JP" dirty="0">
                <a:latin typeface="Calibri" charset="0"/>
              </a:rPr>
              <a:t> and </a:t>
            </a:r>
            <a:r>
              <a:rPr lang="en-US" dirty="0">
                <a:latin typeface="Calibri" charset="0"/>
              </a:rPr>
              <a:t>“</a:t>
            </a:r>
            <a:r>
              <a:rPr lang="en-US" altLang="ja-JP" dirty="0" smtClean="0">
                <a:latin typeface="Calibri" charset="0"/>
              </a:rPr>
              <a:t>Viscosity</a:t>
            </a:r>
            <a:r>
              <a:rPr lang="en-US" altLang="ja-JP" baseline="0" dirty="0" smtClean="0">
                <a:latin typeface="Calibri" charset="0"/>
              </a:rPr>
              <a:t> </a:t>
            </a:r>
            <a:r>
              <a:rPr lang="en-US" altLang="ja-JP" dirty="0" smtClean="0">
                <a:latin typeface="Calibri" charset="0"/>
              </a:rPr>
              <a:t>Labels</a:t>
            </a:r>
            <a:r>
              <a:rPr lang="en-US" dirty="0" smtClean="0">
                <a:latin typeface="Calibri" charset="0"/>
              </a:rPr>
              <a:t>”</a:t>
            </a:r>
            <a:r>
              <a:rPr lang="en-US" altLang="ja-JP" dirty="0" smtClean="0">
                <a:latin typeface="Calibri" charset="0"/>
              </a:rPr>
              <a:t>).</a:t>
            </a:r>
            <a:r>
              <a:rPr lang="en-US" altLang="ja-JP" baseline="0" dirty="0" smtClean="0">
                <a:latin typeface="Calibri" charset="0"/>
              </a:rPr>
              <a:t> </a:t>
            </a:r>
            <a:r>
              <a:rPr lang="en-US" altLang="ja-JP" dirty="0" smtClean="0">
                <a:latin typeface="Calibri" charset="0"/>
              </a:rPr>
              <a:t>Unless otherwise noted, all information in this lesson was derived from </a:t>
            </a:r>
            <a:r>
              <a:rPr lang="en-US" altLang="ja-JP" dirty="0" err="1" smtClean="0">
                <a:latin typeface="Calibri" charset="0"/>
              </a:rPr>
              <a:t>Wikipedia.com</a:t>
            </a:r>
            <a:r>
              <a:rPr lang="en-US" altLang="ja-JP" dirty="0" smtClean="0">
                <a:latin typeface="Calibri" charset="0"/>
              </a:rPr>
              <a:t> or a college level Earth science textbook titled:</a:t>
            </a:r>
          </a:p>
          <a:p>
            <a:pPr eaLnBrk="1" hangingPunct="1">
              <a:spcBef>
                <a:spcPct val="0"/>
              </a:spcBef>
            </a:pPr>
            <a:r>
              <a:rPr lang="en-US" altLang="ja-JP" dirty="0" smtClean="0">
                <a:latin typeface="Calibri" charset="0"/>
              </a:rPr>
              <a:t>Earth, Portrait of a Planet -</a:t>
            </a:r>
            <a:r>
              <a:rPr lang="en-US" dirty="0" smtClean="0">
                <a:latin typeface="Calibri" charset="0"/>
              </a:rPr>
              <a:t> Third Edition</a:t>
            </a:r>
          </a:p>
          <a:p>
            <a:pPr eaLnBrk="1" hangingPunct="1">
              <a:spcBef>
                <a:spcPct val="0"/>
              </a:spcBef>
            </a:pPr>
            <a:r>
              <a:rPr lang="en-US" dirty="0" smtClean="0">
                <a:latin typeface="Calibri" charset="0"/>
              </a:rPr>
              <a:t>Stephen </a:t>
            </a:r>
            <a:r>
              <a:rPr lang="en-US" dirty="0" err="1" smtClean="0">
                <a:latin typeface="Calibri" charset="0"/>
              </a:rPr>
              <a:t>Marshak</a:t>
            </a:r>
            <a:endParaRPr lang="en-US" dirty="0" smtClean="0">
              <a:latin typeface="Calibri" charset="0"/>
            </a:endParaRPr>
          </a:p>
          <a:p>
            <a:pPr eaLnBrk="1" hangingPunct="1">
              <a:spcBef>
                <a:spcPct val="0"/>
              </a:spcBef>
            </a:pPr>
            <a:r>
              <a:rPr lang="en-US" dirty="0" smtClean="0">
                <a:latin typeface="Calibri" charset="0"/>
              </a:rPr>
              <a:t>Copyright 2008 by W. W. Norton &amp; Company, Inc.</a:t>
            </a:r>
          </a:p>
          <a:p>
            <a:pPr eaLnBrk="1" hangingPunct="1">
              <a:spcBef>
                <a:spcPct val="0"/>
              </a:spcBef>
            </a:pPr>
            <a:endParaRPr lang="en-US" altLang="ja-JP" dirty="0">
              <a:latin typeface="Calibri" charset="0"/>
            </a:endParaRP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F2410B-CC82-8D4A-B95B-A9C1BB10718C}" type="slidenum">
              <a:rPr lang="en-US" sz="1200">
                <a:latin typeface="Calibri" charset="0"/>
              </a:rPr>
              <a:pPr eaLnBrk="1" hangingPunct="1"/>
              <a:t>1</a:t>
            </a:fld>
            <a:endParaRPr lang="en-US"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introduces the main concepts of the presentation. The </a:t>
            </a:r>
            <a:r>
              <a:rPr lang="en-US" dirty="0" err="1">
                <a:latin typeface="Calibri" charset="0"/>
              </a:rPr>
              <a:t>explosivity</a:t>
            </a:r>
            <a:r>
              <a:rPr lang="en-US" dirty="0">
                <a:latin typeface="Calibri" charset="0"/>
              </a:rPr>
              <a:t> of volcanic eruptions is mostly controlled by the amount of gas dissolved in the magma supply and the viscosity of the magma.</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 on this slide is a composite of volcanic eruptions with varying degrees of </a:t>
            </a:r>
            <a:r>
              <a:rPr lang="en-US" dirty="0" err="1">
                <a:latin typeface="Calibri" charset="0"/>
              </a:rPr>
              <a:t>explosivity</a:t>
            </a:r>
            <a:r>
              <a:rPr lang="en-US" dirty="0">
                <a:latin typeface="Calibri" charset="0"/>
              </a:rPr>
              <a:t>. The top eruption is a </a:t>
            </a:r>
            <a:r>
              <a:rPr lang="en-US" dirty="0" err="1">
                <a:latin typeface="Calibri" charset="0"/>
              </a:rPr>
              <a:t>stratovolcano</a:t>
            </a:r>
            <a:r>
              <a:rPr lang="en-US" dirty="0">
                <a:latin typeface="Calibri" charset="0"/>
              </a:rPr>
              <a:t> with a large ash cloud, this is highly explosive. The </a:t>
            </a:r>
            <a:r>
              <a:rPr lang="en-US" dirty="0" smtClean="0">
                <a:latin typeface="Calibri" charset="0"/>
              </a:rPr>
              <a:t>bottom left image is an effusive lava</a:t>
            </a:r>
            <a:r>
              <a:rPr lang="en-US" baseline="0" dirty="0" smtClean="0">
                <a:latin typeface="Calibri" charset="0"/>
              </a:rPr>
              <a:t> flow, likely from a shield volcano. The bottom right image is a lava fountain which could also be from a shield volcano, potentially feeding the lava flow to the left.</a:t>
            </a:r>
            <a:r>
              <a:rPr lang="en-US" dirty="0" smtClean="0">
                <a:latin typeface="Calibri" charset="0"/>
              </a:rPr>
              <a:t> </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The </a:t>
            </a:r>
            <a:r>
              <a:rPr lang="en-US" dirty="0">
                <a:latin typeface="Calibri" charset="0"/>
              </a:rPr>
              <a:t>bulleted list explains that a volcanic eruption is explosive or non-explosive depending on the magma composition, specifically the gas content and the viscosity of the </a:t>
            </a:r>
            <a:r>
              <a:rPr lang="en-US" dirty="0" smtClean="0">
                <a:latin typeface="Calibri" charset="0"/>
              </a:rPr>
              <a:t>magma,</a:t>
            </a:r>
            <a:r>
              <a:rPr lang="en-US" baseline="0" dirty="0" smtClean="0">
                <a:latin typeface="Calibri" charset="0"/>
              </a:rPr>
              <a:t> and interaction with external water sources (groundwater or seawater)</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Students are not advised to take notes on this slide, it is meant to outline the major concepts of this presentation.</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The above image is from Wikipedia, http://</a:t>
            </a:r>
            <a:r>
              <a:rPr lang="en-US" dirty="0" err="1">
                <a:latin typeface="Calibri" charset="0"/>
              </a:rPr>
              <a:t>en.wikipedia.org</a:t>
            </a:r>
            <a:r>
              <a:rPr lang="en-US" dirty="0">
                <a:latin typeface="Calibri" charset="0"/>
              </a:rPr>
              <a:t>/wiki/</a:t>
            </a:r>
            <a:r>
              <a:rPr lang="en-US" dirty="0" err="1">
                <a:latin typeface="Calibri" charset="0"/>
              </a:rPr>
              <a:t>File:Lava_forms.jpg</a:t>
            </a:r>
            <a:endParaRPr lang="en-US" dirty="0">
              <a:latin typeface="Calibri" charset="0"/>
            </a:endParaRPr>
          </a:p>
          <a:p>
            <a:pPr eaLnBrk="1" hangingPunct="1">
              <a:spcBef>
                <a:spcPct val="0"/>
              </a:spcBef>
            </a:pPr>
            <a:endParaRPr lang="en-US" dirty="0">
              <a:latin typeface="Calibri" charset="0"/>
            </a:endParaRPr>
          </a:p>
        </p:txBody>
      </p:sp>
      <p:sp>
        <p:nvSpPr>
          <p:cNvPr id="11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8C2DF37-656C-2D47-A907-D8AE48EE3F72}" type="slidenum">
              <a:rPr lang="en-US" sz="1200">
                <a:latin typeface="Calibri" charset="0"/>
              </a:rPr>
              <a:pPr eaLnBrk="1" hangingPunct="1"/>
              <a:t>2</a:t>
            </a:fld>
            <a:endParaRPr lang="en-US"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3314"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introduces the magma characteristics of explosive volcanic eruptions. Students should take note of these characteristics. More detail is provided in following slides.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picture is of the </a:t>
            </a:r>
            <a:r>
              <a:rPr lang="en-US" dirty="0" err="1" smtClean="0">
                <a:latin typeface="Calibri" charset="0"/>
              </a:rPr>
              <a:t>Mayon</a:t>
            </a:r>
            <a:r>
              <a:rPr lang="en-US" dirty="0" smtClean="0">
                <a:latin typeface="Calibri" charset="0"/>
              </a:rPr>
              <a:t> volcano in the Philippines erupting. There </a:t>
            </a:r>
            <a:r>
              <a:rPr lang="en-US" baseline="0" dirty="0" smtClean="0">
                <a:latin typeface="Calibri" charset="0"/>
              </a:rPr>
              <a:t>is a buoyant eruption column rising above the volcano, in addition to p</a:t>
            </a:r>
            <a:r>
              <a:rPr lang="en-US" dirty="0" smtClean="0">
                <a:latin typeface="Calibri" charset="0"/>
              </a:rPr>
              <a:t>yroclastic flows on</a:t>
            </a:r>
            <a:r>
              <a:rPr lang="en-US" baseline="0" dirty="0" smtClean="0">
                <a:latin typeface="Calibri" charset="0"/>
              </a:rPr>
              <a:t> the flanks. </a:t>
            </a: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above image is from Wikipedia, http://</a:t>
            </a:r>
            <a:r>
              <a:rPr lang="en-US" dirty="0" err="1" smtClean="0">
                <a:latin typeface="Calibri" charset="0"/>
              </a:rPr>
              <a:t>en.wikipedia.org</a:t>
            </a:r>
            <a:r>
              <a:rPr lang="en-US" dirty="0" smtClean="0">
                <a:latin typeface="Calibri" charset="0"/>
              </a:rPr>
              <a:t>/wiki/</a:t>
            </a:r>
            <a:r>
              <a:rPr lang="en-US" dirty="0" err="1" smtClean="0">
                <a:latin typeface="Calibri" charset="0"/>
              </a:rPr>
              <a:t>File:Pyroclastic_flows_at_Mayon_Volcano.jpg</a:t>
            </a:r>
            <a:endParaRPr lang="en-US" dirty="0">
              <a:latin typeface="Calibri" charset="0"/>
            </a:endParaRPr>
          </a:p>
          <a:p>
            <a:pPr eaLnBrk="1" hangingPunct="1">
              <a:spcBef>
                <a:spcPct val="0"/>
              </a:spcBef>
              <a:defRPr/>
            </a:pPr>
            <a:r>
              <a:rPr lang="en-US" dirty="0">
                <a:latin typeface="Calibri" charset="0"/>
              </a:rPr>
              <a:t> </a:t>
            </a:r>
          </a:p>
          <a:p>
            <a:pPr eaLnBrk="1" hangingPunct="1">
              <a:spcBef>
                <a:spcPct val="0"/>
              </a:spcBef>
              <a:defRPr/>
            </a:pPr>
            <a:r>
              <a:rPr lang="en-US" b="1" dirty="0">
                <a:latin typeface="Calibri" charset="0"/>
              </a:rPr>
              <a:t> </a:t>
            </a:r>
            <a:endParaRPr lang="en-US" dirty="0">
              <a:latin typeface="Calibri" charset="0"/>
            </a:endParaRPr>
          </a:p>
          <a:p>
            <a:pPr eaLnBrk="1" hangingPunct="1">
              <a:spcBef>
                <a:spcPct val="0"/>
              </a:spcBef>
              <a:defRPr/>
            </a:pPr>
            <a:endParaRPr lang="en-US" dirty="0">
              <a:latin typeface="Calibri" charset="0"/>
            </a:endParaRPr>
          </a:p>
        </p:txBody>
      </p:sp>
      <p:sp>
        <p:nvSpPr>
          <p:cNvPr id="1331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AADB53B9-02CE-2546-A523-93DD8E143487}" type="slidenum">
              <a:rPr lang="en-US" sz="1200">
                <a:latin typeface="Calibri" charset="0"/>
              </a:rPr>
              <a:pPr algn="r" eaLnBrk="1" hangingPunct="1"/>
              <a:t>3</a:t>
            </a:fld>
            <a:endParaRPr lang="en-US"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introduces the magma characteristics of non-explosive volcanic eruptions. Students should take note of these characteristics. More detail is provided in following slides.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image is of the 1984 </a:t>
            </a:r>
            <a:r>
              <a:rPr lang="en-US" dirty="0" err="1" smtClean="0">
                <a:latin typeface="Calibri" charset="0"/>
              </a:rPr>
              <a:t>Krafla</a:t>
            </a:r>
            <a:r>
              <a:rPr lang="en-US" dirty="0" smtClean="0">
                <a:latin typeface="Calibri" charset="0"/>
              </a:rPr>
              <a:t> eruption in Iceland. This is a non-explosive eruption with effusive lava flows.</a:t>
            </a: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Non-explosive eruptions are the result of magma with low gas content and low viscosity.</a:t>
            </a:r>
          </a:p>
          <a:p>
            <a:pPr marL="171450" indent="-171450" eaLnBrk="1" hangingPunct="1">
              <a:spcBef>
                <a:spcPct val="0"/>
              </a:spcBef>
              <a:buFont typeface="Arial"/>
              <a:buChar char="•"/>
              <a:defRPr/>
            </a:pPr>
            <a:r>
              <a:rPr lang="en-US" dirty="0" smtClean="0">
                <a:latin typeface="Calibri" charset="0"/>
              </a:rPr>
              <a:t>Note how</a:t>
            </a:r>
            <a:r>
              <a:rPr lang="en-US" baseline="0" dirty="0" smtClean="0">
                <a:latin typeface="Calibri" charset="0"/>
              </a:rPr>
              <a:t> the lava appears to flow like a river, this implies that there is faster flow which indicates lower viscosity (like milk)</a:t>
            </a:r>
          </a:p>
          <a:p>
            <a:pPr marL="171450" indent="-171450" eaLnBrk="1" hangingPunct="1">
              <a:spcBef>
                <a:spcPct val="0"/>
              </a:spcBef>
              <a:buFont typeface="Arial"/>
              <a:buChar char="•"/>
              <a:defRPr/>
            </a:pPr>
            <a:r>
              <a:rPr lang="en-US" baseline="0" dirty="0" smtClean="0">
                <a:latin typeface="Calibri" charset="0"/>
              </a:rPr>
              <a:t>A slower moving lava flow would have a higher viscosity (like honey)</a:t>
            </a: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above image is from Wikipedia, http://</a:t>
            </a:r>
            <a:r>
              <a:rPr lang="en-US" dirty="0" err="1" smtClean="0">
                <a:latin typeface="Calibri" charset="0"/>
              </a:rPr>
              <a:t>en.wikipedia.org</a:t>
            </a:r>
            <a:r>
              <a:rPr lang="en-US" dirty="0" smtClean="0">
                <a:latin typeface="Calibri" charset="0"/>
              </a:rPr>
              <a:t>/wiki/File:Lava_flow_at_Krafla,_1984.jpg</a:t>
            </a:r>
            <a:endParaRPr lang="en-US" dirty="0">
              <a:latin typeface="Calibri" charset="0"/>
            </a:endParaRPr>
          </a:p>
        </p:txBody>
      </p:sp>
      <p:sp>
        <p:nvSpPr>
          <p:cNvPr id="1536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131D41DB-C5C2-8F49-A338-A7A44D633E9E}" type="slidenum">
              <a:rPr lang="en-US" sz="1200">
                <a:latin typeface="Calibri" charset="0"/>
              </a:rPr>
              <a:pPr algn="r" eaLnBrk="1" hangingPunct="1"/>
              <a:t>4</a:t>
            </a:fld>
            <a:endParaRPr lang="en-US"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introduces viscosity and provides examples of high and low viscosity fluids.</a:t>
            </a:r>
          </a:p>
          <a:p>
            <a:pPr eaLnBrk="1" hangingPunct="1">
              <a:spcBef>
                <a:spcPct val="0"/>
              </a:spcBef>
              <a:defRPr/>
            </a:pPr>
            <a:r>
              <a:rPr lang="en-US" dirty="0" smtClean="0">
                <a:latin typeface="Calibri" charset="0"/>
              </a:rPr>
              <a:t>The image shows an example of honey being poured on some biscuits. Honey is a highly viscous fluid. </a:t>
            </a:r>
          </a:p>
          <a:p>
            <a:pPr eaLnBrk="1" hangingPunct="1">
              <a:spcBef>
                <a:spcPct val="0"/>
              </a:spcBef>
              <a:buFont typeface="Arial"/>
              <a:buNone/>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Viscosity is a measure of the “thickness” of a fluid, or it’s ability to flow. </a:t>
            </a:r>
          </a:p>
          <a:p>
            <a:pPr marL="171450" indent="-171450" eaLnBrk="1" hangingPunct="1">
              <a:spcBef>
                <a:spcPct val="0"/>
              </a:spcBef>
              <a:buFont typeface="Arial"/>
              <a:buChar char="•"/>
              <a:defRPr/>
            </a:pPr>
            <a:r>
              <a:rPr lang="en-US" dirty="0" smtClean="0">
                <a:latin typeface="Calibri" charset="0"/>
              </a:rPr>
              <a:t>A high viscosity fluid flows slowly and is thicker, or more “sticky”</a:t>
            </a:r>
          </a:p>
          <a:p>
            <a:pPr marL="171450" indent="-171450" eaLnBrk="1" hangingPunct="1">
              <a:spcBef>
                <a:spcPct val="0"/>
              </a:spcBef>
              <a:buFont typeface="Arial"/>
              <a:buChar char="•"/>
              <a:defRPr/>
            </a:pPr>
            <a:r>
              <a:rPr lang="en-US" dirty="0" smtClean="0">
                <a:latin typeface="Calibri" charset="0"/>
              </a:rPr>
              <a:t>A low viscosity fluid flows more easily and is thinner, or less “sticky”. </a:t>
            </a: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Syrup, motor oil, shampoo, honey are examples of highly viscous fluids</a:t>
            </a:r>
          </a:p>
          <a:p>
            <a:pPr marL="171450" indent="-171450" eaLnBrk="1" hangingPunct="1">
              <a:spcBef>
                <a:spcPct val="0"/>
              </a:spcBef>
              <a:buFont typeface="Arial"/>
              <a:buChar char="•"/>
              <a:defRPr/>
            </a:pPr>
            <a:r>
              <a:rPr lang="en-US" dirty="0" smtClean="0">
                <a:latin typeface="Calibri" charset="0"/>
              </a:rPr>
              <a:t>Water, juice, and milk are examples of lower viscosity fluids</a:t>
            </a: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Temperature</a:t>
            </a:r>
            <a:r>
              <a:rPr lang="en-US" baseline="0" dirty="0" smtClean="0">
                <a:latin typeface="Calibri" charset="0"/>
              </a:rPr>
              <a:t> also plays a roll in viscosity. At higher temperatures, fluids will be less viscous.</a:t>
            </a:r>
            <a:endParaRPr lang="en-US" dirty="0" smtClean="0">
              <a:latin typeface="Calibri" charset="0"/>
            </a:endParaRPr>
          </a:p>
          <a:p>
            <a:pPr marL="171450" indent="-171450" eaLnBrk="1" hangingPunct="1">
              <a:spcBef>
                <a:spcPct val="0"/>
              </a:spcBef>
              <a:buFont typeface="Arial"/>
              <a:buChar char="•"/>
              <a:defRPr/>
            </a:pPr>
            <a:endParaRPr lang="en-US" dirty="0" smtClean="0">
              <a:latin typeface="Calibri" charset="0"/>
            </a:endParaRPr>
          </a:p>
          <a:p>
            <a:pPr eaLnBrk="1" hangingPunct="1">
              <a:spcBef>
                <a:spcPct val="0"/>
              </a:spcBef>
              <a:buFont typeface="Arial"/>
              <a:buNone/>
              <a:defRPr/>
            </a:pPr>
            <a:r>
              <a:rPr lang="en-US" dirty="0" smtClean="0">
                <a:latin typeface="Calibri" charset="0"/>
              </a:rPr>
              <a:t>To be sure that students understand the concept of viscosity, ask them to name other fluids that are low, or high viscosity. Then ask the class whether Fluid A is more or less viscous than Fluid B. For example: “Is milk more or less viscous than water?”. Also, ask the class which is  more viscous, syrup that just came from the refrigerator, or honey that has been sitting in the cupboard?</a:t>
            </a: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above image is from Wikipedia, http://</a:t>
            </a:r>
            <a:r>
              <a:rPr lang="en-US" dirty="0" err="1" smtClean="0">
                <a:latin typeface="Calibri" charset="0"/>
              </a:rPr>
              <a:t>en.wikipedia.org</a:t>
            </a:r>
            <a:r>
              <a:rPr lang="en-US" dirty="0" smtClean="0">
                <a:latin typeface="Calibri" charset="0"/>
              </a:rPr>
              <a:t>/wiki/</a:t>
            </a:r>
            <a:r>
              <a:rPr lang="en-US" dirty="0" err="1" smtClean="0">
                <a:latin typeface="Calibri" charset="0"/>
              </a:rPr>
              <a:t>File:Runny_hunny.jpg</a:t>
            </a:r>
            <a:endParaRPr lang="en-US" dirty="0">
              <a:latin typeface="Calibri" charset="0"/>
            </a:endParaRPr>
          </a:p>
        </p:txBody>
      </p:sp>
      <p:sp>
        <p:nvSpPr>
          <p:cNvPr id="2150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3E19409E-FC91-904D-A467-A79A25FA8CCC}" type="slidenum">
              <a:rPr lang="en-US" sz="1200">
                <a:latin typeface="Calibri" charset="0"/>
              </a:rPr>
              <a:pPr algn="r" eaLnBrk="1" hangingPunct="1"/>
              <a:t>5</a:t>
            </a:fld>
            <a:endParaRPr lang="en-U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goes into detail about the properties of dissolved gasses in magma that cause volcanic explosions.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picture is of carbonated gas in water, but designed to represent gas in any fluid.</a:t>
            </a: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Most magmas contain dissolved gases (water, carbon dioxide, sulfur dioxide and hydrogen sulfide). In some cases, gases can make up 9% of magma composition.</a:t>
            </a:r>
          </a:p>
          <a:p>
            <a:pPr marL="171450" indent="-171450" eaLnBrk="1" hangingPunct="1">
              <a:spcBef>
                <a:spcPct val="0"/>
              </a:spcBef>
              <a:buFont typeface="Arial"/>
              <a:buChar char="•"/>
              <a:defRPr/>
            </a:pPr>
            <a:r>
              <a:rPr lang="en-US" dirty="0" smtClean="0">
                <a:latin typeface="Calibri" charset="0"/>
              </a:rPr>
              <a:t>Pressures</a:t>
            </a:r>
            <a:r>
              <a:rPr lang="en-US" baseline="0" dirty="0" smtClean="0">
                <a:latin typeface="Calibri" charset="0"/>
              </a:rPr>
              <a:t> on the magma while within the Earth cause more gas to dissolve into the melt. This increasing pressure, and subsequent addition of gasses to the melt is why magmas want to rise to the surface </a:t>
            </a:r>
            <a:endParaRPr lang="en-US" dirty="0" smtClean="0">
              <a:latin typeface="Calibri" charset="0"/>
            </a:endParaRPr>
          </a:p>
          <a:p>
            <a:pPr marL="171450" marR="0" indent="-171450" algn="l" defTabSz="457200" rtl="0" eaLnBrk="1" fontAlgn="base" latinLnBrk="0" hangingPunct="1">
              <a:lnSpc>
                <a:spcPct val="100000"/>
              </a:lnSpc>
              <a:spcBef>
                <a:spcPct val="0"/>
              </a:spcBef>
              <a:spcAft>
                <a:spcPct val="0"/>
              </a:spcAft>
              <a:buClrTx/>
              <a:buSzTx/>
              <a:buFont typeface="Arial"/>
              <a:buChar char="•"/>
              <a:tabLst/>
              <a:defRPr/>
            </a:pPr>
            <a:r>
              <a:rPr lang="en-US" dirty="0" smtClean="0">
                <a:latin typeface="Calibri" charset="0"/>
              </a:rPr>
              <a:t> The more gas present</a:t>
            </a:r>
            <a:r>
              <a:rPr lang="en-US" baseline="0" dirty="0" smtClean="0">
                <a:latin typeface="Calibri" charset="0"/>
              </a:rPr>
              <a:t> in the magma</a:t>
            </a:r>
            <a:r>
              <a:rPr lang="en-US" dirty="0" smtClean="0">
                <a:latin typeface="Calibri" charset="0"/>
              </a:rPr>
              <a:t>,</a:t>
            </a:r>
            <a:r>
              <a:rPr lang="en-US" baseline="0" dirty="0" smtClean="0">
                <a:latin typeface="Calibri" charset="0"/>
              </a:rPr>
              <a:t> the higher the pressure the magma can generate in its confined space (i.e. magma chamber). With greater pressure, the </a:t>
            </a:r>
            <a:r>
              <a:rPr lang="en-US" dirty="0" smtClean="0">
                <a:latin typeface="Calibri" charset="0"/>
              </a:rPr>
              <a:t>more likely the volcano is to erupt violently.</a:t>
            </a:r>
          </a:p>
          <a:p>
            <a:pPr marL="171450" marR="0" indent="-171450" algn="l" defTabSz="457200" rtl="0" eaLnBrk="1" fontAlgn="base" latinLnBrk="0" hangingPunct="1">
              <a:lnSpc>
                <a:spcPct val="100000"/>
              </a:lnSpc>
              <a:spcBef>
                <a:spcPct val="0"/>
              </a:spcBef>
              <a:spcAft>
                <a:spcPct val="0"/>
              </a:spcAft>
              <a:buClrTx/>
              <a:buSzTx/>
              <a:buFont typeface="Arial"/>
              <a:buChar char="•"/>
              <a:tabLst/>
              <a:defRPr/>
            </a:pPr>
            <a:r>
              <a:rPr lang="en-US" dirty="0" smtClean="0">
                <a:latin typeface="Calibri" charset="0"/>
              </a:rPr>
              <a:t>This is similar to shaking a soda bottle and twisting off the cap. The more you shake the soda bottle, the greater the pressure inside is and the more the gas wants to escape. Taking off the soda cap can be equated to a volcano erupting.</a:t>
            </a: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Magmas with high silica content generally have a higher proportion of dissolved gas (due to the increased viscosity of those magmas)</a:t>
            </a:r>
          </a:p>
          <a:p>
            <a:pPr marL="171450" indent="-171450" eaLnBrk="1" hangingPunct="1">
              <a:spcBef>
                <a:spcPct val="0"/>
              </a:spcBef>
              <a:buFont typeface="Arial"/>
              <a:buChar char="•"/>
              <a:defRPr/>
            </a:pPr>
            <a:r>
              <a:rPr lang="en-US" dirty="0" smtClean="0">
                <a:latin typeface="Calibri" charset="0"/>
              </a:rPr>
              <a:t>The higher the viscosity of magma (silica content), the harder it is for gases to escape the fluid and go into the atmosphere. When magma rises closer to the surface, the decreasing pressure from the overlying crust causes the gases to expand,</a:t>
            </a:r>
            <a:r>
              <a:rPr lang="en-US" baseline="0" dirty="0" smtClean="0">
                <a:latin typeface="Calibri" charset="0"/>
              </a:rPr>
              <a:t> thereby causing the pressure within the magma chamber to increase.</a:t>
            </a:r>
          </a:p>
          <a:p>
            <a:pPr marL="171450" indent="-171450" eaLnBrk="1" hangingPunct="1">
              <a:spcBef>
                <a:spcPct val="0"/>
              </a:spcBef>
              <a:buFont typeface="Arial"/>
              <a:buChar char="•"/>
              <a:defRPr/>
            </a:pPr>
            <a:endParaRPr lang="en-US" baseline="0" dirty="0" smtClean="0">
              <a:latin typeface="Calibri" charset="0"/>
            </a:endParaRPr>
          </a:p>
          <a:p>
            <a:pPr marL="171450" indent="-171450" eaLnBrk="1" hangingPunct="1">
              <a:spcBef>
                <a:spcPct val="0"/>
              </a:spcBef>
              <a:buFont typeface="Arial"/>
              <a:buChar char="•"/>
              <a:defRPr/>
            </a:pPr>
            <a:endParaRPr lang="en-US" baseline="0" dirty="0" smtClean="0">
              <a:latin typeface="Calibri" charset="0"/>
            </a:endParaRPr>
          </a:p>
          <a:p>
            <a:pPr marL="171450" indent="-171450" eaLnBrk="1" hangingPunct="1">
              <a:spcBef>
                <a:spcPct val="0"/>
              </a:spcBef>
              <a:buFont typeface="Arial"/>
              <a:buChar char="•"/>
              <a:defRPr/>
            </a:pPr>
            <a:r>
              <a:rPr lang="en-US" dirty="0" smtClean="0">
                <a:latin typeface="Calibri" charset="0"/>
              </a:rPr>
              <a:t>In a magma with lower viscosity,</a:t>
            </a:r>
            <a:r>
              <a:rPr lang="en-US" baseline="0" dirty="0" smtClean="0">
                <a:latin typeface="Calibri" charset="0"/>
              </a:rPr>
              <a:t> gasses can escape to the Earth’s surface in small eruptions. In more viscous magmas, the pressure will build and release in a massive, violent eruption.</a:t>
            </a:r>
            <a:endParaRPr lang="en-US" dirty="0" smtClean="0">
              <a:latin typeface="Calibri" charset="0"/>
            </a:endParaRPr>
          </a:p>
          <a:p>
            <a:pPr eaLnBrk="1" hangingPunct="1">
              <a:spcBef>
                <a:spcPct val="0"/>
              </a:spcBef>
              <a:buFont typeface="Arial"/>
              <a:buNone/>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above image is from Wikipedia, http://</a:t>
            </a:r>
            <a:r>
              <a:rPr lang="en-US" dirty="0" err="1" smtClean="0">
                <a:latin typeface="Calibri" charset="0"/>
              </a:rPr>
              <a:t>en.wikipedia.org</a:t>
            </a:r>
            <a:r>
              <a:rPr lang="en-US" dirty="0" smtClean="0">
                <a:latin typeface="Calibri" charset="0"/>
              </a:rPr>
              <a:t>/wiki/</a:t>
            </a:r>
            <a:r>
              <a:rPr lang="en-US" dirty="0" err="1" smtClean="0">
                <a:latin typeface="Calibri" charset="0"/>
              </a:rPr>
              <a:t>File:Soda_bubbles_macro.jpg</a:t>
            </a:r>
            <a:endParaRPr lang="en-US" dirty="0">
              <a:latin typeface="Calibri" charset="0"/>
            </a:endParaRPr>
          </a:p>
        </p:txBody>
      </p:sp>
      <p:sp>
        <p:nvSpPr>
          <p:cNvPr id="1741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E6F69E02-378E-594D-9F5F-7139DD04F832}" type="slidenum">
              <a:rPr lang="en-US" sz="1200">
                <a:latin typeface="Calibri" charset="0"/>
              </a:rPr>
              <a:pPr algn="r" eaLnBrk="1" hangingPunct="1"/>
              <a:t>6</a:t>
            </a:fld>
            <a:endParaRPr lang="en-US"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rPr>
              <a:t>Notes:</a:t>
            </a:r>
          </a:p>
          <a:p>
            <a:pPr eaLnBrk="1" hangingPunct="1">
              <a:spcBef>
                <a:spcPct val="0"/>
              </a:spcBef>
            </a:pPr>
            <a:endParaRPr lang="en-US">
              <a:latin typeface="Calibri" charset="0"/>
            </a:endParaRPr>
          </a:p>
          <a:p>
            <a:pPr eaLnBrk="1" hangingPunct="1">
              <a:spcBef>
                <a:spcPct val="0"/>
              </a:spcBef>
            </a:pPr>
            <a:r>
              <a:rPr lang="en-US">
                <a:latin typeface="Calibri" charset="0"/>
              </a:rPr>
              <a:t>This slide is designed to guide the instructor’s demonstration using a two-liter bottle of carbonated soda, however it can also be presented to the class as another  slide in the presentation. The slide describes the dissolved gasses in soda (carbon dioxide) and how it can simulate the conditions of dissolved gases in magmas.</a:t>
            </a:r>
          </a:p>
          <a:p>
            <a:pPr eaLnBrk="1" hangingPunct="1">
              <a:spcBef>
                <a:spcPct val="0"/>
              </a:spcBef>
            </a:pPr>
            <a:endParaRPr lang="en-US">
              <a:latin typeface="Calibri" charset="0"/>
            </a:endParaRPr>
          </a:p>
          <a:p>
            <a:pPr eaLnBrk="1" hangingPunct="1">
              <a:spcBef>
                <a:spcPct val="0"/>
              </a:spcBef>
            </a:pPr>
            <a:r>
              <a:rPr lang="en-US">
                <a:latin typeface="Calibri" charset="0"/>
              </a:rPr>
              <a:t>The image is an experiment testing how much carbon dioxide is in a 20 oz. bottle of soda. The balloons are taped to the top of the soda bottle immediately after opening, the balloons will slowly fill with carbon dioxide gas. The image was taken after the soda bottle on the right had been opened for about an hour. </a:t>
            </a:r>
          </a:p>
          <a:p>
            <a:pPr eaLnBrk="1" hangingPunct="1">
              <a:spcBef>
                <a:spcPct val="0"/>
              </a:spcBef>
            </a:pPr>
            <a:endParaRPr lang="en-US">
              <a:latin typeface="Calibri" charset="0"/>
            </a:endParaRPr>
          </a:p>
          <a:p>
            <a:pPr eaLnBrk="1" hangingPunct="1">
              <a:spcBef>
                <a:spcPct val="0"/>
              </a:spcBef>
            </a:pPr>
            <a:r>
              <a:rPr lang="en-US">
                <a:latin typeface="Calibri" charset="0"/>
              </a:rPr>
              <a:t>Instructions for the demonstration can be found in an attached document titled “</a:t>
            </a:r>
            <a:r>
              <a:rPr lang="en-US" altLang="ja-JP">
                <a:latin typeface="Calibri" charset="0"/>
              </a:rPr>
              <a:t>Soda_Bottle_Demonstration</a:t>
            </a:r>
            <a:r>
              <a:rPr lang="en-US">
                <a:latin typeface="Calibri" charset="0"/>
              </a:rPr>
              <a:t>”</a:t>
            </a:r>
            <a:r>
              <a:rPr lang="en-US" altLang="ja-JP">
                <a:latin typeface="Calibri" charset="0"/>
              </a:rPr>
              <a:t>.</a:t>
            </a:r>
          </a:p>
          <a:p>
            <a:pPr eaLnBrk="1" hangingPunct="1">
              <a:spcBef>
                <a:spcPct val="0"/>
              </a:spcBef>
            </a:pPr>
            <a:endParaRPr lang="en-US">
              <a:latin typeface="Calibri" charset="0"/>
            </a:endParaRPr>
          </a:p>
          <a:p>
            <a:pPr eaLnBrk="1" hangingPunct="1">
              <a:spcBef>
                <a:spcPct val="0"/>
              </a:spcBef>
            </a:pPr>
            <a:endParaRPr lang="en-US">
              <a:latin typeface="Calibri" charset="0"/>
            </a:endParaRPr>
          </a:p>
          <a:p>
            <a:pPr eaLnBrk="1" hangingPunct="1">
              <a:spcBef>
                <a:spcPct val="0"/>
              </a:spcBef>
            </a:pPr>
            <a:r>
              <a:rPr lang="en-US">
                <a:latin typeface="Calibri" charset="0"/>
              </a:rPr>
              <a:t>The above image is by Geoffrey Cromwell and is free to use. </a:t>
            </a:r>
          </a:p>
        </p:txBody>
      </p:sp>
      <p:sp>
        <p:nvSpPr>
          <p:cNvPr id="1945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AA5CD63B-A606-274F-AF02-ECC897DFB3B9}" type="slidenum">
              <a:rPr lang="en-US" sz="1200">
                <a:latin typeface="Calibri" charset="0"/>
              </a:rPr>
              <a:pPr algn="r" eaLnBrk="1" hangingPunct="1"/>
              <a:t>7</a:t>
            </a:fld>
            <a:endParaRPr lang="en-US"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reinforces how gas content and viscosity of magma causes explosive volcanic eruptions.</a:t>
            </a:r>
          </a:p>
          <a:p>
            <a:pPr eaLnBrk="1" hangingPunct="1">
              <a:spcBef>
                <a:spcPct val="0"/>
              </a:spcBef>
              <a:defRPr/>
            </a:pPr>
            <a:r>
              <a:rPr lang="en-US" dirty="0" smtClean="0">
                <a:latin typeface="Calibri" charset="0"/>
              </a:rPr>
              <a:t>The two images are from previous slides, emphasizing that highly viscous magma is more likely to lead to explosive eruptions.</a:t>
            </a: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Highly viscous magmas are more “sticky” and trap dissolved gases in the fluid when they would prefer to escape.</a:t>
            </a:r>
          </a:p>
          <a:p>
            <a:pPr marL="171450" indent="-171450" eaLnBrk="1" hangingPunct="1">
              <a:spcBef>
                <a:spcPct val="0"/>
              </a:spcBef>
              <a:buFont typeface="Arial"/>
              <a:buChar char="•"/>
              <a:defRPr/>
            </a:pPr>
            <a:r>
              <a:rPr lang="en-US" dirty="0" smtClean="0">
                <a:latin typeface="Calibri" charset="0"/>
              </a:rPr>
              <a:t>Dissolved</a:t>
            </a:r>
            <a:r>
              <a:rPr lang="en-US" baseline="0" dirty="0" smtClean="0">
                <a:latin typeface="Calibri" charset="0"/>
              </a:rPr>
              <a:t> gases need to nucleate into gas bubbles before escaping a fluid. In more viscous fluids, this process takes longer. Once bubbles form, the high viscosity also slows the escape of those bubbles, essentially trapping them. </a:t>
            </a:r>
          </a:p>
          <a:p>
            <a:pPr marL="171450" indent="-171450" eaLnBrk="1" hangingPunct="1">
              <a:spcBef>
                <a:spcPct val="0"/>
              </a:spcBef>
              <a:buFont typeface="Arial"/>
              <a:buChar char="•"/>
              <a:defRPr/>
            </a:pPr>
            <a:r>
              <a:rPr lang="en-US" dirty="0" smtClean="0">
                <a:latin typeface="Calibri" charset="0"/>
              </a:rPr>
              <a:t>By trapping the gases in the magma, pressure builds as the gases expand, leading up to an explosive release of energy.</a:t>
            </a:r>
            <a:r>
              <a:rPr lang="en-US" baseline="0" dirty="0" smtClean="0">
                <a:latin typeface="Calibri" charset="0"/>
              </a:rPr>
              <a:t> With very high pressures, a single explosive eruptive event is likely.</a:t>
            </a: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High viscosity magmas result in slow moving lavas that have a high silica content. An example of such a lava is called rhyolite.</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two images are from Wikipedia, http://</a:t>
            </a:r>
            <a:r>
              <a:rPr lang="en-US" dirty="0" err="1" smtClean="0">
                <a:latin typeface="Calibri" charset="0"/>
              </a:rPr>
              <a:t>en.wikipedia.org</a:t>
            </a:r>
            <a:r>
              <a:rPr lang="en-US" dirty="0" smtClean="0">
                <a:latin typeface="Calibri" charset="0"/>
              </a:rPr>
              <a:t>/wiki/</a:t>
            </a:r>
            <a:r>
              <a:rPr lang="en-US" dirty="0" err="1" smtClean="0">
                <a:latin typeface="Calibri" charset="0"/>
              </a:rPr>
              <a:t>File:Runny_hunny.jpg</a:t>
            </a:r>
            <a:r>
              <a:rPr lang="en-US" dirty="0" smtClean="0">
                <a:latin typeface="Calibri" charset="0"/>
              </a:rPr>
              <a:t> and http://</a:t>
            </a:r>
            <a:r>
              <a:rPr lang="en-US" dirty="0" err="1" smtClean="0">
                <a:latin typeface="Calibri" charset="0"/>
              </a:rPr>
              <a:t>en.wikipedia.org</a:t>
            </a:r>
            <a:r>
              <a:rPr lang="en-US" dirty="0" smtClean="0">
                <a:latin typeface="Calibri" charset="0"/>
              </a:rPr>
              <a:t>/wiki/</a:t>
            </a:r>
            <a:r>
              <a:rPr lang="en-US" dirty="0" err="1" smtClean="0">
                <a:latin typeface="Calibri" charset="0"/>
              </a:rPr>
              <a:t>File:Pyroclastic_flows_at_Mayon_Volcano.jpg</a:t>
            </a:r>
            <a:endParaRPr lang="en-US" dirty="0" smtClean="0">
              <a:latin typeface="Calibri" charset="0"/>
            </a:endParaRPr>
          </a:p>
          <a:p>
            <a:pPr eaLnBrk="1" hangingPunct="1">
              <a:spcBef>
                <a:spcPct val="0"/>
              </a:spcBef>
              <a:defRPr/>
            </a:pPr>
            <a:r>
              <a:rPr lang="en-US" dirty="0" smtClean="0">
                <a:latin typeface="Calibri" charset="0"/>
              </a:rPr>
              <a:t> </a:t>
            </a:r>
          </a:p>
          <a:p>
            <a:pPr eaLnBrk="1" hangingPunct="1">
              <a:spcBef>
                <a:spcPct val="0"/>
              </a:spcBef>
              <a:defRPr/>
            </a:pPr>
            <a:endParaRPr lang="en-US" dirty="0" smtClean="0">
              <a:latin typeface="Calibri" charset="0"/>
            </a:endParaRPr>
          </a:p>
        </p:txBody>
      </p:sp>
      <p:sp>
        <p:nvSpPr>
          <p:cNvPr id="2355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7135377-9FDD-7D48-8900-946292755002}" type="slidenum">
              <a:rPr lang="en-US" sz="1200">
                <a:latin typeface="Calibri" charset="0"/>
              </a:rPr>
              <a:pPr algn="r" eaLnBrk="1" hangingPunct="1"/>
              <a:t>8</a:t>
            </a:fld>
            <a:endParaRPr lang="en-US"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US" dirty="0" smtClean="0">
                <a:latin typeface="Calibri" charset="0"/>
              </a:rPr>
              <a:t>Notes:</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This slide reinforces how gas content and viscosity of magma causes non-explosive, effusive volcanic eruptions.</a:t>
            </a:r>
          </a:p>
          <a:p>
            <a:pPr eaLnBrk="1" hangingPunct="1">
              <a:spcBef>
                <a:spcPct val="0"/>
              </a:spcBef>
              <a:defRPr/>
            </a:pPr>
            <a:r>
              <a:rPr lang="en-US" dirty="0" smtClean="0">
                <a:latin typeface="Calibri" charset="0"/>
              </a:rPr>
              <a:t>The image of a lava flow is from a previous slide. The other image shows a waterfall, representing low viscosity fluids. These pictures show that less viscous magma is associated with effusive eruptions.</a:t>
            </a:r>
          </a:p>
          <a:p>
            <a:pPr eaLnBrk="1" hangingPunct="1">
              <a:spcBef>
                <a:spcPct val="0"/>
              </a:spcBef>
              <a:defRPr/>
            </a:pP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Low viscosity magmas are generally associated with non-explosive volcanic eruptions</a:t>
            </a:r>
          </a:p>
          <a:p>
            <a:pPr marL="171450" indent="-171450" eaLnBrk="1" hangingPunct="1">
              <a:spcBef>
                <a:spcPct val="0"/>
              </a:spcBef>
              <a:buFont typeface="Arial"/>
              <a:buChar char="•"/>
              <a:defRPr/>
            </a:pPr>
            <a:r>
              <a:rPr lang="en-US" dirty="0" smtClean="0">
                <a:latin typeface="Calibri" charset="0"/>
              </a:rPr>
              <a:t>Lower </a:t>
            </a:r>
            <a:r>
              <a:rPr lang="en-US" dirty="0" err="1" smtClean="0">
                <a:latin typeface="Calibri" charset="0"/>
              </a:rPr>
              <a:t>viscousity</a:t>
            </a:r>
            <a:r>
              <a:rPr lang="en-US" dirty="0" smtClean="0">
                <a:latin typeface="Calibri" charset="0"/>
              </a:rPr>
              <a:t> magmas aren’t as “sticky” and dissolved gases are usually able to escape as the magma rises to closer to the surface. </a:t>
            </a:r>
          </a:p>
          <a:p>
            <a:pPr marL="171450" indent="-171450" eaLnBrk="1" hangingPunct="1">
              <a:spcBef>
                <a:spcPct val="0"/>
              </a:spcBef>
              <a:buFont typeface="Arial"/>
              <a:buChar char="•"/>
              <a:defRPr/>
            </a:pPr>
            <a:r>
              <a:rPr lang="en-US" dirty="0" smtClean="0">
                <a:latin typeface="Calibri" charset="0"/>
              </a:rPr>
              <a:t>The nucleation</a:t>
            </a:r>
            <a:r>
              <a:rPr lang="en-US" baseline="0" dirty="0" smtClean="0">
                <a:latin typeface="Calibri" charset="0"/>
              </a:rPr>
              <a:t> process of dissolved gases can occur more quickly since the magma is less sticky. Once the bubbles form, they can escape the fluid, preventing the build-up of explosive pressures. </a:t>
            </a:r>
            <a:endParaRPr lang="en-US" dirty="0" smtClean="0">
              <a:latin typeface="Calibri" charset="0"/>
            </a:endParaRPr>
          </a:p>
          <a:p>
            <a:pPr marL="171450" indent="-171450" eaLnBrk="1" hangingPunct="1">
              <a:spcBef>
                <a:spcPct val="0"/>
              </a:spcBef>
              <a:buFont typeface="Arial"/>
              <a:buChar char="•"/>
              <a:defRPr/>
            </a:pPr>
            <a:r>
              <a:rPr lang="en-US" dirty="0" smtClean="0">
                <a:latin typeface="Calibri" charset="0"/>
              </a:rPr>
              <a:t>Lower viscosity magmas generally produce fast flowing lavas from effusive volcanoes. These lavas are more likely to cover large areas. They generally have a lower silica content. One example of such a lava is basalt. </a:t>
            </a:r>
          </a:p>
          <a:p>
            <a:pPr eaLnBrk="1" hangingPunct="1">
              <a:spcBef>
                <a:spcPct val="0"/>
              </a:spcBef>
              <a:defRPr/>
            </a:pPr>
            <a:endParaRPr lang="en-US" dirty="0" smtClean="0">
              <a:latin typeface="Calibri" charset="0"/>
            </a:endParaRP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The two images are from Wikipedia, http://</a:t>
            </a:r>
            <a:r>
              <a:rPr lang="en-US" dirty="0" err="1" smtClean="0">
                <a:latin typeface="Calibri" charset="0"/>
              </a:rPr>
              <a:t>en.wikipedia.org</a:t>
            </a:r>
            <a:r>
              <a:rPr lang="en-US" dirty="0" smtClean="0">
                <a:latin typeface="Calibri" charset="0"/>
              </a:rPr>
              <a:t>/wiki/File:Havasu_Falls_1a_md.jpg and http://</a:t>
            </a:r>
            <a:r>
              <a:rPr lang="en-US" dirty="0" err="1" smtClean="0">
                <a:latin typeface="Calibri" charset="0"/>
              </a:rPr>
              <a:t>en.wikipedia.org</a:t>
            </a:r>
            <a:r>
              <a:rPr lang="en-US" dirty="0" smtClean="0">
                <a:latin typeface="Calibri" charset="0"/>
              </a:rPr>
              <a:t>/wiki/File:Lava_flow_at_Krafla,_1984.jpg</a:t>
            </a:r>
          </a:p>
          <a:p>
            <a:pPr eaLnBrk="1" hangingPunct="1">
              <a:spcBef>
                <a:spcPct val="0"/>
              </a:spcBef>
              <a:defRPr/>
            </a:pPr>
            <a:endParaRPr lang="en-US" dirty="0" smtClean="0">
              <a:latin typeface="Calibri" charset="0"/>
            </a:endParaRPr>
          </a:p>
          <a:p>
            <a:pPr eaLnBrk="1" hangingPunct="1">
              <a:spcBef>
                <a:spcPct val="0"/>
              </a:spcBef>
              <a:defRPr/>
            </a:pPr>
            <a:r>
              <a:rPr lang="en-US" dirty="0" smtClean="0">
                <a:latin typeface="Calibri" charset="0"/>
              </a:rPr>
              <a:t> </a:t>
            </a:r>
          </a:p>
          <a:p>
            <a:pPr eaLnBrk="1" hangingPunct="1">
              <a:spcBef>
                <a:spcPct val="0"/>
              </a:spcBef>
              <a:defRPr/>
            </a:pPr>
            <a:endParaRPr lang="en-US" dirty="0" smtClean="0">
              <a:latin typeface="Calibri" charset="0"/>
            </a:endParaRPr>
          </a:p>
          <a:p>
            <a:pPr eaLnBrk="1" hangingPunct="1">
              <a:spcBef>
                <a:spcPct val="0"/>
              </a:spcBef>
              <a:defRPr/>
            </a:pPr>
            <a:endParaRPr lang="en-US" dirty="0">
              <a:latin typeface="Calibri" charset="0"/>
            </a:endParaRPr>
          </a:p>
        </p:txBody>
      </p:sp>
      <p:sp>
        <p:nvSpPr>
          <p:cNvPr id="2560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A41B6C4D-A7C4-CD45-82A7-CDC4283CF5AA}" type="slidenum">
              <a:rPr lang="en-US" sz="1200">
                <a:latin typeface="Calibri" charset="0"/>
              </a:rPr>
              <a:pPr algn="r" eaLnBrk="1" hangingPunct="1"/>
              <a:t>9</a:t>
            </a:fld>
            <a:endParaRPr lang="en-US"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This slide discusses </a:t>
            </a:r>
            <a:r>
              <a:rPr lang="en-US" dirty="0" err="1" smtClean="0"/>
              <a:t>hydromagmatic</a:t>
            </a:r>
            <a:r>
              <a:rPr lang="en-US" dirty="0" smtClean="0"/>
              <a:t> interactions</a:t>
            </a:r>
            <a:r>
              <a:rPr lang="en-US" baseline="0" dirty="0" smtClean="0"/>
              <a:t> that cause explosive volcanism. There are two types of interactions. </a:t>
            </a:r>
          </a:p>
          <a:p>
            <a:endParaRPr lang="en-US" baseline="0" dirty="0" smtClean="0"/>
          </a:p>
          <a:p>
            <a:pPr marL="171450" indent="-171450">
              <a:buFont typeface="Arial"/>
              <a:buChar char="•"/>
            </a:pPr>
            <a:r>
              <a:rPr lang="en-US" baseline="0" dirty="0" smtClean="0"/>
              <a:t>The first is contact of groundwater or seawater with the magma conduit. This occurs underground, prior to an actual eruption. The water explosively turns into steam, causing an explosive eruption (called a phreatic eruption)</a:t>
            </a:r>
          </a:p>
          <a:p>
            <a:pPr marL="171450" indent="-171450">
              <a:buFont typeface="Arial"/>
              <a:buChar char="•"/>
            </a:pPr>
            <a:r>
              <a:rPr lang="en-US" baseline="0" dirty="0" smtClean="0"/>
              <a:t>This type of eruption is illustrated in the </a:t>
            </a:r>
            <a:r>
              <a:rPr lang="en-US" baseline="0" dirty="0" err="1" smtClean="0"/>
              <a:t>lefthand</a:t>
            </a:r>
            <a:r>
              <a:rPr lang="en-US" baseline="0" dirty="0" smtClean="0"/>
              <a:t> image from the 1980 Mt. St.  Helens eruption.</a:t>
            </a:r>
          </a:p>
          <a:p>
            <a:pPr marL="171450" indent="-171450">
              <a:buFont typeface="Arial"/>
              <a:buChar char="•"/>
            </a:pPr>
            <a:r>
              <a:rPr lang="en-US" baseline="0" dirty="0" smtClean="0"/>
              <a:t>The second type of interaction is post-eruption contact with standing water (e.g. ocean, lakes, glaciers) (</a:t>
            </a:r>
            <a:r>
              <a:rPr lang="en-US" baseline="0" dirty="0" err="1" smtClean="0"/>
              <a:t>phreatomagmatic</a:t>
            </a:r>
            <a:r>
              <a:rPr lang="en-US" baseline="0" dirty="0" smtClean="0"/>
              <a:t> eruptions)</a:t>
            </a:r>
          </a:p>
          <a:p>
            <a:pPr marL="171450" indent="-171450">
              <a:buFont typeface="Arial"/>
              <a:buChar char="•"/>
            </a:pPr>
            <a:r>
              <a:rPr lang="en-US" baseline="0" dirty="0" smtClean="0"/>
              <a:t>Eruptions of this kind produce steam, ash and fragmented lava and are explosive, although not to the degree of phreatic eruptions.</a:t>
            </a:r>
          </a:p>
          <a:p>
            <a:pPr marL="171450" indent="-171450">
              <a:buFont typeface="Arial"/>
              <a:buChar char="•"/>
            </a:pPr>
            <a:r>
              <a:rPr lang="en-US" baseline="0" dirty="0" smtClean="0"/>
              <a:t>An example of this is in the top right photograph of the </a:t>
            </a:r>
            <a:r>
              <a:rPr lang="en-US" baseline="0" dirty="0" err="1" smtClean="0"/>
              <a:t>Surtsey</a:t>
            </a:r>
            <a:r>
              <a:rPr lang="en-US" baseline="0" dirty="0" smtClean="0"/>
              <a:t> eruption in Iceland in 1963, the submarine eruption produces a large steam column.</a:t>
            </a:r>
          </a:p>
          <a:p>
            <a:pPr marL="171450" indent="-171450">
              <a:buFont typeface="Arial"/>
              <a:buChar char="•"/>
            </a:pPr>
            <a:r>
              <a:rPr lang="en-US" baseline="0" dirty="0" smtClean="0"/>
              <a:t>The volcano at </a:t>
            </a:r>
            <a:r>
              <a:rPr lang="en-US" baseline="0" dirty="0" err="1" smtClean="0"/>
              <a:t>Surtsey</a:t>
            </a:r>
            <a:r>
              <a:rPr lang="en-US" baseline="0" dirty="0" smtClean="0"/>
              <a:t> eventually rose above sea level, after that the eruption was similar to the image in the bottom right, a normal effusive eruption.</a:t>
            </a:r>
            <a:endParaRPr lang="en-US" dirty="0" smtClean="0"/>
          </a:p>
          <a:p>
            <a:endParaRPr lang="en-US" dirty="0" smtClean="0"/>
          </a:p>
          <a:p>
            <a:r>
              <a:rPr lang="en-US" dirty="0" smtClean="0"/>
              <a:t>Left Image from</a:t>
            </a:r>
            <a:r>
              <a:rPr lang="en-US" baseline="0" dirty="0" smtClean="0"/>
              <a:t> Wikipedia, </a:t>
            </a:r>
            <a:r>
              <a:rPr lang="en-US" dirty="0" smtClean="0"/>
              <a:t>http://</a:t>
            </a:r>
            <a:r>
              <a:rPr lang="en-US" dirty="0" err="1" smtClean="0"/>
              <a:t>en.wikipedia.org</a:t>
            </a:r>
            <a:r>
              <a:rPr lang="en-US" dirty="0" smtClean="0"/>
              <a:t>/wiki/File:Phreatic_St._</a:t>
            </a:r>
            <a:r>
              <a:rPr lang="en-US" dirty="0" err="1" smtClean="0"/>
              <a:t>Helens.jpg</a:t>
            </a:r>
            <a:endParaRPr lang="en-US" dirty="0" smtClean="0"/>
          </a:p>
          <a:p>
            <a:r>
              <a:rPr lang="en-US" dirty="0" smtClean="0"/>
              <a:t>Top right image from Wikipedia, http://</a:t>
            </a:r>
            <a:r>
              <a:rPr lang="en-US" dirty="0" err="1" smtClean="0"/>
              <a:t>en.wikipedia.org</a:t>
            </a:r>
            <a:r>
              <a:rPr lang="en-US" dirty="0" smtClean="0"/>
              <a:t>/wiki/File:Surtsey_eruption_1963.jpg</a:t>
            </a:r>
          </a:p>
          <a:p>
            <a:r>
              <a:rPr lang="en-US" dirty="0" smtClean="0"/>
              <a:t>Bottom right image from previous</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pPr>
              <a:defRPr/>
            </a:pPr>
            <a:fld id="{AF0DAE89-1233-714A-8A9F-FA22F38431D0}" type="slidenum">
              <a:rPr lang="en-US" smtClean="0"/>
              <a:pPr>
                <a:defRPr/>
              </a:pPr>
              <a:t>10</a:t>
            </a:fld>
            <a:endParaRPr lang="en-US"/>
          </a:p>
        </p:txBody>
      </p:sp>
    </p:spTree>
    <p:extLst>
      <p:ext uri="{BB962C8B-B14F-4D97-AF65-F5344CB8AC3E}">
        <p14:creationId xmlns:p14="http://schemas.microsoft.com/office/powerpoint/2010/main" val="2869771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The main take home message for students should be that explosive volcanic eruptions are controlled by the composition of the magma. Gas content and viscosity are the two major components that dictate </a:t>
            </a:r>
            <a:r>
              <a:rPr lang="en-US" dirty="0" err="1">
                <a:latin typeface="Calibri" charset="0"/>
              </a:rPr>
              <a:t>explosivity</a:t>
            </a:r>
            <a:r>
              <a:rPr lang="en-US" dirty="0">
                <a:latin typeface="Calibri" charset="0"/>
              </a:rPr>
              <a:t>.</a:t>
            </a:r>
          </a:p>
          <a:p>
            <a:pPr eaLnBrk="1" hangingPunct="1">
              <a:spcBef>
                <a:spcPct val="0"/>
              </a:spcBef>
            </a:pPr>
            <a:endParaRPr lang="en-US" dirty="0">
              <a:latin typeface="Calibri" charset="0"/>
            </a:endParaRPr>
          </a:p>
          <a:p>
            <a:pPr eaLnBrk="1" hangingPunct="1">
              <a:spcBef>
                <a:spcPct val="0"/>
              </a:spcBef>
            </a:pPr>
            <a:r>
              <a:rPr lang="en-US" dirty="0">
                <a:latin typeface="Calibri" charset="0"/>
              </a:rPr>
              <a:t>In general, more viscous magmas trap more gasses, which in turn leads to a greater build-up of pressure as the magma moves closer to the Earth’s surface. More pressure, like in a soda bottle, leads to more violent eruptions when the pressure is finally released (by the rupturing of the volcano or by opening the cap on a soda bottle).</a:t>
            </a:r>
          </a:p>
          <a:p>
            <a:pPr eaLnBrk="1" hangingPunct="1">
              <a:spcBef>
                <a:spcPct val="0"/>
              </a:spcBef>
            </a:pPr>
            <a:endParaRPr lang="en-US" dirty="0">
              <a:latin typeface="Calibri" charset="0"/>
            </a:endParaRPr>
          </a:p>
          <a:p>
            <a:pPr eaLnBrk="1" hangingPunct="1">
              <a:spcBef>
                <a:spcPct val="0"/>
              </a:spcBef>
            </a:pPr>
            <a:r>
              <a:rPr lang="en-US" dirty="0">
                <a:latin typeface="Calibri" charset="0"/>
              </a:rPr>
              <a:t>More viscous magmas  generally have more silica content, and form rocks such as rhyolite. This type of lava could be represented by honey or syrup.  Less viscous lavas form rocks such as basalt, which has a lower silica content. Lower viscosity lavas could be represented by juice or milk.</a:t>
            </a:r>
          </a:p>
          <a:p>
            <a:pPr eaLnBrk="1" hangingPunct="1">
              <a:spcBef>
                <a:spcPct val="0"/>
              </a:spcBef>
            </a:pPr>
            <a:endParaRPr lang="en-US" dirty="0">
              <a:latin typeface="Calibri" charset="0"/>
            </a:endParaRPr>
          </a:p>
          <a:p>
            <a:pPr eaLnBrk="1" hangingPunct="1">
              <a:spcBef>
                <a:spcPct val="0"/>
              </a:spcBef>
            </a:pPr>
            <a:r>
              <a:rPr lang="en-US" dirty="0">
                <a:latin typeface="Calibri" charset="0"/>
              </a:rPr>
              <a:t>An activity on viscosity follows this presentation. Students will explore the viscosity of different household fluids in order to gain a physical understanding of viscosity and relate their findings to different magma types. The handout and student instructions are in the document titled, “</a:t>
            </a:r>
            <a:r>
              <a:rPr lang="en-US" altLang="ja-JP" dirty="0" smtClean="0">
                <a:latin typeface="Calibri" charset="0"/>
              </a:rPr>
              <a:t>Viscosity</a:t>
            </a:r>
            <a:r>
              <a:rPr lang="en-US" altLang="ja-JP" baseline="0" dirty="0" smtClean="0">
                <a:latin typeface="Calibri" charset="0"/>
              </a:rPr>
              <a:t> </a:t>
            </a:r>
            <a:r>
              <a:rPr lang="en-US" altLang="ja-JP" dirty="0" smtClean="0">
                <a:latin typeface="Calibri" charset="0"/>
              </a:rPr>
              <a:t>Activity</a:t>
            </a:r>
            <a:r>
              <a:rPr lang="en-US" dirty="0">
                <a:latin typeface="Calibri" charset="0"/>
              </a:rPr>
              <a:t>”</a:t>
            </a:r>
            <a:r>
              <a:rPr lang="en-US" altLang="ja-JP" dirty="0">
                <a:latin typeface="Calibri" charset="0"/>
              </a:rPr>
              <a:t>. Teacher instructions are in the document titled, </a:t>
            </a:r>
            <a:r>
              <a:rPr lang="en-US" dirty="0">
                <a:latin typeface="Calibri" charset="0"/>
              </a:rPr>
              <a:t>“</a:t>
            </a:r>
            <a:r>
              <a:rPr lang="en-US" altLang="ja-JP" dirty="0" smtClean="0">
                <a:latin typeface="Calibri" charset="0"/>
              </a:rPr>
              <a:t>Viscosity</a:t>
            </a:r>
            <a:r>
              <a:rPr lang="en-US" altLang="ja-JP" baseline="0" dirty="0" smtClean="0">
                <a:latin typeface="Calibri" charset="0"/>
              </a:rPr>
              <a:t> </a:t>
            </a:r>
            <a:r>
              <a:rPr lang="en-US" altLang="ja-JP" dirty="0" smtClean="0">
                <a:latin typeface="Calibri" charset="0"/>
              </a:rPr>
              <a:t>Activity</a:t>
            </a:r>
            <a:r>
              <a:rPr lang="en-US" altLang="ja-JP" baseline="0" dirty="0" smtClean="0">
                <a:latin typeface="Calibri" charset="0"/>
              </a:rPr>
              <a:t> Instructions</a:t>
            </a:r>
            <a:r>
              <a:rPr lang="en-US" dirty="0" smtClean="0">
                <a:latin typeface="Calibri" charset="0"/>
              </a:rPr>
              <a:t>”</a:t>
            </a:r>
            <a:r>
              <a:rPr lang="en-US" altLang="ja-JP" dirty="0" smtClean="0">
                <a:latin typeface="Calibri" charset="0"/>
              </a:rPr>
              <a:t> </a:t>
            </a:r>
            <a:r>
              <a:rPr lang="en-US" altLang="ja-JP" dirty="0">
                <a:latin typeface="Calibri" charset="0"/>
              </a:rPr>
              <a:t>and </a:t>
            </a:r>
            <a:r>
              <a:rPr lang="en-US" dirty="0">
                <a:latin typeface="Calibri" charset="0"/>
              </a:rPr>
              <a:t>“</a:t>
            </a:r>
            <a:r>
              <a:rPr lang="en-US" altLang="ja-JP" dirty="0" smtClean="0">
                <a:latin typeface="Calibri" charset="0"/>
              </a:rPr>
              <a:t>Viscosity</a:t>
            </a:r>
            <a:r>
              <a:rPr lang="en-US" altLang="ja-JP" baseline="0" dirty="0" smtClean="0">
                <a:latin typeface="Calibri" charset="0"/>
              </a:rPr>
              <a:t> Labels</a:t>
            </a:r>
            <a:r>
              <a:rPr lang="en-US" dirty="0" smtClean="0">
                <a:latin typeface="Calibri" charset="0"/>
              </a:rPr>
              <a:t>”</a:t>
            </a:r>
            <a:r>
              <a:rPr lang="en-US" altLang="ja-JP" dirty="0">
                <a:latin typeface="Calibri" charset="0"/>
              </a:rPr>
              <a:t>.</a:t>
            </a:r>
            <a:endParaRPr lang="en-US"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647A74B-A9B1-4E41-BDB7-59D01B2AE95A}" type="slidenum">
              <a:rPr lang="en-US" sz="1200">
                <a:latin typeface="Calibri" charset="0"/>
              </a:rPr>
              <a:pPr eaLnBrk="1" hangingPunct="1"/>
              <a:t>11</a:t>
            </a:fld>
            <a:endParaRPr lang="en-US"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4"/>
          <p:cNvSpPr>
            <a:spLocks noChangeArrowheads="1"/>
          </p:cNvSpPr>
          <p:nvPr/>
        </p:nvSpPr>
        <p:spPr bwMode="auto">
          <a:xfrm>
            <a:off x="146050" y="6391275"/>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Straight Connector 25"/>
          <p:cNvSpPr>
            <a:spLocks noChangeShapeType="1"/>
          </p:cNvSpPr>
          <p:nvPr/>
        </p:nvSpPr>
        <p:spPr bwMode="auto">
          <a:xfrm>
            <a:off x="155575" y="2419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4362450" y="2209800"/>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lang="en-US" dirty="0"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rgbClr val="8B216A"/>
                </a:solidFill>
              </a:defRPr>
            </a:lvl1pPr>
          </a:lstStyle>
          <a:p>
            <a:r>
              <a:rPr lang="en-US" dirty="0" smtClean="0"/>
              <a:t>Click to edit Master title style</a:t>
            </a:r>
            <a:endParaRPr lang="en-US" dirty="0"/>
          </a:p>
        </p:txBody>
      </p:sp>
      <p:sp>
        <p:nvSpPr>
          <p:cNvPr id="15" name="Date Placeholder 27"/>
          <p:cNvSpPr>
            <a:spLocks noGrp="1"/>
          </p:cNvSpPr>
          <p:nvPr>
            <p:ph type="dt" sz="half" idx="10"/>
          </p:nvPr>
        </p:nvSpPr>
        <p:spPr/>
        <p:txBody>
          <a:bodyPr/>
          <a:lstStyle>
            <a:lvl1pPr>
              <a:defRPr/>
            </a:lvl1pPr>
          </a:lstStyle>
          <a:p>
            <a:pPr>
              <a:defRPr/>
            </a:pPr>
            <a:r>
              <a:rPr lang="en-US"/>
              <a:t>Scripps Classroom Connection</a:t>
            </a:r>
          </a:p>
        </p:txBody>
      </p:sp>
      <p:sp>
        <p:nvSpPr>
          <p:cNvPr id="16" name="Footer Placeholder 16"/>
          <p:cNvSpPr>
            <a:spLocks noGrp="1"/>
          </p:cNvSpPr>
          <p:nvPr>
            <p:ph type="ftr" sz="quarter" idx="11"/>
          </p:nvPr>
        </p:nvSpPr>
        <p:spPr/>
        <p:txBody>
          <a:bodyPr/>
          <a:lstStyle>
            <a:lvl1pPr>
              <a:defRPr>
                <a:solidFill>
                  <a:schemeClr val="bg1"/>
                </a:solidFill>
              </a:defRPr>
            </a:lvl1pPr>
          </a:lstStyle>
          <a:p>
            <a:pPr>
              <a:defRPr/>
            </a:pPr>
            <a:r>
              <a:rPr lang="en-US"/>
              <a:t>http://earthref.org/SCC</a:t>
            </a:r>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1923FABF-B33F-E54B-82E2-3FEBDFE98EE9}" type="slidenum">
              <a:rPr lang="en-US"/>
              <a:pPr>
                <a:defRPr/>
              </a:pPr>
              <a:t>‹#›</a:t>
            </a:fld>
            <a:endParaRPr lang="en-US"/>
          </a:p>
        </p:txBody>
      </p:sp>
    </p:spTree>
    <p:extLst>
      <p:ext uri="{BB962C8B-B14F-4D97-AF65-F5344CB8AC3E}">
        <p14:creationId xmlns:p14="http://schemas.microsoft.com/office/powerpoint/2010/main" val="359417551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8"/>
          <p:cNvSpPr>
            <a:spLocks noGrp="1"/>
          </p:cNvSpPr>
          <p:nvPr>
            <p:ph type="dt" sz="half" idx="10"/>
          </p:nvPr>
        </p:nvSpPr>
        <p:spPr/>
        <p:txBody>
          <a:bodyPr/>
          <a:lstStyle>
            <a:lvl1pPr>
              <a:defRPr/>
            </a:lvl1pPr>
          </a:lstStyle>
          <a:p>
            <a:pPr>
              <a:defRPr/>
            </a:pPr>
            <a:r>
              <a:rPr lang="en-US"/>
              <a:t>Scripps Classroom Connection</a:t>
            </a:r>
          </a:p>
        </p:txBody>
      </p:sp>
      <p:sp>
        <p:nvSpPr>
          <p:cNvPr id="5" name="Slide Number Placeholder 9"/>
          <p:cNvSpPr>
            <a:spLocks noGrp="1"/>
          </p:cNvSpPr>
          <p:nvPr>
            <p:ph type="sldNum" sz="quarter" idx="11"/>
          </p:nvPr>
        </p:nvSpPr>
        <p:spPr/>
        <p:txBody>
          <a:bodyPr/>
          <a:lstStyle>
            <a:lvl1pPr>
              <a:defRPr/>
            </a:lvl1pPr>
          </a:lstStyle>
          <a:p>
            <a:pPr>
              <a:defRPr/>
            </a:pPr>
            <a:fld id="{FA76A6A1-D9C9-B04C-AE4C-55A698EEDFA2}" type="slidenum">
              <a:rPr lang="en-US"/>
              <a:pPr>
                <a:defRPr/>
              </a:pPr>
              <a:t>‹#›</a:t>
            </a:fld>
            <a:endParaRPr lang="en-US"/>
          </a:p>
        </p:txBody>
      </p:sp>
      <p:sp>
        <p:nvSpPr>
          <p:cNvPr id="6" name="Footer Placeholder 10"/>
          <p:cNvSpPr>
            <a:spLocks noGrp="1"/>
          </p:cNvSpPr>
          <p:nvPr>
            <p:ph type="ftr" sz="quarter" idx="12"/>
          </p:nvPr>
        </p:nvSpPr>
        <p:spPr/>
        <p:txBody>
          <a:bodyPr/>
          <a:lstStyle>
            <a:lvl1pPr>
              <a:defRPr/>
            </a:lvl1pPr>
          </a:lstStyle>
          <a:p>
            <a:pPr>
              <a:defRPr/>
            </a:pPr>
            <a:r>
              <a:rPr lang="en-US"/>
              <a:t>http://earthref.org/SCC</a:t>
            </a:r>
          </a:p>
        </p:txBody>
      </p:sp>
    </p:spTree>
    <p:extLst>
      <p:ext uri="{BB962C8B-B14F-4D97-AF65-F5344CB8AC3E}">
        <p14:creationId xmlns:p14="http://schemas.microsoft.com/office/powerpoint/2010/main" val="75480069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2" name="Rectangle 11"/>
          <p:cNvSpPr/>
          <p:nvPr/>
        </p:nvSpPr>
        <p:spPr>
          <a:xfrm>
            <a:off x="152400" y="1371600"/>
            <a:ext cx="8832850"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3" name="Rectangle 26"/>
          <p:cNvSpPr>
            <a:spLocks noChangeArrowheads="1"/>
          </p:cNvSpPr>
          <p:nvPr/>
        </p:nvSpPr>
        <p:spPr bwMode="auto">
          <a:xfrm>
            <a:off x="146050" y="6391275"/>
            <a:ext cx="8832850" cy="31115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4" name="Straight Connector 27"/>
          <p:cNvSpPr>
            <a:spLocks noChangeShapeType="1"/>
          </p:cNvSpPr>
          <p:nvPr/>
        </p:nvSpPr>
        <p:spPr bwMode="auto">
          <a:xfrm>
            <a:off x="152400" y="1279525"/>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Rectangle 28"/>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7" name="Oval 16"/>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r>
              <a:rPr lang="en-US"/>
              <a:t>Scripps Classroom Connection</a:t>
            </a:r>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en-US"/>
              <a:t>http://earthref.org/SCC</a:t>
            </a:r>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CE2E84B1-D387-6B44-B692-BB9AC803149D}" type="slidenum">
              <a:rPr lang="en-US"/>
              <a:pPr>
                <a:defRPr/>
              </a:pPr>
              <a:t>‹#›</a:t>
            </a:fld>
            <a:endParaRPr lang="en-US"/>
          </a:p>
        </p:txBody>
      </p:sp>
    </p:spTree>
    <p:extLst>
      <p:ext uri="{BB962C8B-B14F-4D97-AF65-F5344CB8AC3E}">
        <p14:creationId xmlns:p14="http://schemas.microsoft.com/office/powerpoint/2010/main" val="372908306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9"/>
          <p:cNvSpPr>
            <a:spLocks noChangeArrowheads="1"/>
          </p:cNvSpPr>
          <p:nvPr/>
        </p:nvSpPr>
        <p:spPr bwMode="auto">
          <a:xfrm>
            <a:off x="152400" y="152400"/>
            <a:ext cx="8832850" cy="30480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9"/>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1"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2" name="Straight Connector 27"/>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AE1279D5-1720-8641-87D9-58AB332048F9}"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240976457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19"/>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5"/>
          <p:cNvSpPr>
            <a:spLocks noChangeArrowheads="1"/>
          </p:cNvSpPr>
          <p:nvPr/>
        </p:nvSpPr>
        <p:spPr bwMode="auto">
          <a:xfrm>
            <a:off x="152400" y="152400"/>
            <a:ext cx="8832850" cy="301625"/>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Rectangle 10"/>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2" name="Rectangle 2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B5A099AE-1289-A84C-A2A6-040164FEB92D}"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38417917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30" name="Rectangle 8"/>
          <p:cNvSpPr>
            <a:spLocks noChangeArrowheads="1"/>
          </p:cNvSpPr>
          <p:nvPr/>
        </p:nvSpPr>
        <p:spPr bwMode="auto">
          <a:xfrm>
            <a:off x="158750" y="6396038"/>
            <a:ext cx="8831263" cy="309562"/>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4" name="Date Placeholder 13"/>
          <p:cNvSpPr>
            <a:spLocks noGrp="1"/>
          </p:cNvSpPr>
          <p:nvPr>
            <p:ph type="dt" sz="half" idx="2"/>
          </p:nvPr>
        </p:nvSpPr>
        <p:spPr>
          <a:xfrm>
            <a:off x="5932488" y="6391275"/>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b="1">
                <a:solidFill>
                  <a:srgbClr val="FFFFFF"/>
                </a:solidFill>
                <a:latin typeface="Georgia" charset="0"/>
              </a:defRPr>
            </a:lvl1pPr>
          </a:lstStyle>
          <a:p>
            <a:pPr>
              <a:defRPr/>
            </a:pPr>
            <a:r>
              <a:rPr lang="en-US"/>
              <a:t>Scripps Classroom Connection</a:t>
            </a:r>
          </a:p>
        </p:txBody>
      </p:sp>
      <p:sp>
        <p:nvSpPr>
          <p:cNvPr id="3" name="Footer Placeholder 2"/>
          <p:cNvSpPr>
            <a:spLocks noGrp="1"/>
          </p:cNvSpPr>
          <p:nvPr>
            <p:ph type="ftr" sz="quarter" idx="3"/>
          </p:nvPr>
        </p:nvSpPr>
        <p:spPr>
          <a:xfrm>
            <a:off x="163513" y="6396038"/>
            <a:ext cx="3581400" cy="366712"/>
          </a:xfrm>
          <a:prstGeom prst="rect">
            <a:avLst/>
          </a:prstGeom>
        </p:spPr>
        <p:txBody>
          <a:bodyPr vert="horz" wrap="square" lIns="91440" tIns="45720" rIns="91440" bIns="45720" numCol="1" anchor="t" anchorCtr="0" compatLnSpc="1">
            <a:prstTxWarp prst="textNoShape">
              <a:avLst/>
            </a:prstTxWarp>
          </a:bodyPr>
          <a:lstStyle>
            <a:lvl1pPr>
              <a:defRPr sz="1200" b="1">
                <a:solidFill>
                  <a:srgbClr val="FFFFFF"/>
                </a:solidFill>
                <a:latin typeface="Georgia" charset="0"/>
              </a:defRPr>
            </a:lvl1pPr>
          </a:lstStyle>
          <a:p>
            <a:pPr>
              <a:defRPr/>
            </a:pPr>
            <a:r>
              <a:rPr lang="en-US"/>
              <a:t>http://earthref.org/SCC</a:t>
            </a:r>
          </a:p>
        </p:txBody>
      </p:sp>
      <p:sp>
        <p:nvSpPr>
          <p:cNvPr id="1033" name="Rectangle 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034" name="Straight Connector 9"/>
          <p:cNvSpPr>
            <a:spLocks noChangeShapeType="1"/>
          </p:cNvSpPr>
          <p:nvPr/>
        </p:nvSpPr>
        <p:spPr bwMode="auto">
          <a:xfrm>
            <a:off x="152400" y="1276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Oval 14"/>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8B216A"/>
                </a:solidFill>
                <a:latin typeface="Georgia" charset="0"/>
              </a:defRPr>
            </a:lvl1pPr>
          </a:lstStyle>
          <a:p>
            <a:pPr>
              <a:defRPr/>
            </a:pPr>
            <a:fld id="{10252F3F-DBF1-A749-99C1-D9AC974CD2FD}"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Lst>
  <p:hf sldNum="0" hdr="0"/>
  <p:txStyles>
    <p:titleStyle>
      <a:lvl1pPr algn="ctr" rtl="0" eaLnBrk="0" fontAlgn="base" hangingPunct="0">
        <a:spcBef>
          <a:spcPct val="0"/>
        </a:spcBef>
        <a:spcAft>
          <a:spcPct val="0"/>
        </a:spcAft>
        <a:defRPr sz="3300" kern="1200">
          <a:solidFill>
            <a:srgbClr val="8B216A"/>
          </a:solidFill>
          <a:latin typeface="+mj-lt"/>
          <a:ea typeface="ＭＳ Ｐゴシック" charset="0"/>
          <a:cs typeface="ＭＳ Ｐゴシック" charset="0"/>
        </a:defRPr>
      </a:lvl1pPr>
      <a:lvl2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2pPr>
      <a:lvl3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3pPr>
      <a:lvl4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4pPr>
      <a:lvl5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5pPr>
      <a:lvl6pPr marL="457200" algn="ctr" rtl="0" fontAlgn="base">
        <a:spcBef>
          <a:spcPct val="0"/>
        </a:spcBef>
        <a:spcAft>
          <a:spcPct val="0"/>
        </a:spcAft>
        <a:defRPr sz="3300">
          <a:solidFill>
            <a:srgbClr val="8B216A"/>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8B216A"/>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8B216A"/>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8B216A"/>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rgbClr val="8B216A"/>
        </a:buClr>
        <a:buSzPct val="85000"/>
        <a:buFont typeface="Georgia" charset="0"/>
        <a:buChar char="●"/>
        <a:defRPr sz="2700" kern="1200">
          <a:solidFill>
            <a:schemeClr val="tx1"/>
          </a:solidFill>
          <a:latin typeface="+mn-lt"/>
          <a:ea typeface="ＭＳ Ｐゴシック" charset="0"/>
          <a:cs typeface="ＭＳ Ｐゴシック" charset="0"/>
        </a:defRPr>
      </a:lvl1pPr>
      <a:lvl2pPr marL="547688" indent="-273050" algn="l" rtl="0" eaLnBrk="0" fontAlgn="base" hangingPunct="0">
        <a:spcBef>
          <a:spcPct val="20000"/>
        </a:spcBef>
        <a:spcAft>
          <a:spcPct val="0"/>
        </a:spcAft>
        <a:buClr>
          <a:srgbClr val="8B216A"/>
        </a:buClr>
        <a:buSzPct val="85000"/>
        <a:buFont typeface="Georgia" charset="0"/>
        <a:buChar char="●"/>
        <a:defRPr sz="2200" kern="1200">
          <a:solidFill>
            <a:srgbClr val="7F7F7F"/>
          </a:solidFill>
          <a:latin typeface="+mn-lt"/>
          <a:ea typeface="ＭＳ Ｐゴシック" charset="0"/>
          <a:cs typeface="+mn-cs"/>
        </a:defRPr>
      </a:lvl2pPr>
      <a:lvl3pPr marL="822325" indent="-228600" algn="l" rtl="0" eaLnBrk="0" fontAlgn="base" hangingPunct="0">
        <a:spcBef>
          <a:spcPct val="20000"/>
        </a:spcBef>
        <a:spcAft>
          <a:spcPct val="0"/>
        </a:spcAft>
        <a:buClr>
          <a:srgbClr val="8B216A"/>
        </a:buClr>
        <a:buSzPct val="85000"/>
        <a:buFont typeface="Georgia" charset="0"/>
        <a:buChar char="●"/>
        <a:defRPr sz="2000" kern="1200">
          <a:solidFill>
            <a:srgbClr val="546D7A"/>
          </a:solidFill>
          <a:latin typeface="+mn-lt"/>
          <a:ea typeface="ＭＳ Ｐゴシック" charset="0"/>
          <a:cs typeface="+mn-cs"/>
        </a:defRPr>
      </a:lvl3pPr>
      <a:lvl4pPr marL="1096963" indent="-228600" algn="l" rtl="0" eaLnBrk="0" fontAlgn="base" hangingPunct="0">
        <a:spcBef>
          <a:spcPct val="20000"/>
        </a:spcBef>
        <a:spcAft>
          <a:spcPct val="0"/>
        </a:spcAft>
        <a:buClr>
          <a:srgbClr val="8B216A"/>
        </a:buClr>
        <a:buSzPct val="85000"/>
        <a:buFont typeface="Georgia" charset="0"/>
        <a:buChar char="●"/>
        <a:defRPr kern="1200">
          <a:solidFill>
            <a:srgbClr val="ADBEC6"/>
          </a:solidFill>
          <a:latin typeface="+mn-lt"/>
          <a:ea typeface="ＭＳ Ｐゴシック" charset="0"/>
          <a:cs typeface="+mn-cs"/>
        </a:defRPr>
      </a:lvl4pPr>
      <a:lvl5pPr marL="1371600" indent="-228600" algn="l" rtl="0" eaLnBrk="0" fontAlgn="base" hangingPunct="0">
        <a:spcBef>
          <a:spcPct val="20000"/>
        </a:spcBef>
        <a:spcAft>
          <a:spcPct val="0"/>
        </a:spcAft>
        <a:buClr>
          <a:srgbClr val="8B216A"/>
        </a:buClr>
        <a:buSzPct val="85000"/>
        <a:buFont typeface="Georgia" charset="0"/>
        <a:buChar char="●"/>
        <a:defRPr sz="1400" kern="1200">
          <a:solidFill>
            <a:srgbClr val="BCD0BA"/>
          </a:solidFill>
          <a:latin typeface="+mn-lt"/>
          <a:ea typeface="ＭＳ Ｐゴシック" charset="0"/>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7.jpe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0.jpeg"/><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11.jpg"/><Relationship Id="rId5" Type="http://schemas.openxmlformats.org/officeDocument/2006/relationships/image" Target="../media/image12.jp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Subtitle 2"/>
          <p:cNvSpPr>
            <a:spLocks noGrp="1"/>
          </p:cNvSpPr>
          <p:nvPr>
            <p:ph type="subTitle" idx="1"/>
          </p:nvPr>
        </p:nvSpPr>
        <p:spPr>
          <a:xfrm>
            <a:off x="685800" y="3003550"/>
            <a:ext cx="7772400" cy="3213100"/>
          </a:xfrm>
        </p:spPr>
        <p:txBody>
          <a:bodyPr/>
          <a:lstStyle/>
          <a:p>
            <a:pPr eaLnBrk="1" hangingPunct="1">
              <a:buFont typeface="Georgia" charset="0"/>
              <a:buChar char="●"/>
            </a:pPr>
            <a:endParaRPr dirty="0">
              <a:latin typeface="Georgia" charset="0"/>
              <a:ea typeface="ＭＳ Ｐゴシック" charset="0"/>
              <a:cs typeface="ＭＳ Ｐゴシック" charset="0"/>
            </a:endParaRPr>
          </a:p>
          <a:p>
            <a:pPr eaLnBrk="1" hangingPunct="1">
              <a:buFont typeface="Georgia" charset="0"/>
              <a:buChar char="●"/>
            </a:pPr>
            <a:endParaRPr dirty="0">
              <a:latin typeface="Georgia" charset="0"/>
              <a:ea typeface="ＭＳ Ｐゴシック" charset="0"/>
              <a:cs typeface="ＭＳ Ｐゴシック" charset="0"/>
            </a:endParaRPr>
          </a:p>
        </p:txBody>
      </p:sp>
      <p:sp>
        <p:nvSpPr>
          <p:cNvPr id="8194" name="Title 1"/>
          <p:cNvSpPr>
            <a:spLocks noGrp="1"/>
          </p:cNvSpPr>
          <p:nvPr>
            <p:ph type="ctrTitle"/>
          </p:nvPr>
        </p:nvSpPr>
        <p:spPr/>
        <p:txBody>
          <a:bodyPr/>
          <a:lstStyle/>
          <a:p>
            <a:pPr eaLnBrk="1" hangingPunct="1"/>
            <a:r>
              <a:rPr lang="en-US" sz="3800" dirty="0">
                <a:latin typeface="Georgia" charset="0"/>
              </a:rPr>
              <a:t>Volcanic </a:t>
            </a:r>
            <a:r>
              <a:rPr lang="en-US" sz="3800" dirty="0" smtClean="0">
                <a:latin typeface="Georgia" charset="0"/>
              </a:rPr>
              <a:t>Eruptions</a:t>
            </a:r>
            <a:endParaRPr lang="en-US" sz="3800" dirty="0">
              <a:latin typeface="Georgia" charset="0"/>
            </a:endParaRPr>
          </a:p>
        </p:txBody>
      </p:sp>
      <p:sp>
        <p:nvSpPr>
          <p:cNvPr id="8195"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8196"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pic>
        <p:nvPicPr>
          <p:cNvPr id="8197" name="Picture 2" descr="800px-Tavurvur_volcano_ed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2113" y="2581640"/>
            <a:ext cx="5862637"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3000375" y="5441950"/>
            <a:ext cx="5867400" cy="1219200"/>
          </a:xfrm>
        </p:spPr>
        <p:txBody>
          <a:bodyPr/>
          <a:lstStyle/>
          <a:p>
            <a:pPr eaLnBrk="1" hangingPunct="1"/>
            <a:r>
              <a:rPr lang="en-US">
                <a:latin typeface="Georgia" charset="0"/>
              </a:rPr>
              <a:t>Explosive and Non-explosive Eruptions</a:t>
            </a:r>
          </a:p>
        </p:txBody>
      </p:sp>
      <p:sp>
        <p:nvSpPr>
          <p:cNvPr id="10242" name="Text Placeholder 3"/>
          <p:cNvSpPr>
            <a:spLocks noGrp="1"/>
          </p:cNvSpPr>
          <p:nvPr>
            <p:ph type="body" sz="half" idx="2"/>
          </p:nvPr>
        </p:nvSpPr>
        <p:spPr/>
        <p:txBody>
          <a:bodyPr/>
          <a:lstStyle/>
          <a:p>
            <a:pPr eaLnBrk="1" hangingPunct="1"/>
            <a:r>
              <a:rPr lang="en-US" u="sng" dirty="0">
                <a:solidFill>
                  <a:schemeClr val="tx1"/>
                </a:solidFill>
                <a:latin typeface="Georgia" charset="0"/>
              </a:rPr>
              <a:t>Types of Eruption</a:t>
            </a:r>
          </a:p>
          <a:p>
            <a:pPr eaLnBrk="1" hangingPunct="1">
              <a:buFont typeface="Wingdings" charset="0"/>
              <a:buChar char="§"/>
            </a:pPr>
            <a:r>
              <a:rPr lang="en-US" dirty="0">
                <a:solidFill>
                  <a:schemeClr val="tx1"/>
                </a:solidFill>
                <a:latin typeface="Georgia" charset="0"/>
              </a:rPr>
              <a:t>Explosive or non-explosive?</a:t>
            </a:r>
          </a:p>
          <a:p>
            <a:pPr marL="285750" indent="-285750" eaLnBrk="1" hangingPunct="1">
              <a:buFont typeface="Arial"/>
              <a:buChar char="•"/>
            </a:pPr>
            <a:r>
              <a:rPr lang="en-US" dirty="0" smtClean="0">
                <a:solidFill>
                  <a:schemeClr val="tx1"/>
                </a:solidFill>
                <a:latin typeface="Georgia" charset="0"/>
              </a:rPr>
              <a:t>Magma </a:t>
            </a:r>
            <a:r>
              <a:rPr lang="en-US" dirty="0">
                <a:solidFill>
                  <a:schemeClr val="tx1"/>
                </a:solidFill>
                <a:latin typeface="Georgia" charset="0"/>
              </a:rPr>
              <a:t>composition:</a:t>
            </a:r>
          </a:p>
          <a:p>
            <a:pPr marL="833438" lvl="1" indent="-285750" eaLnBrk="1" hangingPunct="1">
              <a:buFont typeface="Arial"/>
              <a:buChar char="•"/>
            </a:pPr>
            <a:r>
              <a:rPr lang="en-US" dirty="0" smtClean="0">
                <a:solidFill>
                  <a:schemeClr val="tx1"/>
                </a:solidFill>
                <a:latin typeface="Georgia" charset="0"/>
              </a:rPr>
              <a:t>Amount </a:t>
            </a:r>
            <a:r>
              <a:rPr lang="en-US" dirty="0">
                <a:solidFill>
                  <a:schemeClr val="tx1"/>
                </a:solidFill>
                <a:latin typeface="Georgia" charset="0"/>
              </a:rPr>
              <a:t>of </a:t>
            </a:r>
            <a:r>
              <a:rPr lang="en-US" dirty="0" smtClean="0">
                <a:solidFill>
                  <a:schemeClr val="tx1"/>
                </a:solidFill>
                <a:latin typeface="Georgia" charset="0"/>
              </a:rPr>
              <a:t>gas</a:t>
            </a:r>
            <a:br>
              <a:rPr lang="en-US" dirty="0" smtClean="0">
                <a:solidFill>
                  <a:schemeClr val="tx1"/>
                </a:solidFill>
                <a:latin typeface="Georgia" charset="0"/>
              </a:rPr>
            </a:br>
            <a:endParaRPr lang="en-US" dirty="0" smtClean="0">
              <a:solidFill>
                <a:schemeClr val="tx1"/>
              </a:solidFill>
              <a:latin typeface="Georgia" charset="0"/>
            </a:endParaRPr>
          </a:p>
          <a:p>
            <a:pPr marL="833438" lvl="1" indent="-285750" eaLnBrk="1" hangingPunct="1">
              <a:buFont typeface="Arial"/>
              <a:buChar char="•"/>
            </a:pPr>
            <a:r>
              <a:rPr lang="en-US" dirty="0" smtClean="0">
                <a:solidFill>
                  <a:schemeClr val="tx1"/>
                </a:solidFill>
                <a:latin typeface="Georgia" charset="0"/>
              </a:rPr>
              <a:t>Magma viscosity</a:t>
            </a:r>
          </a:p>
          <a:p>
            <a:pPr marL="285750" indent="-285750" eaLnBrk="1" hangingPunct="1">
              <a:buFont typeface="Arial"/>
              <a:buChar char="•"/>
            </a:pPr>
            <a:r>
              <a:rPr lang="en-US" dirty="0" smtClean="0">
                <a:solidFill>
                  <a:srgbClr val="000000"/>
                </a:solidFill>
                <a:latin typeface="Georgia" charset="0"/>
              </a:rPr>
              <a:t>Interaction with water</a:t>
            </a:r>
          </a:p>
          <a:p>
            <a:pPr marL="833438" lvl="1" indent="-285750" eaLnBrk="1" hangingPunct="1">
              <a:buFont typeface="Arial"/>
              <a:buChar char="•"/>
            </a:pPr>
            <a:r>
              <a:rPr lang="en-US" dirty="0" smtClean="0">
                <a:solidFill>
                  <a:srgbClr val="000000"/>
                </a:solidFill>
                <a:latin typeface="Georgia" charset="0"/>
              </a:rPr>
              <a:t>Water explosively turns into steam</a:t>
            </a:r>
            <a:endParaRPr lang="en-US" dirty="0">
              <a:solidFill>
                <a:srgbClr val="000000"/>
              </a:solidFill>
              <a:latin typeface="Georgia" charset="0"/>
            </a:endParaRPr>
          </a:p>
        </p:txBody>
      </p:sp>
      <p:sp>
        <p:nvSpPr>
          <p:cNvPr id="10243" name="Date Placeholder 6"/>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sp>
        <p:nvSpPr>
          <p:cNvPr id="10244" name="Footer Placeholder 5"/>
          <p:cNvSpPr>
            <a:spLocks noGrp="1"/>
          </p:cNvSpPr>
          <p:nvPr>
            <p:ph type="ftr"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10245" name="Picture 4" descr="Lava_form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67188" y="603250"/>
            <a:ext cx="3241675" cy="467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Explosive Volcanoes</a:t>
            </a:r>
          </a:p>
        </p:txBody>
      </p:sp>
      <p:sp>
        <p:nvSpPr>
          <p:cNvPr id="12290"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Explosive Eruptions</a:t>
            </a:r>
          </a:p>
          <a:p>
            <a:pPr marL="0" indent="0" eaLnBrk="1" hangingPunct="1">
              <a:spcAft>
                <a:spcPts val="1000"/>
              </a:spcAft>
              <a:buFontTx/>
              <a:buNone/>
            </a:pPr>
            <a:endParaRPr lang="en-US" sz="1600" u="sng" dirty="0">
              <a:latin typeface="Georgia" charset="0"/>
            </a:endParaRPr>
          </a:p>
          <a:p>
            <a:pPr marL="0" indent="0" eaLnBrk="1" hangingPunct="1">
              <a:spcAft>
                <a:spcPts val="1000"/>
              </a:spcAft>
              <a:buFont typeface="Wingdings" charset="0"/>
              <a:buChar char="§"/>
            </a:pPr>
            <a:r>
              <a:rPr lang="en-US" sz="1600" u="sng" dirty="0">
                <a:solidFill>
                  <a:srgbClr val="000000"/>
                </a:solidFill>
                <a:latin typeface="Georgia" charset="0"/>
              </a:rPr>
              <a:t>Magma </a:t>
            </a:r>
            <a:r>
              <a:rPr lang="en-US" sz="1600" u="sng" dirty="0" smtClean="0">
                <a:solidFill>
                  <a:srgbClr val="000000"/>
                </a:solidFill>
                <a:latin typeface="Georgia" charset="0"/>
              </a:rPr>
              <a:t>composition</a:t>
            </a:r>
            <a:endParaRPr lang="en-US" sz="1600" u="sng" dirty="0">
              <a:solidFill>
                <a:srgbClr val="000000"/>
              </a:solidFill>
              <a:latin typeface="Georgia" charset="0"/>
            </a:endParaRPr>
          </a:p>
          <a:p>
            <a:pPr marL="274638" lvl="1" indent="0" eaLnBrk="1" hangingPunct="1">
              <a:spcAft>
                <a:spcPts val="1000"/>
              </a:spcAft>
              <a:buFont typeface="Wingdings" charset="0"/>
              <a:buChar char="§"/>
            </a:pPr>
            <a:r>
              <a:rPr lang="en-US" sz="1200" u="sng" dirty="0" smtClean="0">
                <a:solidFill>
                  <a:srgbClr val="000000"/>
                </a:solidFill>
                <a:latin typeface="Georgia" charset="0"/>
              </a:rPr>
              <a:t>High </a:t>
            </a:r>
            <a:r>
              <a:rPr lang="en-US" sz="1200" u="sng" dirty="0">
                <a:solidFill>
                  <a:srgbClr val="000000"/>
                </a:solidFill>
                <a:latin typeface="Georgia" charset="0"/>
              </a:rPr>
              <a:t>gas </a:t>
            </a:r>
            <a:r>
              <a:rPr lang="en-US" sz="1200" u="sng" dirty="0" smtClean="0">
                <a:solidFill>
                  <a:srgbClr val="000000"/>
                </a:solidFill>
                <a:latin typeface="Georgia" charset="0"/>
              </a:rPr>
              <a:t>content</a:t>
            </a:r>
          </a:p>
          <a:p>
            <a:pPr marL="274638" lvl="1" indent="0" eaLnBrk="1" hangingPunct="1">
              <a:spcAft>
                <a:spcPts val="1000"/>
              </a:spcAft>
              <a:buFont typeface="Wingdings" charset="0"/>
              <a:buChar char="§"/>
            </a:pPr>
            <a:r>
              <a:rPr lang="en-US" sz="1200" u="sng" dirty="0" smtClean="0">
                <a:solidFill>
                  <a:srgbClr val="000000"/>
                </a:solidFill>
                <a:latin typeface="Georgia" charset="0"/>
              </a:rPr>
              <a:t>High </a:t>
            </a:r>
            <a:r>
              <a:rPr lang="en-US" sz="1200" u="sng" dirty="0">
                <a:solidFill>
                  <a:srgbClr val="000000"/>
                </a:solidFill>
                <a:latin typeface="Georgia" charset="0"/>
              </a:rPr>
              <a:t>magma </a:t>
            </a:r>
            <a:r>
              <a:rPr lang="en-US" sz="1200" u="sng" dirty="0" smtClean="0">
                <a:solidFill>
                  <a:srgbClr val="000000"/>
                </a:solidFill>
                <a:latin typeface="Georgia" charset="0"/>
              </a:rPr>
              <a:t>viscosity</a:t>
            </a:r>
          </a:p>
          <a:p>
            <a:pPr marL="274638" lvl="1" indent="0" eaLnBrk="1" hangingPunct="1">
              <a:spcAft>
                <a:spcPts val="1000"/>
              </a:spcAft>
              <a:buFont typeface="Wingdings" charset="0"/>
              <a:buChar char="§"/>
            </a:pPr>
            <a:endParaRPr lang="en-US" sz="1200" dirty="0" smtClean="0">
              <a:solidFill>
                <a:srgbClr val="000000"/>
              </a:solidFill>
              <a:latin typeface="Georgia" charset="0"/>
            </a:endParaRPr>
          </a:p>
          <a:p>
            <a:pPr eaLnBrk="1" hangingPunct="1">
              <a:spcAft>
                <a:spcPts val="1000"/>
              </a:spcAft>
            </a:pPr>
            <a:r>
              <a:rPr lang="en-US" sz="1600" dirty="0" smtClean="0">
                <a:solidFill>
                  <a:srgbClr val="000000"/>
                </a:solidFill>
                <a:latin typeface="Georgia" charset="0"/>
              </a:rPr>
              <a:t>Water</a:t>
            </a:r>
            <a:endParaRPr lang="en-US" sz="1600" dirty="0">
              <a:solidFill>
                <a:srgbClr val="000000"/>
              </a:solidFill>
              <a:latin typeface="Georgia" charset="0"/>
            </a:endParaRPr>
          </a:p>
        </p:txBody>
      </p:sp>
      <p:sp>
        <p:nvSpPr>
          <p:cNvPr id="1229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229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2293" name="Picture 1" descr="Pyroclastic_flows_at_Mayon_Volca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65450" y="990600"/>
            <a:ext cx="5867400" cy="366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Non-explosive Volcanoes</a:t>
            </a:r>
          </a:p>
        </p:txBody>
      </p:sp>
      <p:sp>
        <p:nvSpPr>
          <p:cNvPr id="14338"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a:latin typeface="Georgia" charset="0"/>
              </a:rPr>
              <a:t>Non-explosive Eruptions</a:t>
            </a:r>
          </a:p>
          <a:p>
            <a:pPr marL="0" indent="0" eaLnBrk="1" hangingPunct="1">
              <a:spcAft>
                <a:spcPts val="1000"/>
              </a:spcAft>
              <a:buFontTx/>
              <a:buNone/>
            </a:pPr>
            <a:endParaRPr lang="en-US" sz="1600" u="sng">
              <a:latin typeface="Georgia" charset="0"/>
            </a:endParaRPr>
          </a:p>
          <a:p>
            <a:pPr marL="0" indent="0" eaLnBrk="1" hangingPunct="1">
              <a:spcAft>
                <a:spcPts val="1000"/>
              </a:spcAft>
              <a:buFont typeface="Wingdings" charset="0"/>
              <a:buChar char="§"/>
            </a:pPr>
            <a:r>
              <a:rPr lang="en-US" sz="1600">
                <a:latin typeface="Georgia" charset="0"/>
              </a:rPr>
              <a:t>Magma composition</a:t>
            </a:r>
          </a:p>
          <a:p>
            <a:pPr marL="0" indent="0" eaLnBrk="1" hangingPunct="1">
              <a:spcAft>
                <a:spcPts val="1000"/>
              </a:spcAft>
              <a:buFont typeface="Wingdings" charset="0"/>
              <a:buChar char="§"/>
            </a:pPr>
            <a:endParaRPr lang="en-US" sz="1600">
              <a:latin typeface="Georgia" charset="0"/>
            </a:endParaRPr>
          </a:p>
          <a:p>
            <a:pPr marL="0" indent="0" eaLnBrk="1" hangingPunct="1">
              <a:spcAft>
                <a:spcPts val="1000"/>
              </a:spcAft>
              <a:buFont typeface="Wingdings" charset="0"/>
              <a:buNone/>
            </a:pPr>
            <a:r>
              <a:rPr lang="en-US" sz="1600">
                <a:latin typeface="Georgia" charset="0"/>
              </a:rPr>
              <a:t>- Low gas content</a:t>
            </a:r>
          </a:p>
          <a:p>
            <a:pPr marL="0" indent="0" eaLnBrk="1" hangingPunct="1">
              <a:spcAft>
                <a:spcPts val="1000"/>
              </a:spcAft>
              <a:buFont typeface="Wingdings" charset="0"/>
              <a:buNone/>
            </a:pPr>
            <a:r>
              <a:rPr lang="en-US" sz="1600">
                <a:latin typeface="Georgia" charset="0"/>
              </a:rPr>
              <a:t>- Low magma viscosity</a:t>
            </a:r>
            <a:endParaRPr lang="en-US" sz="1600" u="sng">
              <a:solidFill>
                <a:srgbClr val="FFFFFF"/>
              </a:solidFill>
              <a:latin typeface="Georgia" charset="0"/>
            </a:endParaRPr>
          </a:p>
        </p:txBody>
      </p:sp>
      <p:sp>
        <p:nvSpPr>
          <p:cNvPr id="1433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434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4341" name="Picture 1" descr="Lava_flow_at_Krafla,_19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809625"/>
            <a:ext cx="5837237"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Viscosity</a:t>
            </a:r>
          </a:p>
        </p:txBody>
      </p:sp>
      <p:sp>
        <p:nvSpPr>
          <p:cNvPr id="20482"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a:latin typeface="Georgia" charset="0"/>
              </a:rPr>
              <a:t>Viscosity</a:t>
            </a:r>
          </a:p>
          <a:p>
            <a:pPr marL="0" indent="0" eaLnBrk="1" hangingPunct="1">
              <a:spcAft>
                <a:spcPts val="1000"/>
              </a:spcAft>
              <a:buFont typeface="Wingdings" charset="0"/>
              <a:buChar char="§"/>
            </a:pPr>
            <a:r>
              <a:rPr lang="en-US" sz="1600">
                <a:latin typeface="Georgia" charset="0"/>
              </a:rPr>
              <a:t>Measures the </a:t>
            </a:r>
            <a:r>
              <a:rPr lang="ja-JP" altLang="en-US" sz="1600">
                <a:latin typeface="Georgia" charset="0"/>
              </a:rPr>
              <a:t>“</a:t>
            </a:r>
            <a:r>
              <a:rPr lang="en-US" altLang="ja-JP" sz="1600">
                <a:latin typeface="Georgia" charset="0"/>
              </a:rPr>
              <a:t>thickness</a:t>
            </a:r>
            <a:r>
              <a:rPr lang="ja-JP" altLang="en-US" sz="1600">
                <a:latin typeface="Georgia" charset="0"/>
              </a:rPr>
              <a:t>”</a:t>
            </a:r>
            <a:r>
              <a:rPr lang="en-US" altLang="ja-JP" sz="1600">
                <a:latin typeface="Georgia" charset="0"/>
              </a:rPr>
              <a:t> of a fluid</a:t>
            </a:r>
          </a:p>
          <a:p>
            <a:pPr marL="0" indent="0" eaLnBrk="1" hangingPunct="1">
              <a:spcAft>
                <a:spcPts val="1000"/>
              </a:spcAft>
              <a:buFont typeface="Wingdings" charset="0"/>
              <a:buChar char="§"/>
            </a:pPr>
            <a:r>
              <a:rPr lang="en-US" sz="1600">
                <a:latin typeface="Georgia" charset="0"/>
              </a:rPr>
              <a:t>High Viscosity = </a:t>
            </a:r>
            <a:r>
              <a:rPr lang="en-US" sz="1600" u="sng">
                <a:latin typeface="Georgia" charset="0"/>
              </a:rPr>
              <a:t>thick</a:t>
            </a:r>
            <a:endParaRPr lang="en-US" sz="1600">
              <a:latin typeface="Georgia" charset="0"/>
            </a:endParaRPr>
          </a:p>
          <a:p>
            <a:pPr marL="0" indent="0" eaLnBrk="1" hangingPunct="1">
              <a:spcAft>
                <a:spcPts val="1000"/>
              </a:spcAft>
              <a:buFontTx/>
              <a:buChar char="-"/>
            </a:pPr>
            <a:r>
              <a:rPr lang="en-US" sz="1600">
                <a:latin typeface="Georgia" charset="0"/>
              </a:rPr>
              <a:t> </a:t>
            </a:r>
            <a:r>
              <a:rPr lang="en-US" sz="1600" b="1">
                <a:latin typeface="Georgia" charset="0"/>
              </a:rPr>
              <a:t>Slow Moving</a:t>
            </a:r>
            <a:endParaRPr lang="en-US" sz="1600">
              <a:latin typeface="Georgia" charset="0"/>
            </a:endParaRPr>
          </a:p>
          <a:p>
            <a:pPr marL="0" indent="0" eaLnBrk="1" hangingPunct="1">
              <a:spcAft>
                <a:spcPts val="1000"/>
              </a:spcAft>
              <a:buFontTx/>
              <a:buNone/>
            </a:pPr>
            <a:r>
              <a:rPr lang="en-US" sz="1600">
                <a:latin typeface="Georgia" charset="0"/>
              </a:rPr>
              <a:t>- Syrup, motor oil, shampoo, honey</a:t>
            </a:r>
            <a:endParaRPr lang="en-US" sz="1600" u="sng">
              <a:latin typeface="Georgia" charset="0"/>
            </a:endParaRPr>
          </a:p>
          <a:p>
            <a:pPr marL="0" indent="0" eaLnBrk="1" hangingPunct="1">
              <a:spcAft>
                <a:spcPts val="1000"/>
              </a:spcAft>
              <a:buFont typeface="Wingdings" charset="0"/>
              <a:buChar char="§"/>
            </a:pPr>
            <a:r>
              <a:rPr lang="en-US" sz="1600">
                <a:latin typeface="Georgia" charset="0"/>
              </a:rPr>
              <a:t>Low Viscosity = </a:t>
            </a:r>
            <a:r>
              <a:rPr lang="en-US" sz="1600" u="sng">
                <a:latin typeface="Georgia" charset="0"/>
              </a:rPr>
              <a:t>thin</a:t>
            </a:r>
            <a:endParaRPr lang="en-US" sz="1600">
              <a:latin typeface="Georgia" charset="0"/>
            </a:endParaRPr>
          </a:p>
          <a:p>
            <a:pPr marL="0" indent="0" eaLnBrk="1" hangingPunct="1">
              <a:spcAft>
                <a:spcPts val="1000"/>
              </a:spcAft>
              <a:buFontTx/>
              <a:buChar char="-"/>
            </a:pPr>
            <a:r>
              <a:rPr lang="en-US" sz="1600" b="1">
                <a:latin typeface="Georgia" charset="0"/>
              </a:rPr>
              <a:t>Fast moving</a:t>
            </a:r>
            <a:endParaRPr lang="en-US" sz="1600">
              <a:latin typeface="Georgia" charset="0"/>
            </a:endParaRPr>
          </a:p>
          <a:p>
            <a:pPr marL="0" indent="0" eaLnBrk="1" hangingPunct="1">
              <a:spcAft>
                <a:spcPts val="1000"/>
              </a:spcAft>
              <a:buFontTx/>
              <a:buNone/>
            </a:pPr>
            <a:r>
              <a:rPr lang="en-US" sz="1600">
                <a:latin typeface="Georgia" charset="0"/>
              </a:rPr>
              <a:t>- Water, juice, milk</a:t>
            </a:r>
            <a:endParaRPr lang="en-US" sz="1600" u="sng">
              <a:solidFill>
                <a:srgbClr val="FFFFFF"/>
              </a:solidFill>
              <a:latin typeface="Georgia" charset="0"/>
            </a:endParaRPr>
          </a:p>
        </p:txBody>
      </p:sp>
      <p:sp>
        <p:nvSpPr>
          <p:cNvPr id="20483"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0484"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0485" name="Picture 1" descr="395px-Runny_hunn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30838" y="785813"/>
            <a:ext cx="3141662" cy="476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Gas in Magma</a:t>
            </a:r>
          </a:p>
        </p:txBody>
      </p:sp>
      <p:sp>
        <p:nvSpPr>
          <p:cNvPr id="16386"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a:latin typeface="Georgia" charset="0"/>
              </a:rPr>
              <a:t>Gas Content</a:t>
            </a:r>
          </a:p>
          <a:p>
            <a:pPr marL="0" indent="0" eaLnBrk="1" hangingPunct="1">
              <a:spcAft>
                <a:spcPts val="1000"/>
              </a:spcAft>
              <a:buFont typeface="Wingdings" charset="0"/>
              <a:buChar char="§"/>
            </a:pPr>
            <a:r>
              <a:rPr lang="en-US" sz="1600">
                <a:latin typeface="Georgia" charset="0"/>
              </a:rPr>
              <a:t>Magma contains dissolved gasses</a:t>
            </a:r>
          </a:p>
          <a:p>
            <a:pPr marL="0" indent="0" eaLnBrk="1" hangingPunct="1">
              <a:spcAft>
                <a:spcPts val="1000"/>
              </a:spcAft>
              <a:buFont typeface="Wingdings" charset="0"/>
              <a:buChar char="§"/>
            </a:pPr>
            <a:r>
              <a:rPr lang="en-US" sz="1600">
                <a:latin typeface="Georgia" charset="0"/>
              </a:rPr>
              <a:t>More gas = more pressure</a:t>
            </a:r>
            <a:endParaRPr lang="en-US" sz="1600" u="sng">
              <a:latin typeface="Georgia" charset="0"/>
            </a:endParaRPr>
          </a:p>
          <a:p>
            <a:pPr marL="0" indent="0" eaLnBrk="1" hangingPunct="1">
              <a:spcAft>
                <a:spcPts val="1000"/>
              </a:spcAft>
              <a:buFont typeface="Wingdings" charset="0"/>
              <a:buChar char="§"/>
            </a:pPr>
            <a:r>
              <a:rPr lang="en-US" sz="1600">
                <a:latin typeface="Georgia" charset="0"/>
              </a:rPr>
              <a:t>If too much pressure, volcano will erupt violently</a:t>
            </a:r>
          </a:p>
          <a:p>
            <a:pPr marL="0" indent="0" eaLnBrk="1" hangingPunct="1">
              <a:spcAft>
                <a:spcPts val="1000"/>
              </a:spcAft>
              <a:buFont typeface="Wingdings" charset="0"/>
              <a:buNone/>
            </a:pPr>
            <a:r>
              <a:rPr lang="en-US" sz="1600">
                <a:latin typeface="Georgia" charset="0"/>
              </a:rPr>
              <a:t>-Like shaking a soda bottle</a:t>
            </a:r>
            <a:endParaRPr lang="en-US" sz="1600" u="sng">
              <a:solidFill>
                <a:srgbClr val="FFFFFF"/>
              </a:solidFill>
              <a:latin typeface="Georgia" charset="0"/>
            </a:endParaRPr>
          </a:p>
        </p:txBody>
      </p:sp>
      <p:sp>
        <p:nvSpPr>
          <p:cNvPr id="16387"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6388"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6389" name="Picture 1" descr="Soda_bubbles_macr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6088" y="841375"/>
            <a:ext cx="5929312"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Soda Bottle Demonstration</a:t>
            </a:r>
          </a:p>
        </p:txBody>
      </p:sp>
      <p:sp>
        <p:nvSpPr>
          <p:cNvPr id="18434"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Soda and gasses</a:t>
            </a:r>
          </a:p>
          <a:p>
            <a:pPr marL="0" indent="0" eaLnBrk="1" hangingPunct="1">
              <a:spcAft>
                <a:spcPts val="1000"/>
              </a:spcAft>
              <a:buFont typeface="Wingdings" charset="0"/>
              <a:buChar char="§"/>
            </a:pPr>
            <a:r>
              <a:rPr lang="en-US" sz="1600" dirty="0">
                <a:latin typeface="Georgia" charset="0"/>
              </a:rPr>
              <a:t>Soda contains dissolved CO</a:t>
            </a:r>
            <a:r>
              <a:rPr lang="en-US" sz="1600" baseline="-25000" dirty="0">
                <a:latin typeface="Georgia" charset="0"/>
              </a:rPr>
              <a:t>2</a:t>
            </a:r>
            <a:r>
              <a:rPr lang="en-US" sz="1600" dirty="0">
                <a:latin typeface="Georgia" charset="0"/>
              </a:rPr>
              <a:t> gas</a:t>
            </a:r>
          </a:p>
          <a:p>
            <a:pPr marL="0" indent="0" eaLnBrk="1" hangingPunct="1">
              <a:spcAft>
                <a:spcPts val="1000"/>
              </a:spcAft>
              <a:buFont typeface="Wingdings" charset="0"/>
              <a:buChar char="§"/>
            </a:pPr>
            <a:r>
              <a:rPr lang="en-US" sz="1600" dirty="0">
                <a:latin typeface="Georgia" charset="0"/>
              </a:rPr>
              <a:t>When under pressure</a:t>
            </a:r>
            <a:r>
              <a:rPr lang="en-US" sz="1600">
                <a:latin typeface="Georgia" charset="0"/>
              </a:rPr>
              <a:t>, </a:t>
            </a:r>
            <a:r>
              <a:rPr lang="en-US" sz="1600" smtClean="0">
                <a:latin typeface="Georgia" charset="0"/>
              </a:rPr>
              <a:t>can’</a:t>
            </a:r>
            <a:r>
              <a:rPr lang="en-US" altLang="ja-JP" sz="1600" smtClean="0">
                <a:latin typeface="Georgia" charset="0"/>
              </a:rPr>
              <a:t>t </a:t>
            </a:r>
            <a:r>
              <a:rPr lang="en-US" altLang="ja-JP" sz="1600">
                <a:latin typeface="Georgia" charset="0"/>
              </a:rPr>
              <a:t>see gas in the liquid </a:t>
            </a:r>
          </a:p>
          <a:p>
            <a:pPr marL="0" indent="0" eaLnBrk="1" hangingPunct="1">
              <a:spcAft>
                <a:spcPts val="1000"/>
              </a:spcAft>
              <a:buFont typeface="Wingdings" charset="0"/>
              <a:buChar char="§"/>
            </a:pPr>
            <a:r>
              <a:rPr lang="en-US" sz="1600" dirty="0">
                <a:latin typeface="Georgia" charset="0"/>
              </a:rPr>
              <a:t>Same as magma, dissolved gasses under pressure</a:t>
            </a:r>
          </a:p>
          <a:p>
            <a:pPr marL="0" indent="0" eaLnBrk="1" hangingPunct="1">
              <a:spcAft>
                <a:spcPts val="1000"/>
              </a:spcAft>
              <a:buFont typeface="Wingdings" charset="0"/>
              <a:buChar char="§"/>
            </a:pPr>
            <a:r>
              <a:rPr lang="en-US" sz="1600" dirty="0">
                <a:latin typeface="Georgia" charset="0"/>
              </a:rPr>
              <a:t>More gas equals more pressure </a:t>
            </a:r>
          </a:p>
          <a:p>
            <a:pPr marL="0" indent="0" eaLnBrk="1" hangingPunct="1">
              <a:spcAft>
                <a:spcPts val="1000"/>
              </a:spcAft>
              <a:buFont typeface="Wingdings" charset="0"/>
              <a:buChar char="§"/>
            </a:pPr>
            <a:r>
              <a:rPr lang="en-US" sz="1600" dirty="0">
                <a:latin typeface="Georgia" charset="0"/>
              </a:rPr>
              <a:t>Explosive response when pressure finally released. </a:t>
            </a:r>
            <a:endParaRPr lang="en-US" sz="1600" dirty="0">
              <a:solidFill>
                <a:srgbClr val="000000"/>
              </a:solidFill>
              <a:latin typeface="Georgia" charset="0"/>
            </a:endParaRPr>
          </a:p>
        </p:txBody>
      </p:sp>
      <p:sp>
        <p:nvSpPr>
          <p:cNvPr id="18435"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8436"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8437" name="Picture 1" descr="IMG_03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6457857">
            <a:off x="3851276" y="1290637"/>
            <a:ext cx="3873500"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High Viscosity Magma</a:t>
            </a:r>
          </a:p>
        </p:txBody>
      </p:sp>
      <p:sp>
        <p:nvSpPr>
          <p:cNvPr id="22530"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High </a:t>
            </a:r>
            <a:r>
              <a:rPr lang="en-US" sz="1600" u="sng" dirty="0" smtClean="0">
                <a:latin typeface="Georgia" charset="0"/>
              </a:rPr>
              <a:t>Viscosity</a:t>
            </a:r>
            <a:endParaRPr lang="en-US" sz="1600" u="sng" dirty="0">
              <a:latin typeface="Georgia" charset="0"/>
            </a:endParaRPr>
          </a:p>
          <a:p>
            <a:pPr marL="0" indent="0" eaLnBrk="1" hangingPunct="1">
              <a:spcAft>
                <a:spcPts val="1000"/>
              </a:spcAft>
              <a:buFont typeface="Wingdings" charset="0"/>
              <a:buChar char="§"/>
            </a:pPr>
            <a:r>
              <a:rPr lang="en-US" sz="1600" dirty="0" smtClean="0">
                <a:latin typeface="Georgia" charset="0"/>
              </a:rPr>
              <a:t>Gas can’</a:t>
            </a:r>
            <a:r>
              <a:rPr lang="en-US" altLang="ja-JP" sz="1600" dirty="0" smtClean="0">
                <a:latin typeface="Georgia" charset="0"/>
              </a:rPr>
              <a:t>t </a:t>
            </a:r>
            <a:r>
              <a:rPr lang="en-US" altLang="ja-JP" sz="1600" dirty="0">
                <a:latin typeface="Georgia" charset="0"/>
              </a:rPr>
              <a:t>escape </a:t>
            </a:r>
            <a:r>
              <a:rPr lang="ja-JP" altLang="en-US" sz="1600" dirty="0">
                <a:latin typeface="Georgia" charset="0"/>
              </a:rPr>
              <a:t>“</a:t>
            </a:r>
            <a:r>
              <a:rPr lang="en-US" altLang="ja-JP" sz="1600" dirty="0">
                <a:latin typeface="Georgia" charset="0"/>
              </a:rPr>
              <a:t>sticky</a:t>
            </a:r>
            <a:r>
              <a:rPr lang="ja-JP" altLang="en-US" sz="1600" dirty="0">
                <a:latin typeface="Georgia" charset="0"/>
              </a:rPr>
              <a:t>”</a:t>
            </a:r>
            <a:r>
              <a:rPr lang="en-US" altLang="ja-JP" sz="1600" dirty="0">
                <a:latin typeface="Georgia" charset="0"/>
              </a:rPr>
              <a:t> </a:t>
            </a:r>
            <a:r>
              <a:rPr lang="en-US" altLang="ja-JP" sz="1600" dirty="0" smtClean="0">
                <a:latin typeface="Georgia" charset="0"/>
              </a:rPr>
              <a:t>magma</a:t>
            </a:r>
          </a:p>
          <a:p>
            <a:pPr marL="274638" lvl="1" indent="0" eaLnBrk="1" hangingPunct="1">
              <a:spcAft>
                <a:spcPts val="1000"/>
              </a:spcAft>
              <a:buFont typeface="Wingdings" charset="0"/>
              <a:buChar char="§"/>
            </a:pPr>
            <a:r>
              <a:rPr lang="en-US" altLang="ja-JP" sz="1100" dirty="0" smtClean="0">
                <a:solidFill>
                  <a:srgbClr val="000000"/>
                </a:solidFill>
                <a:latin typeface="Georgia" charset="0"/>
              </a:rPr>
              <a:t>Bubbles are slow to form</a:t>
            </a:r>
          </a:p>
          <a:p>
            <a:pPr marL="274638" lvl="1" indent="0" eaLnBrk="1" hangingPunct="1">
              <a:spcAft>
                <a:spcPts val="1000"/>
              </a:spcAft>
              <a:buFont typeface="Wingdings" charset="0"/>
              <a:buChar char="§"/>
            </a:pPr>
            <a:r>
              <a:rPr lang="en-US" altLang="ja-JP" sz="1200" dirty="0" smtClean="0">
                <a:solidFill>
                  <a:schemeClr val="tx1"/>
                </a:solidFill>
                <a:latin typeface="Georgia" charset="0"/>
              </a:rPr>
              <a:t>Bubbles take longer to rise to surface</a:t>
            </a:r>
            <a:endParaRPr lang="en-US" altLang="ja-JP" sz="1200" dirty="0">
              <a:solidFill>
                <a:schemeClr val="tx1"/>
              </a:solidFill>
              <a:latin typeface="Georgia" charset="0"/>
            </a:endParaRPr>
          </a:p>
          <a:p>
            <a:pPr marL="0" indent="0" eaLnBrk="1" hangingPunct="1">
              <a:spcAft>
                <a:spcPts val="1000"/>
              </a:spcAft>
              <a:buFont typeface="Wingdings" charset="0"/>
              <a:buChar char="§"/>
            </a:pPr>
            <a:r>
              <a:rPr lang="en-US" sz="1600" dirty="0" smtClean="0">
                <a:solidFill>
                  <a:srgbClr val="000000"/>
                </a:solidFill>
                <a:latin typeface="Georgia" charset="0"/>
              </a:rPr>
              <a:t>Higher pressure</a:t>
            </a:r>
          </a:p>
          <a:p>
            <a:pPr marL="274638" lvl="1" indent="0" eaLnBrk="1" hangingPunct="1">
              <a:spcAft>
                <a:spcPts val="1000"/>
              </a:spcAft>
              <a:buFont typeface="Wingdings" charset="0"/>
              <a:buChar char="§"/>
            </a:pPr>
            <a:r>
              <a:rPr lang="en-US" sz="1200" dirty="0" smtClean="0">
                <a:solidFill>
                  <a:srgbClr val="000000"/>
                </a:solidFill>
                <a:latin typeface="Georgia" charset="0"/>
              </a:rPr>
              <a:t>Bubbles can’t escape, gas pressure increases</a:t>
            </a:r>
            <a:endParaRPr lang="en-US" sz="1200" dirty="0">
              <a:solidFill>
                <a:srgbClr val="000000"/>
              </a:solidFill>
              <a:latin typeface="Georgia" charset="0"/>
            </a:endParaRPr>
          </a:p>
          <a:p>
            <a:pPr marL="0" indent="0" eaLnBrk="1" hangingPunct="1">
              <a:spcAft>
                <a:spcPts val="1000"/>
              </a:spcAft>
              <a:buFont typeface="Wingdings" charset="0"/>
              <a:buChar char="§"/>
            </a:pPr>
            <a:r>
              <a:rPr lang="en-US" sz="1600" dirty="0" smtClean="0">
                <a:latin typeface="Georgia" charset="0"/>
              </a:rPr>
              <a:t>Explosive </a:t>
            </a:r>
            <a:r>
              <a:rPr lang="en-US" sz="1600" dirty="0">
                <a:latin typeface="Georgia" charset="0"/>
              </a:rPr>
              <a:t>Eruptions</a:t>
            </a:r>
          </a:p>
          <a:p>
            <a:pPr marL="0" indent="0" eaLnBrk="1" hangingPunct="1">
              <a:spcAft>
                <a:spcPts val="1000"/>
              </a:spcAft>
              <a:buFontTx/>
              <a:buChar char="-"/>
            </a:pPr>
            <a:endParaRPr lang="en-US" sz="2100" u="sng" dirty="0">
              <a:solidFill>
                <a:srgbClr val="000000"/>
              </a:solidFill>
              <a:latin typeface="Georgia" charset="0"/>
            </a:endParaRPr>
          </a:p>
        </p:txBody>
      </p:sp>
      <p:sp>
        <p:nvSpPr>
          <p:cNvPr id="2253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253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2533" name="Picture 5" descr="Pyroclastic_flows_at_Mayon_Volcan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83050" y="746125"/>
            <a:ext cx="478472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6" descr="395px-Runny_hunny.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79750" y="1658938"/>
            <a:ext cx="2222500" cy="337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Low Viscosity Magma</a:t>
            </a:r>
          </a:p>
        </p:txBody>
      </p:sp>
      <p:sp>
        <p:nvSpPr>
          <p:cNvPr id="24578"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Low </a:t>
            </a:r>
            <a:r>
              <a:rPr lang="en-US" sz="1600" u="sng" dirty="0" smtClean="0">
                <a:latin typeface="Georgia" charset="0"/>
              </a:rPr>
              <a:t>Viscosity</a:t>
            </a:r>
            <a:endParaRPr lang="en-US" sz="1600" u="sng" dirty="0">
              <a:latin typeface="Georgia" charset="0"/>
            </a:endParaRPr>
          </a:p>
          <a:p>
            <a:pPr marL="0" indent="0" eaLnBrk="1" hangingPunct="1">
              <a:spcAft>
                <a:spcPts val="1000"/>
              </a:spcAft>
              <a:buFont typeface="Wingdings" charset="0"/>
              <a:buChar char="§"/>
            </a:pPr>
            <a:r>
              <a:rPr lang="en-US" sz="1600" dirty="0">
                <a:latin typeface="Georgia" charset="0"/>
              </a:rPr>
              <a:t>Gas </a:t>
            </a:r>
            <a:r>
              <a:rPr lang="en-US" sz="1600" dirty="0" smtClean="0">
                <a:latin typeface="Georgia" charset="0"/>
              </a:rPr>
              <a:t>can</a:t>
            </a:r>
            <a:r>
              <a:rPr lang="en-US" altLang="ja-JP" sz="1600" dirty="0" smtClean="0">
                <a:latin typeface="Georgia" charset="0"/>
              </a:rPr>
              <a:t> escape magma</a:t>
            </a:r>
          </a:p>
          <a:p>
            <a:pPr marL="274638" lvl="1" indent="0" eaLnBrk="1" hangingPunct="1">
              <a:spcAft>
                <a:spcPts val="1000"/>
              </a:spcAft>
              <a:buFont typeface="Wingdings" charset="0"/>
              <a:buChar char="§"/>
            </a:pPr>
            <a:r>
              <a:rPr lang="en-US" altLang="ja-JP" sz="1200" dirty="0" smtClean="0">
                <a:solidFill>
                  <a:srgbClr val="000000"/>
                </a:solidFill>
                <a:latin typeface="Georgia" charset="0"/>
              </a:rPr>
              <a:t>Fluid not as “sticky”</a:t>
            </a:r>
            <a:endParaRPr lang="en-US" altLang="ja-JP" sz="1200" dirty="0">
              <a:solidFill>
                <a:srgbClr val="000000"/>
              </a:solidFill>
              <a:latin typeface="Georgia" charset="0"/>
            </a:endParaRPr>
          </a:p>
          <a:p>
            <a:pPr marL="274638" lvl="1" indent="0" eaLnBrk="1" hangingPunct="1">
              <a:spcAft>
                <a:spcPts val="1000"/>
              </a:spcAft>
              <a:buFont typeface="Wingdings" charset="0"/>
              <a:buChar char="§"/>
            </a:pPr>
            <a:r>
              <a:rPr lang="en-US" altLang="ja-JP" sz="1200" dirty="0">
                <a:solidFill>
                  <a:srgbClr val="000000"/>
                </a:solidFill>
                <a:latin typeface="Georgia" charset="0"/>
              </a:rPr>
              <a:t>Bubbles </a:t>
            </a:r>
            <a:r>
              <a:rPr lang="en-US" altLang="ja-JP" sz="1200" dirty="0" smtClean="0">
                <a:solidFill>
                  <a:srgbClr val="000000"/>
                </a:solidFill>
                <a:latin typeface="Georgia" charset="0"/>
              </a:rPr>
              <a:t>form more quickly</a:t>
            </a:r>
            <a:endParaRPr lang="en-US" altLang="ja-JP" sz="1200" dirty="0">
              <a:solidFill>
                <a:srgbClr val="000000"/>
              </a:solidFill>
              <a:latin typeface="Georgia" charset="0"/>
            </a:endParaRPr>
          </a:p>
          <a:p>
            <a:pPr marL="274638" lvl="1" indent="0" eaLnBrk="1" hangingPunct="1">
              <a:spcAft>
                <a:spcPts val="1000"/>
              </a:spcAft>
              <a:buFont typeface="Wingdings" charset="0"/>
              <a:buChar char="§"/>
            </a:pPr>
            <a:r>
              <a:rPr lang="en-US" altLang="ja-JP" sz="1200" dirty="0">
                <a:solidFill>
                  <a:schemeClr val="tx1"/>
                </a:solidFill>
                <a:latin typeface="Georgia" charset="0"/>
              </a:rPr>
              <a:t>Bubbles </a:t>
            </a:r>
            <a:r>
              <a:rPr lang="en-US" altLang="ja-JP" sz="1200" dirty="0" smtClean="0">
                <a:solidFill>
                  <a:schemeClr val="tx1"/>
                </a:solidFill>
                <a:latin typeface="Georgia" charset="0"/>
              </a:rPr>
              <a:t>can rise to the surface and escape</a:t>
            </a:r>
            <a:endParaRPr lang="en-US" altLang="ja-JP" sz="1200" dirty="0">
              <a:solidFill>
                <a:schemeClr val="tx1"/>
              </a:solidFill>
              <a:latin typeface="Georgia" charset="0"/>
            </a:endParaRPr>
          </a:p>
          <a:p>
            <a:pPr marL="0" indent="0" eaLnBrk="1" hangingPunct="1">
              <a:spcAft>
                <a:spcPts val="1000"/>
              </a:spcAft>
              <a:buFont typeface="Wingdings" charset="0"/>
              <a:buChar char="§"/>
            </a:pPr>
            <a:r>
              <a:rPr lang="en-US" sz="1600" dirty="0" smtClean="0">
                <a:solidFill>
                  <a:srgbClr val="000000"/>
                </a:solidFill>
                <a:latin typeface="Georgia" charset="0"/>
              </a:rPr>
              <a:t>Lower pressure</a:t>
            </a:r>
            <a:endParaRPr lang="en-US" sz="1600" dirty="0">
              <a:solidFill>
                <a:srgbClr val="000000"/>
              </a:solidFill>
              <a:latin typeface="Georgia" charset="0"/>
            </a:endParaRPr>
          </a:p>
          <a:p>
            <a:pPr marL="274638" lvl="1" indent="0" eaLnBrk="1" hangingPunct="1">
              <a:spcAft>
                <a:spcPts val="1000"/>
              </a:spcAft>
              <a:buFont typeface="Wingdings" charset="0"/>
              <a:buChar char="§"/>
            </a:pPr>
            <a:r>
              <a:rPr lang="en-US" sz="1200" dirty="0">
                <a:solidFill>
                  <a:srgbClr val="000000"/>
                </a:solidFill>
                <a:latin typeface="Georgia" charset="0"/>
              </a:rPr>
              <a:t>Bubbles </a:t>
            </a:r>
            <a:r>
              <a:rPr lang="en-US" sz="1200" dirty="0" smtClean="0">
                <a:solidFill>
                  <a:srgbClr val="000000"/>
                </a:solidFill>
                <a:latin typeface="Georgia" charset="0"/>
              </a:rPr>
              <a:t>can escape, gas pressure doesn’t build as much</a:t>
            </a:r>
            <a:endParaRPr lang="en-US" sz="1200" dirty="0">
              <a:solidFill>
                <a:srgbClr val="000000"/>
              </a:solidFill>
              <a:latin typeface="Georgia" charset="0"/>
            </a:endParaRPr>
          </a:p>
          <a:p>
            <a:pPr marL="0" indent="0" eaLnBrk="1" hangingPunct="1">
              <a:spcAft>
                <a:spcPts val="1000"/>
              </a:spcAft>
              <a:buFont typeface="Wingdings" charset="0"/>
              <a:buChar char="§"/>
            </a:pPr>
            <a:r>
              <a:rPr lang="en-US" sz="1600" dirty="0" smtClean="0">
                <a:latin typeface="Georgia" charset="0"/>
              </a:rPr>
              <a:t>Non-explosive </a:t>
            </a:r>
            <a:r>
              <a:rPr lang="en-US" sz="1600" dirty="0">
                <a:latin typeface="Georgia" charset="0"/>
              </a:rPr>
              <a:t>Eruptions</a:t>
            </a:r>
          </a:p>
        </p:txBody>
      </p:sp>
      <p:sp>
        <p:nvSpPr>
          <p:cNvPr id="2457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458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4581" name="Picture 6" descr="Lava_flow_at_Krafla,_19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809625"/>
            <a:ext cx="5070475" cy="346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1" descr="400px-Havasu_Falls_1a_md.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83338" y="1539875"/>
            <a:ext cx="2325687"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Interactions with Water</a:t>
            </a:r>
            <a:endParaRPr lang="en-US" dirty="0"/>
          </a:p>
        </p:txBody>
      </p:sp>
      <p:sp>
        <p:nvSpPr>
          <p:cNvPr id="4" name="Text Placeholder 3"/>
          <p:cNvSpPr>
            <a:spLocks noGrp="1"/>
          </p:cNvSpPr>
          <p:nvPr>
            <p:ph type="body" sz="half" idx="2"/>
          </p:nvPr>
        </p:nvSpPr>
        <p:spPr/>
        <p:txBody>
          <a:bodyPr/>
          <a:lstStyle/>
          <a:p>
            <a:r>
              <a:rPr lang="en-US" u="sng" dirty="0" smtClean="0">
                <a:solidFill>
                  <a:srgbClr val="000000"/>
                </a:solidFill>
              </a:rPr>
              <a:t>Explosive Eruptions</a:t>
            </a:r>
          </a:p>
          <a:p>
            <a:pPr marL="285750" indent="-285750">
              <a:buFont typeface="Arial"/>
              <a:buChar char="•"/>
            </a:pPr>
            <a:r>
              <a:rPr lang="en-US" dirty="0" smtClean="0">
                <a:solidFill>
                  <a:srgbClr val="000000"/>
                </a:solidFill>
              </a:rPr>
              <a:t>Underground  contact with groundwater or seawater</a:t>
            </a:r>
          </a:p>
          <a:p>
            <a:pPr marL="833438" lvl="1" indent="-285750">
              <a:buFont typeface="Arial"/>
              <a:buChar char="•"/>
            </a:pPr>
            <a:r>
              <a:rPr lang="en-US" dirty="0" smtClean="0">
                <a:solidFill>
                  <a:srgbClr val="000000"/>
                </a:solidFill>
              </a:rPr>
              <a:t>Water instantly turns to steam, explosive</a:t>
            </a:r>
          </a:p>
          <a:p>
            <a:pPr lvl="1" indent="0">
              <a:buNone/>
            </a:pPr>
            <a:endParaRPr lang="en-US" dirty="0" smtClean="0">
              <a:solidFill>
                <a:srgbClr val="000000"/>
              </a:solidFill>
            </a:endParaRPr>
          </a:p>
          <a:p>
            <a:pPr marL="285750" indent="-285750">
              <a:buFont typeface="Arial"/>
              <a:buChar char="•"/>
            </a:pPr>
            <a:r>
              <a:rPr lang="en-US" dirty="0" smtClean="0">
                <a:solidFill>
                  <a:srgbClr val="000000"/>
                </a:solidFill>
              </a:rPr>
              <a:t>Contact with seawater, lakes after eruption</a:t>
            </a:r>
          </a:p>
          <a:p>
            <a:pPr marL="833438" lvl="1" indent="-285750">
              <a:buFont typeface="Arial"/>
              <a:buChar char="•"/>
            </a:pPr>
            <a:r>
              <a:rPr lang="en-US" dirty="0" smtClean="0">
                <a:solidFill>
                  <a:srgbClr val="000000"/>
                </a:solidFill>
              </a:rPr>
              <a:t>Steam, ash, fragmentation of lava</a:t>
            </a:r>
          </a:p>
          <a:p>
            <a:pPr marL="833438" lvl="1" indent="-285750">
              <a:buFont typeface="Arial"/>
              <a:buChar char="•"/>
            </a:pPr>
            <a:r>
              <a:rPr lang="en-US" dirty="0" smtClean="0">
                <a:solidFill>
                  <a:srgbClr val="000000"/>
                </a:solidFill>
              </a:rPr>
              <a:t>Once above water level, normal eruption type</a:t>
            </a:r>
          </a:p>
          <a:p>
            <a:pPr marL="833438" lvl="1" indent="-285750">
              <a:buFont typeface="Arial"/>
              <a:buChar char="•"/>
            </a:pPr>
            <a:endParaRPr lang="en-US" dirty="0" smtClean="0">
              <a:solidFill>
                <a:srgbClr val="000000"/>
              </a:solidFill>
            </a:endParaRPr>
          </a:p>
        </p:txBody>
      </p:sp>
      <p:sp>
        <p:nvSpPr>
          <p:cNvPr id="5" name="Date Placeholder 4"/>
          <p:cNvSpPr>
            <a:spLocks noGrp="1"/>
          </p:cNvSpPr>
          <p:nvPr>
            <p:ph type="dt" sz="half" idx="11"/>
          </p:nvPr>
        </p:nvSpPr>
        <p:spPr/>
        <p:txBody>
          <a:bodyPr/>
          <a:lstStyle/>
          <a:p>
            <a:pPr>
              <a:defRPr/>
            </a:pPr>
            <a:r>
              <a:rPr lang="en-US" smtClean="0"/>
              <a:t>Scripps Classroom Connection</a:t>
            </a:r>
            <a:endParaRPr lang="en-US"/>
          </a:p>
        </p:txBody>
      </p:sp>
      <p:sp>
        <p:nvSpPr>
          <p:cNvPr id="6" name="Footer Placeholder 5"/>
          <p:cNvSpPr>
            <a:spLocks noGrp="1"/>
          </p:cNvSpPr>
          <p:nvPr>
            <p:ph type="ftr" sz="quarter" idx="12"/>
          </p:nvPr>
        </p:nvSpPr>
        <p:spPr/>
        <p:txBody>
          <a:bodyPr/>
          <a:lstStyle/>
          <a:p>
            <a:pPr>
              <a:defRPr/>
            </a:pPr>
            <a:r>
              <a:rPr lang="en-US" smtClean="0"/>
              <a:t>http://earthref.org/SCC</a:t>
            </a:r>
            <a:endParaRPr lang="en-US"/>
          </a:p>
        </p:txBody>
      </p:sp>
      <p:pic>
        <p:nvPicPr>
          <p:cNvPr id="7" name="Picture Placeholder 6" descr="Lava_flow_at_Krafla,_1984.jpg"/>
          <p:cNvPicPr>
            <a:picLocks noGrp="1" noChangeAspect="1"/>
          </p:cNvPicPr>
          <p:nvPr>
            <p:ph type="pic" idx="1"/>
          </p:nvPr>
        </p:nvPicPr>
        <p:blipFill>
          <a:blip r:embed="rId3">
            <a:extLst>
              <a:ext uri="{28A0092B-C50C-407E-A947-70E740481C1C}">
                <a14:useLocalDpi xmlns:a14="http://schemas.microsoft.com/office/drawing/2010/main" val="0"/>
              </a:ext>
            </a:extLst>
          </a:blip>
          <a:srcRect l="3075" r="3075"/>
          <a:stretch>
            <a:fillRect/>
          </a:stretch>
        </p:blipFill>
        <p:spPr bwMode="auto">
          <a:xfrm>
            <a:off x="5788025" y="2636982"/>
            <a:ext cx="3079749" cy="2239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800px-Surtsey_eruption_196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8025" y="826017"/>
            <a:ext cx="3079749" cy="2044183"/>
          </a:xfrm>
          <a:prstGeom prst="rect">
            <a:avLst/>
          </a:prstGeom>
        </p:spPr>
      </p:pic>
      <p:pic>
        <p:nvPicPr>
          <p:cNvPr id="10" name="Picture 9" descr="30210599-012_larg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1325" y="881634"/>
            <a:ext cx="2555875" cy="4089400"/>
          </a:xfrm>
          <a:prstGeom prst="rect">
            <a:avLst/>
          </a:prstGeom>
        </p:spPr>
      </p:pic>
    </p:spTree>
    <p:extLst>
      <p:ext uri="{BB962C8B-B14F-4D97-AF65-F5344CB8AC3E}">
        <p14:creationId xmlns:p14="http://schemas.microsoft.com/office/powerpoint/2010/main" val="3661405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ubtitle 1"/>
          <p:cNvSpPr>
            <a:spLocks noGrp="1"/>
          </p:cNvSpPr>
          <p:nvPr>
            <p:ph type="subTitle" idx="1"/>
          </p:nvPr>
        </p:nvSpPr>
        <p:spPr>
          <a:xfrm>
            <a:off x="685800" y="2998788"/>
            <a:ext cx="7772400" cy="3209925"/>
          </a:xfrm>
        </p:spPr>
        <p:txBody>
          <a:bodyPr/>
          <a:lstStyle/>
          <a:p>
            <a:pPr eaLnBrk="1" hangingPunct="1">
              <a:buFont typeface="Georgia" charset="0"/>
              <a:buChar char="●"/>
            </a:pPr>
            <a:r>
              <a:rPr dirty="0">
                <a:latin typeface="Georgia" charset="0"/>
                <a:ea typeface="ＭＳ Ｐゴシック" charset="0"/>
                <a:cs typeface="ＭＳ Ｐゴシック" charset="0"/>
              </a:rPr>
              <a:t>Type of volcanic eruption controlled by magma composition</a:t>
            </a:r>
          </a:p>
          <a:p>
            <a:pPr eaLnBrk="1" hangingPunct="1">
              <a:buFont typeface="Georgia" charset="0"/>
              <a:buChar char="●"/>
            </a:pPr>
            <a:r>
              <a:rPr dirty="0">
                <a:latin typeface="Georgia" charset="0"/>
                <a:ea typeface="ＭＳ Ｐゴシック" charset="0"/>
                <a:cs typeface="ＭＳ Ｐゴシック" charset="0"/>
              </a:rPr>
              <a:t>Gas content and viscosity</a:t>
            </a:r>
          </a:p>
          <a:p>
            <a:pPr eaLnBrk="1" hangingPunct="1">
              <a:buFont typeface="Georgia" charset="0"/>
              <a:buChar char="●"/>
            </a:pPr>
            <a:endParaRPr dirty="0">
              <a:latin typeface="Georgia" charset="0"/>
              <a:ea typeface="ＭＳ Ｐゴシック" charset="0"/>
              <a:cs typeface="ＭＳ Ｐゴシック" charset="0"/>
            </a:endParaRPr>
          </a:p>
          <a:p>
            <a:pPr eaLnBrk="1" hangingPunct="1">
              <a:buFont typeface="Georgia" charset="0"/>
              <a:buChar char="●"/>
            </a:pPr>
            <a:r>
              <a:rPr dirty="0">
                <a:latin typeface="Georgia" charset="0"/>
                <a:ea typeface="ＭＳ Ｐゴシック" charset="0"/>
                <a:cs typeface="ＭＳ Ｐゴシック" charset="0"/>
              </a:rPr>
              <a:t>Explosive eruptions have high gas content and high viscosity</a:t>
            </a:r>
          </a:p>
          <a:p>
            <a:pPr eaLnBrk="1" hangingPunct="1">
              <a:buFont typeface="Georgia" charset="0"/>
              <a:buChar char="●"/>
            </a:pPr>
            <a:endParaRPr dirty="0">
              <a:latin typeface="Georgia" charset="0"/>
              <a:ea typeface="ＭＳ Ｐゴシック" charset="0"/>
              <a:cs typeface="ＭＳ Ｐゴシック" charset="0"/>
            </a:endParaRPr>
          </a:p>
          <a:p>
            <a:pPr eaLnBrk="1" hangingPunct="1">
              <a:buFont typeface="Georgia" charset="0"/>
              <a:buChar char="●"/>
            </a:pPr>
            <a:r>
              <a:rPr dirty="0">
                <a:latin typeface="Georgia" charset="0"/>
                <a:ea typeface="ＭＳ Ｐゴシック" charset="0"/>
                <a:cs typeface="ＭＳ Ｐゴシック" charset="0"/>
              </a:rPr>
              <a:t>Effusive eruptions have low gas content and low </a:t>
            </a:r>
            <a:r>
              <a:rPr dirty="0" smtClean="0">
                <a:latin typeface="Georgia" charset="0"/>
                <a:ea typeface="ＭＳ Ｐゴシック" charset="0"/>
                <a:cs typeface="ＭＳ Ｐゴシック" charset="0"/>
              </a:rPr>
              <a:t>viscosity</a:t>
            </a:r>
            <a:endParaRPr lang="en-US" dirty="0" smtClean="0">
              <a:latin typeface="Georgia" charset="0"/>
              <a:ea typeface="ＭＳ Ｐゴシック" charset="0"/>
              <a:cs typeface="ＭＳ Ｐゴシック" charset="0"/>
            </a:endParaRPr>
          </a:p>
          <a:p>
            <a:pPr eaLnBrk="1" hangingPunct="1">
              <a:buFont typeface="Georgia" charset="0"/>
              <a:buChar char="●"/>
            </a:pPr>
            <a:endParaRPr lang="en-US" dirty="0">
              <a:latin typeface="Georgia" charset="0"/>
              <a:ea typeface="ＭＳ Ｐゴシック" charset="0"/>
              <a:cs typeface="ＭＳ Ｐゴシック" charset="0"/>
            </a:endParaRPr>
          </a:p>
          <a:p>
            <a:pPr eaLnBrk="1" hangingPunct="1">
              <a:buFont typeface="Georgia" charset="0"/>
              <a:buChar char="●"/>
            </a:pPr>
            <a:r>
              <a:rPr lang="en-US" dirty="0" smtClean="0">
                <a:latin typeface="Georgia" charset="0"/>
                <a:ea typeface="ＭＳ Ｐゴシック" charset="0"/>
                <a:cs typeface="ＭＳ Ｐゴシック" charset="0"/>
              </a:rPr>
              <a:t>Magma contact with water can also cause explosive eruptions</a:t>
            </a:r>
            <a:endParaRPr dirty="0">
              <a:latin typeface="Georgia" charset="0"/>
              <a:ea typeface="ＭＳ Ｐゴシック" charset="0"/>
              <a:cs typeface="ＭＳ Ｐゴシック" charset="0"/>
            </a:endParaRPr>
          </a:p>
        </p:txBody>
      </p:sp>
      <p:sp>
        <p:nvSpPr>
          <p:cNvPr id="26626"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sp>
        <p:nvSpPr>
          <p:cNvPr id="26627"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26628" name="Title 2"/>
          <p:cNvSpPr>
            <a:spLocks noGrp="1"/>
          </p:cNvSpPr>
          <p:nvPr>
            <p:ph type="ctrTitle"/>
          </p:nvPr>
        </p:nvSpPr>
        <p:spPr/>
        <p:txBody>
          <a:bodyPr/>
          <a:lstStyle/>
          <a:p>
            <a:pPr eaLnBrk="1" hangingPunct="1"/>
            <a:r>
              <a:rPr lang="en-US">
                <a:latin typeface="Georgia" charset="0"/>
              </a:rPr>
              <a:t>Conclusions</a:t>
            </a:r>
            <a:br>
              <a:rPr lang="en-US">
                <a:latin typeface="Georgia" charset="0"/>
              </a:rPr>
            </a:br>
            <a:endParaRPr lang="en-US">
              <a:latin typeface="Georgia" charset="0"/>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5817</TotalTime>
  <Words>2880</Words>
  <Application>Microsoft Macintosh PowerPoint</Application>
  <PresentationFormat>On-screen Show (4:3)</PresentationFormat>
  <Paragraphs>269</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SCC</vt:lpstr>
      <vt:lpstr>Volcanic Eruptions</vt:lpstr>
      <vt:lpstr>Explosive and Non-explosive Eruptions</vt:lpstr>
      <vt:lpstr>Explosive Volcanoes</vt:lpstr>
      <vt:lpstr>Non-explosive Volcanoes</vt:lpstr>
      <vt:lpstr>Viscosity</vt:lpstr>
      <vt:lpstr>Gas in Magma</vt:lpstr>
      <vt:lpstr>Soda Bottle Demonstration</vt:lpstr>
      <vt:lpstr>High Viscosity Magma</vt:lpstr>
      <vt:lpstr>Low Viscosity Magma</vt:lpstr>
      <vt:lpstr>Interactions with Water</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204</cp:revision>
  <cp:lastPrinted>2011-07-11T02:33:14Z</cp:lastPrinted>
  <dcterms:created xsi:type="dcterms:W3CDTF">2011-06-23T20:06:11Z</dcterms:created>
  <dcterms:modified xsi:type="dcterms:W3CDTF">2012-11-20T00:33:47Z</dcterms:modified>
</cp:coreProperties>
</file>