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3"/>
  </p:notesMasterIdLst>
  <p:sldIdLst>
    <p:sldId id="256" r:id="rId2"/>
    <p:sldId id="259" r:id="rId3"/>
    <p:sldId id="260" r:id="rId4"/>
    <p:sldId id="261" r:id="rId5"/>
    <p:sldId id="262" r:id="rId6"/>
    <p:sldId id="263" r:id="rId7"/>
    <p:sldId id="264" r:id="rId8"/>
    <p:sldId id="267" r:id="rId9"/>
    <p:sldId id="265" r:id="rId10"/>
    <p:sldId id="266" r:id="rId11"/>
    <p:sldId id="258" r:id="rId12"/>
  </p:sldIdLst>
  <p:sldSz cx="9144000" cy="6858000" type="screen4x3"/>
  <p:notesSz cx="6858000" cy="9144000"/>
  <p:defaultTextStyle>
    <a:defPPr>
      <a:defRPr lang="en-US"/>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499" autoAdjust="0"/>
  </p:normalViewPr>
  <p:slideViewPr>
    <p:cSldViewPr snapToGrid="0" snapToObjects="1">
      <p:cViewPr varScale="1">
        <p:scale>
          <a:sx n="87" d="100"/>
          <a:sy n="87" d="100"/>
        </p:scale>
        <p:origin x="-496"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64"/>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CC3EC3C3-0B60-4D41-988C-53FC4C44C54F}" type="datetimeFigureOut">
              <a:rPr lang="en-US"/>
              <a:pPr>
                <a:defRPr/>
              </a:pPr>
              <a:t>6/22/12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2ADC63ED-D998-C047-8B3B-AA97892CC789}" type="slidenum">
              <a:rPr lang="en-US"/>
              <a:pPr>
                <a:defRPr/>
              </a:pPr>
              <a:t>‹#›</a:t>
            </a:fld>
            <a:endParaRPr lang="en-US"/>
          </a:p>
        </p:txBody>
      </p:sp>
    </p:spTree>
    <p:extLst>
      <p:ext uri="{BB962C8B-B14F-4D97-AF65-F5344CB8AC3E}">
        <p14:creationId xmlns:p14="http://schemas.microsoft.com/office/powerpoint/2010/main" val="3852597209"/>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 Id="rId3" Type="http://schemas.openxmlformats.org/officeDocument/2006/relationships/hyperlink" Target="http://www.youtube.com/watch?v=xiYzYaLM-hQ"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AUTHORS: </a:t>
            </a:r>
            <a:r>
              <a:rPr lang="en-US" dirty="0" smtClean="0">
                <a:latin typeface="Calibri" charset="0"/>
              </a:rPr>
              <a:t>Geoffrey </a:t>
            </a:r>
            <a:r>
              <a:rPr lang="en-US" dirty="0">
                <a:latin typeface="Calibri" charset="0"/>
              </a:rPr>
              <a:t>Cromwell (Scripps Institution of </a:t>
            </a:r>
            <a:r>
              <a:rPr lang="en-US" dirty="0" smtClean="0">
                <a:latin typeface="Calibri" charset="0"/>
              </a:rPr>
              <a:t>Oceanography)</a:t>
            </a:r>
            <a:r>
              <a:rPr lang="en-US" dirty="0">
                <a:latin typeface="Calibri" charset="0"/>
              </a:rPr>
              <a:t>, Danny Blas (Abraham Lincoln High </a:t>
            </a:r>
            <a:r>
              <a:rPr lang="en-US" dirty="0" smtClean="0">
                <a:latin typeface="Calibri" charset="0"/>
              </a:rPr>
              <a:t>School)</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WHY: Volcanoes are some of the most powerful things in nature which makes them both beautiful and dangerous. Although the hazards associated with volcanic eruptions vary depending on the type of volcano, the dangers of volcanic eruptions are diverse and can destroy </a:t>
            </a:r>
            <a:r>
              <a:rPr lang="en-US" dirty="0" smtClean="0">
                <a:latin typeface="Calibri" charset="0"/>
              </a:rPr>
              <a:t>man-made</a:t>
            </a:r>
            <a:r>
              <a:rPr lang="en-US" baseline="0" dirty="0" smtClean="0">
                <a:latin typeface="Calibri" charset="0"/>
              </a:rPr>
              <a:t> objects or</a:t>
            </a:r>
            <a:r>
              <a:rPr lang="en-US" dirty="0" smtClean="0">
                <a:latin typeface="Calibri" charset="0"/>
              </a:rPr>
              <a:t> </a:t>
            </a:r>
            <a:r>
              <a:rPr lang="en-US" dirty="0">
                <a:latin typeface="Calibri" charset="0"/>
              </a:rPr>
              <a:t>natural </a:t>
            </a:r>
            <a:r>
              <a:rPr lang="en-US" dirty="0" smtClean="0">
                <a:latin typeface="Calibri" charset="0"/>
              </a:rPr>
              <a:t>landscapes </a:t>
            </a:r>
            <a:r>
              <a:rPr lang="en-US" dirty="0">
                <a:latin typeface="Calibri" charset="0"/>
              </a:rPr>
              <a:t>in many different ways. This lesson highlights the most deadly and powerful volcanic hazards and how they affect human populations and natural resources. </a:t>
            </a:r>
          </a:p>
          <a:p>
            <a:pPr eaLnBrk="1" hangingPunct="1">
              <a:spcBef>
                <a:spcPct val="0"/>
              </a:spcBef>
            </a:pPr>
            <a:endParaRPr lang="en-US" dirty="0">
              <a:latin typeface="Calibri" charset="0"/>
            </a:endParaRPr>
          </a:p>
          <a:p>
            <a:pPr eaLnBrk="1" hangingPunct="1">
              <a:spcBef>
                <a:spcPct val="0"/>
              </a:spcBef>
            </a:pPr>
            <a:r>
              <a:rPr lang="en-US" dirty="0">
                <a:latin typeface="Calibri" charset="0"/>
              </a:rPr>
              <a:t>SUMMARY (&lt; 100 words): In this lesson we will learn about the major volcanic hazards associated with shield and </a:t>
            </a:r>
            <a:r>
              <a:rPr lang="en-US" dirty="0" err="1">
                <a:latin typeface="Calibri" charset="0"/>
              </a:rPr>
              <a:t>stratovolcanoes</a:t>
            </a:r>
            <a:r>
              <a:rPr lang="en-US" dirty="0">
                <a:latin typeface="Calibri" charset="0"/>
              </a:rPr>
              <a:t>. Shield and </a:t>
            </a:r>
            <a:r>
              <a:rPr lang="en-US" dirty="0" err="1">
                <a:latin typeface="Calibri" charset="0"/>
              </a:rPr>
              <a:t>stratovolcanoes</a:t>
            </a:r>
            <a:r>
              <a:rPr lang="en-US" dirty="0">
                <a:latin typeface="Calibri" charset="0"/>
              </a:rPr>
              <a:t> are generally effusive and explosive, respectively, and therefore have different associated hazards as well as some in common. We will take notes on a </a:t>
            </a:r>
            <a:r>
              <a:rPr lang="en-US" dirty="0" err="1">
                <a:latin typeface="Calibri" charset="0"/>
              </a:rPr>
              <a:t>powerpoint</a:t>
            </a:r>
            <a:r>
              <a:rPr lang="en-US" dirty="0">
                <a:latin typeface="Calibri" charset="0"/>
              </a:rPr>
              <a:t> and learn about six volcanic hazards. For each hazard we will discuss which volcano type they are associated with, the physical attributes of each hazard, and the effects and damage each hazard can cause. Take home messages: 1) </a:t>
            </a:r>
            <a:r>
              <a:rPr lang="en-US" dirty="0" err="1">
                <a:latin typeface="Calibri" charset="0"/>
              </a:rPr>
              <a:t>Stratovolcanoes</a:t>
            </a:r>
            <a:r>
              <a:rPr lang="en-US" dirty="0">
                <a:latin typeface="Calibri" charset="0"/>
              </a:rPr>
              <a:t> have explosive eruptions, their associated hazards are more violent and devastating 2) Shield volcanoes are effusive and have more predictable dangers with generally fewer lives </a:t>
            </a:r>
            <a:r>
              <a:rPr lang="en-US" dirty="0" smtClean="0">
                <a:latin typeface="Calibri" charset="0"/>
              </a:rPr>
              <a:t>lost</a:t>
            </a:r>
            <a:r>
              <a:rPr lang="en-US" baseline="0" dirty="0" smtClean="0">
                <a:latin typeface="Calibri" charset="0"/>
              </a:rPr>
              <a:t> (although they can still be explosive and very dangerous, especially when water </a:t>
            </a:r>
            <a:r>
              <a:rPr lang="en-US" baseline="0" smtClean="0">
                <a:latin typeface="Calibri" charset="0"/>
              </a:rPr>
              <a:t>is present)</a:t>
            </a:r>
            <a:r>
              <a:rPr lang="en-US" smtClean="0">
                <a:latin typeface="Calibri" charset="0"/>
              </a:rPr>
              <a:t> </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PICTURE/GRAPHICS CREDITS:  This image is of the Redoubt Volcano in Alaska, from Wikipedia http://</a:t>
            </a:r>
            <a:r>
              <a:rPr lang="en-US" dirty="0" err="1">
                <a:latin typeface="Calibri" charset="0"/>
              </a:rPr>
              <a:t>en.wikipedia.org</a:t>
            </a:r>
            <a:r>
              <a:rPr lang="en-US" dirty="0">
                <a:latin typeface="Calibri" charset="0"/>
              </a:rPr>
              <a:t>/wiki/File:MtRedoubtedit1.jpg</a:t>
            </a:r>
          </a:p>
          <a:p>
            <a:pPr eaLnBrk="1" hangingPunct="1">
              <a:spcBef>
                <a:spcPct val="0"/>
              </a:spcBef>
            </a:pPr>
            <a:endParaRPr lang="en-US" dirty="0">
              <a:latin typeface="Calibri" charset="0"/>
            </a:endParaRPr>
          </a:p>
          <a:p>
            <a:pPr eaLnBrk="1" hangingPunct="1">
              <a:spcBef>
                <a:spcPct val="0"/>
              </a:spcBef>
            </a:pPr>
            <a:r>
              <a:rPr lang="en-US" dirty="0">
                <a:latin typeface="Calibri" charset="0"/>
              </a:rPr>
              <a:t>WEBSITES USED IN THIS PRESENTATION: Give URLs to websites that you consulted, borrowed from or or that will offer interesting additional information.  Say, for example, this activity is adapted from URL </a:t>
            </a:r>
            <a:r>
              <a:rPr lang="ja-JP" altLang="en-US" dirty="0">
                <a:latin typeface="Calibri" charset="0"/>
              </a:rPr>
              <a:t>“</a:t>
            </a:r>
            <a:r>
              <a:rPr lang="en-US" altLang="ja-JP" dirty="0">
                <a:latin typeface="Calibri" charset="0"/>
              </a:rPr>
              <a:t>http//:</a:t>
            </a:r>
            <a:r>
              <a:rPr lang="en-US" altLang="ja-JP" dirty="0" err="1">
                <a:latin typeface="Calibri" charset="0"/>
              </a:rPr>
              <a:t>etc</a:t>
            </a:r>
            <a:r>
              <a:rPr lang="ja-JP" altLang="en-US" dirty="0">
                <a:latin typeface="Calibri" charset="0"/>
              </a:rPr>
              <a:t>”</a:t>
            </a:r>
            <a:r>
              <a:rPr lang="en-US" altLang="ja-JP" dirty="0">
                <a:latin typeface="Calibri" charset="0"/>
              </a:rPr>
              <a:t> or say that additional information can be fount at URL etc.</a:t>
            </a:r>
          </a:p>
          <a:p>
            <a:pPr eaLnBrk="1" hangingPunct="1">
              <a:spcBef>
                <a:spcPct val="0"/>
              </a:spcBef>
            </a:pPr>
            <a:endParaRPr lang="en-US" dirty="0">
              <a:latin typeface="Calibri" charset="0"/>
            </a:endParaRPr>
          </a:p>
          <a:p>
            <a:pPr eaLnBrk="1" hangingPunct="1">
              <a:spcBef>
                <a:spcPct val="0"/>
              </a:spcBef>
            </a:pPr>
            <a:r>
              <a:rPr lang="en-US" dirty="0">
                <a:latin typeface="Calibri" charset="0"/>
              </a:rPr>
              <a:t>ADDITIONAL READING: http://</a:t>
            </a:r>
            <a:r>
              <a:rPr lang="en-US" dirty="0" err="1">
                <a:latin typeface="Calibri" charset="0"/>
              </a:rPr>
              <a:t>volcanoes.usgs.gov</a:t>
            </a:r>
            <a:r>
              <a:rPr lang="en-US" dirty="0">
                <a:latin typeface="Calibri" charset="0"/>
              </a:rPr>
              <a:t>/ This is a very complete and comprehensive website. Much of the material and pictures came while exploring this site. In addition, see TEACHING Notes</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CONTEXT FOR USE: This lesson is designed for a 9th grade Earth Science class and is meant for a 55 minute class period. This lesson is accompanied by an activity titled “</a:t>
            </a:r>
            <a:r>
              <a:rPr lang="en-US" altLang="ja-JP" dirty="0" err="1">
                <a:latin typeface="Calibri" charset="0"/>
              </a:rPr>
              <a:t>Hazards_House_Activity</a:t>
            </a:r>
            <a:r>
              <a:rPr lang="en-US" dirty="0">
                <a:latin typeface="Calibri" charset="0"/>
              </a:rPr>
              <a:t>”</a:t>
            </a:r>
            <a:r>
              <a:rPr lang="en-US" altLang="ja-JP" dirty="0">
                <a:latin typeface="Calibri" charset="0"/>
              </a:rPr>
              <a:t>. This lesson is the second of five lessons in a comprehensive Volcano Unit. The </a:t>
            </a:r>
            <a:r>
              <a:rPr lang="en-US" altLang="ja-JP" dirty="0" err="1">
                <a:latin typeface="Calibri" charset="0"/>
              </a:rPr>
              <a:t>preceeding</a:t>
            </a:r>
            <a:r>
              <a:rPr lang="en-US" altLang="ja-JP" dirty="0">
                <a:latin typeface="Calibri" charset="0"/>
              </a:rPr>
              <a:t> lesson is titled </a:t>
            </a:r>
            <a:r>
              <a:rPr lang="ja-JP" altLang="en-US" dirty="0">
                <a:latin typeface="Calibri" charset="0"/>
              </a:rPr>
              <a:t>“</a:t>
            </a:r>
            <a:r>
              <a:rPr lang="en-US" altLang="ja-JP" dirty="0">
                <a:latin typeface="Calibri" charset="0"/>
              </a:rPr>
              <a:t>Introduction to Volcanoes: Shield vs. </a:t>
            </a:r>
            <a:r>
              <a:rPr lang="en-US" altLang="ja-JP" dirty="0" err="1">
                <a:latin typeface="Calibri" charset="0"/>
              </a:rPr>
              <a:t>Stratovolcanoes</a:t>
            </a:r>
            <a:r>
              <a:rPr lang="ja-JP" altLang="en-US" dirty="0">
                <a:latin typeface="Calibri" charset="0"/>
              </a:rPr>
              <a:t>”</a:t>
            </a:r>
            <a:r>
              <a:rPr lang="en-US" altLang="ja-JP" dirty="0">
                <a:latin typeface="Calibri" charset="0"/>
              </a:rPr>
              <a:t>, the following lesson is titled </a:t>
            </a:r>
            <a:r>
              <a:rPr lang="ja-JP" altLang="en-US" dirty="0">
                <a:latin typeface="Calibri" charset="0"/>
              </a:rPr>
              <a:t>“</a:t>
            </a:r>
            <a:r>
              <a:rPr lang="en-US" altLang="ja-JP" dirty="0">
                <a:latin typeface="Calibri" charset="0"/>
              </a:rPr>
              <a:t>Global Volcanoes</a:t>
            </a:r>
            <a:r>
              <a:rPr lang="ja-JP" altLang="en-US" dirty="0">
                <a:latin typeface="Calibri" charset="0"/>
              </a:rPr>
              <a:t>”</a:t>
            </a:r>
            <a:r>
              <a:rPr lang="en-US" altLang="ja-JP" dirty="0">
                <a:latin typeface="Calibri" charset="0"/>
              </a:rPr>
              <a:t>. </a:t>
            </a:r>
          </a:p>
          <a:p>
            <a:pPr eaLnBrk="1" hangingPunct="1">
              <a:spcBef>
                <a:spcPct val="0"/>
              </a:spcBef>
            </a:pPr>
            <a:endParaRPr lang="en-US" dirty="0">
              <a:latin typeface="Calibri" charset="0"/>
            </a:endParaRPr>
          </a:p>
          <a:p>
            <a:pPr eaLnBrk="1" hangingPunct="1">
              <a:spcBef>
                <a:spcPct val="0"/>
              </a:spcBef>
            </a:pPr>
            <a:r>
              <a:rPr lang="en-US" dirty="0">
                <a:latin typeface="Calibri" charset="0"/>
              </a:rPr>
              <a:t>MISCONCEPTIONS: Lava flows are the most dangerous volcanic hazard; All volcanoes have the same dangers; It is never possible to evacuate people from a volcano; Volcanic eruptions only affect local areas</a:t>
            </a:r>
          </a:p>
          <a:p>
            <a:pPr eaLnBrk="1" hangingPunct="1">
              <a:spcBef>
                <a:spcPct val="0"/>
              </a:spcBef>
            </a:pPr>
            <a:endParaRPr lang="en-US" dirty="0">
              <a:latin typeface="Calibri" charset="0"/>
            </a:endParaRPr>
          </a:p>
          <a:p>
            <a:pPr eaLnBrk="1" hangingPunct="1">
              <a:spcBef>
                <a:spcPct val="0"/>
              </a:spcBef>
            </a:pPr>
            <a:r>
              <a:rPr lang="en-US" dirty="0">
                <a:latin typeface="Calibri" charset="0"/>
              </a:rPr>
              <a:t>EVALUATION TIPS: You may give an example for a pre/post evaluation that you provided, with a link to the file provided with your lesson materials</a:t>
            </a:r>
          </a:p>
          <a:p>
            <a:pPr eaLnBrk="1" hangingPunct="1">
              <a:spcBef>
                <a:spcPct val="0"/>
              </a:spcBef>
            </a:pPr>
            <a:endParaRPr lang="en-US" dirty="0">
              <a:latin typeface="Calibri" charset="0"/>
            </a:endParaRPr>
          </a:p>
          <a:p>
            <a:pPr eaLnBrk="1" hangingPunct="1">
              <a:spcBef>
                <a:spcPct val="0"/>
              </a:spcBef>
            </a:pPr>
            <a:r>
              <a:rPr lang="en-US" dirty="0">
                <a:latin typeface="Calibri" charset="0"/>
              </a:rPr>
              <a:t>TEACHING NOTES: This lesson includes this presentation as well as a creative group activity. The worksheet for the activity is titled “</a:t>
            </a:r>
            <a:r>
              <a:rPr lang="en-US" altLang="ja-JP" dirty="0" err="1">
                <a:latin typeface="Calibri" charset="0"/>
              </a:rPr>
              <a:t>Hazards_House_Activity</a:t>
            </a:r>
            <a:r>
              <a:rPr lang="en-US" dirty="0">
                <a:latin typeface="Calibri" charset="0"/>
              </a:rPr>
              <a:t>”</a:t>
            </a:r>
            <a:r>
              <a:rPr lang="en-US" altLang="ja-JP" dirty="0">
                <a:latin typeface="Calibri" charset="0"/>
              </a:rPr>
              <a:t>. Teaching instructions for the activity are found in the document </a:t>
            </a:r>
            <a:r>
              <a:rPr lang="en-US" dirty="0">
                <a:latin typeface="Calibri" charset="0"/>
              </a:rPr>
              <a:t>“</a:t>
            </a:r>
            <a:r>
              <a:rPr lang="en-US" altLang="ja-JP" dirty="0" err="1">
                <a:latin typeface="Calibri" charset="0"/>
              </a:rPr>
              <a:t>Hazards_Activity_Instructions</a:t>
            </a:r>
            <a:r>
              <a:rPr lang="en-US" dirty="0">
                <a:latin typeface="Calibri" charset="0"/>
              </a:rPr>
              <a:t>”</a:t>
            </a:r>
            <a:r>
              <a:rPr lang="en-US" altLang="ja-JP" dirty="0">
                <a:latin typeface="Calibri" charset="0"/>
              </a:rPr>
              <a:t>. Unless otherwise noted, all information in this lesson was derived from </a:t>
            </a:r>
            <a:r>
              <a:rPr lang="en-US" altLang="ja-JP" dirty="0" err="1">
                <a:latin typeface="Calibri" charset="0"/>
              </a:rPr>
              <a:t>Wikipedia.com</a:t>
            </a:r>
            <a:r>
              <a:rPr lang="en-US" altLang="ja-JP" dirty="0">
                <a:latin typeface="Calibri" charset="0"/>
              </a:rPr>
              <a:t> or a college level Earth science textbook titled:</a:t>
            </a:r>
          </a:p>
          <a:p>
            <a:pPr eaLnBrk="1" hangingPunct="1">
              <a:spcBef>
                <a:spcPct val="0"/>
              </a:spcBef>
            </a:pPr>
            <a:r>
              <a:rPr lang="en-US" altLang="ja-JP" dirty="0">
                <a:latin typeface="Calibri" charset="0"/>
              </a:rPr>
              <a:t>Earth, Portrait of a Planet -</a:t>
            </a:r>
            <a:r>
              <a:rPr lang="en-US" dirty="0">
                <a:latin typeface="Calibri" charset="0"/>
              </a:rPr>
              <a:t> Third Edition</a:t>
            </a:r>
          </a:p>
          <a:p>
            <a:pPr eaLnBrk="1" hangingPunct="1">
              <a:spcBef>
                <a:spcPct val="0"/>
              </a:spcBef>
            </a:pPr>
            <a:r>
              <a:rPr lang="en-US" dirty="0">
                <a:latin typeface="Calibri" charset="0"/>
              </a:rPr>
              <a:t>Stephen </a:t>
            </a:r>
            <a:r>
              <a:rPr lang="en-US" dirty="0" err="1">
                <a:latin typeface="Calibri" charset="0"/>
              </a:rPr>
              <a:t>Marshak</a:t>
            </a:r>
            <a:endParaRPr lang="en-US" dirty="0">
              <a:latin typeface="Calibri" charset="0"/>
            </a:endParaRPr>
          </a:p>
          <a:p>
            <a:pPr eaLnBrk="1" hangingPunct="1">
              <a:spcBef>
                <a:spcPct val="0"/>
              </a:spcBef>
            </a:pPr>
            <a:r>
              <a:rPr lang="en-US" dirty="0">
                <a:latin typeface="Calibri" charset="0"/>
              </a:rPr>
              <a:t>Copyright 2008 by W. W. Norton &amp; Company, Inc.</a:t>
            </a:r>
          </a:p>
          <a:p>
            <a:pPr eaLnBrk="1" hangingPunct="1">
              <a:spcBef>
                <a:spcPct val="0"/>
              </a:spcBef>
            </a:pPr>
            <a:endParaRPr lang="en-US" altLang="ja-JP"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EF45EDF-7F29-A248-9852-9C3DD8B01D41}" type="slidenum">
              <a:rPr lang="en-US" sz="1200">
                <a:latin typeface="Calibri" charset="0"/>
              </a:rPr>
              <a:pPr eaLnBrk="1" hangingPunct="1"/>
              <a:t>1</a:t>
            </a:fld>
            <a:endParaRPr lang="en-US" sz="12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lists the major volcanic hazards associated with </a:t>
            </a:r>
            <a:r>
              <a:rPr lang="en-US" dirty="0" err="1">
                <a:latin typeface="Calibri" charset="0"/>
              </a:rPr>
              <a:t>stratovolcanoes</a:t>
            </a:r>
            <a:r>
              <a:rPr lang="en-US" dirty="0">
                <a:latin typeface="Calibri" charset="0"/>
              </a:rPr>
              <a:t>. These bullets serve as an introduction to </a:t>
            </a:r>
            <a:r>
              <a:rPr lang="en-US" dirty="0" err="1">
                <a:latin typeface="Calibri" charset="0"/>
              </a:rPr>
              <a:t>stratovolcanoes</a:t>
            </a:r>
            <a:r>
              <a:rPr lang="en-US" dirty="0">
                <a:latin typeface="Calibri" charset="0"/>
              </a:rPr>
              <a:t>. It is important to note that Gasses and Earthquakes also accompany shield volcanoes.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images clockwise from the top show examples of: Volcanic </a:t>
            </a:r>
            <a:r>
              <a:rPr lang="en-US" dirty="0" smtClean="0">
                <a:latin typeface="Calibri" charset="0"/>
              </a:rPr>
              <a:t>bomb</a:t>
            </a:r>
            <a:r>
              <a:rPr lang="en-US" baseline="0" dirty="0" smtClean="0">
                <a:latin typeface="Calibri" charset="0"/>
              </a:rPr>
              <a:t> </a:t>
            </a:r>
            <a:r>
              <a:rPr lang="en-US" dirty="0" smtClean="0">
                <a:latin typeface="Calibri" charset="0"/>
              </a:rPr>
              <a:t>(</a:t>
            </a:r>
            <a:r>
              <a:rPr lang="en-US" dirty="0">
                <a:latin typeface="Calibri" charset="0"/>
              </a:rPr>
              <a:t>large volcanic </a:t>
            </a:r>
            <a:r>
              <a:rPr lang="en-US" dirty="0" smtClean="0">
                <a:latin typeface="Calibri" charset="0"/>
              </a:rPr>
              <a:t>rocks, shaped by the eruption</a:t>
            </a:r>
            <a:r>
              <a:rPr lang="en-US" baseline="0" dirty="0" smtClean="0">
                <a:latin typeface="Calibri" charset="0"/>
              </a:rPr>
              <a:t> while still soft and then</a:t>
            </a:r>
            <a:r>
              <a:rPr lang="en-US" dirty="0" smtClean="0">
                <a:latin typeface="Calibri" charset="0"/>
              </a:rPr>
              <a:t> </a:t>
            </a:r>
            <a:r>
              <a:rPr lang="en-US" dirty="0">
                <a:latin typeface="Calibri" charset="0"/>
              </a:rPr>
              <a:t>thrown from the volcano), pyroclastic flow, ash cloud from Mt. Cleveland volcano.</a:t>
            </a:r>
          </a:p>
          <a:p>
            <a:pPr eaLnBrk="1" hangingPunct="1">
              <a:spcBef>
                <a:spcPct val="0"/>
              </a:spcBef>
            </a:pPr>
            <a:endParaRPr lang="en-US" dirty="0">
              <a:latin typeface="Calibri" charset="0"/>
            </a:endParaRPr>
          </a:p>
          <a:p>
            <a:pPr eaLnBrk="1" hangingPunct="1">
              <a:spcBef>
                <a:spcPct val="0"/>
              </a:spcBef>
            </a:pPr>
            <a:r>
              <a:rPr lang="en-US" dirty="0">
                <a:latin typeface="Calibri" charset="0"/>
              </a:rPr>
              <a:t>Image credits-</a:t>
            </a:r>
          </a:p>
          <a:p>
            <a:pPr eaLnBrk="1" hangingPunct="1">
              <a:spcBef>
                <a:spcPct val="0"/>
              </a:spcBef>
            </a:pPr>
            <a:r>
              <a:rPr lang="en-US" dirty="0">
                <a:latin typeface="Calibri" charset="0"/>
              </a:rPr>
              <a:t>Volcanic debris: http://</a:t>
            </a:r>
            <a:r>
              <a:rPr lang="en-US" dirty="0" err="1">
                <a:latin typeface="Calibri" charset="0"/>
              </a:rPr>
              <a:t>en.wikipedia.org</a:t>
            </a:r>
            <a:r>
              <a:rPr lang="en-US" dirty="0">
                <a:latin typeface="Calibri" charset="0"/>
              </a:rPr>
              <a:t>/wiki/</a:t>
            </a:r>
            <a:r>
              <a:rPr lang="en-US" dirty="0" err="1">
                <a:latin typeface="Calibri" charset="0"/>
              </a:rPr>
              <a:t>File:VolcanicBombMojaveDesert.JPG</a:t>
            </a:r>
            <a:endParaRPr lang="en-US" dirty="0">
              <a:latin typeface="Calibri" charset="0"/>
            </a:endParaRPr>
          </a:p>
          <a:p>
            <a:pPr eaLnBrk="1" hangingPunct="1">
              <a:spcBef>
                <a:spcPct val="0"/>
              </a:spcBef>
            </a:pPr>
            <a:r>
              <a:rPr lang="en-US" dirty="0">
                <a:latin typeface="Calibri" charset="0"/>
              </a:rPr>
              <a:t>Pyroclastic Flow: http://</a:t>
            </a:r>
            <a:r>
              <a:rPr lang="en-US" dirty="0" err="1">
                <a:latin typeface="Calibri" charset="0"/>
              </a:rPr>
              <a:t>en.wikipedia.org</a:t>
            </a:r>
            <a:r>
              <a:rPr lang="en-US" dirty="0">
                <a:latin typeface="Calibri" charset="0"/>
              </a:rPr>
              <a:t>/wiki/</a:t>
            </a:r>
            <a:r>
              <a:rPr lang="en-US" dirty="0" err="1">
                <a:latin typeface="Calibri" charset="0"/>
              </a:rPr>
              <a:t>File:Pyroclastic_flows_at_Mayon_Volcano.jpg</a:t>
            </a:r>
            <a:endParaRPr lang="en-US" dirty="0">
              <a:latin typeface="Calibri" charset="0"/>
            </a:endParaRPr>
          </a:p>
          <a:p>
            <a:pPr eaLnBrk="1" hangingPunct="1">
              <a:spcBef>
                <a:spcPct val="0"/>
              </a:spcBef>
            </a:pPr>
            <a:r>
              <a:rPr lang="en-US" dirty="0">
                <a:latin typeface="Calibri" charset="0"/>
              </a:rPr>
              <a:t>Ash cloud: http://</a:t>
            </a:r>
            <a:r>
              <a:rPr lang="en-US" dirty="0" err="1">
                <a:latin typeface="Calibri" charset="0"/>
              </a:rPr>
              <a:t>en.wikipedia.org</a:t>
            </a:r>
            <a:r>
              <a:rPr lang="en-US" dirty="0">
                <a:latin typeface="Calibri" charset="0"/>
              </a:rPr>
              <a:t>/wiki/File:MtCleveland_ISS013-E-24184.jpg</a:t>
            </a:r>
          </a:p>
        </p:txBody>
      </p:sp>
      <p:sp>
        <p:nvSpPr>
          <p:cNvPr id="1536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ED78A5EA-EC1C-CA43-9595-9829A84707B5}" type="slidenum">
              <a:rPr lang="en-US" sz="1200">
                <a:latin typeface="Calibri" charset="0"/>
              </a:rPr>
              <a:pPr algn="r" eaLnBrk="1" hangingPunct="1"/>
              <a:t>2</a:t>
            </a:fld>
            <a:endParaRPr lang="en-US"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image is of a pyroclastic flow running down the side of Mt. St. Helens, August 7, </a:t>
            </a:r>
            <a:r>
              <a:rPr lang="en-US" dirty="0" smtClean="0">
                <a:latin typeface="Calibri" charset="0"/>
              </a:rPr>
              <a:t>1980 (three months after the initial eruption). </a:t>
            </a:r>
            <a:r>
              <a:rPr lang="en-US" dirty="0">
                <a:latin typeface="Calibri" charset="0"/>
              </a:rPr>
              <a:t>The bulleted list give relevant information about pyroclastic flows, highlighting physical properties of most pyroclastic flows as well as the extent of damage likely to be caused. </a:t>
            </a: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Pyroclastic flows are the result of explosive eruptions, a hot mixture of lava, solid volcanic rock, ash, and poisonous gas</a:t>
            </a:r>
          </a:p>
          <a:p>
            <a:pPr eaLnBrk="1" hangingPunct="1">
              <a:spcBef>
                <a:spcPct val="0"/>
              </a:spcBef>
              <a:buFontTx/>
              <a:buChar char="•"/>
            </a:pPr>
            <a:r>
              <a:rPr lang="en-US" dirty="0">
                <a:latin typeface="Calibri" charset="0"/>
              </a:rPr>
              <a:t>Pyroclastic flows race down the sides of volcanoes at speeds up to 200 mph. Flows reach these speeds after the initial eruption (like a gun blast) then are aided by gravity as they move down the </a:t>
            </a:r>
            <a:r>
              <a:rPr lang="en-US" dirty="0" smtClean="0">
                <a:latin typeface="Calibri" charset="0"/>
              </a:rPr>
              <a:t>volcano</a:t>
            </a:r>
          </a:p>
          <a:p>
            <a:pPr eaLnBrk="1" hangingPunct="1">
              <a:spcBef>
                <a:spcPct val="0"/>
              </a:spcBef>
              <a:buFontTx/>
              <a:buChar char="•"/>
            </a:pPr>
            <a:endParaRPr lang="en-US" dirty="0" smtClean="0">
              <a:latin typeface="Calibri" charset="0"/>
            </a:endParaRPr>
          </a:p>
          <a:p>
            <a:pPr eaLnBrk="1" hangingPunct="1">
              <a:spcBef>
                <a:spcPct val="0"/>
              </a:spcBef>
              <a:buFontTx/>
              <a:buChar char="•"/>
            </a:pPr>
            <a:r>
              <a:rPr lang="en-US" dirty="0" smtClean="0">
                <a:latin typeface="Calibri" charset="0"/>
              </a:rPr>
              <a:t>Lahars are a</a:t>
            </a:r>
            <a:r>
              <a:rPr lang="en-US" baseline="0" dirty="0" smtClean="0">
                <a:latin typeface="Calibri" charset="0"/>
              </a:rPr>
              <a:t> different type of flow that occur when volcanic ash and other debris mix with water.</a:t>
            </a:r>
          </a:p>
          <a:p>
            <a:pPr eaLnBrk="1" hangingPunct="1">
              <a:spcBef>
                <a:spcPct val="0"/>
              </a:spcBef>
              <a:buFontTx/>
              <a:buChar char="•"/>
            </a:pPr>
            <a:r>
              <a:rPr lang="en-US" baseline="0" dirty="0" smtClean="0">
                <a:latin typeface="Calibri" charset="0"/>
              </a:rPr>
              <a:t>Travel up to 35 mph, and act as a more powerful river/flood (since the mixture is denser than water)</a:t>
            </a:r>
          </a:p>
          <a:p>
            <a:pPr eaLnBrk="1" hangingPunct="1">
              <a:spcBef>
                <a:spcPct val="0"/>
              </a:spcBef>
              <a:buFontTx/>
              <a:buChar char="•"/>
            </a:pPr>
            <a:r>
              <a:rPr lang="en-US" baseline="0" dirty="0" smtClean="0">
                <a:latin typeface="Calibri" charset="0"/>
              </a:rPr>
              <a:t>Common in places where snow and ice cover volcanoes, since there is an immediate supply of water</a:t>
            </a:r>
            <a:endParaRPr lang="en-US" dirty="0" smtClean="0">
              <a:latin typeface="Calibri" charset="0"/>
            </a:endParaRPr>
          </a:p>
          <a:p>
            <a:pPr eaLnBrk="1" hangingPunct="1">
              <a:spcBef>
                <a:spcPct val="0"/>
              </a:spcBef>
              <a:buFontTx/>
              <a:buChar char="•"/>
            </a:pPr>
            <a:endParaRPr lang="en-US" dirty="0">
              <a:latin typeface="Calibri" charset="0"/>
            </a:endParaRPr>
          </a:p>
          <a:p>
            <a:pPr eaLnBrk="1" hangingPunct="1">
              <a:spcBef>
                <a:spcPct val="0"/>
              </a:spcBef>
              <a:buFontTx/>
              <a:buChar char="•"/>
            </a:pPr>
            <a:r>
              <a:rPr lang="en-US" dirty="0">
                <a:latin typeface="Calibri" charset="0"/>
              </a:rPr>
              <a:t>The speed of </a:t>
            </a:r>
            <a:r>
              <a:rPr lang="en-US" dirty="0" smtClean="0">
                <a:latin typeface="Calibri" charset="0"/>
              </a:rPr>
              <a:t>flows</a:t>
            </a:r>
            <a:r>
              <a:rPr lang="en-US" dirty="0">
                <a:latin typeface="Calibri" charset="0"/>
              </a:rPr>
              <a:t>, and the massive amount of material allows </a:t>
            </a:r>
            <a:r>
              <a:rPr lang="en-US" dirty="0" smtClean="0">
                <a:latin typeface="Calibri" charset="0"/>
              </a:rPr>
              <a:t>flows </a:t>
            </a:r>
            <a:r>
              <a:rPr lang="en-US" dirty="0">
                <a:latin typeface="Calibri" charset="0"/>
              </a:rPr>
              <a:t>to travel long distances. Local topography play a role in how far a flow, and fast, a flow travels. </a:t>
            </a:r>
            <a:r>
              <a:rPr lang="en-US" dirty="0" smtClean="0">
                <a:latin typeface="Calibri" charset="0"/>
              </a:rPr>
              <a:t>All </a:t>
            </a:r>
            <a:r>
              <a:rPr lang="en-US" dirty="0">
                <a:latin typeface="Calibri" charset="0"/>
              </a:rPr>
              <a:t>flows are likely to follow </a:t>
            </a:r>
            <a:r>
              <a:rPr lang="en-US" dirty="0" smtClean="0">
                <a:latin typeface="Calibri" charset="0"/>
              </a:rPr>
              <a:t>local</a:t>
            </a:r>
            <a:r>
              <a:rPr lang="en-US" baseline="0" dirty="0" smtClean="0">
                <a:latin typeface="Calibri" charset="0"/>
              </a:rPr>
              <a:t> topography (down valleys), but they can also jump ridges.</a:t>
            </a:r>
            <a:endParaRPr lang="en-US" dirty="0">
              <a:latin typeface="Calibri" charset="0"/>
            </a:endParaRPr>
          </a:p>
          <a:p>
            <a:pPr eaLnBrk="1" hangingPunct="1">
              <a:spcBef>
                <a:spcPct val="0"/>
              </a:spcBef>
              <a:buFontTx/>
              <a:buChar char="•"/>
            </a:pPr>
            <a:r>
              <a:rPr lang="en-US" dirty="0">
                <a:latin typeface="Calibri" charset="0"/>
              </a:rPr>
              <a:t>The power of these flows </a:t>
            </a:r>
            <a:r>
              <a:rPr lang="en-US" dirty="0" smtClean="0">
                <a:latin typeface="Calibri" charset="0"/>
              </a:rPr>
              <a:t>can level</a:t>
            </a:r>
            <a:r>
              <a:rPr lang="en-US" baseline="0" dirty="0" smtClean="0">
                <a:latin typeface="Calibri" charset="0"/>
              </a:rPr>
              <a:t> most anything</a:t>
            </a:r>
            <a:r>
              <a:rPr lang="en-US" dirty="0" smtClean="0">
                <a:latin typeface="Calibri" charset="0"/>
              </a:rPr>
              <a:t> </a:t>
            </a:r>
            <a:r>
              <a:rPr lang="en-US" dirty="0">
                <a:latin typeface="Calibri" charset="0"/>
              </a:rPr>
              <a:t>in their path (i.e. trees, buildings). The path of the flow can be traced years after the eruption due by looking at the flattened and dead vegetation around a volcano.</a:t>
            </a:r>
          </a:p>
          <a:p>
            <a:pPr eaLnBrk="1" hangingPunct="1">
              <a:spcBef>
                <a:spcPct val="0"/>
              </a:spcBef>
              <a:buFontTx/>
              <a:buChar char="•"/>
            </a:pPr>
            <a:r>
              <a:rPr lang="en-US" dirty="0">
                <a:latin typeface="Calibri" charset="0"/>
              </a:rPr>
              <a:t>Although not as hot as molten lava, pyroclastic flows can reach temperatures up to 450° C. Superheated air at this temperature can kill a person, and pretty much anything else, almost instantly</a:t>
            </a:r>
            <a:r>
              <a:rPr lang="en-US" dirty="0" smtClean="0">
                <a:latin typeface="Calibri" charset="0"/>
              </a:rPr>
              <a:t>. Lahars are much colder mixtures </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The image was taken by the U.S. Geologic Survey, from the </a:t>
            </a:r>
            <a:r>
              <a:rPr lang="en-US" dirty="0" smtClean="0">
                <a:latin typeface="Calibri" charset="0"/>
              </a:rPr>
              <a:t>website: http://</a:t>
            </a:r>
            <a:r>
              <a:rPr lang="en-US" dirty="0" err="1" smtClean="0">
                <a:latin typeface="Calibri" charset="0"/>
              </a:rPr>
              <a:t>www.boston.com</a:t>
            </a:r>
            <a:r>
              <a:rPr lang="en-US" dirty="0" smtClean="0">
                <a:latin typeface="Calibri" charset="0"/>
              </a:rPr>
              <a:t>/</a:t>
            </a:r>
            <a:r>
              <a:rPr lang="en-US" dirty="0" err="1" smtClean="0">
                <a:latin typeface="Calibri" charset="0"/>
              </a:rPr>
              <a:t>bigpicture</a:t>
            </a:r>
            <a:r>
              <a:rPr lang="en-US" dirty="0" smtClean="0">
                <a:latin typeface="Calibri" charset="0"/>
              </a:rPr>
              <a:t>/2010/05/mount_st_helens_30_years_ago.html</a:t>
            </a:r>
            <a:endParaRPr lang="en-US" dirty="0">
              <a:latin typeface="Calibri" charset="0"/>
            </a:endParaRPr>
          </a:p>
          <a:p>
            <a:pPr eaLnBrk="1" hangingPunct="1">
              <a:spcBef>
                <a:spcPct val="0"/>
              </a:spcBef>
            </a:pPr>
            <a:r>
              <a:rPr lang="en-US" dirty="0">
                <a:latin typeface="Calibri" charset="0"/>
              </a:rPr>
              <a:t> </a:t>
            </a:r>
          </a:p>
          <a:p>
            <a:pPr eaLnBrk="1" hangingPunct="1">
              <a:spcBef>
                <a:spcPct val="0"/>
              </a:spcBef>
            </a:pPr>
            <a:r>
              <a:rPr lang="en-US" b="1" dirty="0">
                <a:latin typeface="Calibri" charset="0"/>
              </a:rPr>
              <a:t> </a:t>
            </a:r>
            <a:endParaRPr lang="en-US" dirty="0">
              <a:latin typeface="Calibri" charset="0"/>
            </a:endParaRPr>
          </a:p>
          <a:p>
            <a:pPr eaLnBrk="1" hangingPunct="1">
              <a:spcBef>
                <a:spcPct val="0"/>
              </a:spcBef>
            </a:pPr>
            <a:endParaRPr lang="en-US" dirty="0">
              <a:latin typeface="Calibri" charset="0"/>
            </a:endParaRPr>
          </a:p>
        </p:txBody>
      </p:sp>
      <p:sp>
        <p:nvSpPr>
          <p:cNvPr id="1741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44C57FBE-7234-574D-A4EF-B1875DD53EFF}" type="slidenum">
              <a:rPr lang="en-US" sz="1200">
                <a:latin typeface="Calibri" charset="0"/>
              </a:rPr>
              <a:pPr algn="r" eaLnBrk="1" hangingPunct="1"/>
              <a:t>3</a:t>
            </a:fld>
            <a:endParaRPr lang="en-US"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945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top two pictures are the results of volcanic eruptions with ash causing a roof to collapse and ash covering cars in a parking lot. The bottom picture is an image of Europe in 2010 and the spread of volcanic ash from the April 2010 </a:t>
            </a:r>
            <a:r>
              <a:rPr lang="en-US" dirty="0" err="1">
                <a:solidFill>
                  <a:srgbClr val="0A2F9D"/>
                </a:solidFill>
                <a:latin typeface="Helvetica" charset="0"/>
              </a:rPr>
              <a:t>Eyjafjallajokull</a:t>
            </a:r>
            <a:r>
              <a:rPr lang="en-US" dirty="0">
                <a:solidFill>
                  <a:srgbClr val="0A2F9D"/>
                </a:solidFill>
                <a:latin typeface="Helvetica" charset="0"/>
              </a:rPr>
              <a:t> volcanic eruption. The red dot in the picture is the location of the volcano, the black areas show the dispersion of volcanic </a:t>
            </a:r>
            <a:r>
              <a:rPr lang="en-US" dirty="0" smtClean="0">
                <a:solidFill>
                  <a:srgbClr val="0A2F9D"/>
                </a:solidFill>
                <a:latin typeface="Helvetica" charset="0"/>
              </a:rPr>
              <a:t>ash after the eruption. </a:t>
            </a:r>
            <a:endParaRPr lang="en-US" u="sng" dirty="0">
              <a:solidFill>
                <a:srgbClr val="0A2F9D"/>
              </a:solidFill>
              <a:latin typeface="Helvetica" charset="0"/>
            </a:endParaRPr>
          </a:p>
          <a:p>
            <a:pPr eaLnBrk="1" hangingPunct="1">
              <a:spcBef>
                <a:spcPct val="0"/>
              </a:spcBef>
            </a:pPr>
            <a:r>
              <a:rPr lang="en-US" dirty="0">
                <a:latin typeface="Calibri" charset="0"/>
              </a:rPr>
              <a:t>The bulleted list highlights the negative effects of ash from volcanic eruptions including some global implications.</a:t>
            </a: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Volcanic ash is </a:t>
            </a:r>
            <a:r>
              <a:rPr lang="en-US" dirty="0" smtClean="0">
                <a:latin typeface="Calibri" charset="0"/>
              </a:rPr>
              <a:t>made of rock dust which is denser than </a:t>
            </a:r>
            <a:r>
              <a:rPr lang="en-US" dirty="0">
                <a:latin typeface="Calibri" charset="0"/>
              </a:rPr>
              <a:t>the ash from burnt wood or paper, as a result, when it is wet it is particularly dangerous and the weight can damage roofs. If there is enough ash material, roofs can collapse. </a:t>
            </a:r>
          </a:p>
          <a:p>
            <a:pPr eaLnBrk="1" hangingPunct="1">
              <a:spcBef>
                <a:spcPct val="0"/>
              </a:spcBef>
              <a:buFontTx/>
              <a:buChar char="•"/>
            </a:pPr>
            <a:r>
              <a:rPr lang="en-US" dirty="0">
                <a:latin typeface="Calibri" charset="0"/>
              </a:rPr>
              <a:t>The fine particles from volcanic ash can cause breathing problems if inhaled. This is an issue both during an eruption, and afterwards when ash is </a:t>
            </a:r>
            <a:r>
              <a:rPr lang="en-US" dirty="0" smtClean="0">
                <a:latin typeface="Calibri" charset="0"/>
              </a:rPr>
              <a:t>lying </a:t>
            </a:r>
            <a:r>
              <a:rPr lang="en-US" dirty="0">
                <a:latin typeface="Calibri" charset="0"/>
              </a:rPr>
              <a:t>on the ground. </a:t>
            </a:r>
            <a:r>
              <a:rPr lang="en-US" dirty="0" smtClean="0">
                <a:latin typeface="Calibri" charset="0"/>
              </a:rPr>
              <a:t>Wind and </a:t>
            </a:r>
            <a:r>
              <a:rPr lang="en-US" dirty="0" err="1" smtClean="0">
                <a:latin typeface="Calibri" charset="0"/>
              </a:rPr>
              <a:t>clean</a:t>
            </a:r>
            <a:r>
              <a:rPr lang="en-US" dirty="0" err="1">
                <a:latin typeface="Calibri" charset="0"/>
              </a:rPr>
              <a:t>-up</a:t>
            </a:r>
            <a:r>
              <a:rPr lang="en-US" dirty="0">
                <a:latin typeface="Calibri" charset="0"/>
              </a:rPr>
              <a:t> efforts may also kick ash into the air, so it is possible for volcanic ash to affect human health long after an eruption.</a:t>
            </a:r>
          </a:p>
          <a:p>
            <a:pPr eaLnBrk="1" hangingPunct="1">
              <a:spcBef>
                <a:spcPct val="0"/>
              </a:spcBef>
              <a:buFontTx/>
              <a:buChar char="•"/>
            </a:pPr>
            <a:r>
              <a:rPr lang="en-US" dirty="0">
                <a:latin typeface="Calibri" charset="0"/>
              </a:rPr>
              <a:t>Ash can bury crops </a:t>
            </a:r>
            <a:r>
              <a:rPr lang="en-US" dirty="0" smtClean="0">
                <a:latin typeface="Calibri" charset="0"/>
              </a:rPr>
              <a:t>and cover the leaves, preventing sunlight</a:t>
            </a:r>
            <a:r>
              <a:rPr lang="en-US" baseline="0" dirty="0" smtClean="0">
                <a:latin typeface="Calibri" charset="0"/>
              </a:rPr>
              <a:t> from reaching the plants.</a:t>
            </a:r>
            <a:r>
              <a:rPr lang="en-US" dirty="0" smtClean="0">
                <a:latin typeface="Calibri" charset="0"/>
              </a:rPr>
              <a:t> </a:t>
            </a:r>
          </a:p>
          <a:p>
            <a:pPr eaLnBrk="1" hangingPunct="1">
              <a:spcBef>
                <a:spcPct val="0"/>
              </a:spcBef>
              <a:buFontTx/>
              <a:buChar char="•"/>
            </a:pPr>
            <a:r>
              <a:rPr lang="en-US" dirty="0" smtClean="0">
                <a:latin typeface="Calibri" charset="0"/>
              </a:rPr>
              <a:t>Fine </a:t>
            </a:r>
            <a:r>
              <a:rPr lang="en-US" dirty="0">
                <a:latin typeface="Calibri" charset="0"/>
              </a:rPr>
              <a:t>ash particles can infiltrate mechanical parts, causing problems for cars and other machinery</a:t>
            </a:r>
          </a:p>
          <a:p>
            <a:pPr eaLnBrk="1" hangingPunct="1">
              <a:spcBef>
                <a:spcPct val="0"/>
              </a:spcBef>
              <a:buFontTx/>
              <a:buChar char="•"/>
            </a:pPr>
            <a:r>
              <a:rPr lang="en-US" dirty="0">
                <a:latin typeface="Calibri" charset="0"/>
              </a:rPr>
              <a:t>Volcanic ash particles are sharp, angular </a:t>
            </a:r>
            <a:r>
              <a:rPr lang="en-US" dirty="0" smtClean="0">
                <a:latin typeface="Calibri" charset="0"/>
              </a:rPr>
              <a:t>grit made of </a:t>
            </a:r>
            <a:r>
              <a:rPr lang="en-US" dirty="0">
                <a:latin typeface="Calibri" charset="0"/>
              </a:rPr>
              <a:t>cooled lava. When airplanes fly through an ash cloud the fine particles act like a sandblaster, wearing down turbine blades, windows and the fuselage. When ash is heated inside an airplane engine, the ash melts and </a:t>
            </a:r>
            <a:r>
              <a:rPr lang="en-US" dirty="0" err="1">
                <a:latin typeface="Calibri" charset="0"/>
              </a:rPr>
              <a:t>recools</a:t>
            </a:r>
            <a:r>
              <a:rPr lang="en-US" dirty="0">
                <a:latin typeface="Calibri" charset="0"/>
              </a:rPr>
              <a:t> inside the engine, restricting airflow and causing the engine to stall. The </a:t>
            </a:r>
            <a:r>
              <a:rPr lang="en-US" dirty="0" err="1">
                <a:solidFill>
                  <a:srgbClr val="0A2F9D"/>
                </a:solidFill>
                <a:latin typeface="Helvetica" charset="0"/>
              </a:rPr>
              <a:t>Eyjafjallajokull</a:t>
            </a:r>
            <a:r>
              <a:rPr lang="en-US" dirty="0">
                <a:solidFill>
                  <a:srgbClr val="0A2F9D"/>
                </a:solidFill>
                <a:latin typeface="Helvetica" charset="0"/>
              </a:rPr>
              <a:t> eruption in Iceland in April 2010 caused an 8 day uninterrupted shutdown of European airspace, and affected air travel for several weeks afterwards. The cloud of ash lifted high into the atmosphere and was spread over Europe by the jet stream. Reference the lower picture on this slide showing the extent of volcanic ash spread. </a:t>
            </a:r>
          </a:p>
          <a:p>
            <a:pPr eaLnBrk="1" hangingPunct="1">
              <a:spcBef>
                <a:spcPct val="0"/>
              </a:spcBef>
              <a:buFontTx/>
              <a:buChar char="•"/>
            </a:pPr>
            <a:r>
              <a:rPr lang="en-US" dirty="0">
                <a:solidFill>
                  <a:srgbClr val="0A2F9D"/>
                </a:solidFill>
                <a:latin typeface="Helvetica" charset="0"/>
              </a:rPr>
              <a:t>If an eruption is large enough, volcanic ash will reach the upper atmosphere and can be carried for thousands of miles, possible causing respiratory issues and affecting air travel. Large amounts of ash in the </a:t>
            </a:r>
            <a:r>
              <a:rPr lang="en-US" dirty="0" smtClean="0">
                <a:solidFill>
                  <a:srgbClr val="0A2F9D"/>
                </a:solidFill>
                <a:latin typeface="Helvetica" charset="0"/>
              </a:rPr>
              <a:t>atmosphere </a:t>
            </a:r>
            <a:r>
              <a:rPr lang="en-US" dirty="0">
                <a:solidFill>
                  <a:srgbClr val="0A2F9D"/>
                </a:solidFill>
                <a:latin typeface="Helvetica" charset="0"/>
              </a:rPr>
              <a:t>can also cause cooler weather. In these instances, the high volume of ash particles act as a sun shade, blocking the Sun</a:t>
            </a:r>
            <a:r>
              <a:rPr lang="ja-JP" altLang="en-US" dirty="0">
                <a:solidFill>
                  <a:srgbClr val="0A2F9D"/>
                </a:solidFill>
                <a:latin typeface="Calibri" charset="0"/>
              </a:rPr>
              <a:t>’</a:t>
            </a:r>
            <a:r>
              <a:rPr lang="en-US" altLang="ja-JP" dirty="0">
                <a:solidFill>
                  <a:srgbClr val="0A2F9D"/>
                </a:solidFill>
                <a:latin typeface="Helvetica" charset="0"/>
              </a:rPr>
              <a:t>s rays and preventing them from reaching the Earth</a:t>
            </a:r>
            <a:r>
              <a:rPr lang="ja-JP" altLang="en-US" dirty="0">
                <a:solidFill>
                  <a:srgbClr val="0A2F9D"/>
                </a:solidFill>
                <a:latin typeface="Calibri" charset="0"/>
              </a:rPr>
              <a:t>’</a:t>
            </a:r>
            <a:r>
              <a:rPr lang="en-US" altLang="ja-JP" dirty="0">
                <a:solidFill>
                  <a:srgbClr val="0A2F9D"/>
                </a:solidFill>
                <a:latin typeface="Helvetica" charset="0"/>
              </a:rPr>
              <a:t>s surface. </a:t>
            </a:r>
          </a:p>
          <a:p>
            <a:pPr eaLnBrk="1" hangingPunct="1">
              <a:spcBef>
                <a:spcPct val="0"/>
              </a:spcBef>
              <a:buFontTx/>
              <a:buChar char="•"/>
            </a:pPr>
            <a:endParaRPr lang="en-US" dirty="0">
              <a:latin typeface="Calibri" charset="0"/>
            </a:endParaRPr>
          </a:p>
          <a:p>
            <a:pPr eaLnBrk="1" hangingPunct="1">
              <a:spcBef>
                <a:spcPct val="0"/>
              </a:spcBef>
              <a:buFontTx/>
              <a:buChar char="•"/>
            </a:pPr>
            <a:endParaRPr lang="en-US" dirty="0">
              <a:latin typeface="Calibri" charset="0"/>
            </a:endParaRPr>
          </a:p>
          <a:p>
            <a:pPr eaLnBrk="1" hangingPunct="1">
              <a:spcBef>
                <a:spcPct val="0"/>
              </a:spcBef>
            </a:pPr>
            <a:r>
              <a:rPr lang="en-US" dirty="0">
                <a:latin typeface="Calibri" charset="0"/>
              </a:rPr>
              <a:t>Image credits from the U.S. Geologic Survey-</a:t>
            </a:r>
          </a:p>
          <a:p>
            <a:pPr eaLnBrk="1" hangingPunct="1">
              <a:spcBef>
                <a:spcPct val="0"/>
              </a:spcBef>
            </a:pPr>
            <a:r>
              <a:rPr lang="en-US" dirty="0">
                <a:latin typeface="Calibri" charset="0"/>
              </a:rPr>
              <a:t>Cars in Ash: http://</a:t>
            </a:r>
            <a:r>
              <a:rPr lang="en-US" dirty="0" err="1">
                <a:latin typeface="Calibri" charset="0"/>
              </a:rPr>
              <a:t>volcanoes.usgs.gov</a:t>
            </a:r>
            <a:r>
              <a:rPr lang="en-US" dirty="0">
                <a:latin typeface="Calibri" charset="0"/>
              </a:rPr>
              <a:t>/hazards/tephra/</a:t>
            </a:r>
            <a:r>
              <a:rPr lang="en-US" dirty="0" err="1">
                <a:latin typeface="Calibri" charset="0"/>
              </a:rPr>
              <a:t>index.php</a:t>
            </a:r>
            <a:endParaRPr lang="en-US" dirty="0">
              <a:latin typeface="Calibri" charset="0"/>
            </a:endParaRPr>
          </a:p>
          <a:p>
            <a:pPr eaLnBrk="1" hangingPunct="1">
              <a:spcBef>
                <a:spcPct val="0"/>
              </a:spcBef>
            </a:pPr>
            <a:r>
              <a:rPr lang="en-US" dirty="0">
                <a:latin typeface="Calibri" charset="0"/>
              </a:rPr>
              <a:t>Collapsed Roof:  http://</a:t>
            </a:r>
            <a:r>
              <a:rPr lang="en-US" dirty="0" err="1">
                <a:latin typeface="Calibri" charset="0"/>
              </a:rPr>
              <a:t>volcanoes.usgs.gov</a:t>
            </a:r>
            <a:r>
              <a:rPr lang="en-US" dirty="0">
                <a:latin typeface="Calibri" charset="0"/>
              </a:rPr>
              <a:t>/ash/build/</a:t>
            </a:r>
            <a:r>
              <a:rPr lang="en-US" dirty="0" err="1">
                <a:latin typeface="Calibri" charset="0"/>
              </a:rPr>
              <a:t>index.html</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Other image:</a:t>
            </a:r>
          </a:p>
          <a:p>
            <a:pPr eaLnBrk="1" hangingPunct="1">
              <a:spcBef>
                <a:spcPct val="0"/>
              </a:spcBef>
            </a:pPr>
            <a:r>
              <a:rPr lang="en-US" dirty="0">
                <a:latin typeface="Calibri" charset="0"/>
              </a:rPr>
              <a:t>Ash Map, from </a:t>
            </a:r>
            <a:r>
              <a:rPr lang="en-US" dirty="0" err="1">
                <a:latin typeface="Calibri" charset="0"/>
              </a:rPr>
              <a:t>wikipedia</a:t>
            </a:r>
            <a:r>
              <a:rPr lang="en-US" dirty="0">
                <a:latin typeface="Calibri" charset="0"/>
              </a:rPr>
              <a:t>, http://</a:t>
            </a:r>
            <a:r>
              <a:rPr lang="en-US" dirty="0" err="1">
                <a:latin typeface="Calibri" charset="0"/>
              </a:rPr>
              <a:t>upload.wikimedia.org</a:t>
            </a:r>
            <a:r>
              <a:rPr lang="en-US" dirty="0">
                <a:latin typeface="Calibri" charset="0"/>
              </a:rPr>
              <a:t>/</a:t>
            </a:r>
            <a:r>
              <a:rPr lang="en-US" dirty="0" err="1">
                <a:latin typeface="Calibri" charset="0"/>
              </a:rPr>
              <a:t>wikipedia</a:t>
            </a:r>
            <a:r>
              <a:rPr lang="en-US" dirty="0">
                <a:latin typeface="Calibri" charset="0"/>
              </a:rPr>
              <a:t>/commons/b/b1/</a:t>
            </a:r>
            <a:r>
              <a:rPr lang="en-US" dirty="0" err="1">
                <a:latin typeface="Calibri" charset="0"/>
              </a:rPr>
              <a:t>Eyjafjallajökull_volcanic_ash_composite.pn</a:t>
            </a:r>
            <a:endParaRPr lang="en-US" dirty="0">
              <a:latin typeface="Calibri" charset="0"/>
            </a:endParaRPr>
          </a:p>
        </p:txBody>
      </p:sp>
      <p:sp>
        <p:nvSpPr>
          <p:cNvPr id="1945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17A43109-73D3-814B-8A29-DAD519FECF07}" type="slidenum">
              <a:rPr lang="en-US" sz="1200">
                <a:latin typeface="Calibri" charset="0"/>
              </a:rPr>
              <a:pPr algn="r" eaLnBrk="1" hangingPunct="1"/>
              <a:t>4</a:t>
            </a:fld>
            <a:endParaRPr lang="en-US"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has a picture of volcanic bombs. The bulleted list illustrates the hazards associated with </a:t>
            </a:r>
            <a:r>
              <a:rPr lang="en-US" dirty="0" err="1" smtClean="0">
                <a:latin typeface="Calibri" charset="0"/>
              </a:rPr>
              <a:t>volcaniclastic</a:t>
            </a:r>
            <a:r>
              <a:rPr lang="en-US" baseline="0" dirty="0" smtClean="0">
                <a:latin typeface="Calibri" charset="0"/>
              </a:rPr>
              <a:t> rocks </a:t>
            </a:r>
            <a:r>
              <a:rPr lang="en-US" dirty="0" smtClean="0">
                <a:latin typeface="Calibri" charset="0"/>
              </a:rPr>
              <a:t>ejected </a:t>
            </a:r>
            <a:r>
              <a:rPr lang="en-US" dirty="0">
                <a:latin typeface="Calibri" charset="0"/>
              </a:rPr>
              <a:t>into the air during eruptions and then </a:t>
            </a:r>
            <a:r>
              <a:rPr lang="en-US" dirty="0" smtClean="0">
                <a:latin typeface="Calibri" charset="0"/>
              </a:rPr>
              <a:t>falling </a:t>
            </a:r>
            <a:r>
              <a:rPr lang="en-US" dirty="0">
                <a:latin typeface="Calibri" charset="0"/>
              </a:rPr>
              <a:t>to the </a:t>
            </a:r>
            <a:r>
              <a:rPr lang="en-US" dirty="0">
                <a:latin typeface="Calibri" charset="0"/>
              </a:rPr>
              <a:t>g</a:t>
            </a:r>
            <a:r>
              <a:rPr lang="en-US" dirty="0" smtClean="0">
                <a:latin typeface="Calibri" charset="0"/>
              </a:rPr>
              <a:t>round</a:t>
            </a:r>
            <a:r>
              <a:rPr lang="en-US" dirty="0">
                <a:latin typeface="Calibri" charset="0"/>
              </a:rPr>
              <a:t>.</a:t>
            </a:r>
          </a:p>
          <a:p>
            <a:pPr eaLnBrk="1" hangingPunct="1">
              <a:spcBef>
                <a:spcPct val="0"/>
              </a:spcBef>
            </a:pPr>
            <a:endParaRPr lang="en-US" dirty="0">
              <a:latin typeface="Calibri" charset="0"/>
            </a:endParaRPr>
          </a:p>
          <a:p>
            <a:pPr eaLnBrk="1" hangingPunct="1">
              <a:spcBef>
                <a:spcPct val="0"/>
              </a:spcBef>
              <a:buFontTx/>
              <a:buChar char="•"/>
            </a:pPr>
            <a:r>
              <a:rPr lang="en-US" dirty="0" err="1" smtClean="0">
                <a:latin typeface="Calibri" charset="0"/>
              </a:rPr>
              <a:t>Volcaniclastic</a:t>
            </a:r>
            <a:r>
              <a:rPr lang="en-US" dirty="0" smtClean="0">
                <a:latin typeface="Calibri" charset="0"/>
              </a:rPr>
              <a:t> rocks fragments are </a:t>
            </a:r>
            <a:r>
              <a:rPr lang="en-US" dirty="0">
                <a:latin typeface="Calibri" charset="0"/>
              </a:rPr>
              <a:t>called different names depending on the size of the material. Ash, is the smallest size material, &lt; 2mm. Lapilli is anything 2-64 mm in diameter, roughly pea to baseball sized chunks. Anything larger than lapilli is referred to as volcanic bombs.</a:t>
            </a:r>
          </a:p>
          <a:p>
            <a:pPr eaLnBrk="1" hangingPunct="1">
              <a:spcBef>
                <a:spcPct val="0"/>
              </a:spcBef>
              <a:buFontTx/>
              <a:buChar char="•"/>
            </a:pPr>
            <a:r>
              <a:rPr lang="en-US" dirty="0">
                <a:latin typeface="Calibri" charset="0"/>
              </a:rPr>
              <a:t>The major </a:t>
            </a:r>
            <a:r>
              <a:rPr lang="en-US" dirty="0" smtClean="0">
                <a:latin typeface="Calibri" charset="0"/>
              </a:rPr>
              <a:t>hazards are </a:t>
            </a:r>
            <a:r>
              <a:rPr lang="en-US" dirty="0">
                <a:latin typeface="Calibri" charset="0"/>
              </a:rPr>
              <a:t>impacts from the falling material. </a:t>
            </a:r>
            <a:r>
              <a:rPr lang="en-US" dirty="0" smtClean="0">
                <a:latin typeface="Calibri" charset="0"/>
              </a:rPr>
              <a:t>Volcanic bombs </a:t>
            </a:r>
            <a:r>
              <a:rPr lang="en-US" dirty="0">
                <a:latin typeface="Calibri" charset="0"/>
              </a:rPr>
              <a:t>can hurt people, damage building and cars, as well as infrastructure. In some Japanese cities, people keep hard hats in their safety kits to protect against falling debris</a:t>
            </a:r>
          </a:p>
          <a:p>
            <a:pPr eaLnBrk="1" hangingPunct="1">
              <a:spcBef>
                <a:spcPct val="0"/>
              </a:spcBef>
              <a:buFontTx/>
              <a:buChar char="•"/>
            </a:pPr>
            <a:r>
              <a:rPr lang="en-US" dirty="0" smtClean="0">
                <a:latin typeface="Calibri" charset="0"/>
              </a:rPr>
              <a:t>The distribution of volcanic</a:t>
            </a:r>
            <a:r>
              <a:rPr lang="en-US" baseline="0" dirty="0" smtClean="0">
                <a:latin typeface="Calibri" charset="0"/>
              </a:rPr>
              <a:t> fall-out is </a:t>
            </a:r>
            <a:r>
              <a:rPr lang="en-US" dirty="0" smtClean="0">
                <a:latin typeface="Calibri" charset="0"/>
              </a:rPr>
              <a:t>greatly </a:t>
            </a:r>
            <a:r>
              <a:rPr lang="en-US" dirty="0">
                <a:latin typeface="Calibri" charset="0"/>
              </a:rPr>
              <a:t>affected by wind direction. Volcanic ash and lapilli are more affected and are more likely to be blown in the primary wind direction. These smaller fragments will also travel the furthest distance from the volcanic center</a:t>
            </a:r>
          </a:p>
          <a:p>
            <a:pPr eaLnBrk="1" hangingPunct="1">
              <a:spcBef>
                <a:spcPct val="0"/>
              </a:spcBef>
              <a:buFontTx/>
              <a:buChar char="•"/>
            </a:pPr>
            <a:endParaRPr lang="en-US" dirty="0">
              <a:latin typeface="Calibri" charset="0"/>
            </a:endParaRPr>
          </a:p>
          <a:p>
            <a:pPr eaLnBrk="1" hangingPunct="1">
              <a:spcBef>
                <a:spcPct val="0"/>
              </a:spcBef>
            </a:pPr>
            <a:r>
              <a:rPr lang="en-US" dirty="0">
                <a:latin typeface="Calibri" charset="0"/>
              </a:rPr>
              <a:t>Image from Wikipedia, http://</a:t>
            </a:r>
            <a:r>
              <a:rPr lang="en-US" dirty="0" err="1">
                <a:latin typeface="Calibri" charset="0"/>
              </a:rPr>
              <a:t>en.wikipedia.org</a:t>
            </a:r>
            <a:r>
              <a:rPr lang="en-US" dirty="0">
                <a:latin typeface="Calibri" charset="0"/>
              </a:rPr>
              <a:t>/wiki/</a:t>
            </a:r>
            <a:r>
              <a:rPr lang="en-US" dirty="0" err="1">
                <a:latin typeface="Calibri" charset="0"/>
              </a:rPr>
              <a:t>File:VolcanicBombMojaveDesert.JPG</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p:txBody>
      </p:sp>
      <p:sp>
        <p:nvSpPr>
          <p:cNvPr id="2150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0D7C0861-3B60-2A4C-A13E-E12EE86EE92C}" type="slidenum">
              <a:rPr lang="en-US" sz="1200">
                <a:latin typeface="Calibri" charset="0"/>
              </a:rPr>
              <a:pPr algn="r" eaLnBrk="1" hangingPunct="1"/>
              <a:t>5</a:t>
            </a:fld>
            <a:endParaRPr lang="en-US"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is an outline of the volcanic hazards associated with Shield volcanoes. Lava flows are the only hazards unique to shield volcanoes. Volcanic gasses and earthquakes are common to both shield volcanoes and </a:t>
            </a:r>
            <a:r>
              <a:rPr lang="en-US" dirty="0" err="1">
                <a:latin typeface="Calibri" charset="0"/>
              </a:rPr>
              <a:t>stratovolcanoes</a:t>
            </a:r>
            <a:r>
              <a:rPr lang="en-US" dirty="0">
                <a:latin typeface="Calibri" charset="0"/>
              </a:rPr>
              <a:t>.</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Image is of the Mauna Kea shield volcano on Hawaii.</a:t>
            </a:r>
          </a:p>
          <a:p>
            <a:pPr eaLnBrk="1" hangingPunct="1">
              <a:spcBef>
                <a:spcPct val="0"/>
              </a:spcBef>
            </a:pPr>
            <a:endParaRPr lang="en-US" dirty="0">
              <a:latin typeface="Calibri" charset="0"/>
            </a:endParaRPr>
          </a:p>
          <a:p>
            <a:pPr eaLnBrk="1" hangingPunct="1">
              <a:spcBef>
                <a:spcPct val="0"/>
              </a:spcBef>
            </a:pPr>
            <a:r>
              <a:rPr lang="en-US" dirty="0">
                <a:latin typeface="Calibri" charset="0"/>
              </a:rPr>
              <a:t>Image from Wikipedia, http://</a:t>
            </a:r>
            <a:r>
              <a:rPr lang="en-US" dirty="0" err="1">
                <a:latin typeface="Calibri" charset="0"/>
              </a:rPr>
              <a:t>en.wikipedia.org</a:t>
            </a:r>
            <a:r>
              <a:rPr lang="en-US" dirty="0">
                <a:latin typeface="Calibri" charset="0"/>
              </a:rPr>
              <a:t>/wiki/File:Mauna_Kea_from_Mauna_Loa_Observatory,_Hawaii_-_20100913.jpg</a:t>
            </a:r>
          </a:p>
          <a:p>
            <a:pPr eaLnBrk="1" hangingPunct="1">
              <a:spcBef>
                <a:spcPct val="0"/>
              </a:spcBef>
            </a:pPr>
            <a:endParaRPr lang="en-US" dirty="0">
              <a:latin typeface="Calibri" charset="0"/>
            </a:endParaRPr>
          </a:p>
        </p:txBody>
      </p:sp>
      <p:sp>
        <p:nvSpPr>
          <p:cNvPr id="2355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EDA3E40-A1B7-0A4C-876B-3C700D462AAB}" type="slidenum">
              <a:rPr lang="en-US" sz="1200">
                <a:latin typeface="Calibri" charset="0"/>
              </a:rPr>
              <a:pPr algn="r" eaLnBrk="1" hangingPunct="1"/>
              <a:t>6</a:t>
            </a:fld>
            <a:endParaRPr lang="en-US" sz="12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 </a:t>
            </a:r>
          </a:p>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shows a video of a lava flow riding passing over a road in Hawaii and provides details about lava flows as a volcanic hazard.</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a:t>
            </a:r>
            <a:r>
              <a:rPr lang="en-US" dirty="0" err="1">
                <a:latin typeface="Calibri" charset="0"/>
              </a:rPr>
              <a:t>youtube</a:t>
            </a:r>
            <a:r>
              <a:rPr lang="en-US" dirty="0">
                <a:latin typeface="Calibri" charset="0"/>
              </a:rPr>
              <a:t> video is 2:30 minutes long and shows a slow moving lava flow crossing over a rural Hawaiian </a:t>
            </a:r>
            <a:r>
              <a:rPr lang="en-US" dirty="0" smtClean="0">
                <a:latin typeface="Calibri" charset="0"/>
              </a:rPr>
              <a:t>road (lava</a:t>
            </a:r>
            <a:r>
              <a:rPr lang="en-US" baseline="0" dirty="0" smtClean="0">
                <a:latin typeface="Calibri" charset="0"/>
              </a:rPr>
              <a:t> flows can be much faster than this)</a:t>
            </a:r>
            <a:r>
              <a:rPr lang="en-US" dirty="0" smtClean="0">
                <a:latin typeface="Calibri" charset="0"/>
              </a:rPr>
              <a:t>. </a:t>
            </a:r>
            <a:r>
              <a:rPr lang="en-US" dirty="0">
                <a:latin typeface="Calibri" charset="0"/>
              </a:rPr>
              <a:t>The lava is moving </a:t>
            </a:r>
            <a:r>
              <a:rPr lang="en-US" dirty="0" smtClean="0">
                <a:latin typeface="Calibri" charset="0"/>
              </a:rPr>
              <a:t>slowly </a:t>
            </a:r>
            <a:r>
              <a:rPr lang="en-US" dirty="0">
                <a:latin typeface="Calibri" charset="0"/>
              </a:rPr>
              <a:t>in the video because it is likely some distance from the volcanic center and has cooled. The vegetation around the road catches fire due to the still intense heat of the lava flow. Note the smoke and gas from the burning vegetation, the dry sections of the road where the heat from the  lava has evaporated water from a recent rainstorm. The sounds you can hear are all natural from the lava flow moving. Important to note how the lava flow covers the road, blocking any access, including emergency vehicles. The second half of the video is from another section of the lava flow, showing faster moving, hotter portions of the flow. The ropey texture of the flowing lava is typical of </a:t>
            </a:r>
            <a:r>
              <a:rPr lang="en-US" dirty="0" err="1">
                <a:latin typeface="Calibri" charset="0"/>
              </a:rPr>
              <a:t>pahoehoe</a:t>
            </a:r>
            <a:r>
              <a:rPr lang="en-US" dirty="0">
                <a:latin typeface="Calibri" charset="0"/>
              </a:rPr>
              <a:t> lava flows which have low viscosity.</a:t>
            </a: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Lava flows erupt from volcanoes at temperatures in excess of 1000 C. These temperatures decrease with time and distance from the volcanic center but remain dangerous to people, vegetation and buildings. Lava flows generally take several weeks to cool completely.</a:t>
            </a:r>
          </a:p>
          <a:p>
            <a:pPr eaLnBrk="1" hangingPunct="1">
              <a:spcBef>
                <a:spcPct val="0"/>
              </a:spcBef>
              <a:buFontTx/>
              <a:buChar char="•"/>
            </a:pPr>
            <a:r>
              <a:rPr lang="en-US" dirty="0">
                <a:latin typeface="Calibri" charset="0"/>
              </a:rPr>
              <a:t>Lava flows burn plants, buildings and infrastructure. Flows can cover roads, destroy power lines and other means of communication, limiting access for residents and emergency vehicles. Crews will need to wait for the lava flows to cool before repairing roads.</a:t>
            </a:r>
          </a:p>
          <a:p>
            <a:pPr eaLnBrk="1" hangingPunct="1">
              <a:spcBef>
                <a:spcPct val="0"/>
              </a:spcBef>
              <a:buFontTx/>
              <a:buChar char="•"/>
            </a:pPr>
            <a:r>
              <a:rPr lang="en-US" dirty="0">
                <a:latin typeface="Calibri" charset="0"/>
              </a:rPr>
              <a:t>Highly effusive volcanoes with a large magma supply and low viscosity, can have lava flows that extend for 10s of miles. This can cause problems for population centers that might seem safe from effusive eruptions.</a:t>
            </a:r>
          </a:p>
          <a:p>
            <a:pPr eaLnBrk="1" hangingPunct="1">
              <a:spcBef>
                <a:spcPct val="0"/>
              </a:spcBef>
              <a:buFontTx/>
              <a:buChar char="•"/>
            </a:pPr>
            <a:r>
              <a:rPr lang="en-US" dirty="0">
                <a:latin typeface="Calibri" charset="0"/>
              </a:rPr>
              <a:t>Lava flows can be several meters high, and once they reach cities and towns can cover entire areas in several feet of lava. This renders buildings, and roads useless. </a:t>
            </a:r>
            <a:endParaRPr lang="en-US" dirty="0" smtClean="0">
              <a:latin typeface="Calibri" charset="0"/>
            </a:endParaRPr>
          </a:p>
          <a:p>
            <a:pPr eaLnBrk="1" hangingPunct="1">
              <a:spcBef>
                <a:spcPct val="0"/>
              </a:spcBef>
              <a:buFontTx/>
              <a:buChar char="•"/>
            </a:pPr>
            <a:r>
              <a:rPr lang="en-US" dirty="0" smtClean="0">
                <a:latin typeface="Calibri" charset="0"/>
              </a:rPr>
              <a:t>In</a:t>
            </a:r>
            <a:r>
              <a:rPr lang="en-US" baseline="0" dirty="0" smtClean="0">
                <a:latin typeface="Calibri" charset="0"/>
              </a:rPr>
              <a:t> densely wooded areas, lava flows can ignite forest fires which presents a whole new set of hazards to infrastructure and people.</a:t>
            </a:r>
            <a:endParaRPr lang="en-US" dirty="0">
              <a:latin typeface="Calibri" charset="0"/>
            </a:endParaRPr>
          </a:p>
          <a:p>
            <a:pPr eaLnBrk="1" hangingPunct="1">
              <a:spcBef>
                <a:spcPct val="0"/>
              </a:spcBef>
              <a:buFontTx/>
              <a:buChar char="•"/>
            </a:pPr>
            <a:r>
              <a:rPr lang="en-US" dirty="0">
                <a:latin typeface="Calibri" charset="0"/>
              </a:rPr>
              <a:t>Although lava flows from shield volcanoes can affect population centers tens of miles away, lava flows are generally slow enough that their paths can be predicted and people will be able to evacuate in time. Earthquakes also provide an early indication of volcanic activity, alerting scientists and authorities to the probability of a volcanic eruption.  </a:t>
            </a:r>
          </a:p>
          <a:p>
            <a:pPr eaLnBrk="1" hangingPunct="1">
              <a:spcBef>
                <a:spcPct val="0"/>
              </a:spcBef>
              <a:buFontTx/>
              <a:buChar char="•"/>
            </a:pPr>
            <a:endParaRPr lang="en-US" dirty="0">
              <a:latin typeface="Calibri" charset="0"/>
            </a:endParaRPr>
          </a:p>
          <a:p>
            <a:pPr eaLnBrk="1" hangingPunct="1">
              <a:spcBef>
                <a:spcPct val="0"/>
              </a:spcBef>
            </a:pPr>
            <a:r>
              <a:rPr lang="en-US" dirty="0">
                <a:latin typeface="Calibri" charset="0"/>
              </a:rPr>
              <a:t>Video from, </a:t>
            </a:r>
            <a:r>
              <a:rPr lang="en-US" u="sng" dirty="0">
                <a:solidFill>
                  <a:srgbClr val="0000FF"/>
                </a:solidFill>
                <a:latin typeface="Times New Roman" charset="0"/>
                <a:hlinkClick r:id="rId3"/>
              </a:rPr>
              <a:t>http://www.youtube.com/watch?v=xiYzYaLM-hQ</a:t>
            </a:r>
            <a:endParaRPr lang="en-US" u="sng" dirty="0">
              <a:solidFill>
                <a:srgbClr val="0000FF"/>
              </a:solidFill>
              <a:latin typeface="Times New Roman" charset="0"/>
            </a:endParaRPr>
          </a:p>
          <a:p>
            <a:pPr eaLnBrk="1" hangingPunct="1">
              <a:spcBef>
                <a:spcPct val="0"/>
              </a:spcBef>
            </a:pPr>
            <a:endParaRPr lang="en-US" dirty="0">
              <a:latin typeface="Calibri" charset="0"/>
            </a:endParaRPr>
          </a:p>
        </p:txBody>
      </p:sp>
      <p:sp>
        <p:nvSpPr>
          <p:cNvPr id="2560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2D245BD0-3DE8-4947-BD11-AF2CDF4F98E4}" type="slidenum">
              <a:rPr lang="en-US" sz="1200">
                <a:latin typeface="Calibri" charset="0"/>
              </a:rPr>
              <a:pPr algn="r" eaLnBrk="1" hangingPunct="1"/>
              <a:t>7</a:t>
            </a:fld>
            <a:endParaRPr lang="en-US" sz="120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This slide shows an image of </a:t>
            </a:r>
            <a:r>
              <a:rPr lang="en-US" dirty="0" err="1" smtClean="0"/>
              <a:t>hydrovolcanic</a:t>
            </a:r>
            <a:r>
              <a:rPr lang="en-US" dirty="0" smtClean="0"/>
              <a:t> eruptions from Mt.</a:t>
            </a:r>
            <a:r>
              <a:rPr lang="en-US" baseline="0" dirty="0" smtClean="0"/>
              <a:t> St. Helens, left, and </a:t>
            </a:r>
            <a:r>
              <a:rPr lang="en-US" baseline="0" dirty="0" err="1" smtClean="0"/>
              <a:t>Surtsey</a:t>
            </a:r>
            <a:r>
              <a:rPr lang="en-US" baseline="0" dirty="0" smtClean="0"/>
              <a:t>, right. The bulleted list covers some of the hazards associated with </a:t>
            </a:r>
            <a:r>
              <a:rPr lang="en-US" baseline="0" dirty="0" err="1" smtClean="0"/>
              <a:t>hydrovolcanic</a:t>
            </a:r>
            <a:r>
              <a:rPr lang="en-US" baseline="0" dirty="0" smtClean="0"/>
              <a:t> eruptions.</a:t>
            </a:r>
          </a:p>
          <a:p>
            <a:endParaRPr lang="en-US" baseline="0" dirty="0" smtClean="0"/>
          </a:p>
          <a:p>
            <a:pPr marL="171450" indent="-171450">
              <a:buFont typeface="Arial"/>
              <a:buChar char="•"/>
            </a:pPr>
            <a:r>
              <a:rPr lang="en-US" baseline="0" dirty="0" smtClean="0"/>
              <a:t>Blast from steam pressure explosion is dangerous in itself, flattening trees, infrastructure and causing death to anyone nearby</a:t>
            </a:r>
          </a:p>
          <a:p>
            <a:pPr marL="171450" indent="-171450">
              <a:buFont typeface="Arial"/>
              <a:buChar char="•"/>
            </a:pPr>
            <a:r>
              <a:rPr lang="en-US" baseline="0" dirty="0" smtClean="0"/>
              <a:t>The threat from </a:t>
            </a:r>
            <a:r>
              <a:rPr lang="en-US" baseline="0" dirty="0" err="1" smtClean="0"/>
              <a:t>volcaniclastic</a:t>
            </a:r>
            <a:r>
              <a:rPr lang="en-US" baseline="0" dirty="0" smtClean="0"/>
              <a:t> rocks is the same as in </a:t>
            </a:r>
            <a:r>
              <a:rPr lang="en-US" baseline="0" dirty="0" err="1" smtClean="0"/>
              <a:t>stratovolcanoes</a:t>
            </a:r>
            <a:endParaRPr lang="en-US" baseline="0" dirty="0" smtClean="0"/>
          </a:p>
          <a:p>
            <a:pPr marL="171450" indent="-171450">
              <a:buFont typeface="Arial"/>
              <a:buChar char="•"/>
            </a:pPr>
            <a:r>
              <a:rPr lang="en-US" baseline="0" dirty="0" smtClean="0"/>
              <a:t>The additional steam and hot water from the eruption (like in the </a:t>
            </a:r>
            <a:r>
              <a:rPr lang="en-US" baseline="0" dirty="0" err="1" smtClean="0"/>
              <a:t>Surtsey</a:t>
            </a:r>
            <a:r>
              <a:rPr lang="en-US" baseline="0" dirty="0" smtClean="0"/>
              <a:t> image) can cause burns and death.</a:t>
            </a:r>
          </a:p>
          <a:p>
            <a:pPr marL="171450" indent="-171450">
              <a:buFont typeface="Arial"/>
              <a:buChar char="•"/>
            </a:pPr>
            <a:endParaRPr lang="en-US" baseline="0" dirty="0" smtClean="0"/>
          </a:p>
          <a:p>
            <a:r>
              <a:rPr lang="en-US" dirty="0" smtClean="0"/>
              <a:t>Left Image from</a:t>
            </a:r>
            <a:r>
              <a:rPr lang="en-US" baseline="0" dirty="0" smtClean="0"/>
              <a:t> Wikipedia, </a:t>
            </a:r>
            <a:r>
              <a:rPr lang="en-US" dirty="0" smtClean="0"/>
              <a:t>http://</a:t>
            </a:r>
            <a:r>
              <a:rPr lang="en-US" dirty="0" err="1" smtClean="0"/>
              <a:t>en.wikipedia.org</a:t>
            </a:r>
            <a:r>
              <a:rPr lang="en-US" dirty="0" smtClean="0"/>
              <a:t>/wiki/File:Phreatic_St._</a:t>
            </a:r>
            <a:r>
              <a:rPr lang="en-US" dirty="0" err="1" smtClean="0"/>
              <a:t>Helens.jpg</a:t>
            </a:r>
            <a:endParaRPr lang="en-US" dirty="0" smtClean="0"/>
          </a:p>
          <a:p>
            <a:r>
              <a:rPr lang="en-US" dirty="0" smtClean="0"/>
              <a:t>Right image from Wikipedia, http://</a:t>
            </a:r>
            <a:r>
              <a:rPr lang="en-US" dirty="0" err="1" smtClean="0"/>
              <a:t>en.wikipedia.org</a:t>
            </a:r>
            <a:r>
              <a:rPr lang="en-US" dirty="0" smtClean="0"/>
              <a:t>/wiki/File:Surtsey_eruption_1963.jpg</a:t>
            </a:r>
          </a:p>
          <a:p>
            <a:pPr marL="171450" indent="-171450">
              <a:buFont typeface="Arial"/>
              <a:buChar char="•"/>
            </a:pP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2ADC63ED-D998-C047-8B3B-AA97892CC789}" type="slidenum">
              <a:rPr lang="en-US" smtClean="0"/>
              <a:pPr>
                <a:defRPr/>
              </a:pPr>
              <a:t>8</a:t>
            </a:fld>
            <a:endParaRPr lang="en-US"/>
          </a:p>
        </p:txBody>
      </p:sp>
    </p:spTree>
    <p:extLst>
      <p:ext uri="{BB962C8B-B14F-4D97-AF65-F5344CB8AC3E}">
        <p14:creationId xmlns:p14="http://schemas.microsoft.com/office/powerpoint/2010/main" val="566168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shows an image of volcanic gasses escaping from the </a:t>
            </a:r>
            <a:r>
              <a:rPr lang="en-US" dirty="0" err="1">
                <a:latin typeface="Calibri" charset="0"/>
              </a:rPr>
              <a:t>Chaiten</a:t>
            </a:r>
            <a:r>
              <a:rPr lang="en-US" dirty="0">
                <a:latin typeface="Calibri" charset="0"/>
              </a:rPr>
              <a:t> Volcano . The bulleted list names several gasses that can be harmful to humans and their effects.</a:t>
            </a:r>
          </a:p>
          <a:p>
            <a:pPr eaLnBrk="1" hangingPunct="1">
              <a:spcBef>
                <a:spcPct val="0"/>
              </a:spcBef>
            </a:pPr>
            <a:endParaRPr lang="en-US" dirty="0">
              <a:latin typeface="Calibri" charset="0"/>
            </a:endParaRPr>
          </a:p>
          <a:p>
            <a:pPr eaLnBrk="1" hangingPunct="1">
              <a:spcBef>
                <a:spcPct val="0"/>
              </a:spcBef>
              <a:buFontTx/>
              <a:buChar char="•"/>
            </a:pPr>
            <a:r>
              <a:rPr lang="en-US" dirty="0" err="1">
                <a:latin typeface="Calibri" charset="0"/>
              </a:rPr>
              <a:t>Sulfer</a:t>
            </a:r>
            <a:r>
              <a:rPr lang="en-US" dirty="0">
                <a:latin typeface="Calibri" charset="0"/>
              </a:rPr>
              <a:t> dioxide, carbon dioxide and hydrogen sulfide and water vapor are four of the most common gasses exuded during volcanic eruptions. Gas often accompanies lava and ash, but can also erupt alone.</a:t>
            </a:r>
          </a:p>
          <a:p>
            <a:pPr eaLnBrk="1" hangingPunct="1">
              <a:spcBef>
                <a:spcPct val="0"/>
              </a:spcBef>
              <a:buFontTx/>
              <a:buChar char="•"/>
            </a:pPr>
            <a:r>
              <a:rPr lang="en-US" dirty="0">
                <a:latin typeface="Calibri" charset="0"/>
              </a:rPr>
              <a:t>Carbon dioxide can cause asphyxiation by physically taking the place of breathable oxygen. This is most dangerous when CO</a:t>
            </a:r>
            <a:r>
              <a:rPr lang="en-US" baseline="-25000" dirty="0">
                <a:latin typeface="Calibri" charset="0"/>
              </a:rPr>
              <a:t>2</a:t>
            </a:r>
            <a:r>
              <a:rPr lang="en-US" dirty="0">
                <a:latin typeface="Calibri" charset="0"/>
              </a:rPr>
              <a:t> is erupted with no accompanying ash or lava. There may be no indication of an eruption, and the gas can travel and asphyxiate entire villages. </a:t>
            </a:r>
          </a:p>
          <a:p>
            <a:pPr eaLnBrk="1" hangingPunct="1">
              <a:spcBef>
                <a:spcPct val="0"/>
              </a:spcBef>
              <a:buFontTx/>
              <a:buChar char="•"/>
            </a:pPr>
            <a:r>
              <a:rPr lang="en-US" dirty="0" smtClean="0">
                <a:latin typeface="Calibri" charset="0"/>
              </a:rPr>
              <a:t>Sulfur dioxide is very poisonous</a:t>
            </a:r>
            <a:r>
              <a:rPr lang="en-US" baseline="0" dirty="0" smtClean="0">
                <a:latin typeface="Calibri" charset="0"/>
              </a:rPr>
              <a:t> and</a:t>
            </a:r>
            <a:r>
              <a:rPr lang="en-US" dirty="0" smtClean="0">
                <a:latin typeface="Calibri" charset="0"/>
              </a:rPr>
              <a:t> </a:t>
            </a:r>
            <a:r>
              <a:rPr lang="en-US" dirty="0">
                <a:latin typeface="Calibri" charset="0"/>
              </a:rPr>
              <a:t>gives off a smell of rotten </a:t>
            </a:r>
            <a:r>
              <a:rPr lang="en-US" dirty="0" smtClean="0">
                <a:latin typeface="Calibri" charset="0"/>
              </a:rPr>
              <a:t>eggs</a:t>
            </a:r>
            <a:endParaRPr lang="en-US" dirty="0">
              <a:latin typeface="Calibri" charset="0"/>
            </a:endParaRPr>
          </a:p>
          <a:p>
            <a:pPr eaLnBrk="1" hangingPunct="1">
              <a:spcBef>
                <a:spcPct val="0"/>
              </a:spcBef>
              <a:buFontTx/>
              <a:buChar char="•"/>
            </a:pPr>
            <a:r>
              <a:rPr lang="en-US" dirty="0">
                <a:latin typeface="Calibri" charset="0"/>
              </a:rPr>
              <a:t>Other gasses can be poisonous if inhaled, in addition to the often extremely high temperatures </a:t>
            </a:r>
            <a:r>
              <a:rPr lang="en-US" dirty="0" smtClean="0">
                <a:latin typeface="Calibri" charset="0"/>
              </a:rPr>
              <a:t>at which</a:t>
            </a:r>
            <a:r>
              <a:rPr lang="en-US" baseline="0" dirty="0" smtClean="0">
                <a:latin typeface="Calibri" charset="0"/>
              </a:rPr>
              <a:t> </a:t>
            </a:r>
            <a:r>
              <a:rPr lang="en-US" dirty="0" smtClean="0">
                <a:latin typeface="Calibri" charset="0"/>
              </a:rPr>
              <a:t>they </a:t>
            </a:r>
            <a:r>
              <a:rPr lang="en-US" dirty="0">
                <a:latin typeface="Calibri" charset="0"/>
              </a:rPr>
              <a:t>are </a:t>
            </a:r>
            <a:r>
              <a:rPr lang="en-US" dirty="0" smtClean="0">
                <a:latin typeface="Calibri" charset="0"/>
              </a:rPr>
              <a:t>extruded. </a:t>
            </a:r>
            <a:r>
              <a:rPr lang="en-US" dirty="0">
                <a:latin typeface="Calibri" charset="0"/>
              </a:rPr>
              <a:t>Volcanologists often wear gas masks, among other safety equipment, when working near volcanic vents and craters.</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Image from Wikipedia, http://</a:t>
            </a:r>
            <a:r>
              <a:rPr lang="en-US" dirty="0" err="1">
                <a:latin typeface="Calibri" charset="0"/>
              </a:rPr>
              <a:t>en.wikipedia.org</a:t>
            </a:r>
            <a:r>
              <a:rPr lang="en-US" dirty="0">
                <a:latin typeface="Calibri" charset="0"/>
              </a:rPr>
              <a:t>/wiki/</a:t>
            </a:r>
            <a:r>
              <a:rPr lang="en-US" dirty="0" err="1">
                <a:latin typeface="Calibri" charset="0"/>
              </a:rPr>
              <a:t>File:Volcán_Chaitén-Sam_Beebe-Ecotrust.jpg</a:t>
            </a:r>
            <a:endParaRPr lang="en-US" dirty="0">
              <a:latin typeface="Calibri" charset="0"/>
            </a:endParaRPr>
          </a:p>
          <a:p>
            <a:pPr eaLnBrk="1" hangingPunct="1">
              <a:spcBef>
                <a:spcPct val="0"/>
              </a:spcBef>
            </a:pPr>
            <a:r>
              <a:rPr lang="en-US" b="1" dirty="0">
                <a:latin typeface="Calibri" charset="0"/>
              </a:rPr>
              <a:t> </a:t>
            </a:r>
            <a:endParaRPr lang="en-US" dirty="0">
              <a:latin typeface="Calibri" charset="0"/>
            </a:endParaRPr>
          </a:p>
          <a:p>
            <a:pPr eaLnBrk="1" hangingPunct="1">
              <a:spcBef>
                <a:spcPct val="0"/>
              </a:spcBef>
            </a:pPr>
            <a:endParaRPr lang="en-US" dirty="0">
              <a:latin typeface="Calibri" charset="0"/>
            </a:endParaRPr>
          </a:p>
        </p:txBody>
      </p:sp>
      <p:sp>
        <p:nvSpPr>
          <p:cNvPr id="2765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C241719D-A40A-3A47-8BA8-24EC40C8336D}" type="slidenum">
              <a:rPr lang="en-US" sz="1200">
                <a:latin typeface="Calibri" charset="0"/>
              </a:rPr>
              <a:pPr algn="r" eaLnBrk="1" hangingPunct="1"/>
              <a:t>9</a:t>
            </a:fld>
            <a:endParaRPr lang="en-US"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969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This slide details some of the hazards associated with earthquakes that may coincide with volcanic activity.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image on this slide shows damage from the 2010 Haiti </a:t>
            </a:r>
            <a:r>
              <a:rPr lang="en-US" dirty="0" smtClean="0">
                <a:latin typeface="Calibri" charset="0"/>
              </a:rPr>
              <a:t>earthquake (which</a:t>
            </a:r>
            <a:r>
              <a:rPr lang="en-US" baseline="0" dirty="0" smtClean="0">
                <a:latin typeface="Calibri" charset="0"/>
              </a:rPr>
              <a:t> was not from a volcanic eruption, the image is simply an example)</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Active volcanoes generally </a:t>
            </a:r>
            <a:r>
              <a:rPr lang="en-US" dirty="0" smtClean="0">
                <a:latin typeface="Calibri" charset="0"/>
              </a:rPr>
              <a:t>trigger small </a:t>
            </a:r>
            <a:r>
              <a:rPr lang="en-US" dirty="0">
                <a:latin typeface="Calibri" charset="0"/>
              </a:rPr>
              <a:t>earthquakes as a result of the movement of magma underground that breaks the surrounding rock.</a:t>
            </a:r>
          </a:p>
          <a:p>
            <a:pPr eaLnBrk="1" hangingPunct="1">
              <a:spcBef>
                <a:spcPct val="0"/>
              </a:spcBef>
              <a:buFontTx/>
              <a:buChar char="•"/>
            </a:pPr>
            <a:r>
              <a:rPr lang="en-US" dirty="0">
                <a:latin typeface="Calibri" charset="0"/>
              </a:rPr>
              <a:t>An increase in seismic activity near a volcano is one sign that geologists use to predict volcanic eruptions</a:t>
            </a:r>
          </a:p>
          <a:p>
            <a:pPr eaLnBrk="1" hangingPunct="1">
              <a:spcBef>
                <a:spcPct val="0"/>
              </a:spcBef>
              <a:buFontTx/>
              <a:buChar char="•"/>
            </a:pPr>
            <a:r>
              <a:rPr lang="en-US" dirty="0">
                <a:latin typeface="Calibri" charset="0"/>
              </a:rPr>
              <a:t>Although the volcanic eruption itself is likely to be more of a concern to public safety, earthquakes can still pose a risk. Earthquakes can trigger landslides and tsunamis as well as </a:t>
            </a:r>
            <a:r>
              <a:rPr lang="en-US" dirty="0" smtClean="0">
                <a:latin typeface="Calibri" charset="0"/>
              </a:rPr>
              <a:t>possibly</a:t>
            </a:r>
            <a:r>
              <a:rPr lang="en-US" baseline="0" dirty="0" smtClean="0">
                <a:latin typeface="Calibri" charset="0"/>
              </a:rPr>
              <a:t> </a:t>
            </a:r>
            <a:r>
              <a:rPr lang="en-US" dirty="0" smtClean="0">
                <a:latin typeface="Calibri" charset="0"/>
              </a:rPr>
              <a:t>damaging </a:t>
            </a:r>
            <a:r>
              <a:rPr lang="en-US" dirty="0">
                <a:latin typeface="Calibri" charset="0"/>
              </a:rPr>
              <a:t>roads, dams, buildings and other infrastructure</a:t>
            </a:r>
            <a:r>
              <a:rPr lang="en-US" dirty="0" smtClean="0">
                <a:latin typeface="Calibri" charset="0"/>
              </a:rPr>
              <a:t>.</a:t>
            </a:r>
          </a:p>
          <a:p>
            <a:pPr eaLnBrk="1" hangingPunct="1">
              <a:spcBef>
                <a:spcPct val="0"/>
              </a:spcBef>
              <a:buFontTx/>
              <a:buChar char="•"/>
            </a:pPr>
            <a:r>
              <a:rPr lang="en-US" dirty="0" smtClean="0">
                <a:latin typeface="Calibri" charset="0"/>
              </a:rPr>
              <a:t>Earthquakes</a:t>
            </a:r>
            <a:r>
              <a:rPr lang="en-US" baseline="0" dirty="0" smtClean="0">
                <a:latin typeface="Calibri" charset="0"/>
              </a:rPr>
              <a:t> associated with volcanism are generally small, all major earthquakes are due to interactions between tectonic plates and the breakage of rocks</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Image from Wikipedia, http://</a:t>
            </a:r>
            <a:r>
              <a:rPr lang="en-US" dirty="0" err="1">
                <a:latin typeface="Calibri" charset="0"/>
              </a:rPr>
              <a:t>en.wikipedia.org</a:t>
            </a:r>
            <a:r>
              <a:rPr lang="en-US" dirty="0">
                <a:latin typeface="Calibri" charset="0"/>
              </a:rPr>
              <a:t>/wiki/</a:t>
            </a:r>
            <a:r>
              <a:rPr lang="en-US" dirty="0" err="1">
                <a:latin typeface="Calibri" charset="0"/>
              </a:rPr>
              <a:t>File:Haiti_earthquake_damage.jpg</a:t>
            </a:r>
            <a:endParaRPr lang="en-US" dirty="0">
              <a:latin typeface="Calibri" charset="0"/>
            </a:endParaRPr>
          </a:p>
        </p:txBody>
      </p:sp>
      <p:sp>
        <p:nvSpPr>
          <p:cNvPr id="2969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68E06618-655F-FA44-90DE-1E4B6A613BE4}" type="slidenum">
              <a:rPr lang="en-US" sz="1200">
                <a:latin typeface="Calibri" charset="0"/>
              </a:rPr>
              <a:pPr algn="r" eaLnBrk="1" hangingPunct="1"/>
              <a:t>10</a:t>
            </a:fld>
            <a:endParaRPr lang="en-US" sz="1200">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174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Notes: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take away message is that volcanic hazards depend on the specific volcano type. The bulleted list above highlights the major hazards associated with </a:t>
            </a:r>
            <a:r>
              <a:rPr lang="en-US" dirty="0" err="1">
                <a:latin typeface="Calibri" charset="0"/>
              </a:rPr>
              <a:t>stratovolcanoes</a:t>
            </a:r>
            <a:r>
              <a:rPr lang="en-US" dirty="0">
                <a:latin typeface="Calibri" charset="0"/>
              </a:rPr>
              <a:t> and shield volcanoes. Keep in mind that these are the hazards that are GENERALLY seen at these volcanoes, there is always variation in natural disasters. </a:t>
            </a:r>
          </a:p>
          <a:p>
            <a:pPr eaLnBrk="1" hangingPunct="1">
              <a:spcBef>
                <a:spcPct val="0"/>
              </a:spcBef>
            </a:pPr>
            <a:endParaRPr lang="en-US" dirty="0" smtClean="0">
              <a:latin typeface="Calibri" charset="0"/>
            </a:endParaRPr>
          </a:p>
          <a:p>
            <a:pPr marL="171450" indent="-171450" eaLnBrk="1" hangingPunct="1">
              <a:spcBef>
                <a:spcPct val="0"/>
              </a:spcBef>
              <a:buFont typeface="Arial"/>
              <a:buChar char="•"/>
            </a:pPr>
            <a:r>
              <a:rPr lang="en-US" dirty="0" smtClean="0">
                <a:latin typeface="Calibri" charset="0"/>
              </a:rPr>
              <a:t>Pyroclastic</a:t>
            </a:r>
            <a:r>
              <a:rPr lang="en-US" baseline="0" dirty="0" smtClean="0">
                <a:latin typeface="Calibri" charset="0"/>
              </a:rPr>
              <a:t> flows and lahars flatten almost everything in their path and can travel great distances from the volcano (up to 100 miles). Pyroclastic flows have the additional threat of being superheated</a:t>
            </a:r>
          </a:p>
          <a:p>
            <a:pPr marL="171450" indent="-171450" eaLnBrk="1" hangingPunct="1">
              <a:spcBef>
                <a:spcPct val="0"/>
              </a:spcBef>
              <a:buFont typeface="Arial"/>
              <a:buChar char="•"/>
            </a:pPr>
            <a:r>
              <a:rPr lang="en-US" baseline="0" dirty="0" err="1" smtClean="0">
                <a:latin typeface="Calibri" charset="0"/>
              </a:rPr>
              <a:t>Volcaniclastic</a:t>
            </a:r>
            <a:r>
              <a:rPr lang="en-US" baseline="0" dirty="0" smtClean="0">
                <a:latin typeface="Calibri" charset="0"/>
              </a:rPr>
              <a:t> rocks are erupted into the air and will crash down to Earth, sometimes several miles away. Volcanic bombs and lapilli are likely to cause injury and damage buildings</a:t>
            </a:r>
          </a:p>
          <a:p>
            <a:pPr marL="171450" indent="-171450" eaLnBrk="1" hangingPunct="1">
              <a:spcBef>
                <a:spcPct val="0"/>
              </a:spcBef>
              <a:buFont typeface="Arial"/>
              <a:buChar char="•"/>
            </a:pPr>
            <a:r>
              <a:rPr lang="en-US" baseline="0" dirty="0" smtClean="0">
                <a:latin typeface="Calibri" charset="0"/>
              </a:rPr>
              <a:t>Volcanic ash poses a health hazard to humans, can damage crops, cause airplanes and machinery to malfunction. The size of volcanic ash allows it to spread large distances, in 2010 ash from a volcano in Iceland shut down air travel over Europe for several weeks. </a:t>
            </a:r>
          </a:p>
          <a:p>
            <a:pPr marL="171450" indent="-171450" eaLnBrk="1" hangingPunct="1">
              <a:spcBef>
                <a:spcPct val="0"/>
              </a:spcBef>
              <a:buFont typeface="Arial"/>
              <a:buChar char="•"/>
            </a:pPr>
            <a:r>
              <a:rPr lang="en-US" baseline="0" dirty="0" smtClean="0">
                <a:latin typeface="Calibri" charset="0"/>
              </a:rPr>
              <a:t>Lava flows can destroy homes, infrastructure, cause wildfires and death</a:t>
            </a:r>
          </a:p>
          <a:p>
            <a:pPr marL="171450" indent="-171450" eaLnBrk="1" hangingPunct="1">
              <a:spcBef>
                <a:spcPct val="0"/>
              </a:spcBef>
              <a:buFont typeface="Arial"/>
              <a:buChar char="•"/>
            </a:pPr>
            <a:r>
              <a:rPr lang="en-US" baseline="0" dirty="0" err="1" smtClean="0">
                <a:latin typeface="Calibri" charset="0"/>
              </a:rPr>
              <a:t>Hydrovolcanic</a:t>
            </a:r>
            <a:r>
              <a:rPr lang="en-US" baseline="0" dirty="0" smtClean="0">
                <a:latin typeface="Calibri" charset="0"/>
              </a:rPr>
              <a:t> explosions are violent eruptions and the blast can flatten and destroy anything nearby</a:t>
            </a:r>
          </a:p>
          <a:p>
            <a:pPr marL="171450" indent="-171450" eaLnBrk="1" hangingPunct="1">
              <a:spcBef>
                <a:spcPct val="0"/>
              </a:spcBef>
              <a:buFont typeface="Arial"/>
              <a:buChar char="•"/>
            </a:pPr>
            <a:r>
              <a:rPr lang="en-US" baseline="0" dirty="0" smtClean="0">
                <a:latin typeface="Calibri" charset="0"/>
              </a:rPr>
              <a:t>Volcanic gasses are poisonous to humans and can be superheated</a:t>
            </a:r>
          </a:p>
          <a:p>
            <a:pPr marL="171450" indent="-171450" eaLnBrk="1" hangingPunct="1">
              <a:spcBef>
                <a:spcPct val="0"/>
              </a:spcBef>
              <a:buFont typeface="Arial"/>
              <a:buChar char="•"/>
            </a:pPr>
            <a:r>
              <a:rPr lang="en-US" baseline="0" dirty="0" smtClean="0">
                <a:latin typeface="Calibri" charset="0"/>
              </a:rPr>
              <a:t>Earthquakes, although small when associated with volcanoes, can cause landslides and tsunamis</a:t>
            </a:r>
            <a:endParaRPr lang="en-US" dirty="0" smtClean="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Volcanoes pose a real danger to human </a:t>
            </a:r>
            <a:r>
              <a:rPr lang="en-US" dirty="0" smtClean="0">
                <a:latin typeface="Calibri" charset="0"/>
              </a:rPr>
              <a:t>populations. The </a:t>
            </a:r>
            <a:r>
              <a:rPr lang="en-US" dirty="0">
                <a:latin typeface="Calibri" charset="0"/>
              </a:rPr>
              <a:t>majority of the volcanoes above ground are </a:t>
            </a:r>
            <a:r>
              <a:rPr lang="en-US" dirty="0" err="1">
                <a:latin typeface="Calibri" charset="0"/>
              </a:rPr>
              <a:t>stratovolcanoes</a:t>
            </a:r>
            <a:r>
              <a:rPr lang="en-US" dirty="0">
                <a:latin typeface="Calibri" charset="0"/>
              </a:rPr>
              <a:t>, explosive, and are often near population centers. It is important to study and monitor all active volcanoes and warn the public of the potential hazards they may face if an eruption is imminent.  </a:t>
            </a:r>
          </a:p>
          <a:p>
            <a:pPr eaLnBrk="1" hangingPunct="1">
              <a:spcBef>
                <a:spcPct val="0"/>
              </a:spcBef>
            </a:pPr>
            <a:endParaRPr lang="en-US" dirty="0">
              <a:latin typeface="Calibri" charset="0"/>
            </a:endParaRPr>
          </a:p>
          <a:p>
            <a:pPr eaLnBrk="1" hangingPunct="1">
              <a:spcBef>
                <a:spcPct val="0"/>
              </a:spcBef>
            </a:pPr>
            <a:r>
              <a:rPr lang="en-US" dirty="0">
                <a:latin typeface="Calibri" charset="0"/>
              </a:rPr>
              <a:t>An activity is designed to follow this presentation. Student handout for this activity is titled “</a:t>
            </a:r>
            <a:r>
              <a:rPr lang="en-US" altLang="ja-JP" dirty="0" err="1">
                <a:latin typeface="Calibri" charset="0"/>
              </a:rPr>
              <a:t>Hazards_House_Activity</a:t>
            </a:r>
            <a:r>
              <a:rPr lang="en-US" dirty="0">
                <a:latin typeface="Calibri" charset="0"/>
              </a:rPr>
              <a:t>”</a:t>
            </a:r>
            <a:r>
              <a:rPr lang="en-US" altLang="ja-JP" dirty="0">
                <a:latin typeface="Calibri" charset="0"/>
              </a:rPr>
              <a:t>. Instructions for the lesson are found in the document titled </a:t>
            </a:r>
            <a:r>
              <a:rPr lang="en-US" dirty="0">
                <a:latin typeface="Calibri" charset="0"/>
              </a:rPr>
              <a:t>“</a:t>
            </a:r>
            <a:r>
              <a:rPr lang="en-US" altLang="ja-JP" dirty="0" err="1">
                <a:latin typeface="Calibri" charset="0"/>
              </a:rPr>
              <a:t>Hazards_Activity_Instructions</a:t>
            </a:r>
            <a:r>
              <a:rPr lang="en-US" dirty="0">
                <a:latin typeface="Calibri" charset="0"/>
              </a:rPr>
              <a:t>”</a:t>
            </a:r>
            <a:r>
              <a:rPr lang="en-US" altLang="ja-JP" dirty="0">
                <a:latin typeface="Calibri" charset="0"/>
              </a:rPr>
              <a:t>.</a:t>
            </a:r>
          </a:p>
          <a:p>
            <a:pPr eaLnBrk="1" hangingPunct="1">
              <a:spcBef>
                <a:spcPct val="0"/>
              </a:spcBef>
            </a:pPr>
            <a:r>
              <a:rPr lang="en-US" dirty="0">
                <a:latin typeface="Calibri" charset="0"/>
              </a:rPr>
              <a:t> </a:t>
            </a:r>
          </a:p>
        </p:txBody>
      </p:sp>
      <p:sp>
        <p:nvSpPr>
          <p:cNvPr id="3174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3A62528-D58C-D54D-93EE-E1AE231F2B70}" type="slidenum">
              <a:rPr lang="en-US" sz="1200">
                <a:latin typeface="Calibri" charset="0"/>
              </a:rPr>
              <a:pPr eaLnBrk="1" hangingPunct="1"/>
              <a:t>11</a:t>
            </a:fld>
            <a:endParaRPr lang="en-US"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4"/>
          <p:cNvSpPr>
            <a:spLocks noChangeArrowheads="1"/>
          </p:cNvSpPr>
          <p:nvPr/>
        </p:nvSpPr>
        <p:spPr bwMode="auto">
          <a:xfrm>
            <a:off x="146050" y="6391275"/>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Straight Connector 25"/>
          <p:cNvSpPr>
            <a:spLocks noChangeShapeType="1"/>
          </p:cNvSpPr>
          <p:nvPr/>
        </p:nvSpPr>
        <p:spPr bwMode="auto">
          <a:xfrm>
            <a:off x="155575" y="2419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4362450" y="2209800"/>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r>
              <a:rPr lang="en-US" dirty="0" smtClean="0"/>
              <a:t>Click to edit Master subtitle style</a:t>
            </a:r>
            <a:endParaRPr lang="en-US" dirty="0"/>
          </a:p>
        </p:txBody>
      </p:sp>
      <p:sp>
        <p:nvSpPr>
          <p:cNvPr id="8" name="Title 7"/>
          <p:cNvSpPr>
            <a:spLocks noGrp="1"/>
          </p:cNvSpPr>
          <p:nvPr>
            <p:ph type="ctrTitle"/>
          </p:nvPr>
        </p:nvSpPr>
        <p:spPr>
          <a:xfrm>
            <a:off x="685800" y="381000"/>
            <a:ext cx="7772400" cy="1752600"/>
          </a:xfrm>
        </p:spPr>
        <p:txBody>
          <a:bodyPr/>
          <a:lstStyle>
            <a:lvl1pPr>
              <a:defRPr sz="4200">
                <a:solidFill>
                  <a:srgbClr val="8B216A"/>
                </a:solidFill>
              </a:defRPr>
            </a:lvl1pPr>
          </a:lstStyle>
          <a:p>
            <a:r>
              <a:rPr lang="en-US" dirty="0" smtClean="0"/>
              <a:t>Click to edit Master title style</a:t>
            </a:r>
            <a:endParaRPr lang="en-US" dirty="0"/>
          </a:p>
        </p:txBody>
      </p:sp>
      <p:sp>
        <p:nvSpPr>
          <p:cNvPr id="15" name="Date Placeholder 27"/>
          <p:cNvSpPr>
            <a:spLocks noGrp="1"/>
          </p:cNvSpPr>
          <p:nvPr>
            <p:ph type="dt" sz="half" idx="10"/>
          </p:nvPr>
        </p:nvSpPr>
        <p:spPr/>
        <p:txBody>
          <a:bodyPr/>
          <a:lstStyle>
            <a:lvl1pPr>
              <a:defRPr/>
            </a:lvl1pPr>
          </a:lstStyle>
          <a:p>
            <a:pPr>
              <a:defRPr/>
            </a:pPr>
            <a:r>
              <a:rPr lang="en-US"/>
              <a:t>Scripps Classroom Connection</a:t>
            </a:r>
          </a:p>
        </p:txBody>
      </p:sp>
      <p:sp>
        <p:nvSpPr>
          <p:cNvPr id="16" name="Footer Placeholder 16"/>
          <p:cNvSpPr>
            <a:spLocks noGrp="1"/>
          </p:cNvSpPr>
          <p:nvPr>
            <p:ph type="ftr" sz="quarter" idx="11"/>
          </p:nvPr>
        </p:nvSpPr>
        <p:spPr/>
        <p:txBody>
          <a:bodyPr/>
          <a:lstStyle>
            <a:lvl1pPr>
              <a:defRPr>
                <a:solidFill>
                  <a:schemeClr val="bg1"/>
                </a:solidFill>
              </a:defRPr>
            </a:lvl1pPr>
          </a:lstStyle>
          <a:p>
            <a:pPr>
              <a:defRPr/>
            </a:pPr>
            <a:r>
              <a:rPr lang="en-US"/>
              <a:t>http://earthref.org/SCC</a:t>
            </a:r>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024042BD-8635-2641-8609-53FA8A2A1392}" type="slidenum">
              <a:rPr lang="en-US"/>
              <a:pPr>
                <a:defRPr/>
              </a:pPr>
              <a:t>‹#›</a:t>
            </a:fld>
            <a:endParaRPr lang="en-US"/>
          </a:p>
        </p:txBody>
      </p:sp>
    </p:spTree>
    <p:extLst>
      <p:ext uri="{BB962C8B-B14F-4D97-AF65-F5344CB8AC3E}">
        <p14:creationId xmlns:p14="http://schemas.microsoft.com/office/powerpoint/2010/main" val="21142532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8"/>
          <p:cNvSpPr>
            <a:spLocks noGrp="1"/>
          </p:cNvSpPr>
          <p:nvPr>
            <p:ph type="dt" sz="half" idx="10"/>
          </p:nvPr>
        </p:nvSpPr>
        <p:spPr/>
        <p:txBody>
          <a:bodyPr/>
          <a:lstStyle>
            <a:lvl1pPr>
              <a:defRPr/>
            </a:lvl1pPr>
          </a:lstStyle>
          <a:p>
            <a:pPr>
              <a:defRPr/>
            </a:pPr>
            <a:r>
              <a:rPr lang="en-US"/>
              <a:t>Scripps Classroom Connection</a:t>
            </a:r>
          </a:p>
        </p:txBody>
      </p:sp>
      <p:sp>
        <p:nvSpPr>
          <p:cNvPr id="5" name="Slide Number Placeholder 9"/>
          <p:cNvSpPr>
            <a:spLocks noGrp="1"/>
          </p:cNvSpPr>
          <p:nvPr>
            <p:ph type="sldNum" sz="quarter" idx="11"/>
          </p:nvPr>
        </p:nvSpPr>
        <p:spPr/>
        <p:txBody>
          <a:bodyPr/>
          <a:lstStyle>
            <a:lvl1pPr>
              <a:defRPr/>
            </a:lvl1pPr>
          </a:lstStyle>
          <a:p>
            <a:pPr>
              <a:defRPr/>
            </a:pPr>
            <a:fld id="{B7D88D19-B3AA-DA44-8361-039D9716707F}" type="slidenum">
              <a:rPr lang="en-US"/>
              <a:pPr>
                <a:defRPr/>
              </a:pPr>
              <a:t>‹#›</a:t>
            </a:fld>
            <a:endParaRPr lang="en-US"/>
          </a:p>
        </p:txBody>
      </p:sp>
      <p:sp>
        <p:nvSpPr>
          <p:cNvPr id="6" name="Footer Placeholder 10"/>
          <p:cNvSpPr>
            <a:spLocks noGrp="1"/>
          </p:cNvSpPr>
          <p:nvPr>
            <p:ph type="ftr" sz="quarter" idx="12"/>
          </p:nvPr>
        </p:nvSpPr>
        <p:spPr/>
        <p:txBody>
          <a:bodyPr/>
          <a:lstStyle>
            <a:lvl1pPr>
              <a:defRPr/>
            </a:lvl1pPr>
          </a:lstStyle>
          <a:p>
            <a:pPr>
              <a:defRPr/>
            </a:pPr>
            <a:r>
              <a:rPr lang="en-US"/>
              <a:t>http://earthref.org/SCC</a:t>
            </a:r>
          </a:p>
        </p:txBody>
      </p:sp>
    </p:spTree>
    <p:extLst>
      <p:ext uri="{BB962C8B-B14F-4D97-AF65-F5344CB8AC3E}">
        <p14:creationId xmlns:p14="http://schemas.microsoft.com/office/powerpoint/2010/main" val="3208231401"/>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2" name="Rectangle 11"/>
          <p:cNvSpPr/>
          <p:nvPr/>
        </p:nvSpPr>
        <p:spPr>
          <a:xfrm>
            <a:off x="152400" y="1371600"/>
            <a:ext cx="8832850"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3" name="Rectangle 26"/>
          <p:cNvSpPr>
            <a:spLocks noChangeArrowheads="1"/>
          </p:cNvSpPr>
          <p:nvPr/>
        </p:nvSpPr>
        <p:spPr bwMode="auto">
          <a:xfrm>
            <a:off x="146050" y="6391275"/>
            <a:ext cx="8832850" cy="31115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4" name="Straight Connector 27"/>
          <p:cNvSpPr>
            <a:spLocks noChangeShapeType="1"/>
          </p:cNvSpPr>
          <p:nvPr/>
        </p:nvSpPr>
        <p:spPr bwMode="auto">
          <a:xfrm>
            <a:off x="152400" y="1279525"/>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Rectangle 28"/>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7" name="Oval 16"/>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r>
              <a:rPr lang="en-US"/>
              <a:t>Scripps Classroom Connection</a:t>
            </a:r>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en-US"/>
              <a:t>http://earthref.org/SCC</a:t>
            </a:r>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E6945D9F-0E50-6449-91B3-49860BE3D33B}" type="slidenum">
              <a:rPr lang="en-US"/>
              <a:pPr>
                <a:defRPr/>
              </a:pPr>
              <a:t>‹#›</a:t>
            </a:fld>
            <a:endParaRPr lang="en-US"/>
          </a:p>
        </p:txBody>
      </p:sp>
    </p:spTree>
    <p:extLst>
      <p:ext uri="{BB962C8B-B14F-4D97-AF65-F5344CB8AC3E}">
        <p14:creationId xmlns:p14="http://schemas.microsoft.com/office/powerpoint/2010/main" val="229011136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9"/>
          <p:cNvSpPr>
            <a:spLocks noChangeArrowheads="1"/>
          </p:cNvSpPr>
          <p:nvPr/>
        </p:nvSpPr>
        <p:spPr bwMode="auto">
          <a:xfrm>
            <a:off x="152400" y="152400"/>
            <a:ext cx="8832850" cy="30480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9"/>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1"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2" name="Straight Connector 27"/>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7C257499-E3DE-E145-80D3-A1E48C893F93}"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2903498628"/>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19"/>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 name="Rectangle 25"/>
          <p:cNvSpPr>
            <a:spLocks noChangeArrowheads="1"/>
          </p:cNvSpPr>
          <p:nvPr/>
        </p:nvSpPr>
        <p:spPr bwMode="auto">
          <a:xfrm>
            <a:off x="152400" y="152400"/>
            <a:ext cx="8832850" cy="301625"/>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1" name="Rectangle 10"/>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2" name="Rectangle 2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0041EA2B-A9F7-834D-90FE-A92E17FD8EA6}"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39363379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030" name="Rectangle 8"/>
          <p:cNvSpPr>
            <a:spLocks noChangeArrowheads="1"/>
          </p:cNvSpPr>
          <p:nvPr/>
        </p:nvSpPr>
        <p:spPr bwMode="auto">
          <a:xfrm>
            <a:off x="158750" y="6396038"/>
            <a:ext cx="8831263" cy="309562"/>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a:latin typeface="Georgia" charset="0"/>
            </a:endParaRPr>
          </a:p>
        </p:txBody>
      </p:sp>
      <p:sp>
        <p:nvSpPr>
          <p:cNvPr id="14" name="Date Placeholder 13"/>
          <p:cNvSpPr>
            <a:spLocks noGrp="1"/>
          </p:cNvSpPr>
          <p:nvPr>
            <p:ph type="dt" sz="half" idx="2"/>
          </p:nvPr>
        </p:nvSpPr>
        <p:spPr>
          <a:xfrm>
            <a:off x="5932488" y="6391275"/>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b="1">
                <a:solidFill>
                  <a:srgbClr val="FFFFFF"/>
                </a:solidFill>
                <a:latin typeface="Georgia" charset="0"/>
              </a:defRPr>
            </a:lvl1pPr>
          </a:lstStyle>
          <a:p>
            <a:pPr>
              <a:defRPr/>
            </a:pPr>
            <a:r>
              <a:rPr lang="en-US"/>
              <a:t>Scripps Classroom Connection</a:t>
            </a:r>
          </a:p>
        </p:txBody>
      </p:sp>
      <p:sp>
        <p:nvSpPr>
          <p:cNvPr id="3" name="Footer Placeholder 2"/>
          <p:cNvSpPr>
            <a:spLocks noGrp="1"/>
          </p:cNvSpPr>
          <p:nvPr>
            <p:ph type="ftr" sz="quarter" idx="3"/>
          </p:nvPr>
        </p:nvSpPr>
        <p:spPr>
          <a:xfrm>
            <a:off x="163513" y="6396038"/>
            <a:ext cx="3581400" cy="366712"/>
          </a:xfrm>
          <a:prstGeom prst="rect">
            <a:avLst/>
          </a:prstGeom>
        </p:spPr>
        <p:txBody>
          <a:bodyPr vert="horz" wrap="square" lIns="91440" tIns="45720" rIns="91440" bIns="45720" numCol="1" anchor="t" anchorCtr="0" compatLnSpc="1">
            <a:prstTxWarp prst="textNoShape">
              <a:avLst/>
            </a:prstTxWarp>
          </a:bodyPr>
          <a:lstStyle>
            <a:lvl1pPr>
              <a:defRPr sz="1200" b="1">
                <a:solidFill>
                  <a:srgbClr val="FFFFFF"/>
                </a:solidFill>
                <a:latin typeface="Georgia" charset="0"/>
              </a:defRPr>
            </a:lvl1pPr>
          </a:lstStyle>
          <a:p>
            <a:pPr>
              <a:defRPr/>
            </a:pPr>
            <a:r>
              <a:rPr lang="en-US"/>
              <a:t>http://earthref.org/SCC</a:t>
            </a:r>
          </a:p>
        </p:txBody>
      </p:sp>
      <p:sp>
        <p:nvSpPr>
          <p:cNvPr id="1033" name="Rectangle 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a:latin typeface="Georgia" charset="0"/>
            </a:endParaRPr>
          </a:p>
        </p:txBody>
      </p:sp>
      <p:sp>
        <p:nvSpPr>
          <p:cNvPr id="1034" name="Straight Connector 9"/>
          <p:cNvSpPr>
            <a:spLocks noChangeShapeType="1"/>
          </p:cNvSpPr>
          <p:nvPr/>
        </p:nvSpPr>
        <p:spPr bwMode="auto">
          <a:xfrm>
            <a:off x="152400" y="1276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15" name="Oval 14"/>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srgbClr val="FFFFFF"/>
              </a:solidFill>
              <a:latin typeface="Georgia" charset="0"/>
              <a:ea typeface="ＭＳ Ｐゴシック" charset="0"/>
              <a:cs typeface="ＭＳ Ｐゴシック" charset="0"/>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8B216A"/>
                </a:solidFill>
                <a:latin typeface="Georgia" charset="0"/>
              </a:defRPr>
            </a:lvl1pPr>
          </a:lstStyle>
          <a:p>
            <a:pPr>
              <a:defRPr/>
            </a:pPr>
            <a:fld id="{E29AC138-546E-6641-8A4A-087D96764CE4}"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Lst>
  <p:hf sldNum="0" hdr="0"/>
  <p:txStyles>
    <p:titleStyle>
      <a:lvl1pPr algn="ctr" rtl="0" eaLnBrk="0" fontAlgn="base" hangingPunct="0">
        <a:spcBef>
          <a:spcPct val="0"/>
        </a:spcBef>
        <a:spcAft>
          <a:spcPct val="0"/>
        </a:spcAft>
        <a:defRPr sz="3300" kern="1200">
          <a:solidFill>
            <a:srgbClr val="8B216A"/>
          </a:solidFill>
          <a:latin typeface="+mj-lt"/>
          <a:ea typeface="ＭＳ Ｐゴシック" charset="0"/>
          <a:cs typeface="ＭＳ Ｐゴシック" charset="0"/>
        </a:defRPr>
      </a:lvl1pPr>
      <a:lvl2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2pPr>
      <a:lvl3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3pPr>
      <a:lvl4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4pPr>
      <a:lvl5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5pPr>
      <a:lvl6pPr marL="457200" algn="ctr" rtl="0" fontAlgn="base">
        <a:spcBef>
          <a:spcPct val="0"/>
        </a:spcBef>
        <a:spcAft>
          <a:spcPct val="0"/>
        </a:spcAft>
        <a:defRPr sz="3300">
          <a:solidFill>
            <a:srgbClr val="8B216A"/>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8B216A"/>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8B216A"/>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8B216A"/>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rgbClr val="8B216A"/>
        </a:buClr>
        <a:buSzPct val="85000"/>
        <a:buFont typeface="Georgia" charset="0"/>
        <a:buChar char="●"/>
        <a:defRPr sz="2700" kern="1200">
          <a:solidFill>
            <a:schemeClr val="tx1"/>
          </a:solidFill>
          <a:latin typeface="+mn-lt"/>
          <a:ea typeface="ＭＳ Ｐゴシック" charset="0"/>
          <a:cs typeface="ＭＳ Ｐゴシック" charset="0"/>
        </a:defRPr>
      </a:lvl1pPr>
      <a:lvl2pPr marL="547688" indent="-273050" algn="l" rtl="0" eaLnBrk="0" fontAlgn="base" hangingPunct="0">
        <a:spcBef>
          <a:spcPct val="20000"/>
        </a:spcBef>
        <a:spcAft>
          <a:spcPct val="0"/>
        </a:spcAft>
        <a:buClr>
          <a:srgbClr val="8B216A"/>
        </a:buClr>
        <a:buSzPct val="85000"/>
        <a:buFont typeface="Georgia" charset="0"/>
        <a:buChar char="●"/>
        <a:defRPr sz="2200" kern="1200">
          <a:solidFill>
            <a:srgbClr val="7F7F7F"/>
          </a:solidFill>
          <a:latin typeface="+mn-lt"/>
          <a:ea typeface="ＭＳ Ｐゴシック" charset="0"/>
          <a:cs typeface="+mn-cs"/>
        </a:defRPr>
      </a:lvl2pPr>
      <a:lvl3pPr marL="822325" indent="-228600" algn="l" rtl="0" eaLnBrk="0" fontAlgn="base" hangingPunct="0">
        <a:spcBef>
          <a:spcPct val="20000"/>
        </a:spcBef>
        <a:spcAft>
          <a:spcPct val="0"/>
        </a:spcAft>
        <a:buClr>
          <a:srgbClr val="8B216A"/>
        </a:buClr>
        <a:buSzPct val="85000"/>
        <a:buFont typeface="Georgia" charset="0"/>
        <a:buChar char="●"/>
        <a:defRPr sz="2000" kern="1200">
          <a:solidFill>
            <a:srgbClr val="546D7A"/>
          </a:solidFill>
          <a:latin typeface="+mn-lt"/>
          <a:ea typeface="ＭＳ Ｐゴシック" charset="0"/>
          <a:cs typeface="+mn-cs"/>
        </a:defRPr>
      </a:lvl3pPr>
      <a:lvl4pPr marL="1096963" indent="-228600" algn="l" rtl="0" eaLnBrk="0" fontAlgn="base" hangingPunct="0">
        <a:spcBef>
          <a:spcPct val="20000"/>
        </a:spcBef>
        <a:spcAft>
          <a:spcPct val="0"/>
        </a:spcAft>
        <a:buClr>
          <a:srgbClr val="8B216A"/>
        </a:buClr>
        <a:buSzPct val="85000"/>
        <a:buFont typeface="Georgia" charset="0"/>
        <a:buChar char="●"/>
        <a:defRPr kern="1200">
          <a:solidFill>
            <a:srgbClr val="ADBEC6"/>
          </a:solidFill>
          <a:latin typeface="+mn-lt"/>
          <a:ea typeface="ＭＳ Ｐゴシック" charset="0"/>
          <a:cs typeface="+mn-cs"/>
        </a:defRPr>
      </a:lvl4pPr>
      <a:lvl5pPr marL="1371600" indent="-228600" algn="l" rtl="0" eaLnBrk="0" fontAlgn="base" hangingPunct="0">
        <a:spcBef>
          <a:spcPct val="20000"/>
        </a:spcBef>
        <a:spcAft>
          <a:spcPct val="0"/>
        </a:spcAft>
        <a:buClr>
          <a:srgbClr val="8B216A"/>
        </a:buClr>
        <a:buSzPct val="85000"/>
        <a:buFont typeface="Georgia" charset="0"/>
        <a:buChar char="●"/>
        <a:defRPr sz="1400" kern="1200">
          <a:solidFill>
            <a:srgbClr val="BCD0BA"/>
          </a:solidFill>
          <a:latin typeface="+mn-lt"/>
          <a:ea typeface="ＭＳ Ｐゴシック" charset="0"/>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0.png"/><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hyperlink" Target="http://www.youtube.com/watch?v=xiYzYaLM-hQ"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4" Type="http://schemas.openxmlformats.org/officeDocument/2006/relationships/image" Target="../media/image13.jpg"/><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ctrTitle"/>
          </p:nvPr>
        </p:nvSpPr>
        <p:spPr/>
        <p:txBody>
          <a:bodyPr/>
          <a:lstStyle/>
          <a:p>
            <a:pPr eaLnBrk="1" hangingPunct="1"/>
            <a:r>
              <a:rPr lang="en-US" sz="3800">
                <a:latin typeface="Georgia" charset="0"/>
              </a:rPr>
              <a:t>Volcanic Hazards</a:t>
            </a:r>
          </a:p>
        </p:txBody>
      </p:sp>
      <p:sp>
        <p:nvSpPr>
          <p:cNvPr id="8194"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8195"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pic>
        <p:nvPicPr>
          <p:cNvPr id="8196" name="Picture 2" descr="800px-MtRedoubtedi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1788" y="2444750"/>
            <a:ext cx="5902325" cy="395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descr="VolcanicBombMojaveDese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29100" y="528638"/>
            <a:ext cx="37750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Stratovolcano Hazards</a:t>
            </a:r>
          </a:p>
        </p:txBody>
      </p:sp>
      <p:pic>
        <p:nvPicPr>
          <p:cNvPr id="14339" name="Picture 4" descr="MtCleveland_ISS013-E-2418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00375" y="2667000"/>
            <a:ext cx="35687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ext Placeholder 3"/>
          <p:cNvSpPr>
            <a:spLocks noGrp="1"/>
          </p:cNvSpPr>
          <p:nvPr>
            <p:ph type="body" sz="half" idx="4294967295"/>
          </p:nvPr>
        </p:nvSpPr>
        <p:spPr>
          <a:xfrm>
            <a:off x="381000" y="990600"/>
            <a:ext cx="2438400" cy="5257800"/>
          </a:xfrm>
        </p:spPr>
        <p:txBody>
          <a:bodyPr/>
          <a:lstStyle/>
          <a:p>
            <a:pPr marL="438150" indent="-438150" eaLnBrk="1" hangingPunct="1">
              <a:spcAft>
                <a:spcPts val="1000"/>
              </a:spcAft>
              <a:buFont typeface="Wingdings" charset="0"/>
              <a:buNone/>
            </a:pPr>
            <a:r>
              <a:rPr lang="en-US" sz="1600" u="sng" dirty="0" err="1">
                <a:latin typeface="Georgia" charset="0"/>
              </a:rPr>
              <a:t>Stratovolcano</a:t>
            </a:r>
            <a:r>
              <a:rPr lang="en-US" sz="1600" u="sng" dirty="0">
                <a:latin typeface="Georgia" charset="0"/>
              </a:rPr>
              <a:t> Hazards</a:t>
            </a:r>
          </a:p>
          <a:p>
            <a:pPr marL="438150" indent="-438150" eaLnBrk="1" hangingPunct="1">
              <a:spcAft>
                <a:spcPts val="1000"/>
              </a:spcAft>
              <a:buFont typeface="Wingdings" charset="0"/>
              <a:buNone/>
            </a:pPr>
            <a:endParaRPr lang="en-US" sz="1600" u="sng" dirty="0">
              <a:latin typeface="Georgia" charset="0"/>
            </a:endParaRPr>
          </a:p>
          <a:p>
            <a:pPr marL="438150" indent="-438150" eaLnBrk="1" hangingPunct="1">
              <a:spcAft>
                <a:spcPts val="1000"/>
              </a:spcAft>
              <a:buFont typeface="Wingdings" charset="0"/>
              <a:buChar char="§"/>
            </a:pPr>
            <a:r>
              <a:rPr lang="en-US" sz="1600" dirty="0">
                <a:latin typeface="Georgia" charset="0"/>
              </a:rPr>
              <a:t>Pyroclastic </a:t>
            </a:r>
            <a:r>
              <a:rPr lang="en-US" sz="1600" dirty="0" smtClean="0">
                <a:latin typeface="Georgia" charset="0"/>
              </a:rPr>
              <a:t>flows and lahars</a:t>
            </a:r>
            <a:endParaRPr lang="en-US" sz="1600" dirty="0">
              <a:latin typeface="Georgia" charset="0"/>
            </a:endParaRPr>
          </a:p>
          <a:p>
            <a:pPr marL="438150" indent="-438150" eaLnBrk="1" hangingPunct="1">
              <a:spcAft>
                <a:spcPts val="1000"/>
              </a:spcAft>
              <a:buFont typeface="Wingdings" charset="0"/>
              <a:buChar char="§"/>
            </a:pPr>
            <a:r>
              <a:rPr lang="en-US" sz="1600" dirty="0">
                <a:latin typeface="Georgia" charset="0"/>
              </a:rPr>
              <a:t>Volcanic ash</a:t>
            </a:r>
          </a:p>
          <a:p>
            <a:pPr marL="438150" indent="-438150" eaLnBrk="1" hangingPunct="1">
              <a:spcAft>
                <a:spcPts val="1000"/>
              </a:spcAft>
              <a:buFont typeface="Wingdings" charset="0"/>
              <a:buChar char="§"/>
            </a:pPr>
            <a:r>
              <a:rPr lang="en-US" sz="1600" dirty="0">
                <a:latin typeface="Georgia" charset="0"/>
              </a:rPr>
              <a:t>Volcanic </a:t>
            </a:r>
            <a:r>
              <a:rPr lang="en-US" sz="1600" dirty="0" smtClean="0">
                <a:latin typeface="Georgia" charset="0"/>
              </a:rPr>
              <a:t>debris</a:t>
            </a:r>
          </a:p>
          <a:p>
            <a:pPr marL="438150" indent="-438150" eaLnBrk="1" hangingPunct="1">
              <a:spcAft>
                <a:spcPts val="1000"/>
              </a:spcAft>
              <a:buFont typeface="Wingdings" charset="0"/>
              <a:buChar char="§"/>
            </a:pPr>
            <a:r>
              <a:rPr lang="en-US" sz="1600" dirty="0" err="1">
                <a:latin typeface="Georgia" charset="0"/>
              </a:rPr>
              <a:t>Hydrovolcanic</a:t>
            </a:r>
            <a:r>
              <a:rPr lang="en-US" sz="1600" dirty="0">
                <a:latin typeface="Georgia" charset="0"/>
              </a:rPr>
              <a:t> </a:t>
            </a:r>
            <a:r>
              <a:rPr lang="en-US" sz="1600" dirty="0" smtClean="0">
                <a:latin typeface="Georgia" charset="0"/>
              </a:rPr>
              <a:t>explosion</a:t>
            </a:r>
            <a:endParaRPr lang="en-US" sz="1600" dirty="0">
              <a:latin typeface="Georgia" charset="0"/>
            </a:endParaRPr>
          </a:p>
          <a:p>
            <a:pPr marL="438150" indent="-438150" eaLnBrk="1" hangingPunct="1">
              <a:spcAft>
                <a:spcPts val="1000"/>
              </a:spcAft>
              <a:buFont typeface="Wingdings" charset="0"/>
              <a:buChar char="§"/>
            </a:pPr>
            <a:r>
              <a:rPr lang="en-US" sz="1600" dirty="0">
                <a:latin typeface="Georgia" charset="0"/>
              </a:rPr>
              <a:t>Gasses</a:t>
            </a:r>
          </a:p>
          <a:p>
            <a:pPr marL="438150" indent="-438150" eaLnBrk="1" hangingPunct="1">
              <a:spcAft>
                <a:spcPts val="1000"/>
              </a:spcAft>
              <a:buFont typeface="Wingdings" charset="0"/>
              <a:buChar char="§"/>
            </a:pPr>
            <a:r>
              <a:rPr lang="en-US" sz="1600" dirty="0">
                <a:latin typeface="Georgia" charset="0"/>
              </a:rPr>
              <a:t>Earthquakes</a:t>
            </a:r>
          </a:p>
        </p:txBody>
      </p:sp>
      <p:sp>
        <p:nvSpPr>
          <p:cNvPr id="1434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434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4343" name="Picture 2" descr="Pyroclastic_flows_at_Mayon_Volcano-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95875" y="2282825"/>
            <a:ext cx="3717925" cy="232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3000375" y="5029200"/>
            <a:ext cx="5867400" cy="1219200"/>
          </a:xfrm>
        </p:spPr>
        <p:txBody>
          <a:bodyPr anchor="t"/>
          <a:lstStyle/>
          <a:p>
            <a:pPr algn="l" eaLnBrk="1" hangingPunct="1"/>
            <a:r>
              <a:rPr lang="en-US" sz="2400" b="1" dirty="0">
                <a:solidFill>
                  <a:schemeClr val="tx2"/>
                </a:solidFill>
                <a:latin typeface="Georgia" charset="0"/>
              </a:rPr>
              <a:t>Pyroclastic </a:t>
            </a:r>
            <a:r>
              <a:rPr lang="en-US" sz="2400" b="1" dirty="0" smtClean="0">
                <a:solidFill>
                  <a:schemeClr val="tx2"/>
                </a:solidFill>
                <a:latin typeface="Georgia" charset="0"/>
              </a:rPr>
              <a:t>flows and Lahars</a:t>
            </a:r>
            <a:endParaRPr lang="en-US" sz="2400" b="1" dirty="0">
              <a:solidFill>
                <a:schemeClr val="tx2"/>
              </a:solidFill>
              <a:latin typeface="Georgia" charset="0"/>
            </a:endParaRPr>
          </a:p>
        </p:txBody>
      </p:sp>
      <p:sp>
        <p:nvSpPr>
          <p:cNvPr id="16386" name="Text Placeholder 3"/>
          <p:cNvSpPr>
            <a:spLocks noGrp="1"/>
          </p:cNvSpPr>
          <p:nvPr>
            <p:ph type="body" sz="half" idx="4294967295"/>
          </p:nvPr>
        </p:nvSpPr>
        <p:spPr>
          <a:xfrm>
            <a:off x="381000" y="990600"/>
            <a:ext cx="2438400" cy="5257800"/>
          </a:xfrm>
        </p:spPr>
        <p:txBody>
          <a:bodyPr/>
          <a:lstStyle/>
          <a:p>
            <a:pPr marL="438150" indent="-438150" eaLnBrk="1" hangingPunct="1">
              <a:spcAft>
                <a:spcPts val="1000"/>
              </a:spcAft>
              <a:buFont typeface="Wingdings" charset="0"/>
              <a:buNone/>
            </a:pPr>
            <a:r>
              <a:rPr lang="en-US" sz="1600" u="sng" dirty="0">
                <a:latin typeface="Georgia" charset="0"/>
              </a:rPr>
              <a:t>Pyroclastic </a:t>
            </a:r>
            <a:r>
              <a:rPr lang="en-US" sz="1600" u="sng" dirty="0" smtClean="0">
                <a:latin typeface="Georgia" charset="0"/>
              </a:rPr>
              <a:t>Flows</a:t>
            </a:r>
            <a:endParaRPr lang="en-US" sz="1600" dirty="0">
              <a:latin typeface="Georgia" charset="0"/>
            </a:endParaRPr>
          </a:p>
          <a:p>
            <a:pPr eaLnBrk="1" hangingPunct="1">
              <a:spcAft>
                <a:spcPts val="1000"/>
              </a:spcAft>
            </a:pPr>
            <a:r>
              <a:rPr lang="en-US" sz="1600" dirty="0" smtClean="0">
                <a:latin typeface="Georgia" charset="0"/>
              </a:rPr>
              <a:t>   Fast</a:t>
            </a:r>
            <a:r>
              <a:rPr lang="en-US" sz="1600" dirty="0">
                <a:latin typeface="Georgia" charset="0"/>
              </a:rPr>
              <a:t>: 200 mph</a:t>
            </a:r>
          </a:p>
          <a:p>
            <a:pPr marL="438150" indent="-438150" eaLnBrk="1" hangingPunct="1">
              <a:spcAft>
                <a:spcPts val="1000"/>
              </a:spcAft>
              <a:buFont typeface="Wingdings" charset="0"/>
              <a:buChar char="§"/>
            </a:pPr>
            <a:r>
              <a:rPr lang="en-US" sz="1600" dirty="0">
                <a:latin typeface="Georgia" charset="0"/>
              </a:rPr>
              <a:t>Can travel 10-100 miles</a:t>
            </a:r>
          </a:p>
          <a:p>
            <a:pPr marL="438150" indent="-438150" eaLnBrk="1" hangingPunct="1">
              <a:spcAft>
                <a:spcPts val="1000"/>
              </a:spcAft>
              <a:buFont typeface="Wingdings" charset="0"/>
              <a:buChar char="§"/>
            </a:pPr>
            <a:r>
              <a:rPr lang="en-US" sz="1600" dirty="0">
                <a:latin typeface="Georgia" charset="0"/>
              </a:rPr>
              <a:t>Flatten anything in its path</a:t>
            </a:r>
          </a:p>
          <a:p>
            <a:pPr marL="438150" indent="-438150" eaLnBrk="1" hangingPunct="1">
              <a:spcAft>
                <a:spcPts val="1000"/>
              </a:spcAft>
              <a:buFont typeface="Wingdings" charset="0"/>
              <a:buChar char="§"/>
            </a:pPr>
            <a:r>
              <a:rPr lang="en-US" sz="1600" dirty="0">
                <a:latin typeface="Georgia" charset="0"/>
              </a:rPr>
              <a:t>Can Reach 450°</a:t>
            </a:r>
            <a:r>
              <a:rPr lang="en-US" sz="1600" dirty="0" smtClean="0">
                <a:latin typeface="Georgia" charset="0"/>
              </a:rPr>
              <a:t>C</a:t>
            </a:r>
            <a:endParaRPr lang="en-US" sz="1600" dirty="0">
              <a:latin typeface="Georgia" charset="0"/>
            </a:endParaRPr>
          </a:p>
          <a:p>
            <a:pPr marL="438150" indent="-438150" eaLnBrk="1" hangingPunct="1">
              <a:spcAft>
                <a:spcPts val="1000"/>
              </a:spcAft>
              <a:buFont typeface="Wingdings" charset="0"/>
              <a:buNone/>
            </a:pPr>
            <a:r>
              <a:rPr lang="en-US" sz="1600" u="sng" dirty="0" smtClean="0">
                <a:latin typeface="Georgia" charset="0"/>
              </a:rPr>
              <a:t>Lahars</a:t>
            </a:r>
          </a:p>
          <a:p>
            <a:pPr eaLnBrk="1" hangingPunct="1">
              <a:spcAft>
                <a:spcPts val="1000"/>
              </a:spcAft>
            </a:pPr>
            <a:r>
              <a:rPr lang="en-US" sz="1600" dirty="0" smtClean="0">
                <a:latin typeface="Georgia" charset="0"/>
              </a:rPr>
              <a:t>Mix of water with volcanic ash/debris</a:t>
            </a:r>
          </a:p>
          <a:p>
            <a:pPr eaLnBrk="1" hangingPunct="1">
              <a:spcAft>
                <a:spcPts val="1000"/>
              </a:spcAft>
            </a:pPr>
            <a:r>
              <a:rPr lang="en-US" sz="1600" dirty="0" smtClean="0">
                <a:latin typeface="Georgia" charset="0"/>
              </a:rPr>
              <a:t>Denser than water, flow like a more powerful river</a:t>
            </a:r>
            <a:endParaRPr lang="en-US" sz="1600" dirty="0">
              <a:latin typeface="Georgia" charset="0"/>
            </a:endParaRPr>
          </a:p>
          <a:p>
            <a:pPr eaLnBrk="1" hangingPunct="1">
              <a:spcAft>
                <a:spcPts val="1000"/>
              </a:spcAft>
            </a:pPr>
            <a:r>
              <a:rPr lang="en-US" sz="1600" dirty="0" smtClean="0">
                <a:latin typeface="Georgia" charset="0"/>
              </a:rPr>
              <a:t>Carry everything in their path</a:t>
            </a:r>
          </a:p>
        </p:txBody>
      </p:sp>
      <p:sp>
        <p:nvSpPr>
          <p:cNvPr id="16387"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6388"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6389" name="Picture 1" descr="m22_mlip01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5638" y="990600"/>
            <a:ext cx="5637212"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Volcanic Ash</a:t>
            </a:r>
          </a:p>
        </p:txBody>
      </p:sp>
      <p:sp>
        <p:nvSpPr>
          <p:cNvPr id="18434" name="Text Placeholder 3"/>
          <p:cNvSpPr>
            <a:spLocks noGrp="1"/>
          </p:cNvSpPr>
          <p:nvPr>
            <p:ph type="body" sz="half" idx="4294967295"/>
          </p:nvPr>
        </p:nvSpPr>
        <p:spPr>
          <a:xfrm>
            <a:off x="381000" y="990600"/>
            <a:ext cx="2438400" cy="5257800"/>
          </a:xfrm>
        </p:spPr>
        <p:txBody>
          <a:bodyPr/>
          <a:lstStyle/>
          <a:p>
            <a:pPr marL="438150" indent="-438150" eaLnBrk="1" hangingPunct="1">
              <a:spcAft>
                <a:spcPts val="1000"/>
              </a:spcAft>
              <a:buFont typeface="Wingdings" charset="0"/>
              <a:buNone/>
            </a:pPr>
            <a:r>
              <a:rPr lang="en-US" sz="1600" u="sng">
                <a:latin typeface="Georgia" charset="0"/>
              </a:rPr>
              <a:t>Volcanic Ash</a:t>
            </a:r>
            <a:endParaRPr lang="en-US" sz="1600">
              <a:latin typeface="Georgia" charset="0"/>
            </a:endParaRPr>
          </a:p>
          <a:p>
            <a:pPr marL="438150" indent="-438150" eaLnBrk="1" hangingPunct="1">
              <a:spcAft>
                <a:spcPts val="1000"/>
              </a:spcAft>
              <a:buFont typeface="Wingdings" charset="0"/>
              <a:buChar char="§"/>
            </a:pPr>
            <a:endParaRPr lang="en-US" sz="1600">
              <a:latin typeface="Georgia" charset="0"/>
            </a:endParaRPr>
          </a:p>
          <a:p>
            <a:pPr marL="438150" indent="-438150" eaLnBrk="1" hangingPunct="1">
              <a:spcAft>
                <a:spcPts val="1000"/>
              </a:spcAft>
              <a:buFont typeface="Wingdings" charset="0"/>
              <a:buChar char="§"/>
            </a:pPr>
            <a:r>
              <a:rPr lang="en-US" sz="1600">
                <a:latin typeface="Georgia" charset="0"/>
              </a:rPr>
              <a:t>Cause roofs to collapse</a:t>
            </a:r>
          </a:p>
          <a:p>
            <a:pPr marL="438150" indent="-438150" eaLnBrk="1" hangingPunct="1">
              <a:spcAft>
                <a:spcPts val="1000"/>
              </a:spcAft>
              <a:buFont typeface="Wingdings" charset="0"/>
              <a:buChar char="§"/>
            </a:pPr>
            <a:r>
              <a:rPr lang="en-US" sz="1600">
                <a:latin typeface="Georgia" charset="0"/>
              </a:rPr>
              <a:t>Get in people</a:t>
            </a:r>
            <a:r>
              <a:rPr lang="ja-JP" altLang="en-US" sz="1600">
                <a:latin typeface="Georgia" charset="0"/>
              </a:rPr>
              <a:t>’</a:t>
            </a:r>
            <a:r>
              <a:rPr lang="en-US" altLang="ja-JP" sz="1600">
                <a:latin typeface="Georgia" charset="0"/>
              </a:rPr>
              <a:t>s lungs</a:t>
            </a:r>
          </a:p>
          <a:p>
            <a:pPr marL="438150" indent="-438150" eaLnBrk="1" hangingPunct="1">
              <a:spcAft>
                <a:spcPts val="1000"/>
              </a:spcAft>
              <a:buFont typeface="Wingdings" charset="0"/>
              <a:buChar char="§"/>
            </a:pPr>
            <a:r>
              <a:rPr lang="en-US" sz="1600">
                <a:latin typeface="Georgia" charset="0"/>
              </a:rPr>
              <a:t>Damage crops, cars and machinery</a:t>
            </a:r>
          </a:p>
          <a:p>
            <a:pPr marL="438150" indent="-438150" eaLnBrk="1" hangingPunct="1">
              <a:spcAft>
                <a:spcPts val="1000"/>
              </a:spcAft>
              <a:buFont typeface="Wingdings" charset="0"/>
              <a:buChar char="§"/>
            </a:pPr>
            <a:r>
              <a:rPr lang="en-US" sz="1600">
                <a:latin typeface="Georgia" charset="0"/>
              </a:rPr>
              <a:t>Cause airplanes engines to stop working</a:t>
            </a:r>
          </a:p>
          <a:p>
            <a:pPr marL="438150" indent="-438150" eaLnBrk="1" hangingPunct="1">
              <a:spcAft>
                <a:spcPts val="1000"/>
              </a:spcAft>
              <a:buFont typeface="Wingdings" charset="0"/>
              <a:buChar char="§"/>
            </a:pPr>
            <a:r>
              <a:rPr lang="en-US" sz="1600">
                <a:latin typeface="Georgia" charset="0"/>
              </a:rPr>
              <a:t>Blown by the wind</a:t>
            </a:r>
          </a:p>
          <a:p>
            <a:pPr marL="438150" indent="-438150" eaLnBrk="1" hangingPunct="1">
              <a:spcAft>
                <a:spcPts val="1000"/>
              </a:spcAft>
              <a:buFont typeface="Wingdings" charset="0"/>
              <a:buNone/>
            </a:pPr>
            <a:r>
              <a:rPr lang="en-US" sz="1600">
                <a:latin typeface="Georgia" charset="0"/>
              </a:rPr>
              <a:t>Can spread across the globe!</a:t>
            </a:r>
          </a:p>
        </p:txBody>
      </p:sp>
      <p:sp>
        <p:nvSpPr>
          <p:cNvPr id="18435"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18436"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18437" name="Picture 1" descr="16112441-008_lar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81513" y="623888"/>
            <a:ext cx="4294187"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Picture 2" descr="16112441-016_larg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00375" y="2816225"/>
            <a:ext cx="2447925" cy="153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9" name="Picture 4" descr="Eyjafjallajökull_volcanic_ash_composite-1.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49825" y="2422525"/>
            <a:ext cx="3825875" cy="382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a:xfrm>
            <a:off x="3000375" y="5029200"/>
            <a:ext cx="5867400" cy="1219200"/>
          </a:xfrm>
        </p:spPr>
        <p:txBody>
          <a:bodyPr anchor="t"/>
          <a:lstStyle/>
          <a:p>
            <a:pPr algn="l" eaLnBrk="1" hangingPunct="1"/>
            <a:r>
              <a:rPr lang="en-US" sz="2400" b="1" dirty="0" err="1" smtClean="0">
                <a:solidFill>
                  <a:schemeClr val="tx2"/>
                </a:solidFill>
                <a:latin typeface="Georgia" charset="0"/>
              </a:rPr>
              <a:t>Volcaniclastic</a:t>
            </a:r>
            <a:r>
              <a:rPr lang="en-US" sz="2400" b="1" dirty="0" smtClean="0">
                <a:solidFill>
                  <a:schemeClr val="tx2"/>
                </a:solidFill>
                <a:latin typeface="Georgia" charset="0"/>
              </a:rPr>
              <a:t> Rocks</a:t>
            </a:r>
            <a:endParaRPr lang="en-US" sz="2400" b="1" dirty="0">
              <a:solidFill>
                <a:schemeClr val="tx2"/>
              </a:solidFill>
              <a:latin typeface="Georgia" charset="0"/>
            </a:endParaRPr>
          </a:p>
        </p:txBody>
      </p:sp>
      <p:sp>
        <p:nvSpPr>
          <p:cNvPr id="20482" name="Text Placeholder 3"/>
          <p:cNvSpPr>
            <a:spLocks noGrp="1"/>
          </p:cNvSpPr>
          <p:nvPr>
            <p:ph type="body" sz="half" idx="4294967295"/>
          </p:nvPr>
        </p:nvSpPr>
        <p:spPr>
          <a:xfrm>
            <a:off x="381000" y="990600"/>
            <a:ext cx="2438400" cy="5257800"/>
          </a:xfrm>
        </p:spPr>
        <p:txBody>
          <a:bodyPr/>
          <a:lstStyle/>
          <a:p>
            <a:pPr marL="438150" indent="-438150" eaLnBrk="1" hangingPunct="1">
              <a:lnSpc>
                <a:spcPct val="90000"/>
              </a:lnSpc>
              <a:spcAft>
                <a:spcPts val="1000"/>
              </a:spcAft>
              <a:buFont typeface="Wingdings" charset="0"/>
              <a:buNone/>
            </a:pPr>
            <a:r>
              <a:rPr lang="en-US" sz="1600" u="sng" dirty="0" err="1" smtClean="0">
                <a:latin typeface="Georgia" charset="0"/>
              </a:rPr>
              <a:t>Volcaniclastic</a:t>
            </a:r>
            <a:r>
              <a:rPr lang="en-US" sz="1600" u="sng" dirty="0" smtClean="0">
                <a:latin typeface="Georgia" charset="0"/>
              </a:rPr>
              <a:t> Rocks</a:t>
            </a:r>
            <a:endParaRPr lang="en-US" sz="1600" dirty="0">
              <a:latin typeface="Georgia" charset="0"/>
            </a:endParaRPr>
          </a:p>
          <a:p>
            <a:pPr marL="438150" indent="-438150" eaLnBrk="1" hangingPunct="1">
              <a:lnSpc>
                <a:spcPct val="90000"/>
              </a:lnSpc>
              <a:spcAft>
                <a:spcPts val="1000"/>
              </a:spcAft>
              <a:buFont typeface="Wingdings" charset="0"/>
              <a:buNone/>
            </a:pPr>
            <a:r>
              <a:rPr lang="en-US" sz="1600" dirty="0">
                <a:latin typeface="Georgia" charset="0"/>
              </a:rPr>
              <a:t>Ash</a:t>
            </a:r>
          </a:p>
          <a:p>
            <a:pPr marL="438150" indent="-438150" eaLnBrk="1" hangingPunct="1">
              <a:lnSpc>
                <a:spcPct val="90000"/>
              </a:lnSpc>
              <a:spcAft>
                <a:spcPts val="1000"/>
              </a:spcAft>
              <a:buFont typeface="Wingdings" charset="0"/>
              <a:buNone/>
            </a:pPr>
            <a:r>
              <a:rPr lang="en-US" sz="1600" dirty="0">
                <a:latin typeface="Georgia" charset="0"/>
              </a:rPr>
              <a:t>Lapilli-pea sized</a:t>
            </a:r>
          </a:p>
          <a:p>
            <a:pPr marL="438150" indent="-438150" eaLnBrk="1" hangingPunct="1">
              <a:lnSpc>
                <a:spcPct val="90000"/>
              </a:lnSpc>
              <a:spcAft>
                <a:spcPts val="1000"/>
              </a:spcAft>
              <a:buFont typeface="Wingdings" charset="0"/>
              <a:buNone/>
            </a:pPr>
            <a:r>
              <a:rPr lang="en-US" sz="1600" dirty="0">
                <a:latin typeface="Georgia" charset="0"/>
              </a:rPr>
              <a:t>Blocks and bombs-anything larger than lapilli</a:t>
            </a:r>
          </a:p>
          <a:p>
            <a:pPr marL="438150" indent="-438150" eaLnBrk="1" hangingPunct="1">
              <a:lnSpc>
                <a:spcPct val="90000"/>
              </a:lnSpc>
              <a:spcAft>
                <a:spcPts val="1000"/>
              </a:spcAft>
              <a:buFont typeface="Wingdings" charset="0"/>
              <a:buChar char="§"/>
            </a:pPr>
            <a:endParaRPr lang="en-US" sz="1600" dirty="0">
              <a:latin typeface="Georgia" charset="0"/>
            </a:endParaRPr>
          </a:p>
          <a:p>
            <a:pPr marL="438150" indent="-438150" eaLnBrk="1" hangingPunct="1">
              <a:lnSpc>
                <a:spcPct val="90000"/>
              </a:lnSpc>
              <a:spcAft>
                <a:spcPts val="1000"/>
              </a:spcAft>
              <a:buFont typeface="Wingdings" charset="0"/>
              <a:buChar char="§"/>
            </a:pPr>
            <a:r>
              <a:rPr lang="en-US" sz="1600" dirty="0">
                <a:latin typeface="Georgia" charset="0"/>
              </a:rPr>
              <a:t>Fall violently to the ground</a:t>
            </a:r>
          </a:p>
          <a:p>
            <a:pPr marL="438150" indent="-438150" eaLnBrk="1" hangingPunct="1">
              <a:lnSpc>
                <a:spcPct val="90000"/>
              </a:lnSpc>
              <a:spcAft>
                <a:spcPts val="1000"/>
              </a:spcAft>
              <a:buFont typeface="Wingdings" charset="0"/>
              <a:buChar char="§"/>
            </a:pPr>
            <a:r>
              <a:rPr lang="en-US" sz="1600" dirty="0">
                <a:latin typeface="Georgia" charset="0"/>
              </a:rPr>
              <a:t>Hurt people</a:t>
            </a:r>
          </a:p>
          <a:p>
            <a:pPr marL="438150" indent="-438150" eaLnBrk="1" hangingPunct="1">
              <a:lnSpc>
                <a:spcPct val="90000"/>
              </a:lnSpc>
              <a:spcAft>
                <a:spcPts val="1000"/>
              </a:spcAft>
              <a:buFont typeface="Wingdings" charset="0"/>
              <a:buChar char="§"/>
            </a:pPr>
            <a:r>
              <a:rPr lang="en-US" sz="1600" dirty="0">
                <a:latin typeface="Georgia" charset="0"/>
              </a:rPr>
              <a:t>Damage buildings and roads</a:t>
            </a:r>
          </a:p>
          <a:p>
            <a:pPr marL="438150" indent="-438150" eaLnBrk="1" hangingPunct="1">
              <a:lnSpc>
                <a:spcPct val="90000"/>
              </a:lnSpc>
              <a:spcAft>
                <a:spcPts val="1000"/>
              </a:spcAft>
              <a:buFont typeface="Wingdings" charset="0"/>
              <a:buChar char="§"/>
            </a:pPr>
            <a:r>
              <a:rPr lang="en-US" sz="1600" dirty="0">
                <a:latin typeface="Georgia" charset="0"/>
              </a:rPr>
              <a:t>Affected by wind direction</a:t>
            </a:r>
          </a:p>
          <a:p>
            <a:pPr marL="438150" indent="-438150" eaLnBrk="1" hangingPunct="1">
              <a:lnSpc>
                <a:spcPct val="90000"/>
              </a:lnSpc>
              <a:spcAft>
                <a:spcPts val="1000"/>
              </a:spcAft>
              <a:buFont typeface="Wingdings" charset="0"/>
              <a:buChar char="§"/>
            </a:pPr>
            <a:endParaRPr lang="en-US" sz="1600" dirty="0">
              <a:latin typeface="Georgia" charset="0"/>
            </a:endParaRPr>
          </a:p>
        </p:txBody>
      </p:sp>
      <p:sp>
        <p:nvSpPr>
          <p:cNvPr id="20483"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0484"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0485" name="Picture 6" descr="VolcanicBombMojaveDese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05175" y="874713"/>
            <a:ext cx="5527675" cy="401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Shield Volcano Hazards</a:t>
            </a:r>
          </a:p>
        </p:txBody>
      </p:sp>
      <p:sp>
        <p:nvSpPr>
          <p:cNvPr id="22530" name="Text Placeholder 3"/>
          <p:cNvSpPr>
            <a:spLocks noGrp="1"/>
          </p:cNvSpPr>
          <p:nvPr>
            <p:ph type="body" sz="half" idx="4294967295"/>
          </p:nvPr>
        </p:nvSpPr>
        <p:spPr>
          <a:xfrm>
            <a:off x="381000" y="990600"/>
            <a:ext cx="2438400" cy="5257800"/>
          </a:xfrm>
        </p:spPr>
        <p:txBody>
          <a:bodyPr/>
          <a:lstStyle/>
          <a:p>
            <a:pPr marL="438150" indent="-438150" eaLnBrk="1" hangingPunct="1">
              <a:spcAft>
                <a:spcPts val="1000"/>
              </a:spcAft>
              <a:buFont typeface="Wingdings" charset="0"/>
              <a:buNone/>
            </a:pPr>
            <a:r>
              <a:rPr lang="en-US" sz="1600" u="sng" dirty="0">
                <a:latin typeface="Georgia" charset="0"/>
              </a:rPr>
              <a:t>Shield Volcano Hazards</a:t>
            </a:r>
            <a:endParaRPr lang="en-US" sz="1600" dirty="0">
              <a:latin typeface="Georgia" charset="0"/>
            </a:endParaRPr>
          </a:p>
          <a:p>
            <a:pPr marL="438150" indent="-438150" eaLnBrk="1" hangingPunct="1">
              <a:spcAft>
                <a:spcPts val="1000"/>
              </a:spcAft>
              <a:buFont typeface="Wingdings" charset="0"/>
              <a:buChar char="§"/>
            </a:pPr>
            <a:r>
              <a:rPr lang="en-US" sz="1600" dirty="0">
                <a:latin typeface="Georgia" charset="0"/>
              </a:rPr>
              <a:t>Lava </a:t>
            </a:r>
            <a:r>
              <a:rPr lang="en-US" sz="1600" dirty="0" smtClean="0">
                <a:latin typeface="Georgia" charset="0"/>
              </a:rPr>
              <a:t>flows</a:t>
            </a:r>
          </a:p>
          <a:p>
            <a:pPr marL="438150" indent="-438150" eaLnBrk="1" hangingPunct="1">
              <a:spcAft>
                <a:spcPts val="1000"/>
              </a:spcAft>
              <a:buFont typeface="Wingdings" charset="0"/>
              <a:buChar char="§"/>
            </a:pPr>
            <a:r>
              <a:rPr lang="en-US" sz="1600" dirty="0" err="1">
                <a:latin typeface="Georgia" charset="0"/>
              </a:rPr>
              <a:t>Hydrovolcanic</a:t>
            </a:r>
            <a:r>
              <a:rPr lang="en-US" sz="1600" dirty="0">
                <a:latin typeface="Georgia" charset="0"/>
              </a:rPr>
              <a:t> </a:t>
            </a:r>
            <a:r>
              <a:rPr lang="en-US" sz="1600" dirty="0" smtClean="0">
                <a:latin typeface="Georgia" charset="0"/>
              </a:rPr>
              <a:t>explosions</a:t>
            </a:r>
            <a:endParaRPr lang="en-US" sz="1600" dirty="0" smtClean="0">
              <a:latin typeface="Georgia" charset="0"/>
            </a:endParaRPr>
          </a:p>
          <a:p>
            <a:pPr marL="438150" indent="-438150" eaLnBrk="1" hangingPunct="1">
              <a:spcAft>
                <a:spcPts val="1000"/>
              </a:spcAft>
              <a:buFont typeface="Wingdings" charset="0"/>
              <a:buChar char="§"/>
            </a:pPr>
            <a:r>
              <a:rPr lang="en-US" sz="1600" dirty="0" smtClean="0">
                <a:latin typeface="Georgia" charset="0"/>
              </a:rPr>
              <a:t>Gasses</a:t>
            </a:r>
            <a:endParaRPr lang="en-US" sz="1600" dirty="0">
              <a:latin typeface="Georgia" charset="0"/>
            </a:endParaRPr>
          </a:p>
          <a:p>
            <a:pPr marL="438150" indent="-438150" eaLnBrk="1" hangingPunct="1">
              <a:spcAft>
                <a:spcPts val="1000"/>
              </a:spcAft>
              <a:buFont typeface="Wingdings" charset="0"/>
              <a:buChar char="§"/>
            </a:pPr>
            <a:r>
              <a:rPr lang="en-US" sz="1600" dirty="0">
                <a:latin typeface="Georgia" charset="0"/>
              </a:rPr>
              <a:t>Earthquakes</a:t>
            </a:r>
          </a:p>
          <a:p>
            <a:pPr marL="438150" indent="-438150" eaLnBrk="1" hangingPunct="1">
              <a:spcAft>
                <a:spcPts val="1000"/>
              </a:spcAft>
              <a:buFont typeface="Wingdings" charset="0"/>
              <a:buChar char="§"/>
            </a:pPr>
            <a:endParaRPr lang="en-US" sz="1600" dirty="0">
              <a:latin typeface="Georgia" charset="0"/>
            </a:endParaRPr>
          </a:p>
        </p:txBody>
      </p:sp>
      <p:sp>
        <p:nvSpPr>
          <p:cNvPr id="2253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253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2533" name="Picture 2" descr="Mauna_Kea_from_Mauna_Loa_Observatory,_Hawaii_-_201009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850900"/>
            <a:ext cx="583247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Kilauea Lava Flow, 2010</a:t>
            </a:r>
          </a:p>
        </p:txBody>
      </p:sp>
      <p:sp>
        <p:nvSpPr>
          <p:cNvPr id="24578" name="Text Placeholder 3"/>
          <p:cNvSpPr>
            <a:spLocks noGrp="1"/>
          </p:cNvSpPr>
          <p:nvPr>
            <p:ph type="body" sz="half" idx="4294967295"/>
          </p:nvPr>
        </p:nvSpPr>
        <p:spPr>
          <a:xfrm>
            <a:off x="381000" y="990600"/>
            <a:ext cx="2438400" cy="5257800"/>
          </a:xfrm>
        </p:spPr>
        <p:txBody>
          <a:bodyPr/>
          <a:lstStyle/>
          <a:p>
            <a:pPr marL="438150" indent="-438150" eaLnBrk="1" hangingPunct="1">
              <a:spcAft>
                <a:spcPts val="1000"/>
              </a:spcAft>
              <a:buFont typeface="Wingdings" charset="0"/>
              <a:buNone/>
            </a:pPr>
            <a:r>
              <a:rPr lang="en-US" sz="1600" u="sng" dirty="0">
                <a:latin typeface="Georgia" charset="0"/>
              </a:rPr>
              <a:t>Lava Flows</a:t>
            </a:r>
            <a:endParaRPr lang="en-US" sz="1600" dirty="0">
              <a:latin typeface="Georgia" charset="0"/>
            </a:endParaRPr>
          </a:p>
          <a:p>
            <a:pPr marL="438150" indent="-438150" eaLnBrk="1" hangingPunct="1">
              <a:spcAft>
                <a:spcPts val="1000"/>
              </a:spcAft>
              <a:buFont typeface="Wingdings" charset="0"/>
              <a:buChar char="§"/>
            </a:pPr>
            <a:r>
              <a:rPr lang="en-US" sz="1600" dirty="0">
                <a:latin typeface="Georgia" charset="0"/>
              </a:rPr>
              <a:t>Hot!  &gt; 1000° C</a:t>
            </a:r>
          </a:p>
          <a:p>
            <a:pPr marL="438150" indent="-438150" eaLnBrk="1" hangingPunct="1">
              <a:spcAft>
                <a:spcPts val="1000"/>
              </a:spcAft>
              <a:buFont typeface="Wingdings" charset="0"/>
              <a:buChar char="§"/>
            </a:pPr>
            <a:r>
              <a:rPr lang="en-US" sz="1600" dirty="0">
                <a:latin typeface="Georgia" charset="0"/>
              </a:rPr>
              <a:t>Burns roads, buildings, farms</a:t>
            </a:r>
          </a:p>
          <a:p>
            <a:pPr marL="438150" indent="-438150" eaLnBrk="1" hangingPunct="1">
              <a:spcAft>
                <a:spcPts val="1000"/>
              </a:spcAft>
              <a:buFont typeface="Wingdings" charset="0"/>
              <a:buChar char="§"/>
            </a:pPr>
            <a:r>
              <a:rPr lang="en-US" sz="1600" dirty="0">
                <a:latin typeface="Georgia" charset="0"/>
              </a:rPr>
              <a:t>Can travel more than 30 miles</a:t>
            </a:r>
          </a:p>
          <a:p>
            <a:pPr marL="438150" indent="-438150" eaLnBrk="1" hangingPunct="1">
              <a:spcAft>
                <a:spcPts val="1000"/>
              </a:spcAft>
              <a:buFont typeface="Wingdings" charset="0"/>
              <a:buChar char="§"/>
            </a:pPr>
            <a:r>
              <a:rPr lang="en-US" sz="1600" dirty="0">
                <a:latin typeface="Georgia" charset="0"/>
              </a:rPr>
              <a:t>Can bury towns in 6 ft. of </a:t>
            </a:r>
            <a:r>
              <a:rPr lang="en-US" sz="1600" dirty="0" smtClean="0">
                <a:latin typeface="Georgia" charset="0"/>
              </a:rPr>
              <a:t>lava</a:t>
            </a:r>
          </a:p>
          <a:p>
            <a:pPr marL="438150" indent="-438150" eaLnBrk="1" hangingPunct="1">
              <a:spcAft>
                <a:spcPts val="1000"/>
              </a:spcAft>
              <a:buFont typeface="Wingdings" charset="0"/>
              <a:buChar char="§"/>
            </a:pPr>
            <a:r>
              <a:rPr lang="en-US" sz="1600" dirty="0" smtClean="0">
                <a:latin typeface="Georgia" charset="0"/>
              </a:rPr>
              <a:t>Cause forest fires</a:t>
            </a:r>
            <a:endParaRPr lang="en-US" sz="1600" dirty="0">
              <a:latin typeface="Georgia" charset="0"/>
            </a:endParaRPr>
          </a:p>
          <a:p>
            <a:pPr marL="438150" indent="-438150" eaLnBrk="1" hangingPunct="1">
              <a:spcAft>
                <a:spcPts val="1000"/>
              </a:spcAft>
              <a:buFont typeface="Wingdings" charset="0"/>
              <a:buChar char="§"/>
            </a:pPr>
            <a:endParaRPr lang="en-US" sz="1600" dirty="0">
              <a:latin typeface="Georgia" charset="0"/>
            </a:endParaRPr>
          </a:p>
          <a:p>
            <a:pPr marL="438150" indent="-438150" eaLnBrk="1" hangingPunct="1">
              <a:spcAft>
                <a:spcPts val="1000"/>
              </a:spcAft>
              <a:buFont typeface="Wingdings" charset="0"/>
              <a:buChar char="§"/>
            </a:pPr>
            <a:endParaRPr lang="en-US" sz="1600" dirty="0">
              <a:latin typeface="Georgia" charset="0"/>
            </a:endParaRPr>
          </a:p>
          <a:p>
            <a:pPr marL="438150" indent="-438150" eaLnBrk="1" hangingPunct="1">
              <a:spcAft>
                <a:spcPts val="1000"/>
              </a:spcAft>
              <a:buFont typeface="Wingdings" charset="0"/>
              <a:buNone/>
            </a:pPr>
            <a:r>
              <a:rPr lang="en-US" sz="1600" dirty="0">
                <a:latin typeface="Georgia" charset="0"/>
              </a:rPr>
              <a:t>Don</a:t>
            </a:r>
            <a:r>
              <a:rPr lang="ja-JP" altLang="en-US" sz="1600" dirty="0">
                <a:latin typeface="Georgia" charset="0"/>
              </a:rPr>
              <a:t>’</a:t>
            </a:r>
            <a:r>
              <a:rPr lang="en-US" altLang="ja-JP" sz="1600" dirty="0">
                <a:latin typeface="Georgia" charset="0"/>
              </a:rPr>
              <a:t>t flow very fast, people usually get out of the way</a:t>
            </a:r>
          </a:p>
          <a:p>
            <a:pPr marL="438150" indent="-438150" eaLnBrk="1" hangingPunct="1">
              <a:spcAft>
                <a:spcPts val="1000"/>
              </a:spcAft>
              <a:buFont typeface="Wingdings" charset="0"/>
              <a:buChar char="§"/>
            </a:pPr>
            <a:endParaRPr lang="en-US" sz="1600" dirty="0">
              <a:latin typeface="Georgia" charset="0"/>
            </a:endParaRPr>
          </a:p>
        </p:txBody>
      </p:sp>
      <p:sp>
        <p:nvSpPr>
          <p:cNvPr id="24579"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4580"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sp>
        <p:nvSpPr>
          <p:cNvPr id="24581" name="Rectangle 8"/>
          <p:cNvSpPr>
            <a:spLocks noChangeArrowheads="1"/>
          </p:cNvSpPr>
          <p:nvPr/>
        </p:nvSpPr>
        <p:spPr bwMode="auto">
          <a:xfrm>
            <a:off x="3670300" y="2598738"/>
            <a:ext cx="4833938" cy="366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800" u="sng">
                <a:solidFill>
                  <a:srgbClr val="0000FF"/>
                </a:solidFill>
                <a:latin typeface="Times New Roman" charset="0"/>
                <a:hlinkClick r:id="rId3"/>
              </a:rPr>
              <a:t>http://www.youtube.com/watch?v=xiYzYaLM-hQ</a:t>
            </a:r>
            <a:endParaRPr lang="en-US" sz="1800" u="sng">
              <a:solidFill>
                <a:srgbClr val="0000FF"/>
              </a:solidFill>
              <a:latin typeface="Times New Roman"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Hydrovolcanic</a:t>
            </a:r>
            <a:r>
              <a:rPr lang="en-US" dirty="0" smtClean="0"/>
              <a:t> Explosions</a:t>
            </a:r>
            <a:endParaRPr lang="en-US" dirty="0"/>
          </a:p>
        </p:txBody>
      </p:sp>
      <p:sp>
        <p:nvSpPr>
          <p:cNvPr id="4" name="Text Placeholder 3"/>
          <p:cNvSpPr>
            <a:spLocks noGrp="1"/>
          </p:cNvSpPr>
          <p:nvPr>
            <p:ph type="body" sz="half" idx="2"/>
          </p:nvPr>
        </p:nvSpPr>
        <p:spPr/>
        <p:txBody>
          <a:bodyPr/>
          <a:lstStyle/>
          <a:p>
            <a:r>
              <a:rPr lang="en-US" u="sng" dirty="0" err="1" smtClean="0">
                <a:solidFill>
                  <a:srgbClr val="000000"/>
                </a:solidFill>
              </a:rPr>
              <a:t>Hydrovolcanic</a:t>
            </a:r>
            <a:r>
              <a:rPr lang="en-US" u="sng" dirty="0" smtClean="0">
                <a:solidFill>
                  <a:srgbClr val="000000"/>
                </a:solidFill>
              </a:rPr>
              <a:t> Explosions</a:t>
            </a:r>
          </a:p>
          <a:p>
            <a:pPr marL="285750" indent="-285750">
              <a:buFont typeface="Arial"/>
              <a:buChar char="•"/>
            </a:pPr>
            <a:r>
              <a:rPr lang="en-US" dirty="0" smtClean="0">
                <a:solidFill>
                  <a:srgbClr val="000000"/>
                </a:solidFill>
              </a:rPr>
              <a:t>Water turns into steam</a:t>
            </a:r>
          </a:p>
          <a:p>
            <a:pPr marL="285750" indent="-285750">
              <a:buFont typeface="Arial"/>
              <a:buChar char="•"/>
            </a:pPr>
            <a:r>
              <a:rPr lang="en-US" dirty="0" smtClean="0">
                <a:solidFill>
                  <a:srgbClr val="000000"/>
                </a:solidFill>
              </a:rPr>
              <a:t>Steam pressure blasts volcano apart</a:t>
            </a:r>
          </a:p>
          <a:p>
            <a:pPr marL="285750" indent="-285750">
              <a:buFont typeface="Arial"/>
              <a:buChar char="•"/>
            </a:pPr>
            <a:r>
              <a:rPr lang="en-US" dirty="0" err="1" smtClean="0">
                <a:solidFill>
                  <a:srgbClr val="000000"/>
                </a:solidFill>
              </a:rPr>
              <a:t>Volcaniclastic</a:t>
            </a:r>
            <a:r>
              <a:rPr lang="en-US" dirty="0" smtClean="0">
                <a:solidFill>
                  <a:srgbClr val="000000"/>
                </a:solidFill>
              </a:rPr>
              <a:t> rocks are thrown</a:t>
            </a:r>
          </a:p>
          <a:p>
            <a:pPr marL="285750" indent="-285750">
              <a:buFont typeface="Arial"/>
              <a:buChar char="•"/>
            </a:pPr>
            <a:r>
              <a:rPr lang="en-US" dirty="0" smtClean="0">
                <a:solidFill>
                  <a:srgbClr val="000000"/>
                </a:solidFill>
              </a:rPr>
              <a:t>Hot water and steam can burn </a:t>
            </a:r>
          </a:p>
          <a:p>
            <a:endParaRPr lang="en-US" u="sng" dirty="0">
              <a:solidFill>
                <a:srgbClr val="000000"/>
              </a:solidFill>
            </a:endParaRPr>
          </a:p>
        </p:txBody>
      </p:sp>
      <p:sp>
        <p:nvSpPr>
          <p:cNvPr id="5" name="Date Placeholder 4"/>
          <p:cNvSpPr>
            <a:spLocks noGrp="1"/>
          </p:cNvSpPr>
          <p:nvPr>
            <p:ph type="dt" sz="half" idx="11"/>
          </p:nvPr>
        </p:nvSpPr>
        <p:spPr/>
        <p:txBody>
          <a:bodyPr/>
          <a:lstStyle/>
          <a:p>
            <a:pPr>
              <a:defRPr/>
            </a:pPr>
            <a:r>
              <a:rPr lang="en-US" smtClean="0"/>
              <a:t>Scripps Classroom Connection</a:t>
            </a:r>
            <a:endParaRPr lang="en-US"/>
          </a:p>
        </p:txBody>
      </p:sp>
      <p:sp>
        <p:nvSpPr>
          <p:cNvPr id="6" name="Footer Placeholder 5"/>
          <p:cNvSpPr>
            <a:spLocks noGrp="1"/>
          </p:cNvSpPr>
          <p:nvPr>
            <p:ph type="ftr" sz="quarter" idx="12"/>
          </p:nvPr>
        </p:nvSpPr>
        <p:spPr/>
        <p:txBody>
          <a:bodyPr/>
          <a:lstStyle/>
          <a:p>
            <a:pPr>
              <a:defRPr/>
            </a:pPr>
            <a:r>
              <a:rPr lang="en-US" smtClean="0"/>
              <a:t>http://earthref.org/SCC</a:t>
            </a:r>
            <a:endParaRPr lang="en-US"/>
          </a:p>
        </p:txBody>
      </p:sp>
      <p:pic>
        <p:nvPicPr>
          <p:cNvPr id="9" name="Picture 8" descr="30210599-012_larg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4675" y="779439"/>
            <a:ext cx="2555875" cy="4089400"/>
          </a:xfrm>
          <a:prstGeom prst="rect">
            <a:avLst/>
          </a:prstGeom>
        </p:spPr>
      </p:pic>
      <p:pic>
        <p:nvPicPr>
          <p:cNvPr id="10" name="Picture 9" descr="800px-Surtsey_eruption_196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3101" y="1848108"/>
            <a:ext cx="3079749" cy="2044183"/>
          </a:xfrm>
          <a:prstGeom prst="rect">
            <a:avLst/>
          </a:prstGeom>
        </p:spPr>
      </p:pic>
    </p:spTree>
    <p:extLst>
      <p:ext uri="{BB962C8B-B14F-4D97-AF65-F5344CB8AC3E}">
        <p14:creationId xmlns:p14="http://schemas.microsoft.com/office/powerpoint/2010/main" val="514520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Volcanic Gasses</a:t>
            </a:r>
          </a:p>
        </p:txBody>
      </p:sp>
      <p:sp>
        <p:nvSpPr>
          <p:cNvPr id="26626" name="Text Placeholder 3"/>
          <p:cNvSpPr>
            <a:spLocks noGrp="1"/>
          </p:cNvSpPr>
          <p:nvPr>
            <p:ph type="body" sz="half" idx="4294967295"/>
          </p:nvPr>
        </p:nvSpPr>
        <p:spPr>
          <a:xfrm>
            <a:off x="381000" y="990600"/>
            <a:ext cx="2438400" cy="5257800"/>
          </a:xfrm>
        </p:spPr>
        <p:txBody>
          <a:bodyPr/>
          <a:lstStyle/>
          <a:p>
            <a:pPr marL="438150" indent="-438150" eaLnBrk="1" hangingPunct="1">
              <a:lnSpc>
                <a:spcPct val="90000"/>
              </a:lnSpc>
              <a:spcAft>
                <a:spcPts val="1000"/>
              </a:spcAft>
              <a:buFont typeface="Wingdings" charset="0"/>
              <a:buNone/>
            </a:pPr>
            <a:r>
              <a:rPr lang="en-US" sz="1600" u="sng">
                <a:latin typeface="Georgia" charset="0"/>
              </a:rPr>
              <a:t>Gasses</a:t>
            </a:r>
            <a:endParaRPr lang="en-US" sz="1600">
              <a:latin typeface="Georgia" charset="0"/>
            </a:endParaRPr>
          </a:p>
          <a:p>
            <a:pPr marL="438150" indent="-438150" eaLnBrk="1" hangingPunct="1">
              <a:lnSpc>
                <a:spcPct val="90000"/>
              </a:lnSpc>
              <a:spcAft>
                <a:spcPts val="1000"/>
              </a:spcAft>
              <a:buFont typeface="Wingdings" charset="0"/>
              <a:buNone/>
            </a:pPr>
            <a:r>
              <a:rPr lang="en-US" sz="1600">
                <a:latin typeface="Georgia" charset="0"/>
              </a:rPr>
              <a:t>Sulfur dioxide, carbon dioxide, hydrogen sulfide, water vapor</a:t>
            </a:r>
          </a:p>
          <a:p>
            <a:pPr marL="438150" indent="-438150" eaLnBrk="1" hangingPunct="1">
              <a:lnSpc>
                <a:spcPct val="90000"/>
              </a:lnSpc>
              <a:spcAft>
                <a:spcPts val="1000"/>
              </a:spcAft>
              <a:buFont typeface="Wingdings" charset="0"/>
              <a:buChar char="§"/>
            </a:pPr>
            <a:r>
              <a:rPr lang="en-US" sz="1600">
                <a:latin typeface="Georgia" charset="0"/>
              </a:rPr>
              <a:t>Asphyxiation from lack of oxygen (CO</a:t>
            </a:r>
            <a:r>
              <a:rPr lang="en-US" sz="1600" baseline="-25000">
                <a:latin typeface="Georgia" charset="0"/>
              </a:rPr>
              <a:t>2</a:t>
            </a:r>
            <a:r>
              <a:rPr lang="en-US" sz="1600">
                <a:latin typeface="Georgia" charset="0"/>
              </a:rPr>
              <a:t>)</a:t>
            </a:r>
          </a:p>
          <a:p>
            <a:pPr marL="438150" indent="-438150" eaLnBrk="1" hangingPunct="1">
              <a:lnSpc>
                <a:spcPct val="90000"/>
              </a:lnSpc>
              <a:spcAft>
                <a:spcPts val="1000"/>
              </a:spcAft>
              <a:buFont typeface="Wingdings" charset="0"/>
              <a:buChar char="§"/>
            </a:pPr>
            <a:r>
              <a:rPr lang="en-US" sz="1600">
                <a:latin typeface="Georgia" charset="0"/>
              </a:rPr>
              <a:t>Rotten egg smell (SO</a:t>
            </a:r>
            <a:r>
              <a:rPr lang="en-US" sz="1600" baseline="-25000">
                <a:latin typeface="Georgia" charset="0"/>
              </a:rPr>
              <a:t>2</a:t>
            </a:r>
            <a:r>
              <a:rPr lang="en-US" sz="1600">
                <a:latin typeface="Georgia" charset="0"/>
              </a:rPr>
              <a:t>)</a:t>
            </a:r>
          </a:p>
          <a:p>
            <a:pPr marL="438150" indent="-438150" eaLnBrk="1" hangingPunct="1">
              <a:lnSpc>
                <a:spcPct val="90000"/>
              </a:lnSpc>
              <a:spcAft>
                <a:spcPts val="1000"/>
              </a:spcAft>
              <a:buFont typeface="Wingdings" charset="0"/>
              <a:buChar char="§"/>
            </a:pPr>
            <a:r>
              <a:rPr lang="en-US" sz="1600">
                <a:latin typeface="Georgia" charset="0"/>
              </a:rPr>
              <a:t>Other poisonous gasses</a:t>
            </a:r>
          </a:p>
          <a:p>
            <a:pPr marL="438150" indent="-438150" eaLnBrk="1" hangingPunct="1">
              <a:lnSpc>
                <a:spcPct val="90000"/>
              </a:lnSpc>
              <a:spcAft>
                <a:spcPts val="1000"/>
              </a:spcAft>
              <a:buFont typeface="Wingdings" charset="0"/>
              <a:buChar char="§"/>
            </a:pPr>
            <a:r>
              <a:rPr lang="en-US" sz="1600">
                <a:latin typeface="Georgia" charset="0"/>
              </a:rPr>
              <a:t>Dangerous if inhaled</a:t>
            </a:r>
          </a:p>
          <a:p>
            <a:pPr marL="438150" indent="-438150" eaLnBrk="1" hangingPunct="1">
              <a:lnSpc>
                <a:spcPct val="90000"/>
              </a:lnSpc>
              <a:spcAft>
                <a:spcPts val="1000"/>
              </a:spcAft>
              <a:buFont typeface="Wingdings" charset="0"/>
              <a:buChar char="§"/>
            </a:pPr>
            <a:endParaRPr lang="en-US" sz="1600">
              <a:latin typeface="Georgia" charset="0"/>
            </a:endParaRPr>
          </a:p>
          <a:p>
            <a:pPr marL="438150" indent="-438150" eaLnBrk="1" hangingPunct="1">
              <a:lnSpc>
                <a:spcPct val="90000"/>
              </a:lnSpc>
              <a:spcAft>
                <a:spcPts val="1000"/>
              </a:spcAft>
              <a:buFont typeface="Wingdings" charset="0"/>
              <a:buNone/>
            </a:pPr>
            <a:endParaRPr lang="en-US" sz="1600">
              <a:latin typeface="Georgia" charset="0"/>
            </a:endParaRPr>
          </a:p>
          <a:p>
            <a:pPr marL="438150" indent="-438150" eaLnBrk="1" hangingPunct="1">
              <a:lnSpc>
                <a:spcPct val="90000"/>
              </a:lnSpc>
              <a:spcAft>
                <a:spcPts val="1000"/>
              </a:spcAft>
              <a:buFont typeface="Wingdings" charset="0"/>
              <a:buChar char="§"/>
            </a:pPr>
            <a:endParaRPr lang="en-US" sz="1600">
              <a:latin typeface="Georgia" charset="0"/>
            </a:endParaRPr>
          </a:p>
        </p:txBody>
      </p:sp>
      <p:sp>
        <p:nvSpPr>
          <p:cNvPr id="26627"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6628"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6629" name="Picture 1" descr="800px-Volcán_Chaitén-Sam_Beebe-Ecotrust-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842963"/>
            <a:ext cx="5867400"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idx="4294967295"/>
          </p:nvPr>
        </p:nvSpPr>
        <p:spPr>
          <a:xfrm>
            <a:off x="3000375" y="5029200"/>
            <a:ext cx="5867400" cy="1219200"/>
          </a:xfrm>
        </p:spPr>
        <p:txBody>
          <a:bodyPr anchor="t"/>
          <a:lstStyle/>
          <a:p>
            <a:pPr algn="l" eaLnBrk="1" hangingPunct="1"/>
            <a:r>
              <a:rPr lang="en-US" sz="2400" b="1">
                <a:solidFill>
                  <a:schemeClr val="tx2"/>
                </a:solidFill>
                <a:latin typeface="Georgia" charset="0"/>
              </a:rPr>
              <a:t>Earthquakes</a:t>
            </a:r>
          </a:p>
        </p:txBody>
      </p:sp>
      <p:sp>
        <p:nvSpPr>
          <p:cNvPr id="28674" name="Text Placeholder 3"/>
          <p:cNvSpPr>
            <a:spLocks noGrp="1"/>
          </p:cNvSpPr>
          <p:nvPr>
            <p:ph type="body" sz="half" idx="4294967295"/>
          </p:nvPr>
        </p:nvSpPr>
        <p:spPr>
          <a:xfrm>
            <a:off x="381000" y="990600"/>
            <a:ext cx="2438400" cy="5257800"/>
          </a:xfrm>
        </p:spPr>
        <p:txBody>
          <a:bodyPr/>
          <a:lstStyle/>
          <a:p>
            <a:pPr marL="438150" indent="-438150" eaLnBrk="1" hangingPunct="1">
              <a:lnSpc>
                <a:spcPct val="90000"/>
              </a:lnSpc>
              <a:spcAft>
                <a:spcPts val="1000"/>
              </a:spcAft>
              <a:buFont typeface="Wingdings" charset="0"/>
              <a:buNone/>
            </a:pPr>
            <a:r>
              <a:rPr lang="en-US" sz="1600" u="sng">
                <a:latin typeface="Georgia" charset="0"/>
              </a:rPr>
              <a:t>Earthquakes</a:t>
            </a:r>
            <a:endParaRPr lang="en-US" sz="1600">
              <a:latin typeface="Georgia" charset="0"/>
            </a:endParaRPr>
          </a:p>
          <a:p>
            <a:pPr marL="438150" indent="-438150" eaLnBrk="1" hangingPunct="1">
              <a:lnSpc>
                <a:spcPct val="90000"/>
              </a:lnSpc>
              <a:spcAft>
                <a:spcPts val="1000"/>
              </a:spcAft>
              <a:buFont typeface="Wingdings" charset="0"/>
              <a:buNone/>
            </a:pPr>
            <a:r>
              <a:rPr lang="en-US" sz="1600">
                <a:latin typeface="Georgia" charset="0"/>
              </a:rPr>
              <a:t>Most eruptions accompanied by earthquakes</a:t>
            </a:r>
          </a:p>
          <a:p>
            <a:pPr marL="438150" indent="-438150" eaLnBrk="1" hangingPunct="1">
              <a:lnSpc>
                <a:spcPct val="90000"/>
              </a:lnSpc>
              <a:spcAft>
                <a:spcPts val="1000"/>
              </a:spcAft>
              <a:buFont typeface="Wingdings" charset="0"/>
              <a:buChar char="§"/>
            </a:pPr>
            <a:r>
              <a:rPr lang="en-US" sz="1600">
                <a:latin typeface="Georgia" charset="0"/>
              </a:rPr>
              <a:t>Used to predict when an eruption might happen </a:t>
            </a:r>
          </a:p>
          <a:p>
            <a:pPr marL="438150" indent="-438150" eaLnBrk="1" hangingPunct="1">
              <a:lnSpc>
                <a:spcPct val="90000"/>
              </a:lnSpc>
              <a:spcAft>
                <a:spcPts val="1000"/>
              </a:spcAft>
              <a:buFont typeface="Wingdings" charset="0"/>
              <a:buChar char="§"/>
            </a:pPr>
            <a:r>
              <a:rPr lang="en-US" sz="1600">
                <a:latin typeface="Georgia" charset="0"/>
              </a:rPr>
              <a:t>Can trigger landslides and tsunamis</a:t>
            </a:r>
          </a:p>
          <a:p>
            <a:pPr marL="438150" indent="-438150" eaLnBrk="1" hangingPunct="1">
              <a:lnSpc>
                <a:spcPct val="90000"/>
              </a:lnSpc>
              <a:spcAft>
                <a:spcPts val="1000"/>
              </a:spcAft>
              <a:buFont typeface="Wingdings" charset="0"/>
              <a:buChar char="§"/>
            </a:pPr>
            <a:r>
              <a:rPr lang="en-US" sz="1600">
                <a:latin typeface="Georgia" charset="0"/>
              </a:rPr>
              <a:t>Destroy buildings, dams, roads</a:t>
            </a:r>
          </a:p>
          <a:p>
            <a:pPr marL="438150" indent="-438150" eaLnBrk="1" hangingPunct="1">
              <a:lnSpc>
                <a:spcPct val="90000"/>
              </a:lnSpc>
              <a:spcAft>
                <a:spcPts val="1000"/>
              </a:spcAft>
              <a:buFont typeface="Wingdings" charset="0"/>
              <a:buNone/>
            </a:pPr>
            <a:endParaRPr lang="en-US" sz="1600">
              <a:latin typeface="Georgia" charset="0"/>
            </a:endParaRPr>
          </a:p>
          <a:p>
            <a:pPr marL="438150" indent="-438150" eaLnBrk="1" hangingPunct="1">
              <a:lnSpc>
                <a:spcPct val="90000"/>
              </a:lnSpc>
              <a:spcAft>
                <a:spcPts val="1000"/>
              </a:spcAft>
              <a:buFont typeface="Wingdings" charset="0"/>
              <a:buNone/>
            </a:pPr>
            <a:endParaRPr lang="en-US" sz="1600">
              <a:latin typeface="Georgia" charset="0"/>
            </a:endParaRPr>
          </a:p>
          <a:p>
            <a:pPr marL="438150" indent="-438150" eaLnBrk="1" hangingPunct="1">
              <a:lnSpc>
                <a:spcPct val="90000"/>
              </a:lnSpc>
              <a:spcAft>
                <a:spcPts val="1000"/>
              </a:spcAft>
              <a:buFont typeface="Wingdings" charset="0"/>
              <a:buChar char="§"/>
            </a:pPr>
            <a:endParaRPr lang="en-US" sz="1600">
              <a:latin typeface="Georgia" charset="0"/>
            </a:endParaRPr>
          </a:p>
        </p:txBody>
      </p:sp>
      <p:sp>
        <p:nvSpPr>
          <p:cNvPr id="28675"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400" b="1">
                <a:solidFill>
                  <a:srgbClr val="FFFFFF"/>
                </a:solidFill>
                <a:latin typeface="Georgia" charset="0"/>
              </a:rPr>
              <a:t>Scripps Classroom Connection</a:t>
            </a:r>
          </a:p>
        </p:txBody>
      </p:sp>
      <p:sp>
        <p:nvSpPr>
          <p:cNvPr id="28676"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b="1">
                <a:solidFill>
                  <a:srgbClr val="FFFFFF"/>
                </a:solidFill>
                <a:latin typeface="Georgia" charset="0"/>
              </a:rPr>
              <a:t>http://earthref.org/SCC</a:t>
            </a:r>
          </a:p>
        </p:txBody>
      </p:sp>
      <p:pic>
        <p:nvPicPr>
          <p:cNvPr id="28677" name="Picture 1" descr="Haiti_earthquake_da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00375" y="987425"/>
            <a:ext cx="5870575"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ubtitle 1"/>
          <p:cNvSpPr>
            <a:spLocks noGrp="1"/>
          </p:cNvSpPr>
          <p:nvPr>
            <p:ph type="subTitle" idx="1"/>
          </p:nvPr>
        </p:nvSpPr>
        <p:spPr>
          <a:xfrm>
            <a:off x="685800" y="2467275"/>
            <a:ext cx="7772400" cy="3865604"/>
          </a:xfrm>
        </p:spPr>
        <p:txBody>
          <a:bodyPr/>
          <a:lstStyle/>
          <a:p>
            <a:pPr eaLnBrk="1" hangingPunct="1">
              <a:buFont typeface="Georgia" charset="0"/>
              <a:buChar char="●"/>
              <a:defRPr/>
            </a:pPr>
            <a:r>
              <a:rPr dirty="0" smtClean="0">
                <a:latin typeface="Georgia" charset="0"/>
                <a:ea typeface="ＭＳ Ｐゴシック" charset="0"/>
                <a:cs typeface="ＭＳ Ｐゴシック" charset="0"/>
              </a:rPr>
              <a:t>Volcanic hazards vary depending on volcano type</a:t>
            </a:r>
          </a:p>
          <a:p>
            <a:pPr eaLnBrk="1" hangingPunct="1">
              <a:buFont typeface="Georgia" charset="0"/>
              <a:buChar char="●"/>
              <a:defRPr/>
            </a:pPr>
            <a:r>
              <a:rPr dirty="0" smtClean="0">
                <a:latin typeface="Georgia" charset="0"/>
                <a:ea typeface="ＭＳ Ｐゴシック" charset="0"/>
                <a:cs typeface="ＭＳ Ｐゴシック" charset="0"/>
              </a:rPr>
              <a:t>Stratovolcanoes</a:t>
            </a:r>
          </a:p>
          <a:p>
            <a:pPr marL="0" indent="0" eaLnBrk="1" hangingPunct="1">
              <a:buFont typeface="Georgia" pitchFamily="18" charset="0"/>
              <a:buNone/>
              <a:defRPr/>
            </a:pPr>
            <a:r>
              <a:rPr dirty="0" smtClean="0">
                <a:latin typeface="Georgia" charset="0"/>
                <a:ea typeface="ＭＳ Ｐゴシック" charset="0"/>
                <a:cs typeface="ＭＳ Ｐゴシック" charset="0"/>
              </a:rPr>
              <a:t>	-Pyroclastic </a:t>
            </a:r>
            <a:r>
              <a:rPr dirty="0" smtClean="0">
                <a:latin typeface="Georgia" charset="0"/>
                <a:ea typeface="ＭＳ Ｐゴシック" charset="0"/>
                <a:cs typeface="ＭＳ Ｐゴシック" charset="0"/>
              </a:rPr>
              <a:t>Flows</a:t>
            </a:r>
            <a:r>
              <a:rPr lang="en-US" dirty="0" smtClean="0">
                <a:latin typeface="Georgia" charset="0"/>
                <a:ea typeface="ＭＳ Ｐゴシック" charset="0"/>
                <a:cs typeface="ＭＳ Ｐゴシック" charset="0"/>
              </a:rPr>
              <a:t> and Lahars</a:t>
            </a:r>
            <a:endParaRPr dirty="0" smtClean="0">
              <a:latin typeface="Georgia" charset="0"/>
              <a:ea typeface="ＭＳ Ｐゴシック" charset="0"/>
              <a:cs typeface="ＭＳ Ｐゴシック" charset="0"/>
            </a:endParaRPr>
          </a:p>
          <a:p>
            <a:pPr marL="0" indent="0" eaLnBrk="1" hangingPunct="1">
              <a:buFont typeface="Georgia" pitchFamily="18" charset="0"/>
              <a:buNone/>
              <a:defRPr/>
            </a:pPr>
            <a:r>
              <a:rPr dirty="0" smtClean="0">
                <a:latin typeface="Georgia" charset="0"/>
                <a:ea typeface="ＭＳ Ｐゴシック" charset="0"/>
                <a:cs typeface="ＭＳ Ｐゴシック" charset="0"/>
              </a:rPr>
              <a:t>	</a:t>
            </a:r>
            <a:r>
              <a:rPr dirty="0" smtClean="0">
                <a:latin typeface="Georgia" charset="0"/>
                <a:ea typeface="ＭＳ Ｐゴシック" charset="0"/>
                <a:cs typeface="ＭＳ Ｐゴシック" charset="0"/>
              </a:rPr>
              <a:t>-</a:t>
            </a:r>
            <a:r>
              <a:rPr lang="en-US" dirty="0" smtClean="0">
                <a:latin typeface="Georgia" charset="0"/>
                <a:ea typeface="ＭＳ Ｐゴシック" charset="0"/>
                <a:cs typeface="ＭＳ Ｐゴシック" charset="0"/>
              </a:rPr>
              <a:t>Volcaniclastic rocks </a:t>
            </a:r>
            <a:endParaRPr dirty="0" smtClean="0">
              <a:latin typeface="Georgia" charset="0"/>
              <a:ea typeface="ＭＳ Ｐゴシック" charset="0"/>
              <a:cs typeface="ＭＳ Ｐゴシック" charset="0"/>
            </a:endParaRPr>
          </a:p>
          <a:p>
            <a:pPr marL="0" indent="0" eaLnBrk="1" hangingPunct="1">
              <a:buFont typeface="Georgia" pitchFamily="18" charset="0"/>
              <a:buNone/>
              <a:defRPr/>
            </a:pPr>
            <a:r>
              <a:rPr dirty="0" smtClean="0">
                <a:latin typeface="Georgia" charset="0"/>
                <a:ea typeface="ＭＳ Ｐゴシック" charset="0"/>
                <a:cs typeface="ＭＳ Ｐゴシック" charset="0"/>
              </a:rPr>
              <a:t>	-Volcanic Ash	</a:t>
            </a:r>
          </a:p>
          <a:p>
            <a:pPr eaLnBrk="1" hangingPunct="1">
              <a:defRPr/>
            </a:pPr>
            <a:r>
              <a:rPr dirty="0" smtClean="0">
                <a:latin typeface="Georgia" charset="0"/>
                <a:ea typeface="ＭＳ Ｐゴシック" charset="0"/>
                <a:cs typeface="ＭＳ Ｐゴシック" charset="0"/>
              </a:rPr>
              <a:t>Shield Volcanoes</a:t>
            </a:r>
          </a:p>
          <a:p>
            <a:pPr marL="0" indent="0" eaLnBrk="1" hangingPunct="1">
              <a:buFont typeface="Georgia" pitchFamily="18" charset="0"/>
              <a:buNone/>
              <a:defRPr/>
            </a:pPr>
            <a:r>
              <a:rPr dirty="0">
                <a:latin typeface="Georgia" charset="0"/>
                <a:ea typeface="ＭＳ Ｐゴシック" charset="0"/>
                <a:cs typeface="ＭＳ Ｐゴシック" charset="0"/>
              </a:rPr>
              <a:t>	 </a:t>
            </a:r>
            <a:r>
              <a:rPr dirty="0" smtClean="0">
                <a:latin typeface="Georgia" charset="0"/>
                <a:ea typeface="ＭＳ Ｐゴシック" charset="0"/>
                <a:cs typeface="ＭＳ Ｐゴシック" charset="0"/>
              </a:rPr>
              <a:t>-Lava </a:t>
            </a:r>
            <a:r>
              <a:rPr dirty="0" smtClean="0">
                <a:latin typeface="Georgia" charset="0"/>
                <a:ea typeface="ＭＳ Ｐゴシック" charset="0"/>
                <a:cs typeface="ＭＳ Ｐゴシック" charset="0"/>
              </a:rPr>
              <a:t>Flows</a:t>
            </a:r>
            <a:endParaRPr lang="en-US" dirty="0" smtClean="0">
              <a:latin typeface="Georgia" charset="0"/>
              <a:ea typeface="ＭＳ Ｐゴシック" charset="0"/>
              <a:cs typeface="ＭＳ Ｐゴシック" charset="0"/>
            </a:endParaRPr>
          </a:p>
          <a:p>
            <a:pPr eaLnBrk="1" hangingPunct="1">
              <a:defRPr/>
            </a:pPr>
            <a:r>
              <a:rPr dirty="0" smtClean="0">
                <a:latin typeface="Georgia" charset="0"/>
                <a:ea typeface="ＭＳ Ｐゴシック" charset="0"/>
                <a:cs typeface="ＭＳ Ｐゴシック" charset="0"/>
              </a:rPr>
              <a:t>Both</a:t>
            </a:r>
            <a:endParaRPr dirty="0" smtClean="0">
              <a:latin typeface="Georgia" charset="0"/>
              <a:ea typeface="ＭＳ Ｐゴシック" charset="0"/>
              <a:cs typeface="ＭＳ Ｐゴシック" charset="0"/>
            </a:endParaRPr>
          </a:p>
          <a:p>
            <a:pPr marL="0" indent="0" eaLnBrk="1" hangingPunct="1">
              <a:buFont typeface="Georgia" pitchFamily="18" charset="0"/>
              <a:buNone/>
              <a:defRPr/>
            </a:pPr>
            <a:r>
              <a:rPr dirty="0">
                <a:latin typeface="Georgia" charset="0"/>
                <a:ea typeface="ＭＳ Ｐゴシック" charset="0"/>
                <a:cs typeface="ＭＳ Ｐゴシック" charset="0"/>
              </a:rPr>
              <a:t>	 </a:t>
            </a:r>
            <a:r>
              <a:rPr dirty="0" smtClean="0">
                <a:latin typeface="Georgia" charset="0"/>
                <a:ea typeface="ＭＳ Ｐゴシック" charset="0"/>
                <a:cs typeface="ＭＳ Ｐゴシック" charset="0"/>
              </a:rPr>
              <a:t>-</a:t>
            </a:r>
            <a:r>
              <a:rPr lang="en-US" dirty="0" smtClean="0">
                <a:latin typeface="Georgia" charset="0"/>
                <a:ea typeface="ＭＳ Ｐゴシック" charset="0"/>
                <a:cs typeface="ＭＳ Ｐゴシック" charset="0"/>
              </a:rPr>
              <a:t> Hydrovolcanic explosions</a:t>
            </a:r>
          </a:p>
          <a:p>
            <a:pPr marL="0" indent="0" eaLnBrk="1" hangingPunct="1">
              <a:buFont typeface="Georgia" pitchFamily="18" charset="0"/>
              <a:buNone/>
              <a:defRPr/>
            </a:pPr>
            <a:r>
              <a:rPr lang="en-US" dirty="0">
                <a:latin typeface="Georgia" charset="0"/>
                <a:ea typeface="ＭＳ Ｐゴシック" charset="0"/>
                <a:cs typeface="ＭＳ Ｐゴシック" charset="0"/>
              </a:rPr>
              <a:t>	</a:t>
            </a:r>
            <a:r>
              <a:rPr lang="en-US" dirty="0" smtClean="0">
                <a:latin typeface="Georgia" charset="0"/>
                <a:ea typeface="ＭＳ Ｐゴシック" charset="0"/>
                <a:cs typeface="ＭＳ Ｐゴシック" charset="0"/>
              </a:rPr>
              <a:t> - </a:t>
            </a:r>
            <a:r>
              <a:rPr dirty="0" smtClean="0">
                <a:latin typeface="Georgia" charset="0"/>
                <a:ea typeface="ＭＳ Ｐゴシック" charset="0"/>
                <a:cs typeface="ＭＳ Ｐゴシック" charset="0"/>
              </a:rPr>
              <a:t>Volcanic </a:t>
            </a:r>
            <a:r>
              <a:rPr dirty="0" smtClean="0">
                <a:latin typeface="Georgia" charset="0"/>
                <a:ea typeface="ＭＳ Ｐゴシック" charset="0"/>
                <a:cs typeface="ＭＳ Ｐゴシック" charset="0"/>
              </a:rPr>
              <a:t>Gases</a:t>
            </a:r>
          </a:p>
          <a:p>
            <a:pPr marL="0" indent="0" eaLnBrk="1" hangingPunct="1">
              <a:buFont typeface="Georgia" pitchFamily="18" charset="0"/>
              <a:buNone/>
              <a:defRPr/>
            </a:pPr>
            <a:r>
              <a:rPr dirty="0">
                <a:latin typeface="Georgia" charset="0"/>
                <a:ea typeface="ＭＳ Ｐゴシック" charset="0"/>
                <a:cs typeface="ＭＳ Ｐゴシック" charset="0"/>
              </a:rPr>
              <a:t>	 </a:t>
            </a:r>
            <a:r>
              <a:rPr dirty="0" smtClean="0">
                <a:latin typeface="Georgia" charset="0"/>
                <a:ea typeface="ＭＳ Ｐゴシック" charset="0"/>
                <a:cs typeface="ＭＳ Ｐゴシック" charset="0"/>
              </a:rPr>
              <a:t>-</a:t>
            </a:r>
            <a:r>
              <a:rPr lang="en-US" dirty="0" smtClean="0">
                <a:latin typeface="Georgia" charset="0"/>
                <a:ea typeface="ＭＳ Ｐゴシック" charset="0"/>
                <a:cs typeface="ＭＳ Ｐゴシック" charset="0"/>
              </a:rPr>
              <a:t> </a:t>
            </a:r>
            <a:r>
              <a:rPr dirty="0" smtClean="0">
                <a:latin typeface="Georgia" charset="0"/>
                <a:ea typeface="ＭＳ Ｐゴシック" charset="0"/>
                <a:cs typeface="ＭＳ Ｐゴシック" charset="0"/>
              </a:rPr>
              <a:t>Earthquakes</a:t>
            </a:r>
            <a:r>
              <a:rPr dirty="0" smtClean="0">
                <a:latin typeface="Georgia" charset="0"/>
                <a:ea typeface="ＭＳ Ｐゴシック" charset="0"/>
                <a:cs typeface="ＭＳ Ｐゴシック" charset="0"/>
              </a:rPr>
              <a:t>	</a:t>
            </a:r>
            <a:endParaRPr dirty="0">
              <a:latin typeface="Georgia" charset="0"/>
              <a:ea typeface="ＭＳ Ｐゴシック" charset="0"/>
              <a:cs typeface="ＭＳ Ｐゴシック" charset="0"/>
            </a:endParaRPr>
          </a:p>
        </p:txBody>
      </p:sp>
      <p:sp>
        <p:nvSpPr>
          <p:cNvPr id="30722"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sp>
        <p:nvSpPr>
          <p:cNvPr id="30723"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30724" name="Title 2"/>
          <p:cNvSpPr>
            <a:spLocks noGrp="1"/>
          </p:cNvSpPr>
          <p:nvPr>
            <p:ph type="ctrTitle"/>
          </p:nvPr>
        </p:nvSpPr>
        <p:spPr/>
        <p:txBody>
          <a:bodyPr/>
          <a:lstStyle/>
          <a:p>
            <a:pPr eaLnBrk="1" hangingPunct="1"/>
            <a:r>
              <a:rPr lang="en-US">
                <a:latin typeface="Georgia" charset="0"/>
              </a:rPr>
              <a:t>Conclusions</a:t>
            </a:r>
            <a:br>
              <a:rPr lang="en-US">
                <a:latin typeface="Georgia" charset="0"/>
              </a:rPr>
            </a:br>
            <a:endParaRPr lang="en-US">
              <a:latin typeface="Georgia" charset="0"/>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5853</TotalTime>
  <Words>3023</Words>
  <Application>Microsoft Macintosh PowerPoint</Application>
  <PresentationFormat>On-screen Show (4:3)</PresentationFormat>
  <Paragraphs>278</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SCC</vt:lpstr>
      <vt:lpstr>Volcanic Hazards</vt:lpstr>
      <vt:lpstr>Stratovolcano Hazards</vt:lpstr>
      <vt:lpstr>Pyroclastic flows and Lahars</vt:lpstr>
      <vt:lpstr>Volcanic Ash</vt:lpstr>
      <vt:lpstr>Volcaniclastic Rocks</vt:lpstr>
      <vt:lpstr>Shield Volcano Hazards</vt:lpstr>
      <vt:lpstr>Kilauea Lava Flow, 2010</vt:lpstr>
      <vt:lpstr>Hydrovolcanic Explosions</vt:lpstr>
      <vt:lpstr>Volcanic Gasses</vt:lpstr>
      <vt:lpstr>Earthquakes</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220</cp:revision>
  <cp:lastPrinted>2011-07-11T02:33:14Z</cp:lastPrinted>
  <dcterms:created xsi:type="dcterms:W3CDTF">2011-06-23T20:06:11Z</dcterms:created>
  <dcterms:modified xsi:type="dcterms:W3CDTF">2012-06-22T21:57:36Z</dcterms:modified>
</cp:coreProperties>
</file>