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0"/>
  </p:notesMasterIdLst>
  <p:sldIdLst>
    <p:sldId id="256" r:id="rId2"/>
    <p:sldId id="263" r:id="rId3"/>
    <p:sldId id="257" r:id="rId4"/>
    <p:sldId id="259" r:id="rId5"/>
    <p:sldId id="260" r:id="rId6"/>
    <p:sldId id="261" r:id="rId7"/>
    <p:sldId id="262"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72" autoAdjust="0"/>
    <p:restoredTop sz="63448" autoAdjust="0"/>
  </p:normalViewPr>
  <p:slideViewPr>
    <p:cSldViewPr snapToGrid="0" snapToObjects="1">
      <p:cViewPr varScale="1">
        <p:scale>
          <a:sx n="64" d="100"/>
          <a:sy n="64" d="100"/>
        </p:scale>
        <p:origin x="-54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2/7/13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Title </a:t>
            </a:r>
            <a:r>
              <a:rPr lang="en-US" sz="1200" b="1" kern="1200" dirty="0" smtClean="0">
                <a:solidFill>
                  <a:schemeClr val="tx1"/>
                </a:solidFill>
                <a:effectLst/>
                <a:latin typeface="+mn-lt"/>
                <a:ea typeface="+mn-ea"/>
                <a:cs typeface="+mn-cs"/>
              </a:rPr>
              <a:t>Slide Notes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AUTHORS:</a:t>
            </a:r>
          </a:p>
          <a:p>
            <a:r>
              <a:rPr lang="en-US" sz="1200" kern="1200" dirty="0" smtClean="0">
                <a:solidFill>
                  <a:schemeClr val="tx1"/>
                </a:solidFill>
                <a:effectLst/>
                <a:latin typeface="+mn-lt"/>
                <a:ea typeface="+mn-ea"/>
                <a:cs typeface="+mn-cs"/>
              </a:rPr>
              <a:t>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Earth</a:t>
            </a:r>
            <a:r>
              <a:rPr lang="en-US" sz="1200" kern="1200" baseline="0" dirty="0" smtClean="0">
                <a:solidFill>
                  <a:schemeClr val="tx1"/>
                </a:solidFill>
                <a:effectLst/>
                <a:latin typeface="+mn-lt"/>
                <a:ea typeface="+mn-ea"/>
                <a:cs typeface="+mn-cs"/>
              </a:rPr>
              <a:t> is not just a chunk of rock orbiting the Sun, it is an active, life giving world full of wondrous features.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a:t>
            </a:r>
          </a:p>
          <a:p>
            <a:pPr lvl="0"/>
            <a:r>
              <a:rPr lang="en-US" sz="1200" kern="1200" dirty="0" smtClean="0">
                <a:solidFill>
                  <a:schemeClr val="tx1"/>
                </a:solidFill>
                <a:effectLst/>
                <a:latin typeface="+mn-lt"/>
                <a:ea typeface="+mn-ea"/>
                <a:cs typeface="+mn-cs"/>
              </a:rPr>
              <a:t>This lesson</a:t>
            </a:r>
            <a:r>
              <a:rPr lang="en-US" sz="1200" kern="1200" baseline="0" dirty="0" smtClean="0">
                <a:solidFill>
                  <a:schemeClr val="tx1"/>
                </a:solidFill>
                <a:effectLst/>
                <a:latin typeface="+mn-lt"/>
                <a:ea typeface="+mn-ea"/>
                <a:cs typeface="+mn-cs"/>
              </a:rPr>
              <a:t> asks students to think about the Earth as a living world, not a dead rock. Students define what makes the Earth alive and compare that to indicators that define humans as alive (for instance both humans and the Earth give off heat). Volcanoes are integral to the Earth’s “life cycle”. Students learn several key roles volcanoes play in Earth history and develop a creative advertisement highlighting key facts about volcanoes.</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PICTURE</a:t>
            </a:r>
            <a:r>
              <a:rPr lang="en-US" sz="1200" kern="1200" dirty="0" smtClean="0">
                <a:solidFill>
                  <a:schemeClr val="tx1"/>
                </a:solidFill>
                <a:effectLst/>
                <a:latin typeface="+mn-lt"/>
                <a:ea typeface="+mn-ea"/>
                <a:cs typeface="+mn-cs"/>
              </a:rPr>
              <a:t>/GRAPHICS CREDITS: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Image from http://</a:t>
            </a:r>
            <a:r>
              <a:rPr lang="en-US" sz="1200" kern="1200" dirty="0" err="1" smtClean="0">
                <a:solidFill>
                  <a:schemeClr val="tx1"/>
                </a:solidFill>
                <a:effectLst/>
                <a:latin typeface="+mn-lt"/>
                <a:ea typeface="+mn-ea"/>
                <a:cs typeface="+mn-cs"/>
              </a:rPr>
              <a:t>upload.wikimedia.org</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/commons/9/97/The_Earth_seen_from_Apollo_17.jpg</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a:t>
            </a:r>
            <a:r>
              <a:rPr lang="en-US" sz="1200" kern="1200" dirty="0" smtClean="0">
                <a:solidFill>
                  <a:schemeClr val="tx1"/>
                </a:solidFill>
                <a:effectLst/>
                <a:latin typeface="+mn-lt"/>
                <a:ea typeface="+mn-ea"/>
                <a:cs typeface="+mn-cs"/>
              </a:rPr>
              <a:t>FOR USE</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lesson is the first lesson in a larger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The lesson following this one is titled “Melting the Earth”. No prior knowledge is necessary for this lesson. It is likely that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students will have been exposed to volcanoes at an earlier age, so they should have some prior understanding about volcanoes and Earth processes. </a:t>
            </a:r>
          </a:p>
          <a:p>
            <a:pPr lvl="0"/>
            <a:endParaRPr lang="en-US" sz="1200" kern="1200" baseline="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The Earth</a:t>
            </a:r>
            <a:r>
              <a:rPr lang="en-US" sz="1200" kern="1200" baseline="0" dirty="0" smtClean="0">
                <a:solidFill>
                  <a:schemeClr val="tx1"/>
                </a:solidFill>
                <a:effectLst/>
                <a:latin typeface="+mn-lt"/>
                <a:ea typeface="+mn-ea"/>
                <a:cs typeface="+mn-cs"/>
              </a:rPr>
              <a:t> is unchanging</a:t>
            </a:r>
          </a:p>
          <a:p>
            <a:pPr lvl="0"/>
            <a:r>
              <a:rPr lang="en-US" sz="1200" kern="1200" baseline="0" dirty="0" smtClean="0">
                <a:solidFill>
                  <a:schemeClr val="tx1"/>
                </a:solidFill>
                <a:effectLst/>
                <a:latin typeface="+mn-lt"/>
                <a:ea typeface="+mn-ea"/>
                <a:cs typeface="+mn-cs"/>
              </a:rPr>
              <a:t>Oceans, weather and land are unrelated to each other</a:t>
            </a:r>
          </a:p>
          <a:p>
            <a:pPr lvl="0"/>
            <a:r>
              <a:rPr lang="en-US" sz="1200" kern="1200" baseline="0" dirty="0" smtClean="0">
                <a:solidFill>
                  <a:schemeClr val="tx1"/>
                </a:solidFill>
                <a:effectLst/>
                <a:latin typeface="+mn-lt"/>
                <a:ea typeface="+mn-ea"/>
                <a:cs typeface="+mn-cs"/>
              </a:rPr>
              <a:t>Volcanoes are unrelated to plate tectonics and major Earth processes</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a:t>
            </a:r>
            <a:r>
              <a:rPr lang="en-US" sz="1200" kern="1200" dirty="0" smtClean="0">
                <a:solidFill>
                  <a:schemeClr val="tx1"/>
                </a:solidFill>
                <a:effectLst/>
                <a:latin typeface="+mn-lt"/>
                <a:ea typeface="+mn-ea"/>
                <a:cs typeface="+mn-cs"/>
              </a:rPr>
              <a:t>NOTES:</a:t>
            </a: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is a description of this lesson plan designed for teachers and is not intended to be a presentation directed towards students.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Notes:</a:t>
            </a:r>
          </a:p>
          <a:p>
            <a:r>
              <a:rPr lang="en-US" sz="1200" kern="1200" baseline="0" dirty="0" smtClean="0">
                <a:solidFill>
                  <a:schemeClr val="tx1"/>
                </a:solidFill>
                <a:effectLst/>
                <a:latin typeface="+mn-lt"/>
                <a:ea typeface="+mn-ea"/>
                <a:cs typeface="+mn-cs"/>
              </a:rPr>
              <a:t>This slide is the first part of the lesson, a Think/Pair/Share activity. Students will answer the above question on their own and then share their responses with a partner. Following the partner sharing, discuss various responses as a class and build a consensus based on the students’ understanding. Record student responses on a chalk board or poster paper for reference during the remainder of the lesson.</a:t>
            </a:r>
          </a:p>
          <a:p>
            <a:endParaRPr lang="en-US" sz="1200" kern="1200" baseline="0" dirty="0" smtClean="0">
              <a:solidFill>
                <a:schemeClr val="tx1"/>
              </a:solidFill>
              <a:effectLst/>
              <a:latin typeface="+mn-lt"/>
              <a:ea typeface="+mn-ea"/>
              <a:cs typeface="+mn-cs"/>
            </a:endParaRPr>
          </a:p>
          <a:p>
            <a:r>
              <a:rPr lang="en-US" baseline="0" dirty="0" smtClean="0"/>
              <a:t>Some answers students might give in response to the question, “How do we know the Earth is alive?”:</a:t>
            </a:r>
          </a:p>
          <a:p>
            <a:endParaRPr lang="en-US" baseline="0" dirty="0" smtClean="0"/>
          </a:p>
          <a:p>
            <a:r>
              <a:rPr lang="en-US" sz="1200" kern="1200" dirty="0" smtClean="0">
                <a:solidFill>
                  <a:schemeClr val="tx1"/>
                </a:solidFill>
                <a:effectLst/>
                <a:latin typeface="+mn-lt"/>
                <a:ea typeface="+mn-ea"/>
                <a:cs typeface="+mn-cs"/>
              </a:rPr>
              <a:t>Plate tectonics</a:t>
            </a:r>
          </a:p>
          <a:p>
            <a:r>
              <a:rPr lang="en-US" sz="1200" kern="1200" dirty="0" smtClean="0">
                <a:solidFill>
                  <a:schemeClr val="tx1"/>
                </a:solidFill>
                <a:effectLst/>
                <a:latin typeface="+mn-lt"/>
                <a:ea typeface="+mn-ea"/>
                <a:cs typeface="+mn-cs"/>
              </a:rPr>
              <a:t>Creates new crust (spreading centers)</a:t>
            </a:r>
          </a:p>
          <a:p>
            <a:r>
              <a:rPr lang="en-US" sz="1200" kern="1200" dirty="0" smtClean="0">
                <a:solidFill>
                  <a:schemeClr val="tx1"/>
                </a:solidFill>
                <a:effectLst/>
                <a:latin typeface="+mn-lt"/>
                <a:ea typeface="+mn-ea"/>
                <a:cs typeface="+mn-cs"/>
              </a:rPr>
              <a:t>Recycles old crust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Volcanoes</a:t>
            </a:r>
          </a:p>
          <a:p>
            <a:r>
              <a:rPr lang="en-US" sz="1200" kern="1200" dirty="0" smtClean="0">
                <a:solidFill>
                  <a:schemeClr val="tx1"/>
                </a:solidFill>
                <a:effectLst/>
                <a:latin typeface="+mn-lt"/>
                <a:ea typeface="+mn-ea"/>
                <a:cs typeface="+mn-cs"/>
              </a:rPr>
              <a:t>Earthquakes</a:t>
            </a:r>
          </a:p>
          <a:p>
            <a:r>
              <a:rPr lang="en-US" sz="1200" kern="1200" dirty="0" smtClean="0">
                <a:solidFill>
                  <a:schemeClr val="tx1"/>
                </a:solidFill>
                <a:effectLst/>
                <a:latin typeface="+mn-lt"/>
                <a:ea typeface="+mn-ea"/>
                <a:cs typeface="+mn-cs"/>
              </a:rPr>
              <a:t>Hurricanes</a:t>
            </a:r>
          </a:p>
          <a:p>
            <a:r>
              <a:rPr lang="en-US" sz="1200" kern="1200" dirty="0" smtClean="0">
                <a:solidFill>
                  <a:schemeClr val="tx1"/>
                </a:solidFill>
                <a:effectLst/>
                <a:latin typeface="+mn-lt"/>
                <a:ea typeface="+mn-ea"/>
                <a:cs typeface="+mn-cs"/>
              </a:rPr>
              <a:t>Storms</a:t>
            </a:r>
          </a:p>
          <a:p>
            <a:r>
              <a:rPr lang="en-US" sz="1200" kern="1200" dirty="0" smtClean="0">
                <a:solidFill>
                  <a:schemeClr val="tx1"/>
                </a:solidFill>
                <a:effectLst/>
                <a:latin typeface="+mn-lt"/>
                <a:ea typeface="+mn-ea"/>
                <a:cs typeface="+mn-cs"/>
              </a:rPr>
              <a:t>Waves</a:t>
            </a:r>
          </a:p>
          <a:p>
            <a:r>
              <a:rPr lang="en-US" sz="1200" kern="1200" dirty="0" smtClean="0">
                <a:solidFill>
                  <a:schemeClr val="tx1"/>
                </a:solidFill>
                <a:effectLst/>
                <a:latin typeface="+mn-lt"/>
                <a:ea typeface="+mn-ea"/>
                <a:cs typeface="+mn-cs"/>
              </a:rPr>
              <a:t>Gives off heat (volcanoes)</a:t>
            </a:r>
          </a:p>
          <a:p>
            <a:r>
              <a:rPr lang="en-US" sz="1200" kern="1200" dirty="0" smtClean="0">
                <a:solidFill>
                  <a:schemeClr val="tx1"/>
                </a:solidFill>
                <a:effectLst/>
                <a:latin typeface="+mn-lt"/>
                <a:ea typeface="+mn-ea"/>
                <a:cs typeface="+mn-cs"/>
              </a:rPr>
              <a:t>Rotation (night and day)</a:t>
            </a:r>
          </a:p>
          <a:p>
            <a:r>
              <a:rPr lang="en-US" sz="1200" kern="1200" dirty="0" smtClean="0">
                <a:solidFill>
                  <a:schemeClr val="tx1"/>
                </a:solidFill>
                <a:effectLst/>
                <a:latin typeface="+mn-lt"/>
                <a:ea typeface="+mn-ea"/>
                <a:cs typeface="+mn-cs"/>
              </a:rPr>
              <a:t>Magnetic field</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Notes:</a:t>
            </a:r>
          </a:p>
          <a:p>
            <a:r>
              <a:rPr lang="en-US" baseline="0" dirty="0" smtClean="0"/>
              <a:t>This slide describes a follow-up activity to Think/Pair/Share. Students will create a T-chart (see accompanying files for this lesson) listing indicators of how we know humans and Earth are alive. This is obviously not a direct comparison but it will allow students to think creatively and they should find similarities between themselves and Earth processes. Below are some possible responses students might come up with. Students should list as many facts as they can think of. The instructor should guide students as they make their lists, classroom discussion is not necessary but it may be beneficial to record answers from some students to check for understanding.</a:t>
            </a:r>
          </a:p>
          <a:p>
            <a:endParaRPr lang="en-US" baseline="0" dirty="0" smtClean="0"/>
          </a:p>
          <a:p>
            <a:r>
              <a:rPr lang="en-US" baseline="0" dirty="0" smtClean="0"/>
              <a:t>How we know humans are alive:</a:t>
            </a:r>
          </a:p>
          <a:p>
            <a:r>
              <a:rPr lang="en-US" sz="1200" kern="1200" dirty="0" smtClean="0">
                <a:solidFill>
                  <a:schemeClr val="tx1"/>
                </a:solidFill>
                <a:effectLst/>
                <a:latin typeface="+mn-lt"/>
                <a:ea typeface="+mn-ea"/>
                <a:cs typeface="+mn-cs"/>
              </a:rPr>
              <a:t>Sweat</a:t>
            </a:r>
          </a:p>
          <a:p>
            <a:r>
              <a:rPr lang="en-US" sz="1200" kern="1200" dirty="0" smtClean="0">
                <a:solidFill>
                  <a:schemeClr val="tx1"/>
                </a:solidFill>
                <a:effectLst/>
                <a:latin typeface="+mn-lt"/>
                <a:ea typeface="+mn-ea"/>
                <a:cs typeface="+mn-cs"/>
              </a:rPr>
              <a:t>Breath</a:t>
            </a:r>
          </a:p>
          <a:p>
            <a:r>
              <a:rPr lang="en-US" sz="1200" kern="1200" dirty="0" smtClean="0">
                <a:solidFill>
                  <a:schemeClr val="tx1"/>
                </a:solidFill>
                <a:effectLst/>
                <a:latin typeface="+mn-lt"/>
                <a:ea typeface="+mn-ea"/>
                <a:cs typeface="+mn-cs"/>
              </a:rPr>
              <a:t>Give off heat</a:t>
            </a:r>
          </a:p>
          <a:p>
            <a:r>
              <a:rPr lang="en-US" sz="1200" kern="1200" dirty="0" smtClean="0">
                <a:solidFill>
                  <a:schemeClr val="tx1"/>
                </a:solidFill>
                <a:effectLst/>
                <a:latin typeface="+mn-lt"/>
                <a:ea typeface="+mn-ea"/>
                <a:cs typeface="+mn-cs"/>
              </a:rPr>
              <a:t>Thinking</a:t>
            </a:r>
          </a:p>
          <a:p>
            <a:r>
              <a:rPr lang="en-US" sz="1200" kern="1200" dirty="0" smtClean="0">
                <a:solidFill>
                  <a:schemeClr val="tx1"/>
                </a:solidFill>
                <a:effectLst/>
                <a:latin typeface="+mn-lt"/>
                <a:ea typeface="+mn-ea"/>
                <a:cs typeface="+mn-cs"/>
              </a:rPr>
              <a:t>Move limbs</a:t>
            </a:r>
          </a:p>
          <a:p>
            <a:r>
              <a:rPr lang="en-US" sz="1200" kern="1200" dirty="0" smtClean="0">
                <a:solidFill>
                  <a:schemeClr val="tx1"/>
                </a:solidFill>
                <a:effectLst/>
                <a:latin typeface="+mn-lt"/>
                <a:ea typeface="+mn-ea"/>
                <a:cs typeface="+mn-cs"/>
              </a:rPr>
              <a:t>Sleeping</a:t>
            </a:r>
          </a:p>
          <a:p>
            <a:r>
              <a:rPr lang="en-US" sz="1200" kern="1200" dirty="0" smtClean="0">
                <a:solidFill>
                  <a:schemeClr val="tx1"/>
                </a:solidFill>
                <a:effectLst/>
                <a:latin typeface="+mn-lt"/>
                <a:ea typeface="+mn-ea"/>
                <a:cs typeface="+mn-cs"/>
              </a:rPr>
              <a:t>Running/walking</a:t>
            </a:r>
          </a:p>
          <a:p>
            <a:r>
              <a:rPr lang="en-US" sz="1200" kern="1200" dirty="0" smtClean="0">
                <a:solidFill>
                  <a:schemeClr val="tx1"/>
                </a:solidFill>
                <a:effectLst/>
                <a:latin typeface="+mn-lt"/>
                <a:ea typeface="+mn-ea"/>
                <a:cs typeface="+mn-cs"/>
              </a:rPr>
              <a:t>Eating</a:t>
            </a:r>
          </a:p>
          <a:p>
            <a:r>
              <a:rPr lang="en-US" sz="1200" kern="1200" dirty="0" smtClean="0">
                <a:solidFill>
                  <a:schemeClr val="tx1"/>
                </a:solidFill>
                <a:effectLst/>
                <a:latin typeface="+mn-lt"/>
                <a:ea typeface="+mn-ea"/>
                <a:cs typeface="+mn-cs"/>
              </a:rPr>
              <a:t>Giving off gas (burping, farting)</a:t>
            </a:r>
          </a:p>
          <a:p>
            <a:r>
              <a:rPr lang="en-US" sz="1200" kern="1200" dirty="0" smtClean="0">
                <a:solidFill>
                  <a:schemeClr val="tx1"/>
                </a:solidFill>
                <a:effectLst/>
                <a:latin typeface="+mn-lt"/>
                <a:ea typeface="+mn-ea"/>
                <a:cs typeface="+mn-cs"/>
              </a:rPr>
              <a:t>Shiver</a:t>
            </a:r>
            <a:r>
              <a:rPr lang="en-US" dirty="0" smtClean="0">
                <a:effectLst/>
              </a:rPr>
              <a:t> </a:t>
            </a:r>
          </a:p>
          <a:p>
            <a:endParaRPr lang="en-US" baseline="0" dirty="0" smtClean="0">
              <a:effectLst/>
            </a:endParaRPr>
          </a:p>
          <a:p>
            <a:r>
              <a:rPr lang="en-US" baseline="0" dirty="0" smtClean="0">
                <a:effectLst/>
              </a:rPr>
              <a:t>How we know the Earth is alive:</a:t>
            </a:r>
          </a:p>
          <a:p>
            <a:r>
              <a:rPr lang="en-US" sz="1200" kern="1200" dirty="0" smtClean="0">
                <a:solidFill>
                  <a:schemeClr val="tx1"/>
                </a:solidFill>
                <a:effectLst/>
                <a:latin typeface="+mn-lt"/>
                <a:ea typeface="+mn-ea"/>
                <a:cs typeface="+mn-cs"/>
              </a:rPr>
              <a:t>Plate tectonics</a:t>
            </a:r>
          </a:p>
          <a:p>
            <a:r>
              <a:rPr lang="en-US" sz="1200" kern="1200" dirty="0" smtClean="0">
                <a:solidFill>
                  <a:schemeClr val="tx1"/>
                </a:solidFill>
                <a:effectLst/>
                <a:latin typeface="+mn-lt"/>
                <a:ea typeface="+mn-ea"/>
                <a:cs typeface="+mn-cs"/>
              </a:rPr>
              <a:t>Creates new crust (spreading centers)</a:t>
            </a:r>
          </a:p>
          <a:p>
            <a:r>
              <a:rPr lang="en-US" sz="1200" kern="1200" dirty="0" smtClean="0">
                <a:solidFill>
                  <a:schemeClr val="tx1"/>
                </a:solidFill>
                <a:effectLst/>
                <a:latin typeface="+mn-lt"/>
                <a:ea typeface="+mn-ea"/>
                <a:cs typeface="+mn-cs"/>
              </a:rPr>
              <a:t>Recycles old crust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Volcanoes</a:t>
            </a:r>
          </a:p>
          <a:p>
            <a:r>
              <a:rPr lang="en-US" sz="1200" kern="1200" dirty="0" smtClean="0">
                <a:solidFill>
                  <a:schemeClr val="tx1"/>
                </a:solidFill>
                <a:effectLst/>
                <a:latin typeface="+mn-lt"/>
                <a:ea typeface="+mn-ea"/>
                <a:cs typeface="+mn-cs"/>
              </a:rPr>
              <a:t>Earthquakes</a:t>
            </a:r>
          </a:p>
          <a:p>
            <a:r>
              <a:rPr lang="en-US" sz="1200" kern="1200" dirty="0" smtClean="0">
                <a:solidFill>
                  <a:schemeClr val="tx1"/>
                </a:solidFill>
                <a:effectLst/>
                <a:latin typeface="+mn-lt"/>
                <a:ea typeface="+mn-ea"/>
                <a:cs typeface="+mn-cs"/>
              </a:rPr>
              <a:t>Hurricanes</a:t>
            </a:r>
          </a:p>
          <a:p>
            <a:r>
              <a:rPr lang="en-US" sz="1200" kern="1200" dirty="0" smtClean="0">
                <a:solidFill>
                  <a:schemeClr val="tx1"/>
                </a:solidFill>
                <a:effectLst/>
                <a:latin typeface="+mn-lt"/>
                <a:ea typeface="+mn-ea"/>
                <a:cs typeface="+mn-cs"/>
              </a:rPr>
              <a:t>Storms</a:t>
            </a:r>
          </a:p>
          <a:p>
            <a:r>
              <a:rPr lang="en-US" sz="1200" kern="1200" dirty="0" smtClean="0">
                <a:solidFill>
                  <a:schemeClr val="tx1"/>
                </a:solidFill>
                <a:effectLst/>
                <a:latin typeface="+mn-lt"/>
                <a:ea typeface="+mn-ea"/>
                <a:cs typeface="+mn-cs"/>
              </a:rPr>
              <a:t>Waves</a:t>
            </a:r>
          </a:p>
          <a:p>
            <a:r>
              <a:rPr lang="en-US" sz="1200" kern="1200" dirty="0" smtClean="0">
                <a:solidFill>
                  <a:schemeClr val="tx1"/>
                </a:solidFill>
                <a:effectLst/>
                <a:latin typeface="+mn-lt"/>
                <a:ea typeface="+mn-ea"/>
                <a:cs typeface="+mn-cs"/>
              </a:rPr>
              <a:t>Gives off heat (volcanoes)</a:t>
            </a:r>
          </a:p>
          <a:p>
            <a:r>
              <a:rPr lang="en-US" sz="1200" kern="1200" dirty="0" smtClean="0">
                <a:solidFill>
                  <a:schemeClr val="tx1"/>
                </a:solidFill>
                <a:effectLst/>
                <a:latin typeface="+mn-lt"/>
                <a:ea typeface="+mn-ea"/>
                <a:cs typeface="+mn-cs"/>
              </a:rPr>
              <a:t>Revolution (night and day)</a:t>
            </a:r>
          </a:p>
          <a:p>
            <a:r>
              <a:rPr lang="en-US" sz="1200" kern="1200" dirty="0" smtClean="0">
                <a:solidFill>
                  <a:schemeClr val="tx1"/>
                </a:solidFill>
                <a:effectLst/>
                <a:latin typeface="+mn-lt"/>
                <a:ea typeface="+mn-ea"/>
                <a:cs typeface="+mn-cs"/>
              </a:rPr>
              <a:t>Magnetic field</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Notes:</a:t>
            </a:r>
          </a:p>
          <a:p>
            <a:endParaRPr lang="en-US" baseline="0" dirty="0" smtClean="0"/>
          </a:p>
          <a:p>
            <a:endParaRPr lang="en-US" baseline="0" dirty="0" smtClean="0"/>
          </a:p>
          <a:p>
            <a:r>
              <a:rPr lang="en-US" sz="1200" b="1" kern="1200" dirty="0" err="1" smtClean="0">
                <a:solidFill>
                  <a:schemeClr val="tx1"/>
                </a:solidFill>
                <a:effectLst/>
                <a:latin typeface="+mn-lt"/>
                <a:ea typeface="+mn-ea"/>
                <a:cs typeface="+mn-cs"/>
              </a:rPr>
              <a:t>Degass</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transfer gaseous elements from the Earth’s interior into the atmosphere. Volcanoes are responsible for the formation of the early Earth atmosphere.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Plate tectonics-</a:t>
            </a:r>
            <a:r>
              <a:rPr lang="en-US" sz="1200" kern="1200" dirty="0" smtClean="0">
                <a:solidFill>
                  <a:schemeClr val="tx1"/>
                </a:solidFill>
                <a:effectLst/>
                <a:latin typeface="+mn-lt"/>
                <a:ea typeface="+mn-ea"/>
                <a:cs typeface="+mn-cs"/>
              </a:rPr>
              <a:t> volcanoes form on plate boundaries. Form new oceanic crust at spreading centers. Erupt over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as one plate is recycled under another.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Eruptions-</a:t>
            </a:r>
            <a:r>
              <a:rPr lang="en-US" sz="1200" kern="1200" dirty="0" smtClean="0">
                <a:solidFill>
                  <a:schemeClr val="tx1"/>
                </a:solidFill>
                <a:effectLst/>
                <a:latin typeface="+mn-lt"/>
                <a:ea typeface="+mn-ea"/>
                <a:cs typeface="+mn-cs"/>
              </a:rPr>
              <a:t>alter regional landscape through violent and effusive eruptions. Build new land (e.g. Hawaii). Affect local and global climate (</a:t>
            </a:r>
            <a:r>
              <a:rPr lang="en-US" sz="1200" kern="1200" dirty="0" err="1" smtClean="0">
                <a:solidFill>
                  <a:schemeClr val="tx1"/>
                </a:solidFill>
                <a:effectLst/>
                <a:latin typeface="+mn-lt"/>
                <a:ea typeface="+mn-ea"/>
                <a:cs typeface="+mn-cs"/>
              </a:rPr>
              <a:t>Laki</a:t>
            </a:r>
            <a:r>
              <a:rPr lang="en-US" sz="1200" kern="1200" dirty="0" smtClean="0">
                <a:solidFill>
                  <a:schemeClr val="tx1"/>
                </a:solidFill>
                <a:effectLst/>
                <a:latin typeface="+mn-lt"/>
                <a:ea typeface="+mn-ea"/>
                <a:cs typeface="+mn-cs"/>
              </a:rPr>
              <a:t> eruption, 1783; Mt. St. Helens)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Primary way the Earth keeps cool-</a:t>
            </a:r>
            <a:r>
              <a:rPr lang="en-US" sz="1200" kern="1200" dirty="0" smtClean="0">
                <a:solidFill>
                  <a:schemeClr val="tx1"/>
                </a:solidFill>
                <a:effectLst/>
                <a:latin typeface="+mn-lt"/>
                <a:ea typeface="+mn-ea"/>
                <a:cs typeface="+mn-cs"/>
              </a:rPr>
              <a:t> Heat in the earth is released through melting rock in the mantle and rising to the Earth’s surface. Energy is released at volcanoes, maintaining equilibrium between sources of heat (radioactive, initial heat) in Earth’s interior.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Design: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every slide, make sure that there is not too much material, no clutter (things that are not needed to accomplish your learning goals), everything is legible from the distance. Think of a billboard that you have to comprehend as you drive by.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First say what this slide is (photograph, plot, schematic drawing etc.), what its purpose is and then give a short and concise explanation: </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Give a scale, and then make the main points that are relevant to an image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Bulleted Lists</a:t>
            </a:r>
            <a:r>
              <a:rPr lang="en-US" sz="1200" kern="1200" dirty="0" smtClean="0">
                <a:solidFill>
                  <a:schemeClr val="tx1"/>
                </a:solidFill>
                <a:effectLst/>
                <a:latin typeface="+mn-lt"/>
                <a:ea typeface="+mn-ea"/>
                <a:cs typeface="+mn-cs"/>
              </a:rPr>
              <a:t>: explain every bullet point</a:t>
            </a:r>
          </a:p>
          <a:p>
            <a:r>
              <a:rPr lang="en-US" sz="1200" kern="1200" dirty="0" smtClean="0">
                <a:solidFill>
                  <a:schemeClr val="tx1"/>
                </a:solidFill>
                <a:effectLst/>
                <a:latin typeface="+mn-lt"/>
                <a:ea typeface="+mn-ea"/>
                <a:cs typeface="+mn-cs"/>
              </a:rPr>
              <a:t>Flow </a:t>
            </a:r>
            <a:r>
              <a:rPr lang="en-US" sz="1200" i="1" kern="1200" dirty="0" smtClean="0">
                <a:solidFill>
                  <a:schemeClr val="tx1"/>
                </a:solidFill>
                <a:effectLst/>
                <a:latin typeface="+mn-lt"/>
                <a:ea typeface="+mn-ea"/>
                <a:cs typeface="+mn-cs"/>
              </a:rPr>
              <a:t>charts, maps, geochemical cycles, models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First give a short characterization of the type of graph </a:t>
            </a:r>
          </a:p>
          <a:p>
            <a:pPr lvl="0"/>
            <a:r>
              <a:rPr lang="en-US" sz="1200" kern="1200" dirty="0" smtClean="0">
                <a:solidFill>
                  <a:schemeClr val="tx1"/>
                </a:solidFill>
                <a:effectLst/>
                <a:latin typeface="+mn-lt"/>
                <a:ea typeface="+mn-ea"/>
                <a:cs typeface="+mn-cs"/>
              </a:rPr>
              <a:t>If appropriate, give credit to the origin or context of the diagram </a:t>
            </a:r>
          </a:p>
          <a:p>
            <a:pPr lvl="0"/>
            <a:r>
              <a:rPr lang="en-US" sz="1200" kern="1200" dirty="0" smtClean="0">
                <a:solidFill>
                  <a:schemeClr val="tx1"/>
                </a:solidFill>
                <a:effectLst/>
                <a:latin typeface="+mn-lt"/>
                <a:ea typeface="+mn-ea"/>
                <a:cs typeface="+mn-cs"/>
              </a:rPr>
              <a:t>Explain every component of the graph</a:t>
            </a:r>
          </a:p>
          <a:p>
            <a:pPr lvl="0"/>
            <a:r>
              <a:rPr lang="en-US" sz="1200" kern="1200" dirty="0" smtClean="0">
                <a:solidFill>
                  <a:schemeClr val="tx1"/>
                </a:solidFill>
                <a:effectLst/>
                <a:latin typeface="+mn-lt"/>
                <a:ea typeface="+mn-ea"/>
                <a:cs typeface="+mn-cs"/>
              </a:rPr>
              <a:t>Then “walk” the audience through the graph in logical steps, explain different “routes” if appropriate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Plotting Graphs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Say what is plotted</a:t>
            </a:r>
          </a:p>
          <a:p>
            <a:pPr lvl="0"/>
            <a:r>
              <a:rPr lang="en-US" sz="1200" kern="1200" dirty="0" smtClean="0">
                <a:solidFill>
                  <a:schemeClr val="tx1"/>
                </a:solidFill>
                <a:effectLst/>
                <a:latin typeface="+mn-lt"/>
                <a:ea typeface="+mn-ea"/>
                <a:cs typeface="+mn-cs"/>
              </a:rPr>
              <a:t>Explain which parameter is plotted on which axis and point out the scales of the axes.  As you do this make sure everything is legible and correctly labeled</a:t>
            </a:r>
          </a:p>
          <a:p>
            <a:pPr lvl="0"/>
            <a:r>
              <a:rPr lang="en-US" sz="1200" kern="1200" dirty="0" smtClean="0">
                <a:solidFill>
                  <a:schemeClr val="tx1"/>
                </a:solidFill>
                <a:effectLst/>
                <a:latin typeface="+mn-lt"/>
                <a:ea typeface="+mn-ea"/>
                <a:cs typeface="+mn-cs"/>
              </a:rPr>
              <a:t>Explain the symbols used</a:t>
            </a:r>
          </a:p>
          <a:p>
            <a:pPr lvl="0"/>
            <a:r>
              <a:rPr lang="en-US" sz="1200" kern="1200" dirty="0" smtClean="0">
                <a:solidFill>
                  <a:schemeClr val="tx1"/>
                </a:solidFill>
                <a:effectLst/>
                <a:latin typeface="+mn-lt"/>
                <a:ea typeface="+mn-ea"/>
                <a:cs typeface="+mn-cs"/>
              </a:rPr>
              <a:t>Explain what the graph shows, a positive or negative correlation, events at particular time etc.</a:t>
            </a:r>
          </a:p>
          <a:p>
            <a:r>
              <a:rPr lang="en-US" sz="1200" kern="1200" dirty="0" smtClean="0">
                <a:solidFill>
                  <a:schemeClr val="tx1"/>
                </a:solidFill>
                <a:effectLst/>
                <a:latin typeface="+mn-lt"/>
                <a:ea typeface="+mn-ea"/>
                <a:cs typeface="+mn-cs"/>
              </a:rPr>
              <a:t>At the end, highlight the main point of this graph, what you learned, and/or clearly state the conclusion and then lead into the next slide</a:t>
            </a:r>
          </a:p>
          <a:p>
            <a:r>
              <a:rPr lang="en-US" sz="1200" kern="1200" dirty="0" smtClean="0">
                <a:solidFill>
                  <a:schemeClr val="tx1"/>
                </a:solidFill>
                <a:effectLst/>
                <a:latin typeface="+mn-lt"/>
                <a:ea typeface="+mn-ea"/>
                <a:cs typeface="+mn-cs"/>
              </a:rPr>
              <a:t>Finish with credits that will make this slide more scholarly: photographers, websites, literature citations  etc.</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Design: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every slide, make sure that there is not too much material, no clutter (things that are not needed to accomplish your learning goals), everything is legible from the distance. Think of a billboard that you have to comprehend as you drive by.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First say what this slide is (photograph, plot, schematic drawing etc.), what its purpose is and then give a short and concise explanation: </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Give a scale, and then make the main points that are relevant to an image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Bulleted Lists</a:t>
            </a:r>
            <a:r>
              <a:rPr lang="en-US" sz="1200" kern="1200" dirty="0" smtClean="0">
                <a:solidFill>
                  <a:schemeClr val="tx1"/>
                </a:solidFill>
                <a:effectLst/>
                <a:latin typeface="+mn-lt"/>
                <a:ea typeface="+mn-ea"/>
                <a:cs typeface="+mn-cs"/>
              </a:rPr>
              <a:t>: explain every bullet point</a:t>
            </a:r>
          </a:p>
          <a:p>
            <a:r>
              <a:rPr lang="en-US" sz="1200" kern="1200" dirty="0" smtClean="0">
                <a:solidFill>
                  <a:schemeClr val="tx1"/>
                </a:solidFill>
                <a:effectLst/>
                <a:latin typeface="+mn-lt"/>
                <a:ea typeface="+mn-ea"/>
                <a:cs typeface="+mn-cs"/>
              </a:rPr>
              <a:t>Flow </a:t>
            </a:r>
            <a:r>
              <a:rPr lang="en-US" sz="1200" i="1" kern="1200" dirty="0" smtClean="0">
                <a:solidFill>
                  <a:schemeClr val="tx1"/>
                </a:solidFill>
                <a:effectLst/>
                <a:latin typeface="+mn-lt"/>
                <a:ea typeface="+mn-ea"/>
                <a:cs typeface="+mn-cs"/>
              </a:rPr>
              <a:t>charts, maps, geochemical cycles, models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First give a short characterization of the type of graph </a:t>
            </a:r>
          </a:p>
          <a:p>
            <a:pPr lvl="0"/>
            <a:r>
              <a:rPr lang="en-US" sz="1200" kern="1200" dirty="0" smtClean="0">
                <a:solidFill>
                  <a:schemeClr val="tx1"/>
                </a:solidFill>
                <a:effectLst/>
                <a:latin typeface="+mn-lt"/>
                <a:ea typeface="+mn-ea"/>
                <a:cs typeface="+mn-cs"/>
              </a:rPr>
              <a:t>If appropriate, give credit to the origin or context of the diagram </a:t>
            </a:r>
          </a:p>
          <a:p>
            <a:pPr lvl="0"/>
            <a:r>
              <a:rPr lang="en-US" sz="1200" kern="1200" dirty="0" smtClean="0">
                <a:solidFill>
                  <a:schemeClr val="tx1"/>
                </a:solidFill>
                <a:effectLst/>
                <a:latin typeface="+mn-lt"/>
                <a:ea typeface="+mn-ea"/>
                <a:cs typeface="+mn-cs"/>
              </a:rPr>
              <a:t>Explain every component of the graph</a:t>
            </a:r>
          </a:p>
          <a:p>
            <a:pPr lvl="0"/>
            <a:r>
              <a:rPr lang="en-US" sz="1200" kern="1200" dirty="0" smtClean="0">
                <a:solidFill>
                  <a:schemeClr val="tx1"/>
                </a:solidFill>
                <a:effectLst/>
                <a:latin typeface="+mn-lt"/>
                <a:ea typeface="+mn-ea"/>
                <a:cs typeface="+mn-cs"/>
              </a:rPr>
              <a:t>Then “walk” the audience through the graph in logical steps, explain different “routes” if appropriate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Plotting Graphs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Say what is plotted</a:t>
            </a:r>
          </a:p>
          <a:p>
            <a:pPr lvl="0"/>
            <a:r>
              <a:rPr lang="en-US" sz="1200" kern="1200" dirty="0" smtClean="0">
                <a:solidFill>
                  <a:schemeClr val="tx1"/>
                </a:solidFill>
                <a:effectLst/>
                <a:latin typeface="+mn-lt"/>
                <a:ea typeface="+mn-ea"/>
                <a:cs typeface="+mn-cs"/>
              </a:rPr>
              <a:t>Explain which parameter is plotted on which axis and point out the scales of the axes.  As you do this make sure everything is legible and correctly labeled</a:t>
            </a:r>
          </a:p>
          <a:p>
            <a:pPr lvl="0"/>
            <a:r>
              <a:rPr lang="en-US" sz="1200" kern="1200" dirty="0" smtClean="0">
                <a:solidFill>
                  <a:schemeClr val="tx1"/>
                </a:solidFill>
                <a:effectLst/>
                <a:latin typeface="+mn-lt"/>
                <a:ea typeface="+mn-ea"/>
                <a:cs typeface="+mn-cs"/>
              </a:rPr>
              <a:t>Explain the symbols used</a:t>
            </a:r>
          </a:p>
          <a:p>
            <a:pPr lvl="0"/>
            <a:r>
              <a:rPr lang="en-US" sz="1200" kern="1200" dirty="0" smtClean="0">
                <a:solidFill>
                  <a:schemeClr val="tx1"/>
                </a:solidFill>
                <a:effectLst/>
                <a:latin typeface="+mn-lt"/>
                <a:ea typeface="+mn-ea"/>
                <a:cs typeface="+mn-cs"/>
              </a:rPr>
              <a:t>Explain what the graph shows, a positive or negative correlation, events at particular time etc.</a:t>
            </a:r>
          </a:p>
          <a:p>
            <a:r>
              <a:rPr lang="en-US" sz="1200" kern="1200" dirty="0" smtClean="0">
                <a:solidFill>
                  <a:schemeClr val="tx1"/>
                </a:solidFill>
                <a:effectLst/>
                <a:latin typeface="+mn-lt"/>
                <a:ea typeface="+mn-ea"/>
                <a:cs typeface="+mn-cs"/>
              </a:rPr>
              <a:t>At the end, highlight the main point of this graph, what you learned, and/or clearly state the conclusion and then lead into the next slide</a:t>
            </a:r>
          </a:p>
          <a:p>
            <a:r>
              <a:rPr lang="en-US" sz="1200" kern="1200" dirty="0" smtClean="0">
                <a:solidFill>
                  <a:schemeClr val="tx1"/>
                </a:solidFill>
                <a:effectLst/>
                <a:latin typeface="+mn-lt"/>
                <a:ea typeface="+mn-ea"/>
                <a:cs typeface="+mn-cs"/>
              </a:rPr>
              <a:t>Finish with credits that will make this slide more scholarly: photographers, websites, literature citations  etc.</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 Design: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every slide, make sure that there is not too much material, no clutter (things that are not needed to accomplish your learning goals), everything is legible from the distance. Think of a billboard that you have to comprehend as you drive by.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  First say what this slide is (photograph, plot, schematic drawing etc.), what its purpose is and then give a short and concise explanation: </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Give a scale, and then make the main points that are relevant to an image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Bulleted Lists</a:t>
            </a:r>
            <a:r>
              <a:rPr lang="en-US" sz="1200" kern="1200" dirty="0" smtClean="0">
                <a:solidFill>
                  <a:schemeClr val="tx1"/>
                </a:solidFill>
                <a:effectLst/>
                <a:latin typeface="+mn-lt"/>
                <a:ea typeface="+mn-ea"/>
                <a:cs typeface="+mn-cs"/>
              </a:rPr>
              <a:t>: explain every bullet point</a:t>
            </a:r>
          </a:p>
          <a:p>
            <a:r>
              <a:rPr lang="en-US" sz="1200" kern="1200" dirty="0" smtClean="0">
                <a:solidFill>
                  <a:schemeClr val="tx1"/>
                </a:solidFill>
                <a:effectLst/>
                <a:latin typeface="+mn-lt"/>
                <a:ea typeface="+mn-ea"/>
                <a:cs typeface="+mn-cs"/>
              </a:rPr>
              <a:t>Flow </a:t>
            </a:r>
            <a:r>
              <a:rPr lang="en-US" sz="1200" i="1" kern="1200" dirty="0" smtClean="0">
                <a:solidFill>
                  <a:schemeClr val="tx1"/>
                </a:solidFill>
                <a:effectLst/>
                <a:latin typeface="+mn-lt"/>
                <a:ea typeface="+mn-ea"/>
                <a:cs typeface="+mn-cs"/>
              </a:rPr>
              <a:t>charts, maps, geochemical cycles, models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First give a short characterization of the type of graph </a:t>
            </a:r>
          </a:p>
          <a:p>
            <a:pPr lvl="0"/>
            <a:r>
              <a:rPr lang="en-US" sz="1200" kern="1200" dirty="0" smtClean="0">
                <a:solidFill>
                  <a:schemeClr val="tx1"/>
                </a:solidFill>
                <a:effectLst/>
                <a:latin typeface="+mn-lt"/>
                <a:ea typeface="+mn-ea"/>
                <a:cs typeface="+mn-cs"/>
              </a:rPr>
              <a:t>If appropriate, give credit to the origin or context of the diagram </a:t>
            </a:r>
          </a:p>
          <a:p>
            <a:pPr lvl="0"/>
            <a:r>
              <a:rPr lang="en-US" sz="1200" kern="1200" dirty="0" smtClean="0">
                <a:solidFill>
                  <a:schemeClr val="tx1"/>
                </a:solidFill>
                <a:effectLst/>
                <a:latin typeface="+mn-lt"/>
                <a:ea typeface="+mn-ea"/>
                <a:cs typeface="+mn-cs"/>
              </a:rPr>
              <a:t>Explain every component of the graph</a:t>
            </a:r>
          </a:p>
          <a:p>
            <a:pPr lvl="0"/>
            <a:r>
              <a:rPr lang="en-US" sz="1200" kern="1200" dirty="0" smtClean="0">
                <a:solidFill>
                  <a:schemeClr val="tx1"/>
                </a:solidFill>
                <a:effectLst/>
                <a:latin typeface="+mn-lt"/>
                <a:ea typeface="+mn-ea"/>
                <a:cs typeface="+mn-cs"/>
              </a:rPr>
              <a:t>Then “walk” the audience through the graph in logical steps, explain different “routes” if appropriate</a:t>
            </a:r>
          </a:p>
          <a:p>
            <a:r>
              <a:rPr lang="en-US" sz="1200" kern="1200" dirty="0" smtClean="0">
                <a:solidFill>
                  <a:schemeClr val="tx1"/>
                </a:solidFill>
                <a:effectLst/>
                <a:latin typeface="+mn-lt"/>
                <a:ea typeface="+mn-ea"/>
                <a:cs typeface="+mn-cs"/>
              </a:rPr>
              <a:t>For </a:t>
            </a:r>
            <a:r>
              <a:rPr lang="en-US" sz="1200" i="1" kern="1200" dirty="0" smtClean="0">
                <a:solidFill>
                  <a:schemeClr val="tx1"/>
                </a:solidFill>
                <a:effectLst/>
                <a:latin typeface="+mn-lt"/>
                <a:ea typeface="+mn-ea"/>
                <a:cs typeface="+mn-cs"/>
              </a:rPr>
              <a:t>Plotting Graphs</a:t>
            </a:r>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Say what is plotted</a:t>
            </a:r>
          </a:p>
          <a:p>
            <a:pPr lvl="0"/>
            <a:r>
              <a:rPr lang="en-US" sz="1200" kern="1200" dirty="0" smtClean="0">
                <a:solidFill>
                  <a:schemeClr val="tx1"/>
                </a:solidFill>
                <a:effectLst/>
                <a:latin typeface="+mn-lt"/>
                <a:ea typeface="+mn-ea"/>
                <a:cs typeface="+mn-cs"/>
              </a:rPr>
              <a:t>Explain which parameter is plotted on which axis and point out the scales of the axes.  As you do this make sure everything is legible and correctly labeled</a:t>
            </a:r>
          </a:p>
          <a:p>
            <a:pPr lvl="0"/>
            <a:r>
              <a:rPr lang="en-US" sz="1200" kern="1200" dirty="0" smtClean="0">
                <a:solidFill>
                  <a:schemeClr val="tx1"/>
                </a:solidFill>
                <a:effectLst/>
                <a:latin typeface="+mn-lt"/>
                <a:ea typeface="+mn-ea"/>
                <a:cs typeface="+mn-cs"/>
              </a:rPr>
              <a:t>Explain the symbols used</a:t>
            </a:r>
          </a:p>
          <a:p>
            <a:pPr lvl="0"/>
            <a:r>
              <a:rPr lang="en-US" sz="1200" kern="1200" dirty="0" smtClean="0">
                <a:solidFill>
                  <a:schemeClr val="tx1"/>
                </a:solidFill>
                <a:effectLst/>
                <a:latin typeface="+mn-lt"/>
                <a:ea typeface="+mn-ea"/>
                <a:cs typeface="+mn-cs"/>
              </a:rPr>
              <a:t>Explain what the graph shows, a positive or negative correlation, events at particular time etc.</a:t>
            </a:r>
          </a:p>
          <a:p>
            <a:r>
              <a:rPr lang="en-US" sz="1200" kern="1200" dirty="0" smtClean="0">
                <a:solidFill>
                  <a:schemeClr val="tx1"/>
                </a:solidFill>
                <a:effectLst/>
                <a:latin typeface="+mn-lt"/>
                <a:ea typeface="+mn-ea"/>
                <a:cs typeface="+mn-cs"/>
              </a:rPr>
              <a:t>At the end, highlight the main point of this graph, what you learned, and/or clearly state the conclusion and then lead into the next slide</a:t>
            </a:r>
          </a:p>
          <a:p>
            <a:r>
              <a:rPr lang="en-US" sz="1200" kern="1200" dirty="0" smtClean="0">
                <a:solidFill>
                  <a:schemeClr val="tx1"/>
                </a:solidFill>
                <a:effectLst/>
                <a:latin typeface="+mn-lt"/>
                <a:ea typeface="+mn-ea"/>
                <a:cs typeface="+mn-cs"/>
              </a:rPr>
              <a:t>Finish with credits that will make this slide more scholarly: photographers, websites, literature citations  etc.</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Make the conclusion slide attractive, this will be the last impression of your talk.  A nice sunset, an exploding volcano  as a background and just a few bullets that you explain in the following notes.  Don’t write a novel here either.  It is boring to read a whole paragraph on the screen, a few highlights are enough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a:t>
            </a:r>
          </a:p>
          <a:p>
            <a:pPr lvl="0"/>
            <a:r>
              <a:rPr lang="en-US" sz="1200" kern="1200" dirty="0" smtClean="0">
                <a:solidFill>
                  <a:schemeClr val="tx1"/>
                </a:solidFill>
                <a:effectLst/>
                <a:latin typeface="+mn-lt"/>
                <a:ea typeface="+mn-ea"/>
                <a:cs typeface="+mn-cs"/>
              </a:rPr>
              <a:t>Help the presenter to walk through the conclusions, one, by one in a bulleted list, or a paragraph of narrative – this is your last chance to solidify the main points of your presentation and the students to write down the key points</a:t>
            </a:r>
          </a:p>
          <a:p>
            <a:pPr lvl="0"/>
            <a:r>
              <a:rPr lang="en-US" sz="1200" kern="1200" dirty="0" smtClean="0">
                <a:solidFill>
                  <a:schemeClr val="tx1"/>
                </a:solidFill>
                <a:effectLst/>
                <a:latin typeface="+mn-lt"/>
                <a:ea typeface="+mn-ea"/>
                <a:cs typeface="+mn-cs"/>
              </a:rPr>
              <a:t>At the very end make another reference to the relevance such as …. “And maybe this will help city planners to make some good choices for land use plans, use of resources etc.,,,”</a:t>
            </a:r>
          </a:p>
          <a:p>
            <a:r>
              <a:rPr lang="en-US" sz="1200" kern="1200" dirty="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Earth is Alive</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6" name="Picture 5" descr="Earth in spa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497" y="2919678"/>
            <a:ext cx="3338688" cy="3340914"/>
          </a:xfrm>
          <a:prstGeom prst="rect">
            <a:avLst/>
          </a:prstGeom>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Think/Pair/Share</a:t>
            </a:r>
            <a:endParaRPr lang="en-US" dirty="0"/>
          </a:p>
        </p:txBody>
      </p:sp>
      <p:sp>
        <p:nvSpPr>
          <p:cNvPr id="4" name="Text Placeholder 3"/>
          <p:cNvSpPr>
            <a:spLocks noGrp="1"/>
          </p:cNvSpPr>
          <p:nvPr>
            <p:ph type="body" sz="half" idx="2"/>
          </p:nvPr>
        </p:nvSpPr>
        <p:spPr/>
        <p:txBody>
          <a:bodyPr/>
          <a:lstStyle/>
          <a:p>
            <a:r>
              <a:rPr lang="en-US" sz="2000" dirty="0" smtClean="0"/>
              <a:t>How do we know the Earth is alive?</a:t>
            </a:r>
          </a:p>
          <a:p>
            <a:endParaRPr lang="en-US" dirty="0"/>
          </a:p>
          <a:p>
            <a:pPr marL="285750" indent="-285750">
              <a:buFont typeface="Arial"/>
              <a:buChar char="•"/>
            </a:pPr>
            <a:r>
              <a:rPr lang="en-US" dirty="0" smtClean="0"/>
              <a:t>Name two indicators that tell you the Earth is active and not just a chunk of rock.</a:t>
            </a:r>
          </a:p>
          <a:p>
            <a:pPr marL="285750" indent="-285750">
              <a:buFont typeface="Arial"/>
              <a:buChar char="•"/>
            </a:pPr>
            <a:endParaRPr lang="en-US" dirty="0"/>
          </a:p>
          <a:p>
            <a:pPr marL="285750" indent="-285750">
              <a:buFont typeface="Arial"/>
              <a:buChar char="•"/>
            </a:pPr>
            <a:r>
              <a:rPr lang="en-US" dirty="0" smtClean="0"/>
              <a:t>After you list your two indicators, share your answers with a partner</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39558140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Humans and Planet Earth</a:t>
            </a:r>
            <a:endParaRPr lang="en-US" dirty="0"/>
          </a:p>
        </p:txBody>
      </p:sp>
      <p:sp>
        <p:nvSpPr>
          <p:cNvPr id="4" name="Text Placeholder 3"/>
          <p:cNvSpPr>
            <a:spLocks noGrp="1"/>
          </p:cNvSpPr>
          <p:nvPr>
            <p:ph type="body" sz="half" idx="2"/>
          </p:nvPr>
        </p:nvSpPr>
        <p:spPr/>
        <p:txBody>
          <a:bodyPr/>
          <a:lstStyle/>
          <a:p>
            <a:r>
              <a:rPr lang="en-US" dirty="0" smtClean="0"/>
              <a:t>Humans and Earth are both “alive”.</a:t>
            </a:r>
            <a:endParaRPr lang="en-US" dirty="0"/>
          </a:p>
          <a:p>
            <a:r>
              <a:rPr lang="en-US" dirty="0" smtClean="0"/>
              <a:t>Create a T-chart of different indicators showing how humans and Earth are both active systems.</a:t>
            </a:r>
          </a:p>
          <a:p>
            <a:r>
              <a:rPr lang="en-US" dirty="0" smtClean="0"/>
              <a:t>Compare your lists for humans and Earth. Are there any similarities?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1278033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Importance of Volcanoes</a:t>
            </a:r>
            <a:endParaRPr lang="en-US" dirty="0"/>
          </a:p>
        </p:txBody>
      </p:sp>
      <p:sp>
        <p:nvSpPr>
          <p:cNvPr id="4" name="Text Placeholder 3"/>
          <p:cNvSpPr>
            <a:spLocks noGrp="1"/>
          </p:cNvSpPr>
          <p:nvPr>
            <p:ph type="body" sz="half" idx="2"/>
          </p:nvPr>
        </p:nvSpPr>
        <p:spPr/>
        <p:txBody>
          <a:bodyPr/>
          <a:lstStyle/>
          <a:p>
            <a:r>
              <a:rPr lang="en-US" dirty="0" smtClean="0"/>
              <a:t>Volcanoes are one of the primary ways we can see that the Earth is alive</a:t>
            </a:r>
            <a:endParaRPr lang="en-US" dirty="0"/>
          </a:p>
          <a:p>
            <a:r>
              <a:rPr lang="en-US" dirty="0" smtClean="0"/>
              <a:t>So what do volcanoes do? </a:t>
            </a:r>
            <a:endParaRPr lang="en-US" dirty="0"/>
          </a:p>
          <a:p>
            <a:r>
              <a:rPr lang="en-US" dirty="0" smtClean="0"/>
              <a:t>What role do they play in Earth’s history?</a:t>
            </a:r>
          </a:p>
          <a:p>
            <a:pPr marL="285750" indent="-285750">
              <a:buFont typeface="Arial"/>
              <a:buChar char="•"/>
            </a:pPr>
            <a:r>
              <a:rPr lang="en-US" dirty="0" smtClean="0"/>
              <a:t>Degas</a:t>
            </a:r>
          </a:p>
          <a:p>
            <a:pPr marL="285750" indent="-285750">
              <a:buFont typeface="Arial"/>
              <a:buChar char="•"/>
            </a:pPr>
            <a:r>
              <a:rPr lang="en-US" dirty="0" smtClean="0"/>
              <a:t>Highlight plate tectonics</a:t>
            </a:r>
          </a:p>
          <a:p>
            <a:pPr marL="285750" indent="-285750">
              <a:buFont typeface="Arial"/>
              <a:buChar char="•"/>
            </a:pPr>
            <a:r>
              <a:rPr lang="en-US" dirty="0" smtClean="0"/>
              <a:t>Eruptions</a:t>
            </a:r>
          </a:p>
          <a:p>
            <a:pPr marL="285750" indent="-285750">
              <a:buFont typeface="Arial"/>
              <a:buChar char="•"/>
            </a:pPr>
            <a:r>
              <a:rPr lang="en-US" dirty="0" smtClean="0"/>
              <a:t>Cool the Earth</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9067484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Volcano Advertisement</a:t>
            </a:r>
            <a:endParaRPr lang="en-US" dirty="0"/>
          </a:p>
        </p:txBody>
      </p:sp>
      <p:sp>
        <p:nvSpPr>
          <p:cNvPr id="4" name="Text Placeholder 3"/>
          <p:cNvSpPr>
            <a:spLocks noGrp="1"/>
          </p:cNvSpPr>
          <p:nvPr>
            <p:ph type="body" sz="half" idx="2"/>
          </p:nvPr>
        </p:nvSpPr>
        <p:spPr/>
        <p:txBody>
          <a:bodyPr/>
          <a:lstStyle/>
          <a:p>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27907439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lstStyle/>
          <a:p>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11717061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lstStyle/>
          <a:p>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3" name="Picture Placeholder 2"/>
          <p:cNvSpPr>
            <a:spLocks noGrp="1"/>
          </p:cNvSpPr>
          <p:nvPr>
            <p:ph type="pic" idx="1"/>
          </p:nvPr>
        </p:nvSpPr>
        <p:spPr/>
      </p:sp>
    </p:spTree>
    <p:extLst>
      <p:ext uri="{BB962C8B-B14F-4D97-AF65-F5344CB8AC3E}">
        <p14:creationId xmlns:p14="http://schemas.microsoft.com/office/powerpoint/2010/main" val="308113642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End with a </a:t>
            </a:r>
            <a:r>
              <a:rPr lang="en-US" u="sng" dirty="0" smtClean="0"/>
              <a:t>conclusion slide</a:t>
            </a:r>
            <a:r>
              <a:rPr lang="en-US" dirty="0" smtClean="0"/>
              <a:t> that sums up what you presented</a:t>
            </a:r>
            <a:endParaRPr lang="en-US" dirty="0"/>
          </a:p>
          <a:p>
            <a:r>
              <a:rPr lang="en-US" dirty="0" smtClean="0"/>
              <a:t>However, consider writing a few bullets with </a:t>
            </a:r>
            <a:r>
              <a:rPr lang="en-US" u="sng" dirty="0" smtClean="0"/>
              <a:t>bring home points</a:t>
            </a:r>
            <a:r>
              <a:rPr lang="en-US" dirty="0" smtClean="0"/>
              <a:t> that you want the audience to remember and give the presenter a chance to wrap up the talk in a professional fashion</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5203</TotalTime>
  <Words>1000</Words>
  <Application>Microsoft Macintosh PowerPoint</Application>
  <PresentationFormat>On-screen Show (4:3)</PresentationFormat>
  <Paragraphs>195</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SCC</vt:lpstr>
      <vt:lpstr>The Earth is Alive</vt:lpstr>
      <vt:lpstr>Think/Pair/Share</vt:lpstr>
      <vt:lpstr>Humans and Planet Earth</vt:lpstr>
      <vt:lpstr>The Importance of Volcanoes</vt:lpstr>
      <vt:lpstr>Volcano Advertisement</vt:lpstr>
      <vt:lpstr>PowerPoint Presentation</vt:lpstr>
      <vt:lpstr>PowerPoint Presentation</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Geoffrey Cromwell</cp:lastModifiedBy>
  <cp:revision>94</cp:revision>
  <cp:lastPrinted>2011-07-11T02:33:14Z</cp:lastPrinted>
  <dcterms:created xsi:type="dcterms:W3CDTF">2011-06-23T20:06:11Z</dcterms:created>
  <dcterms:modified xsi:type="dcterms:W3CDTF">2013-02-08T08:39:16Z</dcterms:modified>
</cp:coreProperties>
</file>