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8"/>
  </p:notesMasterIdLst>
  <p:sldIdLst>
    <p:sldId id="259" r:id="rId2"/>
    <p:sldId id="275" r:id="rId3"/>
    <p:sldId id="276" r:id="rId4"/>
    <p:sldId id="278" r:id="rId5"/>
    <p:sldId id="279" r:id="rId6"/>
    <p:sldId id="261" r:id="rId7"/>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1pPr>
    <a:lvl2pPr marL="4572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2pPr>
    <a:lvl3pPr marL="9144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3pPr>
    <a:lvl4pPr marL="13716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4pPr>
    <a:lvl5pPr marL="1828800" algn="l" defTabSz="457200" rtl="0" fontAlgn="base">
      <a:spcBef>
        <a:spcPct val="0"/>
      </a:spcBef>
      <a:spcAft>
        <a:spcPct val="0"/>
      </a:spcAft>
      <a:defRPr kern="1200">
        <a:solidFill>
          <a:schemeClr val="tx1"/>
        </a:solidFill>
        <a:latin typeface="Georgia" panose="02040502050405020303"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Georgia" panose="02040502050405020303"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990" autoAdjust="0"/>
  </p:normalViewPr>
  <p:slideViewPr>
    <p:cSldViewPr snapToGrid="0" snapToObjects="1">
      <p:cViewPr varScale="1">
        <p:scale>
          <a:sx n="77" d="100"/>
          <a:sy n="77" d="100"/>
        </p:scale>
        <p:origin x="9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528"/>
    </p:cViewPr>
  </p:notesTextViewPr>
  <p:notesViewPr>
    <p:cSldViewPr snapToGrid="0" snapToObjects="1">
      <p:cViewPr varScale="1">
        <p:scale>
          <a:sx n="69" d="100"/>
          <a:sy n="69" d="100"/>
        </p:scale>
        <p:origin x="-256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C61B9B9E-1D18-46FE-9655-A43BB9E3C8AE}" type="datetimeFigureOut">
              <a:rPr lang="en-US"/>
              <a:pPr/>
              <a:t>5/18/2013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4748238-0FF1-4A7A-AEAC-DA02EB38A720}" type="slidenum">
              <a:rPr lang="en-US"/>
              <a:pPr/>
              <a:t>‹#›</a:t>
            </a:fld>
            <a:endParaRPr lang="en-US"/>
          </a:p>
        </p:txBody>
      </p:sp>
    </p:spTree>
    <p:extLst>
      <p:ext uri="{BB962C8B-B14F-4D97-AF65-F5344CB8AC3E}">
        <p14:creationId xmlns:p14="http://schemas.microsoft.com/office/powerpoint/2010/main" val="159153057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0" fontAlgn="base" latinLnBrk="0" hangingPunct="0">
              <a:lnSpc>
                <a:spcPct val="100000"/>
              </a:lnSpc>
              <a:spcBef>
                <a:spcPct val="0"/>
              </a:spcBef>
              <a:spcAft>
                <a:spcPct val="0"/>
              </a:spcAft>
              <a:buClrTx/>
              <a:buSzTx/>
              <a:buFontTx/>
              <a:buNone/>
              <a:tabLst/>
              <a:defRPr/>
            </a:pPr>
            <a:r>
              <a:rPr lang="en-US" b="1" dirty="0" smtClean="0"/>
              <a:t>Authors: </a:t>
            </a:r>
            <a:r>
              <a:rPr lang="en-US" dirty="0" smtClean="0"/>
              <a:t>Sean Walstead, Scripps Institution of Oceanography; Alison</a:t>
            </a:r>
            <a:r>
              <a:rPr lang="en-US" baseline="0" dirty="0" smtClean="0"/>
              <a:t> Dickens</a:t>
            </a:r>
            <a:r>
              <a:rPr lang="en-US" dirty="0" smtClean="0"/>
              <a:t>, Lincoln High School, San Diego Unified District.</a:t>
            </a:r>
          </a:p>
          <a:p>
            <a:pPr>
              <a:spcBef>
                <a:spcPct val="0"/>
              </a:spcBef>
              <a:buFontTx/>
              <a:buNone/>
            </a:pPr>
            <a:endParaRPr lang="en-US" b="1" dirty="0" smtClean="0"/>
          </a:p>
          <a:p>
            <a:pPr>
              <a:spcBef>
                <a:spcPct val="0"/>
              </a:spcBef>
              <a:buFontTx/>
              <a:buAutoNum type="arabicPeriod"/>
            </a:pPr>
            <a:r>
              <a:rPr lang="en-US" b="1" dirty="0" smtClean="0"/>
              <a:t>WHY</a:t>
            </a:r>
            <a:r>
              <a:rPr lang="en-US" dirty="0" smtClean="0"/>
              <a:t> : </a:t>
            </a:r>
            <a:r>
              <a:rPr lang="en-US" sz="1200" kern="1200" dirty="0" smtClean="0">
                <a:solidFill>
                  <a:schemeClr val="tx1"/>
                </a:solidFill>
                <a:effectLst/>
                <a:latin typeface="+mn-lt"/>
                <a:ea typeface="MS PGothic" panose="020B0600070205080204" pitchFamily="34" charset="-128"/>
                <a:cs typeface="ＭＳ Ｐゴシック" charset="0"/>
              </a:rPr>
              <a:t>The carbon cycle is the biogeochemical cycle by which carbon is transferred between the biosphere, geosphere, hydrosphere, and atmosphere. A place where carbon is stored is known as a reservoir or pool while the exchange of carbon between reservoirs is known as a flux. The</a:t>
            </a:r>
            <a:r>
              <a:rPr lang="en-US" sz="1200" kern="1200" baseline="0" dirty="0" smtClean="0">
                <a:solidFill>
                  <a:schemeClr val="tx1"/>
                </a:solidFill>
                <a:effectLst/>
                <a:latin typeface="+mn-lt"/>
                <a:ea typeface="MS PGothic" panose="020B0600070205080204" pitchFamily="34" charset="-128"/>
                <a:cs typeface="ＭＳ Ｐゴシック" charset="0"/>
              </a:rPr>
              <a:t> pathways by which carbon is transferred are specific to which reservoirs are exchanging carbon. Carbon-based molecules are the main component of biological compounds. Carbon dioxide in the atmosphere is a greenhouse gas and is the most important human-contributed greenhouse gas. </a:t>
            </a:r>
          </a:p>
          <a:p>
            <a:pPr>
              <a:spcBef>
                <a:spcPct val="0"/>
              </a:spcBef>
              <a:buFontTx/>
              <a:buAutoNum type="arabicPeriod"/>
            </a:pPr>
            <a:endParaRPr lang="en-US" sz="1200" kern="1200" dirty="0" smtClean="0">
              <a:solidFill>
                <a:schemeClr val="tx1"/>
              </a:solidFill>
              <a:effectLst/>
              <a:latin typeface="+mn-lt"/>
              <a:ea typeface="MS PGothic" panose="020B0600070205080204" pitchFamily="34" charset="-128"/>
              <a:cs typeface="ＭＳ Ｐゴシック" charset="0"/>
            </a:endParaRPr>
          </a:p>
          <a:p>
            <a:pPr>
              <a:spcBef>
                <a:spcPct val="0"/>
              </a:spcBef>
              <a:buFontTx/>
              <a:buAutoNum type="arabicPeriod"/>
            </a:pPr>
            <a:r>
              <a:rPr lang="en-US" b="1" dirty="0" smtClean="0"/>
              <a:t>SUMMARY</a:t>
            </a:r>
            <a:r>
              <a:rPr lang="en-US" dirty="0" smtClean="0"/>
              <a:t>:  </a:t>
            </a:r>
            <a:r>
              <a:rPr lang="en-US" sz="1200" kern="1200" dirty="0" smtClean="0">
                <a:solidFill>
                  <a:schemeClr val="tx1"/>
                </a:solidFill>
                <a:effectLst/>
                <a:latin typeface="+mn-lt"/>
                <a:ea typeface="MS PGothic" panose="020B0600070205080204" pitchFamily="34" charset="-128"/>
                <a:cs typeface="ＭＳ Ｐゴシック" charset="0"/>
              </a:rPr>
              <a:t>In this activity students will be given a brief introduction to the carbon cycle and then</a:t>
            </a:r>
            <a:r>
              <a:rPr lang="en-US" sz="1200" kern="1200" baseline="0" dirty="0" smtClean="0">
                <a:solidFill>
                  <a:schemeClr val="tx1"/>
                </a:solidFill>
                <a:effectLst/>
                <a:latin typeface="+mn-lt"/>
                <a:ea typeface="MS PGothic" panose="020B0600070205080204" pitchFamily="34" charset="-128"/>
                <a:cs typeface="ＭＳ Ｐゴシック" charset="0"/>
              </a:rPr>
              <a:t> </a:t>
            </a:r>
            <a:r>
              <a:rPr lang="en-US" sz="1200" kern="1200" dirty="0" smtClean="0">
                <a:solidFill>
                  <a:schemeClr val="tx1"/>
                </a:solidFill>
                <a:effectLst/>
                <a:latin typeface="+mn-lt"/>
                <a:ea typeface="MS PGothic" panose="020B0600070205080204" pitchFamily="34" charset="-128"/>
                <a:cs typeface="ＭＳ Ｐゴシック" charset="0"/>
              </a:rPr>
              <a:t>will individually (or in pairs) play “The Carbon Cycle Game” on</a:t>
            </a:r>
            <a:r>
              <a:rPr lang="en-US" sz="1200" kern="1200" baseline="0" dirty="0" smtClean="0">
                <a:solidFill>
                  <a:schemeClr val="tx1"/>
                </a:solidFill>
                <a:effectLst/>
                <a:latin typeface="+mn-lt"/>
                <a:ea typeface="MS PGothic" panose="020B0600070205080204" pitchFamily="34" charset="-128"/>
                <a:cs typeface="ＭＳ Ｐゴシック" charset="0"/>
              </a:rPr>
              <a:t> computers</a:t>
            </a:r>
            <a:r>
              <a:rPr lang="en-US" sz="1200" kern="1200" dirty="0" smtClean="0">
                <a:solidFill>
                  <a:schemeClr val="tx1"/>
                </a:solidFill>
                <a:effectLst/>
                <a:latin typeface="+mn-lt"/>
                <a:ea typeface="MS PGothic" panose="020B0600070205080204" pitchFamily="34" charset="-128"/>
                <a:cs typeface="ＭＳ Ｐゴシック" charset="0"/>
              </a:rPr>
              <a:t>. While they are playing the game, they will be completing an associated worksheet. Most answers to the worksheet questions are found in the descriptive text provided while playing the computer game. The</a:t>
            </a:r>
            <a:r>
              <a:rPr lang="en-US" sz="1200" kern="1200" baseline="0" dirty="0" smtClean="0">
                <a:solidFill>
                  <a:schemeClr val="tx1"/>
                </a:solidFill>
                <a:effectLst/>
                <a:latin typeface="+mn-lt"/>
                <a:ea typeface="MS PGothic" panose="020B0600070205080204" pitchFamily="34" charset="-128"/>
                <a:cs typeface="ＭＳ Ｐゴシック" charset="0"/>
              </a:rPr>
              <a:t> goal here is to understand that carbon exists in many forms and in many places. Students should be able to recognize pathways in the carbon cycle and be able to identify the pathways that humans play a direct role in.</a:t>
            </a:r>
            <a:endParaRPr lang="en-US" dirty="0" smtClean="0"/>
          </a:p>
          <a:p>
            <a:pPr>
              <a:spcBef>
                <a:spcPct val="0"/>
              </a:spcBef>
              <a:buFontTx/>
              <a:buAutoNum type="arabicPeriod"/>
            </a:pPr>
            <a:endParaRPr lang="en-US" dirty="0" smtClean="0"/>
          </a:p>
          <a:p>
            <a:pPr marL="0" marR="0" indent="0" algn="l" defTabSz="457200" rtl="0" eaLnBrk="0" fontAlgn="base" latinLnBrk="0" hangingPunct="0">
              <a:lnSpc>
                <a:spcPct val="100000"/>
              </a:lnSpc>
              <a:spcBef>
                <a:spcPct val="0"/>
              </a:spcBef>
              <a:spcAft>
                <a:spcPct val="0"/>
              </a:spcAft>
              <a:buClrTx/>
              <a:buSzTx/>
              <a:buFontTx/>
              <a:buAutoNum type="arabicPeriod"/>
              <a:tabLst/>
              <a:defRPr/>
            </a:pPr>
            <a:r>
              <a:rPr lang="en-US" b="1" dirty="0" smtClean="0"/>
              <a:t>PICTURE CREDIT</a:t>
            </a:r>
            <a:r>
              <a:rPr lang="en-US" dirty="0" smtClean="0"/>
              <a:t>: http://www.earthgauge.net/wp-content/uploads/2012/05/ocean2.jpg</a:t>
            </a:r>
          </a:p>
          <a:p>
            <a:pPr>
              <a:spcBef>
                <a:spcPct val="0"/>
              </a:spcBef>
              <a:buFontTx/>
              <a:buAutoNum type="arabicPeriod"/>
            </a:pPr>
            <a:endParaRPr lang="en-US" dirty="0" smtClean="0"/>
          </a:p>
          <a:p>
            <a:pPr marL="0" marR="0" indent="0" algn="l" defTabSz="457200" rtl="0" eaLnBrk="0" fontAlgn="base" latinLnBrk="0" hangingPunct="0">
              <a:lnSpc>
                <a:spcPct val="100000"/>
              </a:lnSpc>
              <a:spcBef>
                <a:spcPct val="0"/>
              </a:spcBef>
              <a:spcAft>
                <a:spcPct val="0"/>
              </a:spcAft>
              <a:buClrTx/>
              <a:buSzTx/>
              <a:buFontTx/>
              <a:buAutoNum type="arabicPeriod"/>
              <a:tabLst/>
              <a:defRPr/>
            </a:pPr>
            <a:r>
              <a:rPr lang="en-US" b="1" dirty="0" smtClean="0"/>
              <a:t>WEBSITES USED IN THIS PRESENTATION</a:t>
            </a:r>
            <a:r>
              <a:rPr lang="en-US" dirty="0" smtClean="0"/>
              <a:t>: Worksheet</a:t>
            </a:r>
            <a:r>
              <a:rPr lang="en-US" baseline="0" dirty="0" smtClean="0"/>
              <a:t> adapted from Biogeochemistry Unit by K. Row and M. </a:t>
            </a:r>
            <a:r>
              <a:rPr lang="en-US" baseline="0" dirty="0" err="1" smtClean="0"/>
              <a:t>Quessenbery</a:t>
            </a:r>
            <a:r>
              <a:rPr lang="en-US" baseline="0" dirty="0" smtClean="0"/>
              <a:t> on SCC Classroom Connection website http://earthref.org/SCC/lessons/2010/biogeochemistry/, computer game activity by Lisa Gardiner and Julia </a:t>
            </a:r>
            <a:r>
              <a:rPr lang="en-US" baseline="0" dirty="0" err="1" smtClean="0"/>
              <a:t>Genyuk</a:t>
            </a:r>
            <a:r>
              <a:rPr lang="en-US" baseline="0" dirty="0" smtClean="0"/>
              <a:t> </a:t>
            </a:r>
            <a:r>
              <a:rPr lang="en-US" sz="1200" i="0" dirty="0" smtClean="0">
                <a:solidFill>
                  <a:srgbClr val="FF0000"/>
                </a:solidFill>
                <a:effectLst>
                  <a:outerShdw blurRad="38100" dist="38100" dir="2700000" algn="tl">
                    <a:srgbClr val="000000">
                      <a:alpha val="43137"/>
                    </a:srgbClr>
                  </a:outerShdw>
                </a:effectLst>
              </a:rPr>
              <a:t>http://www.windows2universe.org/earth/climate/</a:t>
            </a:r>
            <a:r>
              <a:rPr lang="en-US" sz="1200" i="0" dirty="0" err="1" smtClean="0">
                <a:solidFill>
                  <a:srgbClr val="FF0000"/>
                </a:solidFill>
                <a:effectLst>
                  <a:outerShdw blurRad="38100" dist="38100" dir="2700000" algn="tl">
                    <a:srgbClr val="000000">
                      <a:alpha val="43137"/>
                    </a:srgbClr>
                  </a:outerShdw>
                </a:effectLst>
              </a:rPr>
              <a:t>carbon_cycle.html</a:t>
            </a:r>
            <a:r>
              <a:rPr lang="en-US" sz="1200" i="0" dirty="0" smtClean="0">
                <a:solidFill>
                  <a:srgbClr val="FF0000"/>
                </a:solidFill>
                <a:effectLst>
                  <a:outerShdw blurRad="38100" dist="38100" dir="2700000" algn="tl">
                    <a:srgbClr val="000000">
                      <a:alpha val="43137"/>
                    </a:srgbClr>
                  </a:outerShdw>
                </a:effectLst>
              </a:rPr>
              <a:t> distributed</a:t>
            </a:r>
            <a:r>
              <a:rPr lang="en-US" sz="1200" i="0" baseline="0" dirty="0" smtClean="0">
                <a:solidFill>
                  <a:srgbClr val="FF0000"/>
                </a:solidFill>
                <a:effectLst>
                  <a:outerShdw blurRad="38100" dist="38100" dir="2700000" algn="tl">
                    <a:srgbClr val="000000">
                      <a:alpha val="43137"/>
                    </a:srgbClr>
                  </a:outerShdw>
                </a:effectLst>
              </a:rPr>
              <a:t> by the National Earth Science Teacher Association (NESTA  http://</a:t>
            </a:r>
            <a:r>
              <a:rPr lang="en-US" sz="1200" i="0" baseline="0" dirty="0" err="1" smtClean="0">
                <a:solidFill>
                  <a:srgbClr val="FF0000"/>
                </a:solidFill>
                <a:effectLst>
                  <a:outerShdw blurRad="38100" dist="38100" dir="2700000" algn="tl">
                    <a:srgbClr val="000000">
                      <a:alpha val="43137"/>
                    </a:srgbClr>
                  </a:outerShdw>
                </a:effectLst>
              </a:rPr>
              <a:t>www.nestanet.org</a:t>
            </a:r>
            <a:r>
              <a:rPr lang="en-US" sz="1200" i="0" baseline="0" dirty="0" smtClean="0">
                <a:solidFill>
                  <a:srgbClr val="FF0000"/>
                </a:solidFill>
                <a:effectLst>
                  <a:outerShdw blurRad="38100" dist="38100" dir="2700000" algn="tl">
                    <a:srgbClr val="000000">
                      <a:alpha val="43137"/>
                    </a:srgbClr>
                  </a:outerShdw>
                </a:effectLst>
              </a:rPr>
              <a:t>/</a:t>
            </a:r>
            <a:r>
              <a:rPr lang="en-US" sz="1200" i="0" baseline="0" dirty="0" err="1" smtClean="0">
                <a:solidFill>
                  <a:srgbClr val="FF0000"/>
                </a:solidFill>
                <a:effectLst>
                  <a:outerShdw blurRad="38100" dist="38100" dir="2700000" algn="tl">
                    <a:srgbClr val="000000">
                      <a:alpha val="43137"/>
                    </a:srgbClr>
                  </a:outerShdw>
                </a:effectLst>
              </a:rPr>
              <a:t>cms</a:t>
            </a:r>
            <a:r>
              <a:rPr lang="en-US" sz="1200" i="0" baseline="0" dirty="0" smtClean="0">
                <a:solidFill>
                  <a:srgbClr val="FF0000"/>
                </a:solidFill>
                <a:effectLst>
                  <a:outerShdw blurRad="38100" dist="38100" dir="2700000" algn="tl">
                    <a:srgbClr val="000000">
                      <a:alpha val="43137"/>
                    </a:srgbClr>
                  </a:outerShdw>
                </a:effectLst>
              </a:rPr>
              <a:t>/content/welcome )</a:t>
            </a:r>
            <a:endParaRPr lang="en-US" i="0" dirty="0" smtClean="0"/>
          </a:p>
          <a:p>
            <a:pPr>
              <a:spcBef>
                <a:spcPct val="0"/>
              </a:spcBef>
              <a:buFontTx/>
              <a:buAutoNum type="arabicPeriod"/>
            </a:pPr>
            <a:endParaRPr lang="en-US" dirty="0" smtClean="0"/>
          </a:p>
          <a:p>
            <a:pPr>
              <a:spcBef>
                <a:spcPct val="0"/>
              </a:spcBef>
              <a:buFontTx/>
              <a:buAutoNum type="arabicPeriod"/>
            </a:pPr>
            <a:r>
              <a:rPr lang="en-US" b="1" dirty="0" smtClean="0"/>
              <a:t>ADDITIONAL READING</a:t>
            </a:r>
            <a:r>
              <a:rPr lang="en-US" dirty="0" smtClean="0"/>
              <a:t>:</a:t>
            </a:r>
            <a:r>
              <a:rPr lang="en-US" baseline="0" dirty="0" smtClean="0"/>
              <a:t> Carbon Cycle Interactive Game additional information http://www.windows2universe.org/teacher_resources/teach_carbongame.html, General carbon cycle info http://en.wikipedia.org/wiki/Carbon_cycle, Detailed role of biology in carbon cycle http://dilu.bol.ucla.edu/home.html</a:t>
            </a:r>
            <a:endParaRPr lang="en-US" dirty="0" smtClean="0"/>
          </a:p>
          <a:p>
            <a:pPr>
              <a:spcBef>
                <a:spcPct val="0"/>
              </a:spcBef>
              <a:buFontTx/>
              <a:buAutoNum type="arabicPeriod"/>
            </a:pPr>
            <a:endParaRPr lang="en-US" dirty="0" smtClean="0"/>
          </a:p>
          <a:p>
            <a:pPr>
              <a:spcBef>
                <a:spcPct val="0"/>
              </a:spcBef>
              <a:buFontTx/>
              <a:buAutoNum type="arabicPeriod"/>
            </a:pPr>
            <a:r>
              <a:rPr lang="en-US" b="1" dirty="0" smtClean="0"/>
              <a:t>CONTEXT FOR USE</a:t>
            </a:r>
            <a:r>
              <a:rPr lang="en-US" dirty="0" smtClean="0"/>
              <a:t>: This lesson</a:t>
            </a:r>
            <a:r>
              <a:rPr lang="en-US" baseline="0" dirty="0" smtClean="0"/>
              <a:t> is designed for a high school chemistry class. It is the first in a sequence of 5 lessons aimed at covering interactions between the ocean and atmosphere. Although students have most likely encountered the material in this lesson in another science class, the idea is to get students thinking about chemistry in a broad Earth system context.</a:t>
            </a:r>
            <a:endParaRPr lang="en-US" dirty="0" smtClean="0"/>
          </a:p>
          <a:p>
            <a:pPr>
              <a:spcBef>
                <a:spcPct val="0"/>
              </a:spcBef>
              <a:buFontTx/>
              <a:buAutoNum type="arabicPeriod"/>
            </a:pPr>
            <a:endParaRPr lang="en-US" dirty="0" smtClean="0"/>
          </a:p>
          <a:p>
            <a:pPr>
              <a:spcBef>
                <a:spcPct val="0"/>
              </a:spcBef>
              <a:buFontTx/>
              <a:buAutoNum type="arabicPeriod"/>
            </a:pPr>
            <a:r>
              <a:rPr lang="en-US" b="1" dirty="0" smtClean="0"/>
              <a:t>MISCONCEPTIONS</a:t>
            </a:r>
            <a:r>
              <a:rPr lang="en-US" dirty="0" smtClean="0"/>
              <a:t>:</a:t>
            </a:r>
          </a:p>
          <a:p>
            <a:pPr marL="171450" indent="-171450">
              <a:spcBef>
                <a:spcPct val="0"/>
              </a:spcBef>
              <a:buFontTx/>
              <a:buChar char="-"/>
            </a:pPr>
            <a:r>
              <a:rPr lang="en-US" baseline="0" dirty="0" smtClean="0"/>
              <a:t>Fossil fuels are formed from the fossils of dead organisms.</a:t>
            </a:r>
          </a:p>
          <a:p>
            <a:pPr marL="171450" indent="-171450">
              <a:spcBef>
                <a:spcPct val="0"/>
              </a:spcBef>
              <a:buFontTx/>
              <a:buChar char="-"/>
            </a:pPr>
            <a:r>
              <a:rPr lang="en-US" baseline="0" dirty="0" smtClean="0"/>
              <a:t>The only form of carbon in the carbon cycle is carbon dioxide.</a:t>
            </a:r>
          </a:p>
          <a:p>
            <a:pPr marL="0" indent="0">
              <a:spcBef>
                <a:spcPct val="0"/>
              </a:spcBef>
              <a:buFontTx/>
              <a:buNone/>
            </a:pPr>
            <a:endParaRPr lang="en-US" baseline="0" dirty="0" smtClean="0"/>
          </a:p>
          <a:p>
            <a:pPr marL="0" indent="0">
              <a:spcBef>
                <a:spcPct val="0"/>
              </a:spcBef>
              <a:buFontTx/>
              <a:buNone/>
            </a:pPr>
            <a:r>
              <a:rPr lang="en-US" b="1" baseline="0" dirty="0" smtClean="0"/>
              <a:t>8.</a:t>
            </a:r>
            <a:r>
              <a:rPr lang="en-US" b="1" dirty="0" smtClean="0"/>
              <a:t>EVALUATION TIPS: </a:t>
            </a:r>
            <a:r>
              <a:rPr lang="en-US" b="0" dirty="0" smtClean="0"/>
              <a:t>Students</a:t>
            </a:r>
            <a:r>
              <a:rPr lang="en-US" b="0" baseline="0" dirty="0" smtClean="0"/>
              <a:t> will be completing and turning in the associated worksheet with the computer activity.</a:t>
            </a:r>
            <a:endParaRPr lang="en-US" b="1" dirty="0" smtClean="0"/>
          </a:p>
          <a:p>
            <a:pPr>
              <a:spcBef>
                <a:spcPct val="0"/>
              </a:spcBef>
              <a:buFontTx/>
              <a:buNone/>
            </a:pPr>
            <a:endParaRPr lang="en-US" dirty="0" smtClean="0"/>
          </a:p>
          <a:p>
            <a:pPr>
              <a:spcBef>
                <a:spcPct val="0"/>
              </a:spcBef>
              <a:buFontTx/>
              <a:buNone/>
            </a:pPr>
            <a:r>
              <a:rPr lang="en-US" b="1" dirty="0" smtClean="0"/>
              <a:t>9.TEACHING NOTES</a:t>
            </a:r>
            <a:r>
              <a:rPr lang="en-US" dirty="0" smtClean="0"/>
              <a:t>:</a:t>
            </a:r>
          </a:p>
          <a:p>
            <a:pPr marL="171450" indent="-171450">
              <a:spcBef>
                <a:spcPct val="0"/>
              </a:spcBef>
              <a:buFontTx/>
              <a:buChar char="-"/>
            </a:pPr>
            <a:r>
              <a:rPr lang="en-US" b="0" baseline="0" dirty="0" smtClean="0"/>
              <a:t>Present PowerPoint lesson on the global carbon cycle.</a:t>
            </a:r>
          </a:p>
          <a:p>
            <a:pPr marL="171450" indent="-171450">
              <a:spcBef>
                <a:spcPct val="0"/>
              </a:spcBef>
              <a:buFontTx/>
              <a:buChar char="-"/>
            </a:pPr>
            <a:r>
              <a:rPr lang="en-US" b="0" baseline="0" dirty="0" smtClean="0"/>
              <a:t>Pass out worksheets to students and assign students to a computer.</a:t>
            </a:r>
          </a:p>
          <a:p>
            <a:pPr marL="171450" indent="-171450">
              <a:spcBef>
                <a:spcPct val="0"/>
              </a:spcBef>
              <a:buFontTx/>
              <a:buChar char="-"/>
            </a:pPr>
            <a:r>
              <a:rPr lang="en-US" b="0" baseline="0" dirty="0" smtClean="0"/>
              <a:t>Instruct students to complete their worksheets while playing the computer game.</a:t>
            </a:r>
          </a:p>
          <a:p>
            <a:pPr marL="171450" indent="-171450">
              <a:spcBef>
                <a:spcPct val="0"/>
              </a:spcBef>
              <a:buFontTx/>
              <a:buChar char="-"/>
            </a:pPr>
            <a:r>
              <a:rPr lang="en-US" b="0" baseline="0" dirty="0" smtClean="0"/>
              <a:t>If time permits, review answers to the students worksheet.</a:t>
            </a:r>
            <a:endParaRPr lang="en-US" b="0" dirty="0" smtClean="0"/>
          </a:p>
        </p:txBody>
      </p:sp>
      <p:sp>
        <p:nvSpPr>
          <p:cNvPr id="1536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4B1A322C-2876-40CC-84DA-79C1189D9936}" type="slidenum">
              <a:rPr lang="en-US" sz="1200">
                <a:latin typeface="Calibri" panose="020F0502020204030204" pitchFamily="34" charset="0"/>
              </a:rPr>
              <a:pPr eaLnBrk="1" hangingPunct="1"/>
              <a:t>1</a:t>
            </a:fld>
            <a:endParaRPr lang="en-US" sz="1200">
              <a:latin typeface="Calibri" panose="020F0502020204030204" pitchFamily="34" charset="0"/>
            </a:endParaRPr>
          </a:p>
        </p:txBody>
      </p:sp>
    </p:spTree>
    <p:extLst>
      <p:ext uri="{BB962C8B-B14F-4D97-AF65-F5344CB8AC3E}">
        <p14:creationId xmlns:p14="http://schemas.microsoft.com/office/powerpoint/2010/main" val="586833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dirty="0" smtClean="0"/>
              <a:t>The goal here is to introduce the definition of carbon cycle.</a:t>
            </a:r>
          </a:p>
          <a:p>
            <a:pPr>
              <a:spcBef>
                <a:spcPct val="0"/>
              </a:spcBef>
            </a:pPr>
            <a:endParaRPr lang="en-US" dirty="0" smtClean="0"/>
          </a:p>
          <a:p>
            <a:pPr>
              <a:spcBef>
                <a:spcPct val="0"/>
              </a:spcBef>
            </a:pPr>
            <a:r>
              <a:rPr lang="en-US" dirty="0" smtClean="0"/>
              <a:t>1.) Ask students to volunteer their definition of the carbon cycle.</a:t>
            </a:r>
          </a:p>
          <a:p>
            <a:pPr marL="0" marR="0" indent="0" algn="l" defTabSz="457200" rtl="0" eaLnBrk="0" fontAlgn="base" latinLnBrk="0" hangingPunct="0">
              <a:lnSpc>
                <a:spcPct val="100000"/>
              </a:lnSpc>
              <a:spcBef>
                <a:spcPct val="0"/>
              </a:spcBef>
              <a:spcAft>
                <a:spcPct val="0"/>
              </a:spcAft>
              <a:buClrTx/>
              <a:buSzTx/>
              <a:buFontTx/>
              <a:buNone/>
              <a:tabLst/>
              <a:defRPr/>
            </a:pPr>
            <a:r>
              <a:rPr lang="en-US" dirty="0" smtClean="0"/>
              <a:t>2.) Once several students have answered, reveal the definition box in the slide. </a:t>
            </a:r>
            <a:r>
              <a:rPr lang="en-US" b="0" i="1" dirty="0" smtClean="0"/>
              <a:t>Answer</a:t>
            </a:r>
            <a:r>
              <a:rPr lang="en-US" i="1" dirty="0" smtClean="0"/>
              <a:t>: </a:t>
            </a:r>
            <a:r>
              <a:rPr lang="en-US" sz="1200" i="1" kern="1200" dirty="0" smtClean="0">
                <a:solidFill>
                  <a:schemeClr val="tx1"/>
                </a:solidFill>
                <a:latin typeface="+mn-lt"/>
                <a:ea typeface="MS PGothic" panose="020B0600070205080204" pitchFamily="34" charset="-128"/>
                <a:cs typeface="ＭＳ Ｐゴシック" charset="0"/>
              </a:rPr>
              <a:t>The carbon cycle is the biogeochemical cycle by which carbon is transferred between the biosphere, geosphere, hydrosphere, and atmosphere.</a:t>
            </a:r>
            <a:endParaRPr lang="en-US" i="1" dirty="0" smtClean="0"/>
          </a:p>
          <a:p>
            <a:pPr>
              <a:spcBef>
                <a:spcPct val="0"/>
              </a:spcBef>
            </a:pPr>
            <a:r>
              <a:rPr lang="en-US" dirty="0" smtClean="0"/>
              <a:t>3.)</a:t>
            </a:r>
            <a:r>
              <a:rPr lang="en-US" baseline="0" dirty="0" smtClean="0"/>
              <a:t> </a:t>
            </a:r>
            <a:r>
              <a:rPr lang="en-US" dirty="0" smtClean="0"/>
              <a:t>Ask students to come to the projection and point out in turn, the biosphere, the geosphere, the hydrosphere, and the atmosphere. Discuss the root-words in each of those terms.</a:t>
            </a:r>
          </a:p>
          <a:p>
            <a:pPr>
              <a:spcBef>
                <a:spcPct val="0"/>
              </a:spcBef>
            </a:pPr>
            <a:endParaRPr lang="en-US" dirty="0" smtClean="0"/>
          </a:p>
          <a:p>
            <a:pPr>
              <a:spcBef>
                <a:spcPct val="0"/>
              </a:spcBef>
            </a:pPr>
            <a:r>
              <a:rPr lang="en-US" dirty="0" smtClean="0"/>
              <a:t>Bio-</a:t>
            </a:r>
            <a:r>
              <a:rPr lang="en-US" baseline="0" dirty="0" smtClean="0"/>
              <a:t> relates to life. The carbon in the biosphere makes up plants and animals. Geo- relates to Earth. Only the very outermost portion of the geosphere is exposed in this picture. It is the edge of the cliffs. Most of the geosphere exists below ground. Top soil is included in the biosphere because it typically contains bacteria and other living things. Hydro- relates to water. This includes the ocean and water vapor in the atmosphere. Atmosphere relates to the sky. Although not visible to the human eye, the atmosphere is composed of many gaseous molecules, many of which contain carbon.</a:t>
            </a:r>
            <a:endParaRPr lang="en-US" dirty="0" smtClean="0"/>
          </a:p>
          <a:p>
            <a:pPr>
              <a:spcBef>
                <a:spcPct val="0"/>
              </a:spcBef>
            </a:pPr>
            <a:endParaRPr lang="en-US" dirty="0" smtClean="0"/>
          </a:p>
          <a:p>
            <a:pPr>
              <a:spcBef>
                <a:spcPct val="0"/>
              </a:spcBef>
            </a:pPr>
            <a:r>
              <a:rPr lang="en-US" b="1" dirty="0" smtClean="0"/>
              <a:t>Additional information</a:t>
            </a:r>
            <a:r>
              <a:rPr lang="en-US" dirty="0" smtClean="0"/>
              <a:t>: the biosphere is the sum of all ecosystems, the portion of the biosphere depicted here are trees and grass. However there are also organisms too small to see in this photo that belong to the biosphere such as plankton, fish, insects, birds, and small animals.</a:t>
            </a:r>
          </a:p>
          <a:p>
            <a:pPr>
              <a:spcBef>
                <a:spcPct val="0"/>
              </a:spcBef>
            </a:pPr>
            <a:endParaRPr lang="en-US" dirty="0" smtClean="0"/>
          </a:p>
          <a:p>
            <a:pPr>
              <a:spcBef>
                <a:spcPct val="0"/>
              </a:spcBef>
            </a:pPr>
            <a:r>
              <a:rPr lang="en-US" dirty="0" smtClean="0"/>
              <a:t>The geosphere refers to the densest parts of Earth, which consist mostly of rock and regolith. The geosphere consists of the inside of the Earth. Technically the geosphere is not visible in this photo, although the materials that make up the rocks and exposed dirt in the picture are the same materials that constitute the geosphere.</a:t>
            </a:r>
          </a:p>
          <a:p>
            <a:pPr>
              <a:spcBef>
                <a:spcPct val="0"/>
              </a:spcBef>
            </a:pPr>
            <a:endParaRPr lang="en-US" dirty="0" smtClean="0"/>
          </a:p>
          <a:p>
            <a:pPr>
              <a:spcBef>
                <a:spcPct val="0"/>
              </a:spcBef>
            </a:pPr>
            <a:r>
              <a:rPr lang="en-US" dirty="0" smtClean="0"/>
              <a:t>The hydrosphere is the combined mass of water found on, under, and over the surface of the planet. Both the ocean water and the clouds in the atmosphere are part of the hydrosphere. The total mass of the Earth’s hydrosphere is about 0.023% of the Earth’s total mass. The fraction of the hydrosphere that is in the Earth’s atmosphere is about 1.4 x 10^(-5). </a:t>
            </a:r>
          </a:p>
          <a:p>
            <a:pPr>
              <a:spcBef>
                <a:spcPct val="0"/>
              </a:spcBef>
            </a:pPr>
            <a:endParaRPr lang="en-US" dirty="0" smtClean="0"/>
          </a:p>
          <a:p>
            <a:pPr>
              <a:spcBef>
                <a:spcPct val="0"/>
              </a:spcBef>
            </a:pPr>
            <a:r>
              <a:rPr lang="en-US" dirty="0" smtClean="0"/>
              <a:t>The atmosphere is the layer of gases surrounding the plant that is retained by Earth’s gravity. The atmosphere is composed primarily of nitrogen (78%), oxygen (20%), and argon (1%). Carbon dioxide presently makes up 0.035% of the atmosphere.</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2</a:t>
            </a:fld>
            <a:endParaRPr lang="en-US"/>
          </a:p>
        </p:txBody>
      </p:sp>
    </p:spTree>
    <p:extLst>
      <p:ext uri="{BB962C8B-B14F-4D97-AF65-F5344CB8AC3E}">
        <p14:creationId xmlns:p14="http://schemas.microsoft.com/office/powerpoint/2010/main" val="1880338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0"/>
              </a:spcBef>
              <a:spcAft>
                <a:spcPct val="0"/>
              </a:spcAft>
              <a:buClrTx/>
              <a:buSzTx/>
              <a:buFontTx/>
              <a:buNone/>
              <a:tabLst/>
              <a:defRPr/>
            </a:pPr>
            <a:r>
              <a:rPr lang="en-US" b="0" baseline="0" dirty="0" smtClean="0"/>
              <a:t>Although students have probably seen the carbon cycle before, this slide details some of the processes involved in the carbon cycle more specifically. The goal here is to show that there are discrete pathways through which carbon flows. The computer activity following this presentation will ask them to follow a carbon atom through various reservoirs of the carbon cycle. First identify that the text in blue refers to carbon reservoirs. This is where carbon is stored. Amounts of carbon in each reservoir are given in </a:t>
            </a:r>
            <a:r>
              <a:rPr lang="en-US" b="0" baseline="0" dirty="0" err="1" smtClean="0"/>
              <a:t>petagrams</a:t>
            </a:r>
            <a:r>
              <a:rPr lang="en-US" b="0" baseline="0" dirty="0" smtClean="0"/>
              <a:t>.</a:t>
            </a:r>
          </a:p>
          <a:p>
            <a:pPr marL="0" marR="0" indent="0" algn="l" defTabSz="457200" rtl="0" eaLnBrk="0" fontAlgn="base" latinLnBrk="0" hangingPunct="0">
              <a:lnSpc>
                <a:spcPct val="100000"/>
              </a:lnSpc>
              <a:spcBef>
                <a:spcPct val="0"/>
              </a:spcBef>
              <a:spcAft>
                <a:spcPct val="0"/>
              </a:spcAft>
              <a:buClrTx/>
              <a:buSzTx/>
              <a:buFontTx/>
              <a:buNone/>
              <a:tabLst/>
              <a:defRPr/>
            </a:pPr>
            <a:endParaRPr lang="en-US" b="1" baseline="0"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baseline="0" dirty="0" smtClean="0"/>
              <a:t>Highlight the carbon flux between the ocean and atmosphere as that flux will be the topic of Lesson 4.</a:t>
            </a:r>
          </a:p>
          <a:p>
            <a:pPr marL="0" marR="0" indent="0" algn="l" defTabSz="457200" rtl="0" eaLnBrk="0" fontAlgn="base" latinLnBrk="0" hangingPunct="0">
              <a:lnSpc>
                <a:spcPct val="100000"/>
              </a:lnSpc>
              <a:spcBef>
                <a:spcPct val="0"/>
              </a:spcBef>
              <a:spcAft>
                <a:spcPct val="0"/>
              </a:spcAft>
              <a:buClrTx/>
              <a:buSzTx/>
              <a:buFontTx/>
              <a:buNone/>
              <a:tabLst/>
              <a:defRPr/>
            </a:pPr>
            <a:endParaRPr lang="en-US" baseline="0" dirty="0" smtClean="0"/>
          </a:p>
          <a:p>
            <a:pPr marL="0" marR="0" indent="0" algn="l" defTabSz="457200" rtl="0" eaLnBrk="0" fontAlgn="base" latinLnBrk="0" hangingPunct="0">
              <a:lnSpc>
                <a:spcPct val="100000"/>
              </a:lnSpc>
              <a:spcBef>
                <a:spcPct val="0"/>
              </a:spcBef>
              <a:spcAft>
                <a:spcPct val="0"/>
              </a:spcAft>
              <a:buClrTx/>
              <a:buSzTx/>
              <a:buFontTx/>
              <a:buNone/>
              <a:tabLst/>
              <a:defRPr/>
            </a:pPr>
            <a:r>
              <a:rPr lang="en-US" baseline="0" dirty="0" smtClean="0"/>
              <a:t>Some sample topics to address with students are listed below.</a:t>
            </a:r>
          </a:p>
          <a:p>
            <a:pPr>
              <a:spcBef>
                <a:spcPct val="0"/>
              </a:spcBef>
            </a:pPr>
            <a:endParaRPr lang="en-US" b="1" dirty="0" smtClean="0"/>
          </a:p>
          <a:p>
            <a:pPr>
              <a:spcBef>
                <a:spcPct val="0"/>
              </a:spcBef>
            </a:pPr>
            <a:r>
              <a:rPr lang="en-US" b="1" dirty="0" smtClean="0"/>
              <a:t>Questions to ask students w/ answers</a:t>
            </a:r>
            <a:r>
              <a:rPr lang="en-US" dirty="0" smtClean="0"/>
              <a:t>:</a:t>
            </a:r>
          </a:p>
          <a:p>
            <a:pPr marL="171450" indent="-171450">
              <a:spcBef>
                <a:spcPct val="0"/>
              </a:spcBef>
              <a:buFont typeface="Arial" panose="020B0604020202020204" pitchFamily="34" charset="0"/>
              <a:buChar char="•"/>
            </a:pPr>
            <a:r>
              <a:rPr lang="en-US" dirty="0" smtClean="0"/>
              <a:t>What are some reservoirs of carbon? </a:t>
            </a:r>
            <a:r>
              <a:rPr lang="en-US" i="1" dirty="0" smtClean="0"/>
              <a:t>Atmosphere, plants, soils, fossil fuels, Earth’s crust, surface ocean, deep ocean.</a:t>
            </a:r>
          </a:p>
          <a:p>
            <a:pPr marL="171450" indent="-171450">
              <a:spcBef>
                <a:spcPct val="0"/>
              </a:spcBef>
              <a:buFont typeface="Arial" panose="020B0604020202020204" pitchFamily="34" charset="0"/>
              <a:buChar char="•"/>
            </a:pPr>
            <a:r>
              <a:rPr lang="en-US" dirty="0" smtClean="0"/>
              <a:t>What are some common forms of carbon on Earth? </a:t>
            </a:r>
            <a:r>
              <a:rPr lang="en-US" i="1" dirty="0" smtClean="0"/>
              <a:t>Carbon dioxide (CO2), graphite/coal/diamond (pure C), methane (CH4), sugar (C6H12O6), CO3 (carbonate ion)</a:t>
            </a:r>
          </a:p>
          <a:p>
            <a:pPr marL="171450" indent="-171450">
              <a:spcBef>
                <a:spcPct val="0"/>
              </a:spcBef>
              <a:buFont typeface="Arial" panose="020B0604020202020204" pitchFamily="34" charset="0"/>
              <a:buChar char="•"/>
            </a:pPr>
            <a:r>
              <a:rPr lang="en-US" dirty="0" smtClean="0"/>
              <a:t>Are fossil fuels derived from the fossils of ancient dinosaurs? </a:t>
            </a:r>
            <a:r>
              <a:rPr lang="en-US" i="1" dirty="0" smtClean="0"/>
              <a:t>No, fossil fuels are deposits of carbon that has not been in contact with the atmosphere in more than 150 years.</a:t>
            </a:r>
          </a:p>
          <a:p>
            <a:pPr marL="171450" indent="-171450">
              <a:spcBef>
                <a:spcPct val="0"/>
              </a:spcBef>
              <a:buFont typeface="Arial" panose="020B0604020202020204" pitchFamily="34" charset="0"/>
              <a:buChar char="•"/>
            </a:pPr>
            <a:r>
              <a:rPr lang="en-US" dirty="0" smtClean="0"/>
              <a:t>What are some examples of fossil fuels? </a:t>
            </a:r>
            <a:r>
              <a:rPr lang="en-US" i="1" dirty="0" smtClean="0"/>
              <a:t>Coal, natural gas, oil. Coal is made up of pure carbon, the same as diamond, however it has not been compressed and heated enough to form diamond.</a:t>
            </a:r>
          </a:p>
          <a:p>
            <a:pPr marL="171450" indent="-171450">
              <a:spcBef>
                <a:spcPct val="0"/>
              </a:spcBef>
              <a:buFont typeface="Arial" panose="020B0604020202020204" pitchFamily="34" charset="0"/>
              <a:buChar char="•"/>
            </a:pPr>
            <a:r>
              <a:rPr lang="en-US" dirty="0" smtClean="0"/>
              <a:t>By what process does the ocean uptake and lose carbon? </a:t>
            </a:r>
            <a:r>
              <a:rPr lang="en-US" i="1" dirty="0" smtClean="0"/>
              <a:t>Carbon in the form of gaseous carbon dioxide diffuses in and out of the ocean (due to the direct contact of ocean and atmosphere). This is possible because carbon dioxide gas is soluble in sea water.</a:t>
            </a:r>
          </a:p>
          <a:p>
            <a:pPr marL="171450" indent="-171450">
              <a:spcBef>
                <a:spcPct val="0"/>
              </a:spcBef>
              <a:buFont typeface="Arial" panose="020B0604020202020204" pitchFamily="34" charset="0"/>
              <a:buChar char="•"/>
            </a:pPr>
            <a:r>
              <a:rPr lang="en-US" dirty="0" smtClean="0"/>
              <a:t>What is the process by which plants uptake carbon from the atmosphere? </a:t>
            </a:r>
            <a:r>
              <a:rPr lang="en-US" i="1" dirty="0" smtClean="0"/>
              <a:t>Photosynthesis</a:t>
            </a:r>
          </a:p>
          <a:p>
            <a:pPr marL="171450" indent="-171450">
              <a:spcBef>
                <a:spcPct val="0"/>
              </a:spcBef>
              <a:buFont typeface="Arial" panose="020B0604020202020204" pitchFamily="34" charset="0"/>
              <a:buChar char="•"/>
            </a:pPr>
            <a:r>
              <a:rPr lang="en-US" dirty="0" smtClean="0"/>
              <a:t>What is the balanced chemical equation for photosynthesis? </a:t>
            </a:r>
            <a:r>
              <a:rPr lang="en-US" i="1" dirty="0" smtClean="0"/>
              <a:t>6CO2 + 6H2O -&gt; C6H12O6 + 6O2</a:t>
            </a:r>
          </a:p>
          <a:p>
            <a:pPr marL="171450" indent="-171450">
              <a:spcBef>
                <a:spcPct val="0"/>
              </a:spcBef>
              <a:buFont typeface="Arial" panose="020B0604020202020204" pitchFamily="34" charset="0"/>
              <a:buChar char="•"/>
            </a:pPr>
            <a:r>
              <a:rPr lang="en-US" dirty="0" smtClean="0"/>
              <a:t>If plants remove carbon from the atmosphere during photosynthesis, what is meant by the flux depicted as Plant Respiration which delivers carbon to the atmosphere? </a:t>
            </a:r>
            <a:r>
              <a:rPr lang="en-US" i="1" dirty="0" smtClean="0"/>
              <a:t>Plants make sugar from sunlight, carbon dioxide, and water, however they also respire some of that sugar as the plants grow.</a:t>
            </a:r>
          </a:p>
          <a:p>
            <a:pPr marL="171450" indent="-171450">
              <a:spcBef>
                <a:spcPct val="0"/>
              </a:spcBef>
              <a:buFont typeface="Arial" panose="020B0604020202020204" pitchFamily="34" charset="0"/>
              <a:buChar char="•"/>
            </a:pPr>
            <a:r>
              <a:rPr lang="en-US" dirty="0" smtClean="0"/>
              <a:t>Why is the surface ocean considered a separate</a:t>
            </a:r>
            <a:r>
              <a:rPr lang="en-US" baseline="0" dirty="0" smtClean="0"/>
              <a:t> reservoir of carbon from the deep ocean? </a:t>
            </a:r>
            <a:r>
              <a:rPr lang="en-US" i="1" baseline="0" dirty="0" smtClean="0"/>
              <a:t>The surface ocean receives sunlight (photic zone) and can support populations of photosynthetic phytoplankton. As they organisms perform photosynthesis, carbon is taken out of the surrounding water and subsequently replaced by more atmospheric CO2 dissolving into the water. As the photosynthetic phytoplankton die, they are either respired by other organisms or fall to the bottom of the ocean (marine snow) and are buried to the sediment layer below.</a:t>
            </a:r>
          </a:p>
          <a:p>
            <a:pPr marL="171450" indent="-171450">
              <a:spcBef>
                <a:spcPct val="0"/>
              </a:spcBef>
              <a:buFont typeface="Arial" panose="020B0604020202020204" pitchFamily="34" charset="0"/>
              <a:buChar char="•"/>
            </a:pPr>
            <a:r>
              <a:rPr lang="en-US" baseline="0" dirty="0" smtClean="0"/>
              <a:t>Which of the fluxes in red can humans influence in order to reduce the amount of greenhouse gases in the atmosphere? </a:t>
            </a:r>
            <a:r>
              <a:rPr lang="en-US" i="1" baseline="0" dirty="0" smtClean="0"/>
              <a:t>Burning fossil fuels and deforestation are two carbon fluxes that humans can hope to manipulate in order to control carbon dioxide levels in the atmosphere. </a:t>
            </a:r>
          </a:p>
          <a:p>
            <a:pPr marL="0" indent="0">
              <a:spcBef>
                <a:spcPct val="0"/>
              </a:spcBef>
              <a:buFont typeface="Arial" panose="020B0604020202020204" pitchFamily="34" charset="0"/>
              <a:buNone/>
            </a:pPr>
            <a:endParaRPr lang="en-US" dirty="0" smtClean="0"/>
          </a:p>
          <a:p>
            <a:pPr>
              <a:spcBef>
                <a:spcPct val="0"/>
              </a:spcBef>
            </a:pPr>
            <a:r>
              <a:rPr lang="en-US" b="1" dirty="0" smtClean="0"/>
              <a:t>Photo credit: </a:t>
            </a:r>
            <a:r>
              <a:rPr lang="en-US" b="0" dirty="0" smtClean="0"/>
              <a:t>http://www.nasa.gov/topics/nasalife/features/globe-workshop.html</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3</a:t>
            </a:fld>
            <a:endParaRPr lang="en-US"/>
          </a:p>
        </p:txBody>
      </p:sp>
    </p:spTree>
    <p:extLst>
      <p:ext uri="{BB962C8B-B14F-4D97-AF65-F5344CB8AC3E}">
        <p14:creationId xmlns:p14="http://schemas.microsoft.com/office/powerpoint/2010/main" val="394496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b="0" baseline="0" dirty="0" smtClean="0"/>
              <a:t>The purpose of this slide is to highlight some of the marine processes that are part of the carbon cycle. You should highlight the difference between surface ocean processes and deep ocean processes. </a:t>
            </a:r>
          </a:p>
          <a:p>
            <a:pPr>
              <a:spcBef>
                <a:spcPct val="0"/>
              </a:spcBef>
            </a:pPr>
            <a:endParaRPr lang="en-US" b="0" baseline="0" dirty="0" smtClean="0"/>
          </a:p>
          <a:p>
            <a:pPr>
              <a:spcBef>
                <a:spcPct val="0"/>
              </a:spcBef>
            </a:pPr>
            <a:r>
              <a:rPr lang="en-US" b="0" baseline="0" dirty="0" smtClean="0"/>
              <a:t>At the ocean surface CO2 enters from the atmosphere by direct dissolving or by becoming trapped as gas bubbles in breaking waves. Once dissolved in the upper ocean, phytoplankton (listed as “plants” in the diagram) perform photosynthesis which takes carbon out of the water column and into the phytoplankton cells. Other zooplankton (heterotrophs) eat the phytoplankton. Larger zooplankton eat the smaller zooplankton and so forth up the food chain. Eventually those organisms die and may sink to the deep ocean before being totally respired by aquatic bacteria. Once at the seafloor, those dead organisms may be buried and mineralized into sediment (part of the geosphere). </a:t>
            </a:r>
          </a:p>
          <a:p>
            <a:pPr>
              <a:spcBef>
                <a:spcPct val="0"/>
              </a:spcBef>
            </a:pPr>
            <a:endParaRPr lang="en-US" b="0" baseline="0" dirty="0" smtClean="0"/>
          </a:p>
          <a:p>
            <a:pPr>
              <a:spcBef>
                <a:spcPct val="0"/>
              </a:spcBef>
            </a:pPr>
            <a:r>
              <a:rPr lang="en-US" b="0" baseline="0" dirty="0" smtClean="0"/>
              <a:t>In relation to the previous diagram which separated the carbon reservoirs of surface ocean and deep ocean, highlight the fact that photosynthesis can only occur in the photic zone (where light exists) of the ocean (approx. upper 100 m). </a:t>
            </a:r>
          </a:p>
          <a:p>
            <a:pPr>
              <a:spcBef>
                <a:spcPct val="0"/>
              </a:spcBef>
            </a:pPr>
            <a:endParaRPr lang="en-US" b="0" baseline="0" dirty="0" smtClean="0"/>
          </a:p>
          <a:p>
            <a:pPr>
              <a:spcBef>
                <a:spcPct val="0"/>
              </a:spcBef>
            </a:pPr>
            <a:r>
              <a:rPr lang="en-US" b="0" baseline="0" dirty="0" smtClean="0"/>
              <a:t>Allude to the fact that in later lessons, the exact mechanisms by which carbon is transferred from the atmosphere to the ocean will be discussed in detail. This is the reason for introducing that carbon flux here as part of a larger picture on the carbon cycle.</a:t>
            </a:r>
          </a:p>
          <a:p>
            <a:pPr>
              <a:spcBef>
                <a:spcPct val="0"/>
              </a:spcBef>
            </a:pPr>
            <a:endParaRPr lang="en-US" b="0" baseline="0" dirty="0" smtClean="0"/>
          </a:p>
          <a:p>
            <a:pPr>
              <a:spcBef>
                <a:spcPct val="0"/>
              </a:spcBef>
            </a:pPr>
            <a:r>
              <a:rPr lang="en-US" b="0" baseline="0" dirty="0" smtClean="0"/>
              <a:t>A side note that may be interesting to students is that plants not only fix carbon dioxide from the atmosphere, but they release it during respiration when plants grow.</a:t>
            </a:r>
            <a:endParaRPr lang="en-US" b="1" dirty="0" smtClean="0"/>
          </a:p>
          <a:p>
            <a:pPr>
              <a:spcBef>
                <a:spcPct val="0"/>
              </a:spcBef>
            </a:pPr>
            <a:endParaRPr lang="en-US" b="1" dirty="0" smtClean="0"/>
          </a:p>
          <a:p>
            <a:pPr>
              <a:spcBef>
                <a:spcPct val="0"/>
              </a:spcBef>
            </a:pPr>
            <a:r>
              <a:rPr lang="en-US" b="1" dirty="0" smtClean="0"/>
              <a:t>Photo credit: </a:t>
            </a:r>
            <a:r>
              <a:rPr lang="en-US" b="0" dirty="0" smtClean="0"/>
              <a:t>http://www.smccd.edu/accounts/case/BIOL675_energy/carboncycle.html</a:t>
            </a:r>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4</a:t>
            </a:fld>
            <a:endParaRPr lang="en-US"/>
          </a:p>
        </p:txBody>
      </p:sp>
    </p:spTree>
    <p:extLst>
      <p:ext uri="{BB962C8B-B14F-4D97-AF65-F5344CB8AC3E}">
        <p14:creationId xmlns:p14="http://schemas.microsoft.com/office/powerpoint/2010/main" val="27811219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1" dirty="0" smtClean="0"/>
              <a:t>Directions</a:t>
            </a:r>
            <a:r>
              <a:rPr lang="en-US" dirty="0" smtClean="0"/>
              <a:t>: The web</a:t>
            </a:r>
            <a:r>
              <a:rPr lang="en-US" baseline="0" dirty="0" smtClean="0"/>
              <a:t> address leads to the Carbon Cycle Game. </a:t>
            </a:r>
            <a:r>
              <a:rPr lang="en-US" dirty="0" smtClean="0"/>
              <a:t>Instruct students</a:t>
            </a:r>
            <a:r>
              <a:rPr lang="en-US" baseline="0" dirty="0" smtClean="0"/>
              <a:t> to complete the associated worksheet as they play The Carbon Cycle Game.</a:t>
            </a:r>
            <a:endParaRPr lang="en-US" dirty="0" smtClean="0"/>
          </a:p>
          <a:p>
            <a:endParaRPr lang="en-US" dirty="0"/>
          </a:p>
        </p:txBody>
      </p:sp>
      <p:sp>
        <p:nvSpPr>
          <p:cNvPr id="4" name="Slide Number Placeholder 3"/>
          <p:cNvSpPr>
            <a:spLocks noGrp="1"/>
          </p:cNvSpPr>
          <p:nvPr>
            <p:ph type="sldNum" sz="quarter" idx="10"/>
          </p:nvPr>
        </p:nvSpPr>
        <p:spPr/>
        <p:txBody>
          <a:bodyPr/>
          <a:lstStyle/>
          <a:p>
            <a:fld id="{34748238-0FF1-4A7A-AEAC-DA02EB38A720}" type="slidenum">
              <a:rPr lang="en-US" smtClean="0"/>
              <a:pPr/>
              <a:t>5</a:t>
            </a:fld>
            <a:endParaRPr lang="en-US"/>
          </a:p>
        </p:txBody>
      </p:sp>
    </p:spTree>
    <p:extLst>
      <p:ext uri="{BB962C8B-B14F-4D97-AF65-F5344CB8AC3E}">
        <p14:creationId xmlns:p14="http://schemas.microsoft.com/office/powerpoint/2010/main" val="41978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This</a:t>
            </a:r>
            <a:r>
              <a:rPr lang="en-US" baseline="0" dirty="0" smtClean="0"/>
              <a:t> lesson is meant to reintroduce the global carbon cycle. Students up at this point in their chemistry class have probably been focusing on atomic structure and chemical bonding. However the next few lessons will focus on chemistry in an Earth systems context, so a review of the global carbon cycle is appropriate.</a:t>
            </a:r>
          </a:p>
          <a:p>
            <a:pPr eaLnBrk="1" hangingPunct="1">
              <a:spcBef>
                <a:spcPct val="0"/>
              </a:spcBef>
            </a:pPr>
            <a:endParaRPr lang="en-US" baseline="0" dirty="0" smtClean="0"/>
          </a:p>
          <a:p>
            <a:pPr eaLnBrk="1" hangingPunct="1">
              <a:spcBef>
                <a:spcPct val="0"/>
              </a:spcBef>
            </a:pPr>
            <a:r>
              <a:rPr lang="en-US" baseline="0" dirty="0" smtClean="0"/>
              <a:t>Carbon can be classified to exist in several major reservoirs on Earth including fossil fuels, plants, soils, atmosphere, surface ocean, deep ocean, and the Earth’s crust. Carbon dioxide is just one of the many forms of carbon in the global carbon cycle. The focus however of the remaining 4 lessons in the Air-sea interactions unit will be on carbon dioxide.</a:t>
            </a:r>
          </a:p>
          <a:p>
            <a:pPr eaLnBrk="1" hangingPunct="1">
              <a:spcBef>
                <a:spcPct val="0"/>
              </a:spcBef>
            </a:pPr>
            <a:endParaRPr lang="en-US" baseline="0" dirty="0" smtClean="0"/>
          </a:p>
          <a:p>
            <a:pPr eaLnBrk="1" hangingPunct="1">
              <a:spcBef>
                <a:spcPct val="0"/>
              </a:spcBef>
            </a:pPr>
            <a:r>
              <a:rPr lang="en-US" baseline="0" dirty="0" smtClean="0"/>
              <a:t>Carbon is transferred in discrete pathways between reservoirs. Obviously carbon can not be transferred between the deep ocean and atmosphere. The pathway will depend on which reservoir carbon is transferring between. The flux value of carbon between ocean and atmosphere is only roughly estimated. Methods for estimating that flux will be the focus of lesson 4. </a:t>
            </a:r>
          </a:p>
          <a:p>
            <a:pPr eaLnBrk="1" hangingPunct="1">
              <a:spcBef>
                <a:spcPct val="0"/>
              </a:spcBef>
            </a:pPr>
            <a:endParaRPr lang="en-US" baseline="0" dirty="0" smtClean="0"/>
          </a:p>
          <a:p>
            <a:pPr eaLnBrk="1" hangingPunct="1">
              <a:spcBef>
                <a:spcPct val="0"/>
              </a:spcBef>
            </a:pPr>
            <a:r>
              <a:rPr lang="en-US" baseline="0" dirty="0" smtClean="0"/>
              <a:t>The surface ocean is a much more dynamic place in terms of the carbon cycle because of the presence of sunlight. Sunlight is mostly absorbed by 100 m depth. This means that photosynthetic organisms only exist in the surface ocean. The deep ocean is characterized by “marine snow” or falling biological material from dead organisms</a:t>
            </a:r>
            <a:r>
              <a:rPr lang="en-US" baseline="0" dirty="0" smtClean="0"/>
              <a:t>.</a:t>
            </a:r>
          </a:p>
          <a:p>
            <a:pPr eaLnBrk="1" hangingPunct="1">
              <a:spcBef>
                <a:spcPct val="0"/>
              </a:spcBef>
            </a:pPr>
            <a:endParaRPr lang="en-US" baseline="0" dirty="0" smtClean="0"/>
          </a:p>
          <a:p>
            <a:pPr marL="0" marR="0" indent="0" algn="l" defTabSz="457200" rtl="0" eaLnBrk="1" fontAlgn="base" latinLnBrk="0" hangingPunct="1">
              <a:lnSpc>
                <a:spcPct val="100000"/>
              </a:lnSpc>
              <a:spcBef>
                <a:spcPct val="0"/>
              </a:spcBef>
              <a:spcAft>
                <a:spcPct val="0"/>
              </a:spcAft>
              <a:buClrTx/>
              <a:buSzTx/>
              <a:buFontTx/>
              <a:buNone/>
              <a:tabLst/>
              <a:defRPr/>
            </a:pPr>
            <a:r>
              <a:rPr lang="en-US" smtClean="0">
                <a:ea typeface="ＭＳ Ｐゴシック" charset="0"/>
              </a:rPr>
              <a:t>The focus of the next few lessons will be on carbon transfer between the ocean and atmosphere</a:t>
            </a:r>
          </a:p>
          <a:p>
            <a:pPr eaLnBrk="1" hangingPunct="1">
              <a:spcBef>
                <a:spcPct val="0"/>
              </a:spcBef>
            </a:pPr>
            <a:endParaRPr lang="en-US" baseline="0" dirty="0" smtClean="0"/>
          </a:p>
          <a:p>
            <a:pPr eaLnBrk="1" hangingPunct="1">
              <a:spcBef>
                <a:spcPct val="0"/>
              </a:spcBef>
            </a:pPr>
            <a:endParaRPr lang="en-US" baseline="0" dirty="0" smtClean="0"/>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fld id="{F808D87F-C23D-4319-82CC-066A1D75685E}" type="slidenum">
              <a:rPr lang="en-US" sz="1200">
                <a:latin typeface="Calibri" panose="020F0502020204030204" pitchFamily="34" charset="0"/>
              </a:rPr>
              <a:pPr eaLnBrk="1" hangingPunct="1"/>
              <a:t>6</a:t>
            </a:fld>
            <a:endParaRPr lang="en-US" sz="1200">
              <a:latin typeface="Calibri" panose="020F0502020204030204" pitchFamily="34" charset="0"/>
            </a:endParaRPr>
          </a:p>
        </p:txBody>
      </p:sp>
    </p:spTree>
    <p:extLst>
      <p:ext uri="{BB962C8B-B14F-4D97-AF65-F5344CB8AC3E}">
        <p14:creationId xmlns:p14="http://schemas.microsoft.com/office/powerpoint/2010/main" val="3015718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Straight Connector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en-US" smtClean="0"/>
              <a:t>Click to edit Master title style</a:t>
            </a:r>
            <a:endParaRPr lang="en-US"/>
          </a:p>
        </p:txBody>
      </p:sp>
      <p:sp>
        <p:nvSpPr>
          <p:cNvPr id="15" name="Date Placeholder 27"/>
          <p:cNvSpPr>
            <a:spLocks noGrp="1"/>
          </p:cNvSpPr>
          <p:nvPr>
            <p:ph type="dt" sz="half" idx="10"/>
          </p:nvPr>
        </p:nvSpPr>
        <p:spPr/>
        <p:txBody>
          <a:bodyPr/>
          <a:lstStyle>
            <a:lvl1pPr>
              <a:defRPr/>
            </a:lvl1pPr>
          </a:lstStyle>
          <a:p>
            <a:fld id="{97F0B4BD-69CF-4DB0-B33E-6B1EB69EB92D}" type="datetimeFigureOut">
              <a:rPr lang="en-US"/>
              <a:pPr/>
              <a:t>5/18/2013</a:t>
            </a:fld>
            <a:endParaRPr lang="en-US"/>
          </a:p>
        </p:txBody>
      </p:sp>
      <p:sp>
        <p:nvSpPr>
          <p:cNvPr id="16" name="Footer Placeholder 16"/>
          <p:cNvSpPr>
            <a:spLocks noGrp="1"/>
          </p:cNvSpPr>
          <p:nvPr>
            <p:ph type="ftr" sz="quarter" idx="11"/>
          </p:nvPr>
        </p:nvSpPr>
        <p:spPr/>
        <p:txBody>
          <a:bodyPr/>
          <a:lstStyle>
            <a:lvl1pPr>
              <a:defRPr/>
            </a:lvl1pPr>
          </a:lstStyle>
          <a:p>
            <a:pPr>
              <a:defRPr/>
            </a:pPr>
            <a:endParaRPr lang="en-US"/>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fld id="{75D60C97-F2E5-45B4-825A-0F1379FF47A0}" type="slidenum">
              <a:rPr lang="en-US"/>
              <a:pPr/>
              <a:t>‹#›</a:t>
            </a:fld>
            <a:endParaRPr lang="en-US"/>
          </a:p>
        </p:txBody>
      </p:sp>
    </p:spTree>
    <p:extLst>
      <p:ext uri="{BB962C8B-B14F-4D97-AF65-F5344CB8AC3E}">
        <p14:creationId xmlns:p14="http://schemas.microsoft.com/office/powerpoint/2010/main" val="7637475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lang="en-US" smtClean="0"/>
              <a:t>Click to edit Master title style</a:t>
            </a:r>
            <a:endParaRPr lang="en-US"/>
          </a:p>
        </p:txBody>
      </p:sp>
      <p:sp>
        <p:nvSpPr>
          <p:cNvPr id="8" name="Content Placeholder 7"/>
          <p:cNvSpPr>
            <a:spLocks noGrp="1"/>
          </p:cNvSpPr>
          <p:nvPr>
            <p:ph sz="quarter" idx="1"/>
          </p:nvPr>
        </p:nvSpPr>
        <p:spPr>
          <a:xfrm>
            <a:off x="301752" y="1527048"/>
            <a:ext cx="85039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BFF743B-0167-449C-B39F-AABDD449B5E0}" type="datetimeFigureOut">
              <a:rPr lang="en-US"/>
              <a:pPr/>
              <a:t>5/18/2013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4362450" y="1027113"/>
            <a:ext cx="457200" cy="441325"/>
          </a:xfrm>
        </p:spPr>
        <p:txBody>
          <a:bodyPr/>
          <a:lstStyle>
            <a:lvl1pPr>
              <a:defRPr/>
            </a:lvl1pPr>
          </a:lstStyle>
          <a:p>
            <a:fld id="{32FCFFB7-E940-40D9-BF3A-86BFB95EE699}" type="slidenum">
              <a:rPr lang="en-US"/>
              <a:pPr/>
              <a:t>‹#›</a:t>
            </a:fld>
            <a:endParaRPr lang="en-US"/>
          </a:p>
        </p:txBody>
      </p:sp>
    </p:spTree>
    <p:extLst>
      <p:ext uri="{BB962C8B-B14F-4D97-AF65-F5344CB8AC3E}">
        <p14:creationId xmlns:p14="http://schemas.microsoft.com/office/powerpoint/2010/main" val="131121505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5"/>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6"/>
          <p:cNvSpPr>
            <a:spLocks noChangeArrowheads="1"/>
          </p:cNvSpPr>
          <p:nvPr/>
        </p:nvSpPr>
        <p:spPr bwMode="auto">
          <a:xfrm>
            <a:off x="155575" y="142875"/>
            <a:ext cx="8832850" cy="21399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en-US" smtClean="0"/>
              <a:t>Click to edit Master title style</a:t>
            </a:r>
            <a:endParaRPr lang="en-US"/>
          </a:p>
        </p:txBody>
      </p:sp>
      <p:sp>
        <p:nvSpPr>
          <p:cNvPr id="15" name="Footer Placeholder 4"/>
          <p:cNvSpPr>
            <a:spLocks noGrp="1"/>
          </p:cNvSpPr>
          <p:nvPr>
            <p:ph type="ftr" sz="quarter" idx="10"/>
          </p:nvPr>
        </p:nvSpPr>
        <p:spPr/>
        <p:txBody>
          <a:bodyPr/>
          <a:lstStyle>
            <a:lvl1pPr>
              <a:defRPr/>
            </a:lvl1pPr>
          </a:lstStyle>
          <a:p>
            <a:pPr>
              <a:defRPr/>
            </a:pPr>
            <a:endParaRPr lang="en-US"/>
          </a:p>
        </p:txBody>
      </p:sp>
      <p:sp>
        <p:nvSpPr>
          <p:cNvPr id="16" name="Date Placeholder 3"/>
          <p:cNvSpPr>
            <a:spLocks noGrp="1"/>
          </p:cNvSpPr>
          <p:nvPr>
            <p:ph type="dt" sz="half" idx="11"/>
          </p:nvPr>
        </p:nvSpPr>
        <p:spPr/>
        <p:txBody>
          <a:bodyPr/>
          <a:lstStyle>
            <a:lvl1pPr>
              <a:defRPr/>
            </a:lvl1pPr>
          </a:lstStyle>
          <a:p>
            <a:fld id="{3EBDD020-8F2C-453B-AB35-EC9283DC5E17}" type="datetimeFigureOut">
              <a:rPr lang="en-US"/>
              <a:pPr/>
              <a:t>5/18/2013</a:t>
            </a:fld>
            <a:endParaRPr lang="en-US"/>
          </a:p>
        </p:txBody>
      </p:sp>
      <p:sp>
        <p:nvSpPr>
          <p:cNvPr id="17" name="Slide Number Placeholder 5"/>
          <p:cNvSpPr>
            <a:spLocks noGrp="1"/>
          </p:cNvSpPr>
          <p:nvPr>
            <p:ph type="sldNum" sz="quarter" idx="12"/>
          </p:nvPr>
        </p:nvSpPr>
        <p:spPr>
          <a:xfrm>
            <a:off x="4343400" y="2198688"/>
            <a:ext cx="457200" cy="441325"/>
          </a:xfrm>
        </p:spPr>
        <p:txBody>
          <a:bodyPr/>
          <a:lstStyle>
            <a:lvl1pPr>
              <a:defRPr/>
            </a:lvl1pPr>
          </a:lstStyle>
          <a:p>
            <a:fld id="{ACA9A38C-DEB6-4DDE-8839-6679342302C8}" type="slidenum">
              <a:rPr lang="en-US"/>
              <a:pPr/>
              <a:t>‹#›</a:t>
            </a:fld>
            <a:endParaRPr lang="en-US"/>
          </a:p>
        </p:txBody>
      </p:sp>
    </p:spTree>
    <p:extLst>
      <p:ext uri="{BB962C8B-B14F-4D97-AF65-F5344CB8AC3E}">
        <p14:creationId xmlns:p14="http://schemas.microsoft.com/office/powerpoint/2010/main" val="71761974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5" name="Straight Connector 19"/>
          <p:cNvSpPr>
            <a:spLocks noChangeShapeType="1"/>
          </p:cNvSpPr>
          <p:nvPr/>
        </p:nvSpPr>
        <p:spPr bwMode="auto">
          <a:xfrm flipV="1">
            <a:off x="4562475" y="1576388"/>
            <a:ext cx="9525" cy="4818062"/>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 name="Title 1"/>
          <p:cNvSpPr>
            <a:spLocks noGrp="1"/>
          </p:cNvSpPr>
          <p:nvPr>
            <p:ph type="title"/>
          </p:nvPr>
        </p:nvSpPr>
        <p:spPr>
          <a:xfrm>
            <a:off x="301752" y="228600"/>
            <a:ext cx="8534400" cy="758952"/>
          </a:xfrm>
        </p:spPr>
        <p:txBody>
          <a:bodyPr/>
          <a:lstStyle/>
          <a:p>
            <a:r>
              <a:rPr lang="en-US" smtClean="0"/>
              <a:t>Click to edit Master title style</a:t>
            </a:r>
            <a:endParaRPr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5791200" y="6410325"/>
            <a:ext cx="3044825" cy="365125"/>
          </a:xfrm>
        </p:spPr>
        <p:txBody>
          <a:bodyPr/>
          <a:lstStyle>
            <a:lvl1pPr>
              <a:defRPr/>
            </a:lvl1pPr>
          </a:lstStyle>
          <a:p>
            <a:fld id="{F86ADA40-0470-42B7-ACB9-E95C06C3DA01}" type="datetimeFigureOut">
              <a:rPr lang="en-US"/>
              <a:pPr/>
              <a:t>5/18/2013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fld id="{205E361D-5278-4082-8BE4-54C771040743}" type="slidenum">
              <a:rPr lang="en-US"/>
              <a:pPr/>
              <a:t>‹#›</a:t>
            </a:fld>
            <a:endParaRPr lang="en-US"/>
          </a:p>
        </p:txBody>
      </p:sp>
    </p:spTree>
    <p:extLst>
      <p:ext uri="{BB962C8B-B14F-4D97-AF65-F5344CB8AC3E}">
        <p14:creationId xmlns:p14="http://schemas.microsoft.com/office/powerpoint/2010/main" val="73877720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3"/>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1" name="Rectangle 25"/>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Oval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fld id="{0CED1DA4-5B75-476D-9B28-7162A8F68E29}" type="datetimeFigureOut">
              <a:rPr lang="en-US"/>
              <a:pPr/>
              <a:t>5/18/2013</a:t>
            </a:fld>
            <a:endParaRPr lang="en-US"/>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fld id="{54BCDC39-0E4D-4943-9D83-A77E9D969369}" type="slidenum">
              <a:rPr lang="en-US"/>
              <a:pPr/>
              <a:t>‹#›</a:t>
            </a:fld>
            <a:endParaRPr lang="en-US"/>
          </a:p>
        </p:txBody>
      </p:sp>
    </p:spTree>
    <p:extLst>
      <p:ext uri="{BB962C8B-B14F-4D97-AF65-F5344CB8AC3E}">
        <p14:creationId xmlns:p14="http://schemas.microsoft.com/office/powerpoint/2010/main" val="196385167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11936B40-7A90-483C-AE65-CB56532060DC}" type="datetimeFigureOut">
              <a:rPr lang="en-US"/>
              <a:pPr/>
              <a:t>5/18/2013</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4343400" y="1036638"/>
            <a:ext cx="457200" cy="441325"/>
          </a:xfrm>
        </p:spPr>
        <p:txBody>
          <a:bodyPr/>
          <a:lstStyle>
            <a:lvl1pPr>
              <a:defRPr/>
            </a:lvl1pPr>
          </a:lstStyle>
          <a:p>
            <a:fld id="{2013F348-4799-4480-BAE5-2820037C58C0}" type="slidenum">
              <a:rPr lang="en-US"/>
              <a:pPr/>
              <a:t>‹#›</a:t>
            </a:fld>
            <a:endParaRPr lang="en-US"/>
          </a:p>
        </p:txBody>
      </p:sp>
    </p:spTree>
    <p:extLst>
      <p:ext uri="{BB962C8B-B14F-4D97-AF65-F5344CB8AC3E}">
        <p14:creationId xmlns:p14="http://schemas.microsoft.com/office/powerpoint/2010/main" val="219071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3"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4"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8" name="Date Placeholder 1"/>
          <p:cNvSpPr>
            <a:spLocks noGrp="1"/>
          </p:cNvSpPr>
          <p:nvPr>
            <p:ph type="dt" sz="half" idx="10"/>
          </p:nvPr>
        </p:nvSpPr>
        <p:spPr/>
        <p:txBody>
          <a:bodyPr/>
          <a:lstStyle>
            <a:lvl1pPr>
              <a:defRPr/>
            </a:lvl1pPr>
          </a:lstStyle>
          <a:p>
            <a:fld id="{6FC75738-2E10-456C-87C2-F66E98C4BF1A}" type="datetimeFigureOut">
              <a:rPr lang="en-US"/>
              <a:pPr/>
              <a:t>5/18/2013</a:t>
            </a:fld>
            <a:endParaRPr lang="en-US"/>
          </a:p>
        </p:txBody>
      </p:sp>
      <p:sp>
        <p:nvSpPr>
          <p:cNvPr id="9" name="Footer Placeholder 2"/>
          <p:cNvSpPr>
            <a:spLocks noGrp="1"/>
          </p:cNvSpPr>
          <p:nvPr>
            <p:ph type="ftr" sz="quarter" idx="11"/>
          </p:nvPr>
        </p:nvSpPr>
        <p:spPr/>
        <p:txBody>
          <a:bodyPr/>
          <a:lstStyle>
            <a:lvl1pPr>
              <a:defRPr/>
            </a:lvl1pPr>
          </a:lstStyle>
          <a:p>
            <a:pPr>
              <a:defRPr/>
            </a:pPr>
            <a:endParaRPr lang="en-US"/>
          </a:p>
        </p:txBody>
      </p:sp>
      <p:sp>
        <p:nvSpPr>
          <p:cNvPr id="10" name="Slide Number Placeholder 3"/>
          <p:cNvSpPr>
            <a:spLocks noGrp="1"/>
          </p:cNvSpPr>
          <p:nvPr>
            <p:ph type="sldNum" sz="quarter" idx="12"/>
          </p:nvPr>
        </p:nvSpPr>
        <p:spPr>
          <a:xfrm>
            <a:off x="4267200" y="6324600"/>
            <a:ext cx="609600" cy="441325"/>
          </a:xfrm>
        </p:spPr>
        <p:txBody>
          <a:bodyPr/>
          <a:lstStyle>
            <a:lvl1pPr>
              <a:defRPr>
                <a:solidFill>
                  <a:srgbClr val="FFFFFF"/>
                </a:solidFill>
              </a:defRPr>
            </a:lvl1pPr>
          </a:lstStyle>
          <a:p>
            <a:fld id="{F06F5DD6-0B9D-4CF9-8C44-F8D79D4536C5}" type="slidenum">
              <a:rPr lang="en-US"/>
              <a:pPr/>
              <a:t>‹#›</a:t>
            </a:fld>
            <a:endParaRPr lang="en-US"/>
          </a:p>
        </p:txBody>
      </p:sp>
    </p:spTree>
    <p:extLst>
      <p:ext uri="{BB962C8B-B14F-4D97-AF65-F5344CB8AC3E}">
        <p14:creationId xmlns:p14="http://schemas.microsoft.com/office/powerpoint/2010/main" val="3122461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3AD6118A-D236-4075-BC83-690355260907}" type="slidenum">
              <a:rPr lang="en-US"/>
              <a:pPr/>
              <a:t>‹#›</a:t>
            </a:fld>
            <a:endParaRPr lang="en-US"/>
          </a:p>
        </p:txBody>
      </p:sp>
      <p:sp>
        <p:nvSpPr>
          <p:cNvPr id="17" name="Date Placeholder 4"/>
          <p:cNvSpPr>
            <a:spLocks noGrp="1"/>
          </p:cNvSpPr>
          <p:nvPr>
            <p:ph type="dt" sz="half" idx="11"/>
          </p:nvPr>
        </p:nvSpPr>
        <p:spPr/>
        <p:txBody>
          <a:bodyPr/>
          <a:lstStyle>
            <a:lvl1pPr>
              <a:defRPr/>
            </a:lvl1pPr>
          </a:lstStyle>
          <a:p>
            <a:fld id="{1104351E-B5CD-4B2E-8957-661F820CFAA6}" type="datetimeFigureOut">
              <a:rPr lang="en-US"/>
              <a:pPr/>
              <a:t>5/18/2013</a:t>
            </a:fld>
            <a:endParaRPr lang="en-US"/>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extLst>
      <p:ext uri="{BB962C8B-B14F-4D97-AF65-F5344CB8AC3E}">
        <p14:creationId xmlns:p14="http://schemas.microsoft.com/office/powerpoint/2010/main" val="623875784"/>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3"/>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24"/>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25"/>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Oval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fld id="{B410F580-382D-44E5-921D-28B73A3E2387}" type="slidenum">
              <a:rPr lang="en-US"/>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fld id="{14E5976E-D164-4862-BAED-660DEBD5F686}" type="datetimeFigureOut">
              <a:rPr lang="en-US"/>
              <a:pPr/>
              <a:t>5/18/2013</a:t>
            </a:fld>
            <a:endParaRPr lang="en-US"/>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extLst>
      <p:ext uri="{BB962C8B-B14F-4D97-AF65-F5344CB8AC3E}">
        <p14:creationId xmlns:p14="http://schemas.microsoft.com/office/powerpoint/2010/main" val="1830960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4AA2569-E815-493D-A5F8-7F1447D2655D}" type="datetimeFigureOut">
              <a:rPr lang="en-US"/>
              <a:pPr/>
              <a:t>5/18/2013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6BF8B2F-4F68-4B07-8465-8276279BA150}" type="slidenum">
              <a:rPr lang="en-US"/>
              <a:pPr/>
              <a:t>‹#›</a:t>
            </a:fld>
            <a:endParaRPr lang="en-US"/>
          </a:p>
        </p:txBody>
      </p:sp>
    </p:spTree>
    <p:extLst>
      <p:ext uri="{BB962C8B-B14F-4D97-AF65-F5344CB8AC3E}">
        <p14:creationId xmlns:p14="http://schemas.microsoft.com/office/powerpoint/2010/main" val="419777038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5" name="Rectangle 20"/>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6" name="Rectangle 23"/>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7"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1" name="Oval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Oval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 name="Vertical Title 1"/>
          <p:cNvSpPr>
            <a:spLocks noGrp="1"/>
          </p:cNvSpPr>
          <p:nvPr>
            <p:ph type="title" orient="vert"/>
          </p:nvPr>
        </p:nvSpPr>
        <p:spPr>
          <a:xfrm>
            <a:off x="7391400" y="304801"/>
            <a:ext cx="1447800" cy="5851525"/>
          </a:xfrm>
        </p:spPr>
        <p:txBody>
          <a:bodyPr vert="eaVert"/>
          <a:lstStyle/>
          <a:p>
            <a:r>
              <a:rPr lang="en-US" smtClean="0"/>
              <a:t>Click to edit Master title style</a:t>
            </a:r>
            <a:endParaRPr lang="en-US"/>
          </a:p>
        </p:txBody>
      </p:sp>
      <p:sp>
        <p:nvSpPr>
          <p:cNvPr id="13" name="Slide Number Placeholder 5"/>
          <p:cNvSpPr>
            <a:spLocks noGrp="1"/>
          </p:cNvSpPr>
          <p:nvPr>
            <p:ph type="sldNum" sz="quarter" idx="10"/>
          </p:nvPr>
        </p:nvSpPr>
        <p:spPr>
          <a:xfrm>
            <a:off x="6915150" y="3009900"/>
            <a:ext cx="457200" cy="441325"/>
          </a:xfrm>
        </p:spPr>
        <p:txBody>
          <a:bodyPr/>
          <a:lstStyle>
            <a:lvl1pPr>
              <a:defRPr/>
            </a:lvl1pPr>
          </a:lstStyle>
          <a:p>
            <a:fld id="{FBB7412D-DF69-4DB8-ABEA-15CCD37F1F92}" type="slidenum">
              <a:rPr lang="en-US"/>
              <a:pPr/>
              <a:t>‹#›</a:t>
            </a:fld>
            <a:endParaRPr lang="en-US"/>
          </a:p>
        </p:txBody>
      </p:sp>
      <p:sp>
        <p:nvSpPr>
          <p:cNvPr id="14" name="Date Placeholder 3"/>
          <p:cNvSpPr>
            <a:spLocks noGrp="1"/>
          </p:cNvSpPr>
          <p:nvPr>
            <p:ph type="dt" sz="half" idx="11"/>
          </p:nvPr>
        </p:nvSpPr>
        <p:spPr/>
        <p:txBody>
          <a:bodyPr/>
          <a:lstStyle>
            <a:lvl1pPr>
              <a:defRPr/>
            </a:lvl1pPr>
          </a:lstStyle>
          <a:p>
            <a:fld id="{EDABD1C6-9AFC-43B6-BC61-2F3CFD7A39CF}" type="datetimeFigureOut">
              <a:rPr lang="en-US"/>
              <a:pPr/>
              <a:t>5/18/2013</a:t>
            </a:fld>
            <a:endParaRPr lang="en-US"/>
          </a:p>
        </p:txBody>
      </p:sp>
      <p:sp>
        <p:nvSpPr>
          <p:cNvPr id="15" name="Footer Placeholder 4"/>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69183353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Georgia" panose="02040502050405020303" pitchFamily="18" charset="0"/>
                <a:ea typeface="MS PGothic" panose="020B0600070205080204" pitchFamily="34" charset="-128"/>
              </a:defRPr>
            </a:lvl1pPr>
            <a:lvl2pPr marL="742950" indent="-285750" eaLnBrk="0" hangingPunct="0">
              <a:defRPr sz="2400">
                <a:solidFill>
                  <a:schemeClr val="tx1"/>
                </a:solidFill>
                <a:latin typeface="Georgia" panose="02040502050405020303" pitchFamily="18" charset="0"/>
                <a:ea typeface="MS PGothic" panose="020B0600070205080204" pitchFamily="34" charset="-128"/>
              </a:defRPr>
            </a:lvl2pPr>
            <a:lvl3pPr marL="1143000" indent="-228600" eaLnBrk="0" hangingPunct="0">
              <a:defRPr sz="2400">
                <a:solidFill>
                  <a:schemeClr val="tx1"/>
                </a:solidFill>
                <a:latin typeface="Georgia" panose="02040502050405020303" pitchFamily="18" charset="0"/>
                <a:ea typeface="MS PGothic" panose="020B0600070205080204" pitchFamily="34" charset="-128"/>
              </a:defRPr>
            </a:lvl3pPr>
            <a:lvl4pPr marL="1600200" indent="-228600" eaLnBrk="0" hangingPunct="0">
              <a:defRPr sz="2400">
                <a:solidFill>
                  <a:schemeClr val="tx1"/>
                </a:solidFill>
                <a:latin typeface="Georgia" panose="02040502050405020303" pitchFamily="18" charset="0"/>
                <a:ea typeface="MS PGothic" panose="020B0600070205080204" pitchFamily="34" charset="-128"/>
              </a:defRPr>
            </a:lvl4pPr>
            <a:lvl5pPr marL="2057400" indent="-228600" eaLnBrk="0" hangingPunct="0">
              <a:defRPr sz="2400">
                <a:solidFill>
                  <a:schemeClr val="tx1"/>
                </a:solidFill>
                <a:latin typeface="Georgia" panose="02040502050405020303" pitchFamily="18"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Georgia" panose="02040502050405020303" pitchFamily="18" charset="0"/>
                <a:ea typeface="MS PGothic" panose="020B0600070205080204" pitchFamily="34" charset="-128"/>
              </a:defRPr>
            </a:lvl9pPr>
          </a:lstStyle>
          <a:p>
            <a:pPr eaLnBrk="1" hangingPunct="1"/>
            <a:endParaRPr lang="en-US" sz="1800"/>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4" name="Date Placeholder 13"/>
          <p:cNvSpPr>
            <a:spLocks noGrp="1"/>
          </p:cNvSpPr>
          <p:nvPr>
            <p:ph type="dt" sz="half" idx="2"/>
          </p:nvPr>
        </p:nvSpPr>
        <p:spPr>
          <a:xfrm>
            <a:off x="5791200" y="6405563"/>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a:solidFill>
                  <a:srgbClr val="FFFFFF"/>
                </a:solidFill>
              </a:defRPr>
            </a:lvl1pPr>
          </a:lstStyle>
          <a:p>
            <a:fld id="{09F4CBCD-78B9-44B5-AA9D-E5A5D91FF893}" type="datetimeFigureOut">
              <a:rPr lang="en-US"/>
              <a:pPr/>
              <a:t>5/18/2013</a:t>
            </a:fld>
            <a:endParaRPr lang="en-US"/>
          </a:p>
        </p:txBody>
      </p:sp>
      <p:sp>
        <p:nvSpPr>
          <p:cNvPr id="3" name="Footer Placeholder 2"/>
          <p:cNvSpPr>
            <a:spLocks noGrp="1"/>
          </p:cNvSpPr>
          <p:nvPr>
            <p:ph type="ftr" sz="quarter" idx="3"/>
          </p:nvPr>
        </p:nvSpPr>
        <p:spPr>
          <a:xfrm>
            <a:off x="304800" y="6410325"/>
            <a:ext cx="3581400" cy="366713"/>
          </a:xfrm>
          <a:prstGeom prst="rect">
            <a:avLst/>
          </a:prstGeom>
        </p:spPr>
        <p:txBody>
          <a:bodyPr vert="horz"/>
          <a:lstStyle>
            <a:lvl1pPr algn="l" eaLnBrk="1" fontAlgn="auto" latinLnBrk="0" hangingPunct="1">
              <a:spcBef>
                <a:spcPts val="0"/>
              </a:spcBef>
              <a:spcAft>
                <a:spcPts val="0"/>
              </a:spcAft>
              <a:defRPr kumimoji="0" sz="1200">
                <a:solidFill>
                  <a:srgbClr val="FFFFFF"/>
                </a:solidFill>
                <a:latin typeface="+mn-lt"/>
                <a:ea typeface="+mn-ea"/>
                <a:cs typeface="+mn-cs"/>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fontAlgn="auto">
              <a:spcBef>
                <a:spcPts val="0"/>
              </a:spcBef>
              <a:spcAft>
                <a:spcPts val="0"/>
              </a:spcAft>
              <a:defRPr/>
            </a:pPr>
            <a:endParaRPr lang="en-US" dirty="0">
              <a:latin typeface="+mn-lt"/>
              <a:ea typeface="+mn-ea"/>
            </a:endParaRPr>
          </a:p>
        </p:txBody>
      </p:sp>
      <p:sp>
        <p:nvSpPr>
          <p:cNvPr id="10" name="Straight Connector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fontAlgn="auto">
              <a:spcBef>
                <a:spcPts val="0"/>
              </a:spcBef>
              <a:spcAft>
                <a:spcPts val="0"/>
              </a:spcAft>
              <a:defRPr/>
            </a:pPr>
            <a:endParaRPr lang="en-US">
              <a:latin typeface="+mn-lt"/>
              <a:ea typeface="+mn-ea"/>
            </a:endParaRPr>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Oval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7B9899"/>
                </a:solidFill>
              </a:defRPr>
            </a:lvl1pPr>
          </a:lstStyle>
          <a:p>
            <a:fld id="{DFE806A3-35B4-420A-A93C-8DEC0A4D3C07}" type="slidenum">
              <a:rPr lang="en-US"/>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Lst>
  <p:txStyles>
    <p:titleStyle>
      <a:lvl1pPr algn="ctr" rtl="0" eaLnBrk="0" fontAlgn="base" hangingPunct="0">
        <a:spcBef>
          <a:spcPct val="0"/>
        </a:spcBef>
        <a:spcAft>
          <a:spcPct val="0"/>
        </a:spcAft>
        <a:defRPr sz="3300" kern="1200">
          <a:solidFill>
            <a:srgbClr val="7B9899"/>
          </a:solidFill>
          <a:latin typeface="+mj-lt"/>
          <a:ea typeface="MS PGothic" panose="020B0600070205080204" pitchFamily="34" charset="-128"/>
          <a:cs typeface="ＭＳ Ｐゴシック" charset="0"/>
        </a:defRPr>
      </a:lvl1pPr>
      <a:lvl2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2pPr>
      <a:lvl3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3pPr>
      <a:lvl4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4pPr>
      <a:lvl5pPr algn="ctr" rtl="0" eaLnBrk="0" fontAlgn="base" hangingPunct="0">
        <a:spcBef>
          <a:spcPct val="0"/>
        </a:spcBef>
        <a:spcAft>
          <a:spcPct val="0"/>
        </a:spcAft>
        <a:defRPr sz="3300">
          <a:solidFill>
            <a:srgbClr val="7B9899"/>
          </a:solidFill>
          <a:latin typeface="Georgia" charset="0"/>
          <a:ea typeface="MS PGothic" panose="020B0600070205080204" pitchFamily="34" charset="-128"/>
          <a:cs typeface="ＭＳ Ｐゴシック" charset="0"/>
        </a:defRPr>
      </a:lvl5pPr>
      <a:lvl6pPr marL="457200" algn="ctr" rtl="0" fontAlgn="base">
        <a:spcBef>
          <a:spcPct val="0"/>
        </a:spcBef>
        <a:spcAft>
          <a:spcPct val="0"/>
        </a:spcAft>
        <a:defRPr sz="3300">
          <a:solidFill>
            <a:srgbClr val="7B9899"/>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7B9899"/>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7B9899"/>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7B9899"/>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chemeClr val="accent1"/>
        </a:buClr>
        <a:buSzPct val="85000"/>
        <a:buFont typeface="Wingdings 2" panose="05020102010507070707" pitchFamily="18" charset="2"/>
        <a:buChar char=""/>
        <a:defRPr sz="2700" kern="1200">
          <a:solidFill>
            <a:schemeClr val="tx1"/>
          </a:solidFill>
          <a:latin typeface="+mn-lt"/>
          <a:ea typeface="MS PGothic" panose="020B0600070205080204" pitchFamily="34" charset="-128"/>
          <a:cs typeface="ＭＳ Ｐゴシック" charset="0"/>
        </a:defRPr>
      </a:lvl1pPr>
      <a:lvl2pPr marL="547688" indent="-273050" algn="l" rtl="0" eaLnBrk="0" fontAlgn="base" hangingPunct="0">
        <a:spcBef>
          <a:spcPct val="20000"/>
        </a:spcBef>
        <a:spcAft>
          <a:spcPct val="0"/>
        </a:spcAft>
        <a:buClr>
          <a:schemeClr val="accent2"/>
        </a:buClr>
        <a:buSzPct val="70000"/>
        <a:buFont typeface="Wingdings" panose="05000000000000000000" pitchFamily="2" charset="2"/>
        <a:buChar char=""/>
        <a:defRPr sz="2200" kern="1200">
          <a:solidFill>
            <a:schemeClr val="tx2"/>
          </a:solidFill>
          <a:latin typeface="+mn-lt"/>
          <a:ea typeface="MS PGothic" panose="020B0600070205080204" pitchFamily="34" charset="-128"/>
          <a:cs typeface="+mn-cs"/>
        </a:defRPr>
      </a:lvl2pPr>
      <a:lvl3pPr marL="822325" indent="-228600" algn="l" rtl="0" eaLnBrk="0" fontAlgn="base" hangingPunct="0">
        <a:spcBef>
          <a:spcPct val="20000"/>
        </a:spcBef>
        <a:spcAft>
          <a:spcPct val="0"/>
        </a:spcAft>
        <a:buClr>
          <a:srgbClr val="8CADAE"/>
        </a:buClr>
        <a:buSzPct val="75000"/>
        <a:buFont typeface="Wingdings 2" panose="05020102010507070707" pitchFamily="18" charset="2"/>
        <a:buChar char=""/>
        <a:defRPr sz="2000" kern="1200">
          <a:solidFill>
            <a:schemeClr val="tx1"/>
          </a:solidFill>
          <a:latin typeface="+mn-lt"/>
          <a:ea typeface="MS PGothic" panose="020B0600070205080204" pitchFamily="34" charset="-128"/>
          <a:cs typeface="+mn-cs"/>
        </a:defRPr>
      </a:lvl3pPr>
      <a:lvl4pPr marL="1096963" indent="-228600" algn="l" rtl="0" eaLnBrk="0" fontAlgn="base" hangingPunct="0">
        <a:spcBef>
          <a:spcPct val="20000"/>
        </a:spcBef>
        <a:spcAft>
          <a:spcPct val="0"/>
        </a:spcAft>
        <a:buClr>
          <a:srgbClr val="8C7B70"/>
        </a:buClr>
        <a:buSzPct val="70000"/>
        <a:buFont typeface="Wingdings" panose="05000000000000000000" pitchFamily="2" charset="2"/>
        <a:buChar char=""/>
        <a:defRPr sz="2000" kern="1200">
          <a:solidFill>
            <a:schemeClr val="tx2"/>
          </a:solidFill>
          <a:latin typeface="+mn-lt"/>
          <a:ea typeface="MS PGothic" panose="020B0600070205080204" pitchFamily="34" charset="-128"/>
          <a:cs typeface="+mn-cs"/>
        </a:defRPr>
      </a:lvl4pPr>
      <a:lvl5pPr marL="1371600" indent="-228600" algn="l" rtl="0" eaLnBrk="0" fontAlgn="base" hangingPunct="0">
        <a:spcBef>
          <a:spcPct val="20000"/>
        </a:spcBef>
        <a:spcAft>
          <a:spcPct val="0"/>
        </a:spcAft>
        <a:buClr>
          <a:srgbClr val="8FB08C"/>
        </a:buClr>
        <a:buChar char="•"/>
        <a:defRPr kern="1200">
          <a:solidFill>
            <a:schemeClr val="tx1"/>
          </a:solidFill>
          <a:latin typeface="+mn-lt"/>
          <a:ea typeface="MS PGothic" panose="020B0600070205080204" pitchFamily="34" charset="-128"/>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eaLnBrk="1" fontAlgn="auto" hangingPunct="1">
              <a:spcAft>
                <a:spcPts val="0"/>
              </a:spcAft>
              <a:defRPr/>
            </a:pPr>
            <a:r>
              <a:rPr lang="en-US" dirty="0" smtClean="0">
                <a:ea typeface="+mj-ea"/>
                <a:cs typeface="+mj-cs"/>
              </a:rPr>
              <a:t>Global Carbon Cycle &amp;</a:t>
            </a:r>
            <a:br>
              <a:rPr lang="en-US" dirty="0" smtClean="0">
                <a:ea typeface="+mj-ea"/>
                <a:cs typeface="+mj-cs"/>
              </a:rPr>
            </a:br>
            <a:r>
              <a:rPr lang="en-US" dirty="0" smtClean="0">
                <a:ea typeface="+mj-ea"/>
                <a:cs typeface="+mj-cs"/>
              </a:rPr>
              <a:t>Computer Activity</a:t>
            </a:r>
            <a:endParaRPr lang="en-US" dirty="0">
              <a:ea typeface="+mj-ea"/>
              <a:cs typeface="+mj-cs"/>
            </a:endParaRPr>
          </a:p>
        </p:txBody>
      </p:sp>
      <p:pic>
        <p:nvPicPr>
          <p:cNvPr id="4"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1992" y="2939784"/>
            <a:ext cx="4880015" cy="3244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What is the carbon cycle?</a:t>
            </a:r>
            <a:endParaRPr lang="en-US" sz="3400" dirty="0"/>
          </a:p>
        </p:txBody>
      </p:sp>
      <p:sp>
        <p:nvSpPr>
          <p:cNvPr id="4" name="Text Placeholder 3"/>
          <p:cNvSpPr>
            <a:spLocks noGrp="1"/>
          </p:cNvSpPr>
          <p:nvPr>
            <p:ph type="body" sz="half" idx="2"/>
          </p:nvPr>
        </p:nvSpPr>
        <p:spPr/>
        <p:txBody>
          <a:bodyPr/>
          <a:lstStyle/>
          <a:p>
            <a:r>
              <a:rPr lang="en-US" b="1" dirty="0">
                <a:effectLst>
                  <a:outerShdw blurRad="38100" dist="38100" dir="2700000" algn="tl">
                    <a:srgbClr val="000000">
                      <a:alpha val="43137"/>
                    </a:srgbClr>
                  </a:outerShdw>
                </a:effectLst>
              </a:rPr>
              <a:t>The carbon cycle is the biogeochemical cycle by which carbon is transferred between the biosphere, geosphere, hydrosphere, and atmosphere.</a:t>
            </a:r>
          </a:p>
          <a:p>
            <a:endParaRPr lang="en-US"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l="4281" r="4281"/>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671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Carbon Cycle</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3078" t="7960" r="7110"/>
          <a:stretch/>
        </p:blipFill>
        <p:spPr bwMode="auto">
          <a:xfrm>
            <a:off x="1847792" y="1678357"/>
            <a:ext cx="5442066" cy="466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0442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Global Carbon Cycle</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5004" y="1637612"/>
            <a:ext cx="6307641" cy="4667654"/>
          </a:xfrm>
          <a:prstGeom prst="rect">
            <a:avLst/>
          </a:prstGeom>
        </p:spPr>
      </p:pic>
    </p:spTree>
    <p:extLst>
      <p:ext uri="{BB962C8B-B14F-4D97-AF65-F5344CB8AC3E}">
        <p14:creationId xmlns:p14="http://schemas.microsoft.com/office/powerpoint/2010/main" val="31747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t>Carbon Cycle Game</a:t>
            </a:r>
            <a:endParaRPr lang="en-US" sz="3400" dirty="0"/>
          </a:p>
        </p:txBody>
      </p:sp>
      <p:sp>
        <p:nvSpPr>
          <p:cNvPr id="4" name="Text Placeholder 3"/>
          <p:cNvSpPr>
            <a:spLocks noGrp="1"/>
          </p:cNvSpPr>
          <p:nvPr>
            <p:ph type="body" sz="half" idx="2"/>
          </p:nvPr>
        </p:nvSpPr>
        <p:spPr>
          <a:xfrm>
            <a:off x="204716" y="990600"/>
            <a:ext cx="2614684" cy="5257800"/>
          </a:xfrm>
        </p:spPr>
        <p:txBody>
          <a:bodyPr/>
          <a:lstStyle/>
          <a:p>
            <a:pPr algn="ctr"/>
            <a:r>
              <a:rPr lang="en-US" b="1" dirty="0">
                <a:solidFill>
                  <a:schemeClr val="bg1"/>
                </a:solidFill>
              </a:rPr>
              <a:t>Go to this URL in your web browser to start the Carbon Cycle Game</a:t>
            </a:r>
          </a:p>
          <a:p>
            <a:pPr algn="ctr"/>
            <a:endParaRPr lang="en-US" b="1" dirty="0">
              <a:solidFill>
                <a:schemeClr val="bg1"/>
              </a:solidFill>
            </a:endParaRPr>
          </a:p>
          <a:p>
            <a:pPr algn="ctr"/>
            <a:r>
              <a:rPr lang="en-US" sz="1400" b="1" i="1" dirty="0">
                <a:solidFill>
                  <a:schemeClr val="bg1"/>
                </a:solidFill>
                <a:effectLst>
                  <a:outerShdw blurRad="38100" dist="38100" dir="2700000" algn="tl">
                    <a:srgbClr val="000000">
                      <a:alpha val="43137"/>
                    </a:srgbClr>
                  </a:outerShdw>
                </a:effectLst>
              </a:rPr>
              <a:t>http://www.windows2universe.org/earth/climate/carbon_cycle.html</a:t>
            </a:r>
          </a:p>
          <a:p>
            <a:endParaRPr lang="en-US" b="1" dirty="0">
              <a:solidFill>
                <a:schemeClr val="bg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0752" y="609600"/>
            <a:ext cx="5406646" cy="427939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3264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525463" y="2736850"/>
            <a:ext cx="7932737" cy="3338513"/>
          </a:xfrm>
        </p:spPr>
        <p:txBody>
          <a:bodyPr>
            <a:noAutofit/>
          </a:bodyPr>
          <a:lstStyle/>
          <a:p>
            <a:pPr marL="285750" indent="-285750" algn="l" eaLnBrk="1" fontAlgn="auto" hangingPunct="1">
              <a:buFont typeface="Wingdings" charset="2"/>
              <a:buChar char="§"/>
              <a:defRPr/>
            </a:pPr>
            <a:r>
              <a:rPr lang="en-US" dirty="0" smtClean="0">
                <a:ea typeface="ＭＳ Ｐゴシック" charset="0"/>
              </a:rPr>
              <a:t>Carbon exists on earth in major reservoirs</a:t>
            </a:r>
            <a:endParaRPr lang="en-US" dirty="0">
              <a:ea typeface="ＭＳ Ｐゴシック" charset="0"/>
            </a:endParaRPr>
          </a:p>
          <a:p>
            <a:pPr marL="285750" indent="-285750" algn="l" eaLnBrk="1" fontAlgn="auto" hangingPunct="1">
              <a:buFont typeface="Wingdings" charset="2"/>
              <a:buChar char="§"/>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Carbon is transferred in discrete pathways</a:t>
            </a:r>
            <a:endParaRPr lang="en-US" dirty="0">
              <a:ea typeface="ＭＳ Ｐゴシック" charset="0"/>
            </a:endParaRPr>
          </a:p>
          <a:p>
            <a:pPr algn="l" eaLnBrk="1" fontAlgn="auto" hangingPunct="1">
              <a:defRPr/>
            </a:pPr>
            <a:endParaRPr lang="en-US" dirty="0" smtClean="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Surface ocean vs. deep ocean</a:t>
            </a:r>
          </a:p>
          <a:p>
            <a:pPr marL="285750" indent="-285750" algn="l" eaLnBrk="1" fontAlgn="auto" hangingPunct="1">
              <a:buFont typeface="Wingdings" charset="2"/>
              <a:buChar char="§"/>
              <a:defRPr/>
            </a:pPr>
            <a:endParaRPr lang="en-US" dirty="0">
              <a:ea typeface="ＭＳ Ｐゴシック" charset="0"/>
            </a:endParaRPr>
          </a:p>
          <a:p>
            <a:pPr marL="285750" indent="-285750" algn="l" eaLnBrk="1" fontAlgn="auto" hangingPunct="1">
              <a:buFont typeface="Wingdings" charset="2"/>
              <a:buChar char="§"/>
              <a:defRPr/>
            </a:pPr>
            <a:r>
              <a:rPr lang="en-US" dirty="0" smtClean="0">
                <a:ea typeface="ＭＳ Ｐゴシック" charset="0"/>
              </a:rPr>
              <a:t>Ocean-atmosphere </a:t>
            </a:r>
            <a:r>
              <a:rPr lang="en-US" smtClean="0">
                <a:ea typeface="ＭＳ Ｐゴシック" charset="0"/>
              </a:rPr>
              <a:t>carbon transfer</a:t>
            </a:r>
            <a:endParaRPr lang="en-US" dirty="0" smtClean="0">
              <a:ea typeface="ＭＳ Ｐゴシック" charset="0"/>
            </a:endParaRPr>
          </a:p>
        </p:txBody>
      </p:sp>
      <p:sp>
        <p:nvSpPr>
          <p:cNvPr id="38914" name="Title 2"/>
          <p:cNvSpPr>
            <a:spLocks noGrp="1"/>
          </p:cNvSpPr>
          <p:nvPr>
            <p:ph type="ctrTitle"/>
          </p:nvPr>
        </p:nvSpPr>
        <p:spPr/>
        <p:txBody>
          <a:bodyPr/>
          <a:lstStyle/>
          <a:p>
            <a:pPr eaLnBrk="1" hangingPunct="1"/>
            <a:r>
              <a:rPr lang="en-US" dirty="0" smtClean="0"/>
              <a:t>Conclusions</a:t>
            </a:r>
            <a:br>
              <a:rPr lang="en-US" dirty="0" smtClean="0"/>
            </a:br>
            <a:endParaRPr lang="en-US" dirty="0" smtClean="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1744</TotalTime>
  <Words>2141</Words>
  <Application>Microsoft Office PowerPoint</Application>
  <PresentationFormat>On-screen Show (4:3)</PresentationFormat>
  <Paragraphs>103</Paragraphs>
  <Slides>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ＭＳ Ｐゴシック</vt:lpstr>
      <vt:lpstr>ＭＳ Ｐゴシック</vt:lpstr>
      <vt:lpstr>Arial</vt:lpstr>
      <vt:lpstr>Calibri</vt:lpstr>
      <vt:lpstr>Georgia</vt:lpstr>
      <vt:lpstr>Wingdings</vt:lpstr>
      <vt:lpstr>Wingdings 2</vt:lpstr>
      <vt:lpstr>Civic</vt:lpstr>
      <vt:lpstr>Global Carbon Cycle &amp; Computer Activity</vt:lpstr>
      <vt:lpstr>What is the carbon cycle?</vt:lpstr>
      <vt:lpstr>Global Carbon Cycle</vt:lpstr>
      <vt:lpstr>Global Carbon Cycle</vt:lpstr>
      <vt:lpstr>Carbon Cycle Game</vt:lpstr>
      <vt:lpstr>Conclusions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Sean Walstead</cp:lastModifiedBy>
  <cp:revision>59</cp:revision>
  <dcterms:created xsi:type="dcterms:W3CDTF">2011-06-23T20:06:11Z</dcterms:created>
  <dcterms:modified xsi:type="dcterms:W3CDTF">2013-05-19T03:17:19Z</dcterms:modified>
</cp:coreProperties>
</file>