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22"/>
  </p:notesMasterIdLst>
  <p:sldIdLst>
    <p:sldId id="259" r:id="rId2"/>
    <p:sldId id="260" r:id="rId3"/>
    <p:sldId id="263" r:id="rId4"/>
    <p:sldId id="275" r:id="rId5"/>
    <p:sldId id="265" r:id="rId6"/>
    <p:sldId id="266" r:id="rId7"/>
    <p:sldId id="267" r:id="rId8"/>
    <p:sldId id="276" r:id="rId9"/>
    <p:sldId id="268" r:id="rId10"/>
    <p:sldId id="269" r:id="rId11"/>
    <p:sldId id="270" r:id="rId12"/>
    <p:sldId id="271" r:id="rId13"/>
    <p:sldId id="277" r:id="rId14"/>
    <p:sldId id="272" r:id="rId15"/>
    <p:sldId id="273" r:id="rId16"/>
    <p:sldId id="264" r:id="rId17"/>
    <p:sldId id="278" r:id="rId18"/>
    <p:sldId id="274" r:id="rId19"/>
    <p:sldId id="261" r:id="rId20"/>
    <p:sldId id="279" r:id="rId21"/>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D1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05" autoAdjust="0"/>
    <p:restoredTop sz="63409" autoAdjust="0"/>
  </p:normalViewPr>
  <p:slideViewPr>
    <p:cSldViewPr snapToGrid="0" snapToObjects="1">
      <p:cViewPr varScale="1">
        <p:scale>
          <a:sx n="67" d="100"/>
          <a:sy n="67" d="100"/>
        </p:scale>
        <p:origin x="90"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69" d="100"/>
          <a:sy n="69" d="100"/>
        </p:scale>
        <p:origin x="-256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C61B9B9E-1D18-46FE-9655-A43BB9E3C8AE}" type="datetimeFigureOut">
              <a:rPr lang="en-US"/>
              <a:pPr/>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4748238-0FF1-4A7A-AEAC-DA02EB38A720}" type="slidenum">
              <a:rPr lang="en-US"/>
              <a:pPr/>
              <a:t>‹#›</a:t>
            </a:fld>
            <a:endParaRPr lang="en-US"/>
          </a:p>
        </p:txBody>
      </p:sp>
    </p:spTree>
    <p:extLst>
      <p:ext uri="{BB962C8B-B14F-4D97-AF65-F5344CB8AC3E}">
        <p14:creationId xmlns:p14="http://schemas.microsoft.com/office/powerpoint/2010/main" val="159153057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Authors: </a:t>
            </a:r>
            <a:r>
              <a:rPr lang="en-US" dirty="0" smtClean="0"/>
              <a:t>Sean Walstead, Scripps Institution of Oceanography; Alison</a:t>
            </a:r>
            <a:r>
              <a:rPr lang="en-US" baseline="0" dirty="0" smtClean="0"/>
              <a:t> Dickens</a:t>
            </a:r>
            <a:r>
              <a:rPr lang="en-US" dirty="0" smtClean="0"/>
              <a:t>, Lincoln High School, San Diego Unified District.</a:t>
            </a:r>
          </a:p>
          <a:p>
            <a:pPr>
              <a:spcBef>
                <a:spcPct val="0"/>
              </a:spcBef>
              <a:buFontTx/>
              <a:buNone/>
            </a:pPr>
            <a:endParaRPr lang="en-US" b="1" dirty="0" smtClean="0"/>
          </a:p>
          <a:p>
            <a:pPr>
              <a:spcBef>
                <a:spcPct val="0"/>
              </a:spcBef>
              <a:buFontTx/>
              <a:buAutoNum type="arabicPeriod"/>
            </a:pPr>
            <a:r>
              <a:rPr lang="en-US" b="1" dirty="0" smtClean="0"/>
              <a:t>WHY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Surface tension is a property of liquids that causes the surface of a liquid to contract. Because of hydrogen bonding in water, its surface tension is very high. The effects of water's high surface tension can be seen all around us. Bubbles form more easily in a solution with lowered surface tension. The lowered surface tension allows air to separate the molecules forming a bubble wall and allows the bubble to expand. Surfactants in the ocean lower the water’s surface tension and increases sea foam persistence. Increased sea foam leads to increased bubble-mediated gas exchange between the ocean and atmosphere and increased marine aerosol production leading to cloud formation.</a:t>
            </a:r>
            <a:endParaRPr lang="en-US" dirty="0" smtClean="0"/>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SUMMARY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In this 2-day lesson, students will learn about surface tension, surfactants, sea foam, and cloud nucleation through 2 PowerPoint lessons (this being the second), 2 short demos, and 1 lab activity. The worksheets that accompany each PowerPoint lesson can either be used to guide conversation or finished as a homework assignment. In the first demonstration, fresh water and soapy water are agitated and differences are noted. This opening demo is meant to set the tone for the lesson. The second short demonstration investigates surface tension and asks students to try and fit as many drops of water on a penny as possible. The main activity investigates the effect of glycerin on bubble size and life span.</a:t>
            </a:r>
            <a:r>
              <a:rPr lang="en-US" sz="1200" kern="1200" baseline="0" dirty="0" smtClean="0">
                <a:solidFill>
                  <a:schemeClr val="tx1"/>
                </a:solidFill>
                <a:effectLst/>
                <a:latin typeface="+mn-lt"/>
                <a:ea typeface="MS PGothic" panose="020B0600070205080204" pitchFamily="34" charset="-128"/>
                <a:cs typeface="ＭＳ Ｐゴシック" charset="0"/>
              </a:rPr>
              <a:t> During Day 2, data from the lab activity will be shared as a class between student groups. The remainder of the instruction period will be dedicated to a lesson surfactants, sea foam, and cloud nucleation.</a:t>
            </a: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endParaRPr lang="en-US" sz="1200" b="1" kern="1200" dirty="0" smtClean="0">
              <a:solidFill>
                <a:schemeClr val="tx1"/>
              </a:solidFill>
              <a:effectLst/>
              <a:latin typeface="+mn-lt"/>
              <a:ea typeface="MS PGothic" panose="020B0600070205080204" pitchFamily="34" charset="-128"/>
            </a:endParaRPr>
          </a:p>
          <a:p>
            <a:pPr>
              <a:spcBef>
                <a:spcPct val="0"/>
              </a:spcBef>
              <a:buFontTx/>
              <a:buAutoNum type="arabicPeriod"/>
            </a:pPr>
            <a:r>
              <a:rPr lang="en-US" b="1" dirty="0" smtClean="0"/>
              <a:t>PICTURE CREDIT</a:t>
            </a:r>
            <a:r>
              <a:rPr lang="en-US" dirty="0" smtClean="0"/>
              <a:t>: </a:t>
            </a:r>
            <a:r>
              <a:rPr lang="en-US" baseline="0" dirty="0" smtClean="0"/>
              <a:t>http://commons.wikimedia.org/wiki/File:Plankton_creates_sea_foam_3.jpg</a:t>
            </a:r>
          </a:p>
          <a:p>
            <a:pPr>
              <a:spcBef>
                <a:spcPct val="0"/>
              </a:spcBef>
              <a:buFontTx/>
              <a:buAutoNum type="arabicPeriod"/>
            </a:pPr>
            <a:endParaRPr lang="en-US" dirty="0" smtClean="0"/>
          </a:p>
          <a:p>
            <a:pPr marL="0" marR="0" indent="0" algn="l" defTabSz="457200" rtl="0" eaLnBrk="0" fontAlgn="base" latinLnBrk="0" hangingPunct="0">
              <a:lnSpc>
                <a:spcPct val="100000"/>
              </a:lnSpc>
              <a:spcBef>
                <a:spcPct val="0"/>
              </a:spcBef>
              <a:spcAft>
                <a:spcPct val="0"/>
              </a:spcAft>
              <a:buClrTx/>
              <a:buSzTx/>
              <a:buFontTx/>
              <a:buAutoNum type="arabicPeriod"/>
              <a:tabLst/>
              <a:defRPr/>
            </a:pPr>
            <a:r>
              <a:rPr lang="en-US" b="1" dirty="0" smtClean="0"/>
              <a:t>WEBSITES USED IN THIS PRESENTATION</a:t>
            </a:r>
            <a:r>
              <a:rPr lang="en-US" dirty="0" smtClean="0"/>
              <a:t>: </a:t>
            </a:r>
            <a:r>
              <a:rPr lang="en-US" i="1" dirty="0" smtClean="0"/>
              <a:t>Day1: </a:t>
            </a:r>
            <a:r>
              <a:rPr lang="en-US" dirty="0" smtClean="0"/>
              <a:t>http://hyperphysics.phy-astr.gsu.edu/hbase/surten.html, http://en.wikipedia.org/wiki/Surface_tension</a:t>
            </a:r>
          </a:p>
          <a:p>
            <a:pPr marL="0" marR="0" indent="0" algn="l" defTabSz="457200" rtl="0" eaLnBrk="0" fontAlgn="base" latinLnBrk="0" hangingPunct="0">
              <a:lnSpc>
                <a:spcPct val="100000"/>
              </a:lnSpc>
              <a:spcBef>
                <a:spcPct val="0"/>
              </a:spcBef>
              <a:spcAft>
                <a:spcPct val="0"/>
              </a:spcAft>
              <a:buClrTx/>
              <a:buSzTx/>
              <a:buFontTx/>
              <a:buAutoNum type="arabicPeriod"/>
              <a:tabLst/>
              <a:defRPr/>
            </a:pPr>
            <a:endParaRPr lang="en-US" dirty="0" smtClean="0"/>
          </a:p>
          <a:p>
            <a:pPr>
              <a:spcBef>
                <a:spcPct val="0"/>
              </a:spcBef>
              <a:buFontTx/>
              <a:buAutoNum type="arabicPeriod"/>
            </a:pPr>
            <a:r>
              <a:rPr lang="en-US" b="1" dirty="0" smtClean="0"/>
              <a:t>ADDITIONAL READING</a:t>
            </a:r>
            <a:r>
              <a:rPr lang="en-US" dirty="0" smtClean="0"/>
              <a:t>:</a:t>
            </a:r>
            <a:r>
              <a:rPr lang="en-US" baseline="0" dirty="0" smtClean="0"/>
              <a:t> </a:t>
            </a:r>
            <a:r>
              <a:rPr lang="en-US" i="1" baseline="0" dirty="0" smtClean="0"/>
              <a:t>Day 1</a:t>
            </a:r>
            <a:r>
              <a:rPr lang="en-US" baseline="0" dirty="0" smtClean="0"/>
              <a:t>: </a:t>
            </a:r>
            <a:r>
              <a:rPr lang="en-US" dirty="0" smtClean="0"/>
              <a:t>N/A. </a:t>
            </a:r>
            <a:r>
              <a:rPr lang="en-US" i="1" dirty="0" smtClean="0"/>
              <a:t>Day 2</a:t>
            </a:r>
            <a:r>
              <a:rPr lang="en-US" dirty="0" smtClean="0"/>
              <a:t>: Quinn, Bates,</a:t>
            </a:r>
            <a:r>
              <a:rPr lang="en-US" baseline="0" dirty="0" smtClean="0"/>
              <a:t> “The case against climate regulation via oceanic phytoplankton </a:t>
            </a:r>
            <a:r>
              <a:rPr lang="en-US" baseline="0" dirty="0" err="1" smtClean="0"/>
              <a:t>sulphur</a:t>
            </a:r>
            <a:r>
              <a:rPr lang="en-US" baseline="0" dirty="0" smtClean="0"/>
              <a:t> emissions”, </a:t>
            </a:r>
            <a:r>
              <a:rPr lang="en-US" b="0" baseline="0" dirty="0" smtClean="0"/>
              <a:t>Vol. 480</a:t>
            </a:r>
            <a:r>
              <a:rPr lang="en-US" baseline="0" dirty="0" smtClean="0"/>
              <a:t> Nature, 2011. (included as pdf on SCC website)</a:t>
            </a:r>
            <a:endParaRPr lang="en-US" dirty="0" smtClean="0"/>
          </a:p>
          <a:p>
            <a:pPr>
              <a:spcBef>
                <a:spcPct val="0"/>
              </a:spcBef>
              <a:buFontTx/>
              <a:buAutoNum type="arabicPeriod"/>
            </a:pPr>
            <a:endParaRPr lang="en-US" dirty="0" smtClean="0"/>
          </a:p>
          <a:p>
            <a:pPr>
              <a:spcBef>
                <a:spcPct val="0"/>
              </a:spcBef>
              <a:buFontTx/>
              <a:buAutoNum type="arabicPeriod"/>
            </a:pPr>
            <a:r>
              <a:rPr lang="en-US" b="1" dirty="0" smtClean="0"/>
              <a:t>CONTEXT FOR USE</a:t>
            </a:r>
            <a:r>
              <a:rPr lang="en-US" dirty="0" smtClean="0"/>
              <a:t>: This lesson</a:t>
            </a:r>
            <a:r>
              <a:rPr lang="en-US" baseline="0" dirty="0" smtClean="0"/>
              <a:t> is designed for a high school chemistry class. It is the second lesson in a sequence of 5 lessons aimed at covering interactions between the ocean and atmosphere. This presentation is for Day 2 of Lesson 2.</a:t>
            </a:r>
          </a:p>
          <a:p>
            <a:pPr>
              <a:spcBef>
                <a:spcPct val="0"/>
              </a:spcBef>
              <a:buFontTx/>
              <a:buAutoNum type="arabicPeriod"/>
            </a:pPr>
            <a:endParaRPr lang="en-US" dirty="0" smtClean="0"/>
          </a:p>
          <a:p>
            <a:pPr>
              <a:spcBef>
                <a:spcPct val="0"/>
              </a:spcBef>
              <a:buFontTx/>
              <a:buAutoNum type="arabicPeriod"/>
            </a:pPr>
            <a:r>
              <a:rPr lang="en-US" b="1" dirty="0" smtClean="0"/>
              <a:t>MISCONCEPTIONS</a:t>
            </a:r>
            <a:r>
              <a:rPr lang="en-US" dirty="0" smtClean="0"/>
              <a:t>: </a:t>
            </a:r>
            <a:r>
              <a:rPr lang="en-US" i="1" dirty="0" smtClean="0"/>
              <a:t>Day 2</a:t>
            </a:r>
            <a:r>
              <a:rPr lang="en-US" dirty="0" smtClean="0"/>
              <a:t>:</a:t>
            </a:r>
          </a:p>
          <a:p>
            <a:pPr marL="171450" indent="-171450">
              <a:spcBef>
                <a:spcPct val="0"/>
              </a:spcBef>
              <a:buFontTx/>
              <a:buChar char="-"/>
            </a:pPr>
            <a:r>
              <a:rPr lang="en-US" baseline="0" dirty="0" smtClean="0"/>
              <a:t>All surfactants are commercially produced.</a:t>
            </a:r>
          </a:p>
          <a:p>
            <a:pPr marL="171450" indent="-171450">
              <a:spcBef>
                <a:spcPct val="0"/>
              </a:spcBef>
              <a:buFontTx/>
              <a:buChar char="-"/>
            </a:pPr>
            <a:r>
              <a:rPr lang="en-US" baseline="0" dirty="0" smtClean="0"/>
              <a:t>Evaporation is the only mechanism responsible for cloud formation.</a:t>
            </a:r>
          </a:p>
          <a:p>
            <a:pPr marL="171450" indent="-171450">
              <a:spcBef>
                <a:spcPct val="0"/>
              </a:spcBef>
              <a:buFontTx/>
              <a:buChar char="-"/>
            </a:pPr>
            <a:r>
              <a:rPr lang="en-US" baseline="0" dirty="0" smtClean="0"/>
              <a:t>When a bubble bursts, only the contained air is ejected outward.</a:t>
            </a:r>
          </a:p>
          <a:p>
            <a:pPr marL="0" indent="0">
              <a:spcBef>
                <a:spcPct val="0"/>
              </a:spcBef>
              <a:buFontTx/>
              <a:buNone/>
            </a:pPr>
            <a:endParaRPr lang="en-US" baseline="0" dirty="0" smtClean="0"/>
          </a:p>
          <a:p>
            <a:pPr marL="0" marR="0" indent="0" algn="l" defTabSz="457200" rtl="0" eaLnBrk="1" fontAlgn="base" latinLnBrk="0" hangingPunct="1">
              <a:lnSpc>
                <a:spcPct val="100000"/>
              </a:lnSpc>
              <a:spcBef>
                <a:spcPct val="30000"/>
              </a:spcBef>
              <a:spcAft>
                <a:spcPct val="0"/>
              </a:spcAft>
              <a:buClrTx/>
              <a:buSzTx/>
              <a:buFontTx/>
              <a:buNone/>
              <a:tabLst/>
              <a:defRPr/>
            </a:pPr>
            <a:r>
              <a:rPr lang="en-US" b="1" baseline="0" dirty="0" smtClean="0"/>
              <a:t>8.</a:t>
            </a:r>
            <a:r>
              <a:rPr lang="en-US" b="1" dirty="0" smtClean="0"/>
              <a:t>EVALUATION TIPS: </a:t>
            </a:r>
            <a:r>
              <a:rPr lang="en-US" b="0" baseline="0" dirty="0" smtClean="0"/>
              <a:t>There is a student worksheet that accompanies this PowerPoint lesson. Currently, the presentation is setup so that prompts appear throughout the slides to inform students when to answer certain worksheet questions. Instead of completing worksheets, any of the worksheet questions can be answered by brainstorming in groups and sharing ideas with the class. Students may perform think-pair-share exercises when answering the worksheet questions, use whiteboards, or simply finish the questions as homework.</a:t>
            </a:r>
            <a:endParaRPr lang="en-US" b="1" dirty="0" smtClean="0"/>
          </a:p>
          <a:p>
            <a:pPr eaLnBrk="1" hangingPunct="1"/>
            <a:endParaRPr lang="en-US" dirty="0" smtClean="0"/>
          </a:p>
          <a:p>
            <a:pPr eaLnBrk="1" hangingPunct="1"/>
            <a:r>
              <a:rPr lang="en-US" b="1" dirty="0" smtClean="0"/>
              <a:t>9.TEACHING NOTES</a:t>
            </a:r>
            <a:r>
              <a:rPr lang="en-US" dirty="0" smtClean="0"/>
              <a:t>:</a:t>
            </a:r>
            <a:r>
              <a:rPr lang="en-US" baseline="0" dirty="0" smtClean="0"/>
              <a:t> </a:t>
            </a:r>
            <a:r>
              <a:rPr lang="en-US" i="1" baseline="0" dirty="0" smtClean="0"/>
              <a:t>Day2:</a:t>
            </a:r>
            <a:r>
              <a:rPr lang="en-US" baseline="0" dirty="0" smtClean="0"/>
              <a:t> </a:t>
            </a:r>
            <a:r>
              <a:rPr lang="en-US" dirty="0" smtClean="0"/>
              <a:t>Use this PowerPoint lesson to introduce the concept of surfactants</a:t>
            </a:r>
            <a:r>
              <a:rPr lang="en-US" baseline="0" dirty="0" smtClean="0"/>
              <a:t> and sea foam</a:t>
            </a:r>
            <a:r>
              <a:rPr lang="en-US" dirty="0" smtClean="0"/>
              <a:t>. Students will answer questions on the accompanying worksheet Lesson2_Day2_Worksheet.doc. Cartoon bubble graphics will appear throughout the presentation instructing students when to answer each question. The presentation</a:t>
            </a:r>
            <a:r>
              <a:rPr lang="en-US" baseline="0" dirty="0" smtClean="0"/>
              <a:t> starts with the sharing of class data from the Soapy and Sticky Bubbles activity</a:t>
            </a:r>
            <a:r>
              <a:rPr lang="en-US" dirty="0" smtClean="0"/>
              <a:t>.</a:t>
            </a:r>
            <a:r>
              <a:rPr lang="en-US" baseline="0" dirty="0" smtClean="0"/>
              <a:t> After computing a class average, the students should be allowed 15-20 minutes to finish the activity worksheet.</a:t>
            </a:r>
          </a:p>
          <a:p>
            <a:pPr eaLnBrk="1" hangingPunct="1"/>
            <a:endParaRPr lang="en-US" baseline="0" dirty="0" smtClean="0"/>
          </a:p>
          <a:p>
            <a:pPr eaLnBrk="1" hangingPunct="1"/>
            <a:r>
              <a:rPr lang="en-US" baseline="0" dirty="0" smtClean="0"/>
              <a:t>The rest of the period is dedicated to this presentation regarding surfactants and sea foam. Many of the slides in this presentation can be used as prompts to discuss the results of the Soapy and Sticky Bubbles activity. In that activity, students should notice that dish soap allows bubbles to be formed and that glycerin further extends their size and life span.</a:t>
            </a:r>
          </a:p>
          <a:p>
            <a:pPr>
              <a:spcBef>
                <a:spcPct val="0"/>
              </a:spcBef>
              <a:buFontTx/>
              <a:buNone/>
            </a:pPr>
            <a:endParaRPr lang="en-US" dirty="0" smtClean="0"/>
          </a:p>
          <a:p>
            <a:pPr>
              <a:spcBef>
                <a:spcPct val="0"/>
              </a:spcBef>
              <a:buFontTx/>
              <a:buNone/>
            </a:pPr>
            <a:r>
              <a:rPr lang="en-US" b="1" dirty="0" smtClean="0"/>
              <a:t>10.TEACHING</a:t>
            </a:r>
            <a:r>
              <a:rPr lang="en-US" b="1" baseline="0" dirty="0" smtClean="0"/>
              <a:t>  INSTRUCTIONS:</a:t>
            </a:r>
            <a:r>
              <a:rPr lang="en-US" b="0" i="1" baseline="0" dirty="0" smtClean="0"/>
              <a:t> Day 2:</a:t>
            </a:r>
          </a:p>
          <a:p>
            <a:pPr>
              <a:spcBef>
                <a:spcPct val="0"/>
              </a:spcBef>
              <a:buFontTx/>
              <a:buNone/>
            </a:pPr>
            <a:r>
              <a:rPr lang="en-US" sz="1200" kern="1200" dirty="0" smtClean="0">
                <a:solidFill>
                  <a:schemeClr val="tx1"/>
                </a:solidFill>
                <a:effectLst/>
                <a:latin typeface="+mn-lt"/>
                <a:ea typeface="MS PGothic" panose="020B0600070205080204" pitchFamily="34" charset="-128"/>
                <a:cs typeface="ＭＳ Ｐゴシック" charset="0"/>
              </a:rPr>
              <a:t>-</a:t>
            </a:r>
            <a:r>
              <a:rPr lang="en-US" sz="1200" kern="1200" baseline="0" dirty="0" smtClean="0">
                <a:solidFill>
                  <a:schemeClr val="tx1"/>
                </a:solidFill>
                <a:effectLst/>
                <a:latin typeface="+mn-lt"/>
                <a:ea typeface="MS PGothic" panose="020B0600070205080204" pitchFamily="34" charset="-128"/>
                <a:cs typeface="ＭＳ Ｐゴシック" charset="0"/>
              </a:rPr>
              <a:t> </a:t>
            </a:r>
            <a:r>
              <a:rPr lang="en-US" sz="1200" kern="1200" dirty="0" smtClean="0">
                <a:solidFill>
                  <a:schemeClr val="tx1"/>
                </a:solidFill>
                <a:effectLst/>
                <a:latin typeface="+mn-lt"/>
                <a:ea typeface="MS PGothic" panose="020B0600070205080204" pitchFamily="34" charset="-128"/>
                <a:cs typeface="ＭＳ Ｐゴシック" charset="0"/>
              </a:rPr>
              <a:t>In the Day 2 PowerPoint there is a slide for classroom data collection from the Soapy and Sticky Bubbles activity. Collect and share data. If the class period is long, allow time to finish the lab worksheet (5-20 </a:t>
            </a:r>
            <a:r>
              <a:rPr lang="en-US" sz="1200" kern="1200" dirty="0" err="1" smtClean="0">
                <a:solidFill>
                  <a:schemeClr val="tx1"/>
                </a:solidFill>
                <a:effectLst/>
                <a:latin typeface="+mn-lt"/>
                <a:ea typeface="MS PGothic" panose="020B0600070205080204" pitchFamily="34" charset="-128"/>
                <a:cs typeface="ＭＳ Ｐゴシック" charset="0"/>
              </a:rPr>
              <a:t>mins</a:t>
            </a:r>
            <a:r>
              <a:rPr lang="en-US" sz="1200" kern="1200" dirty="0" smtClean="0">
                <a:solidFill>
                  <a:schemeClr val="tx1"/>
                </a:solidFill>
                <a:effectLst/>
                <a:latin typeface="+mn-lt"/>
                <a:ea typeface="MS PGothic" panose="020B0600070205080204" pitchFamily="34" charset="-128"/>
                <a:cs typeface="ＭＳ Ｐゴシック" charset="0"/>
              </a:rPr>
              <a:t>)</a:t>
            </a:r>
            <a:br>
              <a:rPr lang="en-US" sz="1200" kern="1200" dirty="0" smtClean="0">
                <a:solidFill>
                  <a:schemeClr val="tx1"/>
                </a:solidFill>
                <a:effectLst/>
                <a:latin typeface="+mn-lt"/>
                <a:ea typeface="MS PGothic" panose="020B0600070205080204" pitchFamily="34" charset="-128"/>
                <a:cs typeface="ＭＳ Ｐゴシック" charset="0"/>
              </a:rPr>
            </a:br>
            <a:r>
              <a:rPr lang="en-US" sz="1200" kern="1200" dirty="0" smtClean="0">
                <a:solidFill>
                  <a:schemeClr val="tx1"/>
                </a:solidFill>
                <a:effectLst/>
                <a:latin typeface="+mn-lt"/>
                <a:ea typeface="MS PGothic" panose="020B0600070205080204" pitchFamily="34" charset="-128"/>
                <a:cs typeface="ＭＳ Ｐゴシック" charset="0"/>
              </a:rPr>
              <a:t>-</a:t>
            </a:r>
            <a:r>
              <a:rPr lang="en-US" sz="1200" kern="1200" baseline="0" dirty="0" smtClean="0">
                <a:solidFill>
                  <a:schemeClr val="tx1"/>
                </a:solidFill>
                <a:effectLst/>
                <a:latin typeface="+mn-lt"/>
                <a:ea typeface="MS PGothic" panose="020B0600070205080204" pitchFamily="34" charset="-128"/>
                <a:cs typeface="ＭＳ Ｐゴシック" charset="0"/>
              </a:rPr>
              <a:t> T</a:t>
            </a:r>
            <a:r>
              <a:rPr lang="en-US" sz="1200" kern="1200" dirty="0" smtClean="0">
                <a:solidFill>
                  <a:schemeClr val="tx1"/>
                </a:solidFill>
                <a:effectLst/>
                <a:latin typeface="+mn-lt"/>
                <a:ea typeface="MS PGothic" panose="020B0600070205080204" pitchFamily="34" charset="-128"/>
                <a:cs typeface="ＭＳ Ｐゴシック" charset="0"/>
              </a:rPr>
              <a:t>each the Day 2 lesson on surfactants, sea foam, and cloud nucleation (30 </a:t>
            </a:r>
            <a:r>
              <a:rPr lang="en-US" sz="1200" kern="1200" dirty="0" err="1" smtClean="0">
                <a:solidFill>
                  <a:schemeClr val="tx1"/>
                </a:solidFill>
                <a:effectLst/>
                <a:latin typeface="+mn-lt"/>
                <a:ea typeface="MS PGothic" panose="020B0600070205080204" pitchFamily="34" charset="-128"/>
                <a:cs typeface="ＭＳ Ｐゴシック" charset="0"/>
              </a:rPr>
              <a:t>mins</a:t>
            </a:r>
            <a:r>
              <a:rPr lang="en-US" sz="1200" kern="1200" dirty="0" smtClean="0">
                <a:solidFill>
                  <a:schemeClr val="tx1"/>
                </a:solidFill>
                <a:effectLst/>
                <a:latin typeface="+mn-lt"/>
                <a:ea typeface="MS PGothic" panose="020B0600070205080204" pitchFamily="34" charset="-128"/>
                <a:cs typeface="ＭＳ Ｐゴシック" charset="0"/>
              </a:rPr>
              <a:t>)</a:t>
            </a:r>
          </a:p>
          <a:p>
            <a:pPr>
              <a:spcBef>
                <a:spcPct val="0"/>
              </a:spcBef>
              <a:buFontTx/>
              <a:buNone/>
            </a:pPr>
            <a:endParaRPr lang="en-US" sz="1200" kern="1200" dirty="0" smtClean="0">
              <a:solidFill>
                <a:schemeClr val="tx1"/>
              </a:solidFill>
              <a:effectLst/>
              <a:latin typeface="+mn-lt"/>
              <a:ea typeface="MS PGothic" panose="020B0600070205080204" pitchFamily="34" charset="-128"/>
            </a:endParaRPr>
          </a:p>
          <a:p>
            <a:pPr>
              <a:spcBef>
                <a:spcPct val="0"/>
              </a:spcBef>
              <a:buFontTx/>
              <a:buNone/>
            </a:pPr>
            <a:endParaRPr lang="en-US" sz="1200" kern="1200" dirty="0" smtClean="0">
              <a:solidFill>
                <a:schemeClr val="tx1"/>
              </a:solidFill>
              <a:effectLst/>
              <a:latin typeface="+mn-lt"/>
              <a:ea typeface="MS PGothic" panose="020B0600070205080204" pitchFamily="34" charset="-128"/>
            </a:endParaRPr>
          </a:p>
          <a:p>
            <a:pPr>
              <a:spcBef>
                <a:spcPct val="0"/>
              </a:spcBef>
              <a:buFontTx/>
              <a:buNone/>
            </a:pPr>
            <a:endParaRPr lang="en-US" dirty="0" smtClean="0"/>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4B1A322C-2876-40CC-84DA-79C1189D9936}" type="slidenum">
              <a:rPr lang="en-US" sz="1200">
                <a:latin typeface="Calibri" panose="020F0502020204030204" pitchFamily="34" charset="0"/>
              </a:rPr>
              <a:pPr eaLnBrk="1" hangingPunct="1"/>
              <a:t>1</a:t>
            </a:fld>
            <a:endParaRPr lang="en-US" sz="1200">
              <a:latin typeface="Calibri" panose="020F0502020204030204" pitchFamily="34" charset="0"/>
            </a:endParaRPr>
          </a:p>
        </p:txBody>
      </p:sp>
    </p:spTree>
    <p:extLst>
      <p:ext uri="{BB962C8B-B14F-4D97-AF65-F5344CB8AC3E}">
        <p14:creationId xmlns:p14="http://schemas.microsoft.com/office/powerpoint/2010/main" val="586833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0" dirty="0" smtClean="0"/>
              <a:t>The</a:t>
            </a:r>
            <a:r>
              <a:rPr lang="en-US" b="0" baseline="0" dirty="0" smtClean="0"/>
              <a:t> first part of class will continue the topic of surface tension. When the students have finished sharing data as a class, they should understand that LOWERED surface tension through the addition of surfactants leads to longer lasting more stable bubbles.</a:t>
            </a:r>
            <a:endParaRPr lang="en-US" b="0" dirty="0" smtClean="0"/>
          </a:p>
          <a:p>
            <a:pPr eaLnBrk="1" hangingPunct="1"/>
            <a:endParaRPr lang="en-US" b="1" dirty="0" smtClean="0"/>
          </a:p>
          <a:p>
            <a:pPr eaLnBrk="1" hangingPunct="1"/>
            <a:r>
              <a:rPr lang="en-US" b="1" dirty="0" smtClean="0"/>
              <a:t>Directions</a:t>
            </a:r>
            <a:r>
              <a:rPr lang="en-US" dirty="0" smtClean="0"/>
              <a:t>: Students</a:t>
            </a:r>
            <a:r>
              <a:rPr lang="en-US" baseline="0" dirty="0" smtClean="0"/>
              <a:t> should take out their activity worksheets from the day before. The class will share data now and they will be able to finish the figures in the worksheet and answer the questions.</a:t>
            </a:r>
            <a:endParaRPr lang="en-US" dirty="0" smtClean="0"/>
          </a:p>
        </p:txBody>
      </p:sp>
      <p:sp>
        <p:nvSpPr>
          <p:cNvPr id="4" name="Slide Number Placeholder 3"/>
          <p:cNvSpPr>
            <a:spLocks noGrp="1"/>
          </p:cNvSpPr>
          <p:nvPr>
            <p:ph type="sldNum" sz="quarter" idx="10"/>
          </p:nvPr>
        </p:nvSpPr>
        <p:spPr/>
        <p:txBody>
          <a:bodyPr/>
          <a:lstStyle/>
          <a:p>
            <a:fld id="{34748238-0FF1-4A7A-AEAC-DA02EB38A720}" type="slidenum">
              <a:rPr lang="en-US" smtClean="0"/>
              <a:pPr/>
              <a:t>2</a:t>
            </a:fld>
            <a:endParaRPr lang="en-US"/>
          </a:p>
        </p:txBody>
      </p:sp>
    </p:spTree>
    <p:extLst>
      <p:ext uri="{BB962C8B-B14F-4D97-AF65-F5344CB8AC3E}">
        <p14:creationId xmlns:p14="http://schemas.microsoft.com/office/powerpoint/2010/main" val="1877803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smtClean="0"/>
              <a:t>Directions</a:t>
            </a:r>
            <a:r>
              <a:rPr lang="en-US" dirty="0" smtClean="0"/>
              <a:t>:</a:t>
            </a:r>
            <a:r>
              <a:rPr lang="en-US" baseline="0" dirty="0" smtClean="0"/>
              <a:t> Ask each group to tell you their average height and life span for the bubbles of each solution. Record those values in the table above. Once a class average has been computed, the students will be able to finish the graphs in their activity worksheet.</a:t>
            </a:r>
          </a:p>
          <a:p>
            <a:pPr eaLnBrk="1" hangingPunct="1"/>
            <a:endParaRPr lang="en-US" baseline="0" dirty="0" smtClean="0"/>
          </a:p>
          <a:p>
            <a:pPr eaLnBrk="1" hangingPunct="1"/>
            <a:r>
              <a:rPr lang="en-US" baseline="0" dirty="0" smtClean="0"/>
              <a:t>The remaining PowerPoint and associated worksheet should take about 20 minutes to complete. This allows about 20 minutes now for students to finish and turn in the activity worksheets. There are slides in this presentation that will be good talking points to discuss the results of the activity.</a:t>
            </a:r>
          </a:p>
          <a:p>
            <a:pPr eaLnBrk="1" hangingPunct="1"/>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Additional notes</a:t>
            </a:r>
            <a:r>
              <a:rPr lang="en-US" baseline="0" dirty="0" smtClean="0"/>
              <a:t>: The data should reflect that bubbles formed from the soapy and sticky solution had a higher average height and a longer life span. Bubbles pop when the bubble wall becomes so thin due to evaporation that a hole forms and the bubble wall collapses. Glycerin is </a:t>
            </a:r>
            <a:r>
              <a:rPr lang="en-US" sz="1200" kern="1200" dirty="0" smtClean="0">
                <a:solidFill>
                  <a:schemeClr val="tx1"/>
                </a:solidFill>
                <a:effectLst/>
                <a:latin typeface="+mn-lt"/>
                <a:ea typeface="MS PGothic" panose="020B0600070205080204" pitchFamily="34" charset="-128"/>
                <a:cs typeface="ＭＳ Ｐゴシック" charset="0"/>
              </a:rPr>
              <a:t>hygroscopic,</a:t>
            </a:r>
            <a:r>
              <a:rPr lang="en-US" sz="1200" kern="1200" baseline="0" dirty="0" smtClean="0">
                <a:solidFill>
                  <a:schemeClr val="tx1"/>
                </a:solidFill>
                <a:effectLst/>
                <a:latin typeface="+mn-lt"/>
                <a:ea typeface="MS PGothic" panose="020B0600070205080204" pitchFamily="34" charset="-128"/>
                <a:cs typeface="ＭＳ Ｐゴシック" charset="0"/>
              </a:rPr>
              <a:t> which means it is able to hold water molecules from the surrounding environment. This slows evaporation and allows the bubble to have a longer life span. Glycerin also has a high viscosity. This causes water from the bubble wall to drain more slowly off the top and slow thinning of the bubble wall. This also will increase the sticky bubble’s life span.</a:t>
            </a:r>
            <a:endParaRPr lang="en-US" dirty="0" smtClean="0"/>
          </a:p>
          <a:p>
            <a:pPr eaLnBrk="1" hangingPunct="1"/>
            <a:endParaRPr lang="en-US" dirty="0" smtClean="0"/>
          </a:p>
        </p:txBody>
      </p:sp>
      <p:sp>
        <p:nvSpPr>
          <p:cNvPr id="4" name="Slide Number Placeholder 3"/>
          <p:cNvSpPr>
            <a:spLocks noGrp="1"/>
          </p:cNvSpPr>
          <p:nvPr>
            <p:ph type="sldNum" sz="quarter" idx="10"/>
          </p:nvPr>
        </p:nvSpPr>
        <p:spPr/>
        <p:txBody>
          <a:bodyPr/>
          <a:lstStyle/>
          <a:p>
            <a:fld id="{34748238-0FF1-4A7A-AEAC-DA02EB38A720}" type="slidenum">
              <a:rPr lang="en-US" smtClean="0"/>
              <a:pPr/>
              <a:t>3</a:t>
            </a:fld>
            <a:endParaRPr lang="en-US"/>
          </a:p>
        </p:txBody>
      </p:sp>
    </p:spTree>
    <p:extLst>
      <p:ext uri="{BB962C8B-B14F-4D97-AF65-F5344CB8AC3E}">
        <p14:creationId xmlns:p14="http://schemas.microsoft.com/office/powerpoint/2010/main" val="2827407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a:t>
            </a:r>
            <a:r>
              <a:rPr lang="en-US" baseline="0" dirty="0" smtClean="0"/>
              <a:t> the concept of surface tension has been covered, the next topic will be surfactants and ocean surfactants. Surfactants are chemicals that lower the surface tension of water. We will see that the majority of surfactants in the ocean are naturally formed. This enhances the persistence of sea foam which will be the next topic in Sec. IV. Sea foam is important for marine cloud production and air-sea gas exchange between the ocean and atmosphere.</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4</a:t>
            </a:fld>
            <a:endParaRPr lang="en-US"/>
          </a:p>
        </p:txBody>
      </p:sp>
    </p:spTree>
    <p:extLst>
      <p:ext uri="{BB962C8B-B14F-4D97-AF65-F5344CB8AC3E}">
        <p14:creationId xmlns:p14="http://schemas.microsoft.com/office/powerpoint/2010/main" val="1454060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introduces the definition of surfactants. </a:t>
            </a:r>
            <a:r>
              <a:rPr lang="en-US" dirty="0" smtClean="0"/>
              <a:t>Surfactants</a:t>
            </a:r>
            <a:r>
              <a:rPr lang="en-US" baseline="0" dirty="0" smtClean="0"/>
              <a:t> are usually organic compounds that are </a:t>
            </a:r>
            <a:r>
              <a:rPr lang="en-US" baseline="0" dirty="0" err="1" smtClean="0"/>
              <a:t>amphiphilic</a:t>
            </a:r>
            <a:r>
              <a:rPr lang="en-US" baseline="0" dirty="0" smtClean="0"/>
              <a:t>, meaning they contain both hydrophobic grounds (their tails) and hydrophilic groups (heads). Surfactants will diffuse in water and adsorb at interfaces between air and water. This alignment of surfactants at the surface modifies the surface properties of water like surface tension.</a:t>
            </a:r>
          </a:p>
          <a:p>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Worksheet</a:t>
            </a:r>
            <a:r>
              <a:rPr lang="en-US" dirty="0" smtClean="0"/>
              <a:t> </a:t>
            </a:r>
            <a:r>
              <a:rPr lang="en-US" b="1" dirty="0" smtClean="0"/>
              <a:t>question 1</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Draw how you would expect 5 surfactant chains (an example is shown below) to align themselves at an air-water interface.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MS PGothic" panose="020B0600070205080204" pitchFamily="34" charset="-128"/>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effectLst/>
                <a:latin typeface="+mn-lt"/>
                <a:ea typeface="MS PGothic" panose="020B0600070205080204" pitchFamily="34" charset="-128"/>
                <a:cs typeface="ＭＳ Ｐゴシック" charset="0"/>
              </a:rPr>
              <a:t>Answer</a:t>
            </a:r>
            <a:r>
              <a:rPr lang="en-US" sz="1200" kern="1200" dirty="0" smtClean="0">
                <a:solidFill>
                  <a:schemeClr val="tx1"/>
                </a:solidFill>
                <a:effectLst/>
                <a:latin typeface="+mn-lt"/>
                <a:ea typeface="MS PGothic" panose="020B0600070205080204" pitchFamily="34" charset="-128"/>
                <a:cs typeface="ＭＳ Ｐゴシック" charset="0"/>
              </a:rPr>
              <a:t>:</a:t>
            </a:r>
            <a:r>
              <a:rPr lang="en-US" sz="1200" kern="1200" baseline="0" dirty="0" smtClean="0">
                <a:solidFill>
                  <a:schemeClr val="tx1"/>
                </a:solidFill>
                <a:effectLst/>
                <a:latin typeface="+mn-lt"/>
                <a:ea typeface="MS PGothic" panose="020B0600070205080204" pitchFamily="34" charset="-128"/>
                <a:cs typeface="ＭＳ Ｐゴシック" charset="0"/>
              </a:rPr>
              <a:t> The surfactants will align themselves so that the hydrophilic end is submerged in water and the hydrophobic end is in the air.</a:t>
            </a:r>
            <a:endParaRPr lang="en-US" sz="1200" kern="1200" dirty="0" smtClean="0">
              <a:solidFill>
                <a:schemeClr val="tx1"/>
              </a:solidFill>
              <a:effectLst/>
              <a:latin typeface="+mn-lt"/>
              <a:ea typeface="MS PGothic" panose="020B0600070205080204" pitchFamily="34" charset="-128"/>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5</a:t>
            </a:fld>
            <a:endParaRPr lang="en-US"/>
          </a:p>
        </p:txBody>
      </p:sp>
    </p:spTree>
    <p:extLst>
      <p:ext uri="{BB962C8B-B14F-4D97-AF65-F5344CB8AC3E}">
        <p14:creationId xmlns:p14="http://schemas.microsoft.com/office/powerpoint/2010/main" val="2745787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slide highlights the fact that biological processes are responsible for half of the world’s surfactant production.</a:t>
            </a:r>
          </a:p>
          <a:p>
            <a:endParaRPr lang="en-US" baseline="0" dirty="0" smtClean="0"/>
          </a:p>
          <a:p>
            <a:r>
              <a:rPr lang="en-US" baseline="0" dirty="0" smtClean="0"/>
              <a:t>Recall how the surfactant in question 1 looks. Have you seen that type of shape before? In biology, phospholipids are surfactants that made up the cell membrane of eukaryotic cells. Therefore besides the commercial manufacturing of soaps, the other half of world surfactant production is through biological processes.</a:t>
            </a:r>
          </a:p>
          <a:p>
            <a:endParaRPr lang="en-US" baseline="0" dirty="0" smtClean="0"/>
          </a:p>
          <a:p>
            <a:r>
              <a:rPr lang="en-US" baseline="0" dirty="0" smtClean="0"/>
              <a:t>Human manufactured surfactants (soaps) are used for commercial applications. However much of the naturally produced surfactants exist in the ocean. It is those surfactants that will enhance bubble production in the ocean.</a:t>
            </a:r>
          </a:p>
          <a:p>
            <a:endParaRPr lang="en-US" b="1" baseline="0" dirty="0" smtClean="0"/>
          </a:p>
          <a:p>
            <a:r>
              <a:rPr lang="en-US" b="1" baseline="0" dirty="0" smtClean="0"/>
              <a:t>Additional information:</a:t>
            </a:r>
          </a:p>
          <a:p>
            <a:r>
              <a:rPr lang="en-US" baseline="0" dirty="0" smtClean="0"/>
              <a:t>Sodium stearate is the most common component of soap.</a:t>
            </a:r>
          </a:p>
          <a:p>
            <a:endParaRPr lang="en-US" baseline="0" dirty="0" smtClean="0"/>
          </a:p>
          <a:p>
            <a:r>
              <a:rPr lang="en-US" baseline="0" dirty="0" smtClean="0"/>
              <a:t>Revenues from the global production of surfactants was $24.33 billion in 2009.  </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6</a:t>
            </a:fld>
            <a:endParaRPr lang="en-US"/>
          </a:p>
        </p:txBody>
      </p:sp>
    </p:spTree>
    <p:extLst>
      <p:ext uri="{BB962C8B-B14F-4D97-AF65-F5344CB8AC3E}">
        <p14:creationId xmlns:p14="http://schemas.microsoft.com/office/powerpoint/2010/main" val="3817362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b="0" baseline="0" dirty="0" smtClean="0"/>
              <a:t>The relationship between surface tension, surfactants, and bubbles can be confusing for students. The reason for a bubble’s round shape is the surface tension in the soapy solution uniformly pulling adjacent bubble wall molecules together. Even though a soap or surfactant is present and surface tension has been lowered, surface tension still exists. The lowered surface tension allows the bubble to expand in volume. Pure water would not be able to sustain a shape like in the picture because the surface tension is too high.</a:t>
            </a:r>
            <a:endParaRPr lang="en-US" baseline="0" dirty="0" smtClean="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Ask students to recall the soapy and sticky bubble activity. Ask them if the bubbles they created would be possible without the addition of dish soap? Ask to see if they understand the role of glycerin. Glycerin helps the water molecules resist evaporation and slows draining of the bubble cap under gravity. Those two effects both keep the bubble wall from thinning and forming a hole.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1" baseline="0" dirty="0" smtClean="0"/>
          </a:p>
          <a:p>
            <a:pPr lvl="0"/>
            <a:endParaRPr lang="en-US" b="1" dirty="0" smtClean="0"/>
          </a:p>
          <a:p>
            <a:pPr lvl="0"/>
            <a:r>
              <a:rPr lang="en-US" b="1" dirty="0" smtClean="0"/>
              <a:t>Worksheet</a:t>
            </a:r>
            <a:r>
              <a:rPr lang="en-US" dirty="0" smtClean="0"/>
              <a:t> </a:t>
            </a:r>
            <a:r>
              <a:rPr lang="en-US" b="1" dirty="0" smtClean="0"/>
              <a:t>question 2</a:t>
            </a:r>
            <a:r>
              <a:rPr lang="en-US" dirty="0" smtClean="0"/>
              <a:t>:</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Would you be able to blow a bubble from fresh water alone? What would happen? How does adding a surfactant like dish soap allow bubbles to be formed? Use words like surface tension, surfactant, and intermolecular forces.</a:t>
            </a:r>
          </a:p>
          <a:p>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smtClean="0"/>
              <a:t>Answer</a:t>
            </a:r>
            <a:r>
              <a:rPr lang="en-US" dirty="0" smtClean="0"/>
              <a:t>: A bubble</a:t>
            </a:r>
            <a:r>
              <a:rPr lang="en-US" baseline="0" dirty="0" smtClean="0"/>
              <a:t> could not be blown from surfactant-free water. The high surface tension of water does not allow the water molecules to be stretched enough to allow air inside. However when a surfactant has been added, like dish soap, the surface tension of water is lowered by disrupting the intermolecular forces between water molecules. This allows air to fill the bubble and the bubble wall to be stretched against the contractive tendency of surface tension. </a:t>
            </a:r>
            <a:r>
              <a:rPr lang="en-US" dirty="0" smtClean="0"/>
              <a:t>Surface</a:t>
            </a:r>
            <a:r>
              <a:rPr lang="en-US" baseline="0" dirty="0" smtClean="0"/>
              <a:t> tension, while lowered however, still tends to contract the water molecules together, resulting in the bubble having a spherical shape.</a:t>
            </a:r>
            <a:endParaRPr lang="en-US" dirty="0" smtClean="0"/>
          </a:p>
          <a:p>
            <a:endParaRPr lang="en-US" dirty="0" smtClean="0"/>
          </a:p>
          <a:p>
            <a:r>
              <a:rPr lang="en-US" b="1" dirty="0" smtClean="0"/>
              <a:t>Photo credit</a:t>
            </a:r>
            <a:r>
              <a:rPr lang="en-US" dirty="0" smtClean="0"/>
              <a:t>:</a:t>
            </a:r>
            <a:r>
              <a:rPr lang="en-US" baseline="0" dirty="0" smtClean="0"/>
              <a:t> </a:t>
            </a:r>
            <a:r>
              <a:rPr lang="en-US" dirty="0" smtClean="0"/>
              <a:t>http://queerlychristian.files.wordpress.com/2012/12/advent_bubble3.jpg</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7</a:t>
            </a:fld>
            <a:endParaRPr lang="en-US"/>
          </a:p>
        </p:txBody>
      </p:sp>
    </p:spTree>
    <p:extLst>
      <p:ext uri="{BB962C8B-B14F-4D97-AF65-F5344CB8AC3E}">
        <p14:creationId xmlns:p14="http://schemas.microsoft.com/office/powerpoint/2010/main" val="3865115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students</a:t>
            </a:r>
            <a:r>
              <a:rPr lang="en-US" baseline="0" dirty="0" smtClean="0"/>
              <a:t> that surface tension is normally high for water. However the presence of naturally produced surfactants in the ocean will lower that water’s surface tension. Regions of the ocean where biological productivity is especially high will experience greater concentrations of surfactants. Collections of bubbles together is known as foam. Sea foam is the froth and suds on the surface of the ocean.</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8</a:t>
            </a:fld>
            <a:endParaRPr lang="en-US"/>
          </a:p>
        </p:txBody>
      </p:sp>
    </p:spTree>
    <p:extLst>
      <p:ext uri="{BB962C8B-B14F-4D97-AF65-F5344CB8AC3E}">
        <p14:creationId xmlns:p14="http://schemas.microsoft.com/office/powerpoint/2010/main" val="1507692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lang="en-US" b="0" dirty="0" smtClean="0"/>
              <a:t>Before introducing</a:t>
            </a:r>
            <a:r>
              <a:rPr lang="en-US" b="0" baseline="0" dirty="0" smtClean="0"/>
              <a:t> sea foam, first the definition of foam is given with some examples.</a:t>
            </a:r>
            <a:endParaRPr lang="en-US" b="0" dirty="0" smtClean="0"/>
          </a:p>
          <a:p>
            <a:pPr marL="0" marR="0" lvl="1" indent="0" algn="l" defTabSz="914400" rtl="0" eaLnBrk="1" fontAlgn="base" latinLnBrk="0" hangingPunct="1">
              <a:lnSpc>
                <a:spcPct val="100000"/>
              </a:lnSpc>
              <a:spcBef>
                <a:spcPct val="0"/>
              </a:spcBef>
              <a:spcAft>
                <a:spcPct val="0"/>
              </a:spcAft>
              <a:buClrTx/>
              <a:buSzTx/>
              <a:buFontTx/>
              <a:buNone/>
              <a:tabLst/>
              <a:defRPr/>
            </a:pPr>
            <a:endParaRPr lang="en-US" b="1" dirty="0" smtClean="0"/>
          </a:p>
          <a:p>
            <a:pPr marL="0" marR="0" lvl="1" indent="0" algn="l" defTabSz="914400" rtl="0" eaLnBrk="1" fontAlgn="base" latinLnBrk="0" hangingPunct="1">
              <a:lnSpc>
                <a:spcPct val="100000"/>
              </a:lnSpc>
              <a:spcBef>
                <a:spcPct val="0"/>
              </a:spcBef>
              <a:spcAft>
                <a:spcPct val="0"/>
              </a:spcAft>
              <a:buClrTx/>
              <a:buSzTx/>
              <a:buFontTx/>
              <a:buNone/>
              <a:tabLst/>
              <a:defRPr/>
            </a:pPr>
            <a:r>
              <a:rPr lang="en-US" b="1" dirty="0" smtClean="0"/>
              <a:t>Additional</a:t>
            </a:r>
            <a:r>
              <a:rPr lang="en-US" dirty="0" smtClean="0"/>
              <a:t> </a:t>
            </a:r>
            <a:r>
              <a:rPr lang="en-US" b="1" dirty="0" smtClean="0"/>
              <a:t>notes</a:t>
            </a:r>
            <a:r>
              <a:rPr lang="en-US" dirty="0" smtClean="0"/>
              <a:t>:</a:t>
            </a:r>
            <a:r>
              <a:rPr lang="en-US" baseline="0" dirty="0" smtClean="0"/>
              <a:t> Foams are both naturally occurring and commercially manufactured. Some everyday experiences students may have with foams include packing peanuts, a dish sponge, certain memory foam matrasses, certain basketball/running shoes. </a:t>
            </a:r>
            <a:r>
              <a:rPr lang="en-US" dirty="0" smtClean="0"/>
              <a:t>The foam on</a:t>
            </a:r>
            <a:r>
              <a:rPr lang="en-US" baseline="0" dirty="0" smtClean="0"/>
              <a:t> the left is a</a:t>
            </a:r>
            <a:r>
              <a:rPr lang="en-US" dirty="0" smtClean="0"/>
              <a:t>luminum foam and the</a:t>
            </a:r>
            <a:r>
              <a:rPr lang="en-US" baseline="0" dirty="0" smtClean="0"/>
              <a:t> foam shown on the right is </a:t>
            </a:r>
            <a:r>
              <a:rPr lang="en-US" dirty="0" smtClean="0"/>
              <a:t>plastic foam. Specific</a:t>
            </a:r>
            <a:r>
              <a:rPr lang="en-US" baseline="0" dirty="0" smtClean="0"/>
              <a:t> surfactants are used in the manufacturing process to generate those foams. </a:t>
            </a:r>
            <a:r>
              <a:rPr lang="en-US" dirty="0" smtClean="0"/>
              <a:t>The heading</a:t>
            </a:r>
            <a:r>
              <a:rPr lang="en-US" baseline="0" dirty="0" smtClean="0"/>
              <a:t> on the slide says </a:t>
            </a:r>
            <a:r>
              <a:rPr lang="en-US" i="1" baseline="0" dirty="0" smtClean="0"/>
              <a:t>sea</a:t>
            </a:r>
            <a:r>
              <a:rPr lang="en-US" baseline="0" dirty="0" smtClean="0"/>
              <a:t> </a:t>
            </a:r>
            <a:r>
              <a:rPr lang="en-US" i="1" baseline="0" dirty="0" smtClean="0"/>
              <a:t>foam</a:t>
            </a:r>
            <a:r>
              <a:rPr lang="en-US" baseline="0" dirty="0" smtClean="0"/>
              <a:t> however, and so from this point on, we will be considering naturally occurring foam in the ocean and not commercial foam. </a:t>
            </a:r>
            <a:endParaRPr lang="en-US" dirty="0" smtClean="0"/>
          </a:p>
          <a:p>
            <a:pPr marL="0" marR="0" lvl="1" indent="0" algn="l" defTabSz="914400" rtl="0" eaLnBrk="1" fontAlgn="base" latinLnBrk="0" hangingPunct="1">
              <a:lnSpc>
                <a:spcPct val="100000"/>
              </a:lnSpc>
              <a:spcBef>
                <a:spcPct val="0"/>
              </a:spcBef>
              <a:spcAft>
                <a:spcPct val="0"/>
              </a:spcAft>
              <a:buClrTx/>
              <a:buSzTx/>
              <a:buFontTx/>
              <a:buNone/>
              <a:tabLst/>
              <a:defRPr/>
            </a:pPr>
            <a:endParaRPr lang="en-US" b="1" dirty="0" smtClean="0"/>
          </a:p>
          <a:p>
            <a:pPr marL="0" marR="0" lvl="1" indent="0" algn="l" defTabSz="914400" rtl="0" eaLnBrk="1" fontAlgn="base" latinLnBrk="0" hangingPunct="1">
              <a:lnSpc>
                <a:spcPct val="100000"/>
              </a:lnSpc>
              <a:spcBef>
                <a:spcPct val="0"/>
              </a:spcBef>
              <a:spcAft>
                <a:spcPct val="0"/>
              </a:spcAft>
              <a:buClrTx/>
              <a:buSzTx/>
              <a:buFontTx/>
              <a:buNone/>
              <a:tabLst/>
              <a:defRPr/>
            </a:pPr>
            <a:r>
              <a:rPr lang="en-US" b="1" dirty="0" smtClean="0"/>
              <a:t>Worksheet</a:t>
            </a:r>
            <a:r>
              <a:rPr lang="en-US" dirty="0" smtClean="0"/>
              <a:t> </a:t>
            </a:r>
            <a:r>
              <a:rPr lang="en-US" b="1" dirty="0" smtClean="0"/>
              <a:t>question 3</a:t>
            </a:r>
            <a:r>
              <a:rPr lang="en-US" dirty="0" smtClean="0"/>
              <a:t>:</a:t>
            </a:r>
            <a:r>
              <a:rPr lang="en-US" baseline="0" dirty="0" smtClean="0"/>
              <a:t> Initial ideas. What is foam?</a:t>
            </a:r>
          </a:p>
          <a:p>
            <a:pPr marL="0" marR="0" lvl="1" indent="0" algn="l" defTabSz="914400" rtl="0" eaLnBrk="1" fontAlgn="base" latinLnBrk="0" hangingPunct="1">
              <a:lnSpc>
                <a:spcPct val="100000"/>
              </a:lnSpc>
              <a:spcBef>
                <a:spcPct val="0"/>
              </a:spcBef>
              <a:spcAft>
                <a:spcPct val="0"/>
              </a:spcAft>
              <a:buClrTx/>
              <a:buSzTx/>
              <a:buFontTx/>
              <a:buNone/>
              <a:tabLst/>
              <a:defRPr/>
            </a:pPr>
            <a:endParaRPr lang="en-US" baseline="0" dirty="0" smtClean="0"/>
          </a:p>
          <a:p>
            <a:pPr marL="0" marR="0" lvl="1" indent="0" algn="l" defTabSz="914400" rtl="0" eaLnBrk="1" fontAlgn="base" latinLnBrk="0" hangingPunct="1">
              <a:lnSpc>
                <a:spcPct val="100000"/>
              </a:lnSpc>
              <a:spcBef>
                <a:spcPct val="0"/>
              </a:spcBef>
              <a:spcAft>
                <a:spcPct val="0"/>
              </a:spcAft>
              <a:buClrTx/>
              <a:buSzTx/>
              <a:buFontTx/>
              <a:buNone/>
              <a:tabLst/>
              <a:defRPr/>
            </a:pPr>
            <a:r>
              <a:rPr lang="en-US" b="1" baseline="0" dirty="0" smtClean="0"/>
              <a:t>Answer</a:t>
            </a:r>
            <a:r>
              <a:rPr lang="en-US" baseline="0" dirty="0" smtClean="0"/>
              <a:t>: Foam is a</a:t>
            </a:r>
            <a:r>
              <a:rPr lang="en-US" dirty="0" smtClean="0"/>
              <a:t> substance that is formed by trapping pockets of gas in a liquid of solid.</a:t>
            </a:r>
            <a:r>
              <a:rPr lang="en-US" baseline="0" dirty="0" smtClean="0"/>
              <a:t> </a:t>
            </a:r>
            <a:endParaRPr lang="en-US" dirty="0" smtClean="0"/>
          </a:p>
          <a:p>
            <a:pPr eaLnBrk="1" hangingPunct="1">
              <a:spcBef>
                <a:spcPct val="0"/>
              </a:spcBef>
            </a:pPr>
            <a:endParaRPr lang="en-US" dirty="0" smtClean="0"/>
          </a:p>
          <a:p>
            <a:pPr eaLnBrk="1" hangingPunct="1">
              <a:spcBef>
                <a:spcPct val="0"/>
              </a:spcBef>
            </a:pPr>
            <a:r>
              <a:rPr lang="en-US" b="1" dirty="0" smtClean="0"/>
              <a:t>Photo</a:t>
            </a:r>
            <a:r>
              <a:rPr lang="en-US" dirty="0" smtClean="0"/>
              <a:t> </a:t>
            </a:r>
            <a:r>
              <a:rPr lang="en-US" b="1" dirty="0" smtClean="0"/>
              <a:t>credits</a:t>
            </a:r>
            <a:r>
              <a:rPr lang="en-US" dirty="0" smtClean="0"/>
              <a:t>: left: http://upload.wikimedia.org/wikipedia/commons/f/fc/Aluminium_foam.jpg</a:t>
            </a:r>
          </a:p>
          <a:p>
            <a:pPr eaLnBrk="1" hangingPunct="1">
              <a:spcBef>
                <a:spcPct val="0"/>
              </a:spcBef>
            </a:pPr>
            <a:r>
              <a:rPr lang="en-US" dirty="0" smtClean="0"/>
              <a:t>right: http://upload.wikimedia.org/wikipedia/commons/5/55/FoamedPlastic.jpg</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9</a:t>
            </a:fld>
            <a:endParaRPr lang="en-US"/>
          </a:p>
        </p:txBody>
      </p:sp>
    </p:spTree>
    <p:extLst>
      <p:ext uri="{BB962C8B-B14F-4D97-AF65-F5344CB8AC3E}">
        <p14:creationId xmlns:p14="http://schemas.microsoft.com/office/powerpoint/2010/main" val="4123018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0" baseline="0" dirty="0" smtClean="0"/>
              <a:t>Now the topics of surface tension, surfactants, and foam will be discussed in an ocean context.</a:t>
            </a:r>
            <a:endParaRPr lang="en-US" b="0" dirty="0" smtClean="0"/>
          </a:p>
          <a:p>
            <a:pPr eaLnBrk="1" hangingPunct="1">
              <a:spcBef>
                <a:spcPct val="0"/>
              </a:spcBef>
            </a:pPr>
            <a:endParaRPr lang="en-US" b="1" dirty="0" smtClean="0"/>
          </a:p>
          <a:p>
            <a:pPr eaLnBrk="1" hangingPunct="1">
              <a:spcBef>
                <a:spcPct val="0"/>
              </a:spcBef>
            </a:pPr>
            <a:r>
              <a:rPr lang="en-US" b="1" dirty="0" smtClean="0"/>
              <a:t>Directions</a:t>
            </a:r>
            <a:r>
              <a:rPr lang="en-US" dirty="0" smtClean="0"/>
              <a:t>:</a:t>
            </a:r>
            <a:r>
              <a:rPr lang="en-US" baseline="0" dirty="0" smtClean="0"/>
              <a:t> First ask a student to describe out-loud each picture. Picture A shows foam formed from breaking waves in the surf zone and residing on a local beach. Picture B shows multiple wave breaking events in the open ocean in the Stuart Island tidal front.</a:t>
            </a:r>
          </a:p>
          <a:p>
            <a:pPr eaLnBrk="1" hangingPunct="1">
              <a:spcBef>
                <a:spcPct val="0"/>
              </a:spcBef>
            </a:pPr>
            <a:endParaRPr lang="en-US" baseline="0"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baseline="0" dirty="0" smtClean="0"/>
              <a:t>Worksheet</a:t>
            </a:r>
            <a:r>
              <a:rPr lang="en-US" baseline="0" dirty="0" smtClean="0"/>
              <a:t> </a:t>
            </a:r>
            <a:r>
              <a:rPr lang="en-US" b="1" baseline="0" dirty="0" smtClean="0"/>
              <a:t>question 4</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Which situation (A or B) is more important to air-sea gas transfer and cloud formation? Why?</a:t>
            </a:r>
          </a:p>
          <a:p>
            <a:pPr eaLnBrk="1" hangingPunct="1">
              <a:spcBef>
                <a:spcPct val="0"/>
              </a:spcBef>
            </a:pPr>
            <a:endParaRPr lang="en-US" baseline="0" dirty="0" smtClean="0"/>
          </a:p>
          <a:p>
            <a:pPr eaLnBrk="1" hangingPunct="1">
              <a:spcBef>
                <a:spcPct val="0"/>
              </a:spcBef>
            </a:pPr>
            <a:r>
              <a:rPr lang="en-US" b="1" baseline="0" dirty="0" smtClean="0"/>
              <a:t>Answer</a:t>
            </a:r>
            <a:r>
              <a:rPr lang="en-US" baseline="0" dirty="0" smtClean="0"/>
              <a:t>: Situation B is more important to air-sea gas transfer and cloud formation. This is because wave breaking like in case B, known as white-capping is happening all throughout the world’s ocean basins. Shoaling waves that break on shore and generate foam occurs only along the coastline and so the amount of foam generated there is small compared to foam generated in open ocean white-capping.</a:t>
            </a:r>
          </a:p>
          <a:p>
            <a:pPr eaLnBrk="1" hangingPunct="1">
              <a:spcBef>
                <a:spcPct val="0"/>
              </a:spcBef>
            </a:pPr>
            <a:endParaRPr lang="en-US" baseline="0" dirty="0" smtClean="0"/>
          </a:p>
          <a:p>
            <a:pPr eaLnBrk="1" hangingPunct="1">
              <a:spcBef>
                <a:spcPct val="0"/>
              </a:spcBef>
            </a:pPr>
            <a:r>
              <a:rPr lang="en-US" b="1" dirty="0" smtClean="0"/>
              <a:t>Photo</a:t>
            </a:r>
            <a:r>
              <a:rPr lang="en-US" dirty="0" smtClean="0"/>
              <a:t> </a:t>
            </a:r>
            <a:r>
              <a:rPr lang="en-US" b="1" dirty="0" smtClean="0"/>
              <a:t>credits</a:t>
            </a:r>
            <a:r>
              <a:rPr lang="en-US" dirty="0" smtClean="0"/>
              <a:t>: left: http://vistadenada.files.wordpress.com/2011/03/sea_foam.jpg</a:t>
            </a:r>
          </a:p>
          <a:p>
            <a:pPr eaLnBrk="1" hangingPunct="1">
              <a:spcBef>
                <a:spcPct val="0"/>
              </a:spcBef>
            </a:pPr>
            <a:r>
              <a:rPr lang="en-US" dirty="0" smtClean="0"/>
              <a:t>Right: </a:t>
            </a:r>
            <a:r>
              <a:rPr lang="en-US" dirty="0" err="1" smtClean="0"/>
              <a:t>Baschek</a:t>
            </a:r>
            <a:r>
              <a:rPr lang="en-US" baseline="0" dirty="0" smtClean="0"/>
              <a:t> et. Al., Journal of Marine Research, 64, 483-515, 2006.</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10</a:t>
            </a:fld>
            <a:endParaRPr lang="en-US"/>
          </a:p>
        </p:txBody>
      </p:sp>
    </p:spTree>
    <p:extLst>
      <p:ext uri="{BB962C8B-B14F-4D97-AF65-F5344CB8AC3E}">
        <p14:creationId xmlns:p14="http://schemas.microsoft.com/office/powerpoint/2010/main" val="4254783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0" dirty="0" smtClean="0"/>
              <a:t>The</a:t>
            </a:r>
            <a:r>
              <a:rPr lang="en-US" b="0" baseline="0" dirty="0" smtClean="0"/>
              <a:t> images of sea foam shown on the previous slide don’t just magically appear. The foam is a product of wave breaking. Just how does foam form when a wave breaks? The time series images on this slide show that process. The slides are ordered from top to bottom, left column first then right column. A description of wave breaking is given in the worksheet answer below.</a:t>
            </a:r>
            <a:endParaRPr lang="en-US" b="0" dirty="0" smtClean="0"/>
          </a:p>
          <a:p>
            <a:pPr eaLnBrk="1" hangingPunct="1">
              <a:spcBef>
                <a:spcPct val="0"/>
              </a:spcBef>
            </a:pPr>
            <a:endParaRPr lang="en-US" b="1" dirty="0" smtClean="0"/>
          </a:p>
          <a:p>
            <a:pPr eaLnBrk="1" hangingPunct="1">
              <a:spcBef>
                <a:spcPct val="0"/>
              </a:spcBef>
            </a:pPr>
            <a:r>
              <a:rPr lang="en-US" b="1" dirty="0" smtClean="0"/>
              <a:t>Worksheet</a:t>
            </a:r>
            <a:r>
              <a:rPr lang="en-US" baseline="0" dirty="0" smtClean="0"/>
              <a:t> </a:t>
            </a:r>
            <a:r>
              <a:rPr lang="en-US" b="1" baseline="0" dirty="0" smtClean="0"/>
              <a:t>question 5</a:t>
            </a:r>
            <a:r>
              <a:rPr lang="en-US" baseline="0" dirty="0" smtClean="0"/>
              <a:t>: Describe in your own words how bubbles and foam are created during wave breaking.</a:t>
            </a:r>
          </a:p>
          <a:p>
            <a:pPr eaLnBrk="1" hangingPunct="1">
              <a:spcBef>
                <a:spcPct val="0"/>
              </a:spcBef>
            </a:pPr>
            <a:endParaRPr lang="en-US" baseline="0" dirty="0" smtClean="0"/>
          </a:p>
          <a:p>
            <a:pPr eaLnBrk="1" hangingPunct="1">
              <a:spcBef>
                <a:spcPct val="0"/>
              </a:spcBef>
            </a:pPr>
            <a:r>
              <a:rPr lang="en-US" b="1" baseline="0" dirty="0" smtClean="0"/>
              <a:t>Answer</a:t>
            </a:r>
            <a:r>
              <a:rPr lang="en-US" baseline="0" dirty="0" smtClean="0"/>
              <a:t>: The wave in the figure above is propagating from left to right in each panel. The wave is shown to steepen so much that the crest overturns and by the third panel intersects the wave face. This type of breaking wave is known as a plunging breaker. When the air above the wave face is totally enclosed by the crest, it is entrained in the water and immediately fragments into much smaller bubbles. The buoyant rising of those bubbles occurs even after the majority of wave energy propagates downstream past the position where it broke. The life-span of the bubbles sitting on the surface after wave breaking will depend on the concentration of surfactants and other chemicals in the water.</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11</a:t>
            </a:fld>
            <a:endParaRPr lang="en-US"/>
          </a:p>
        </p:txBody>
      </p:sp>
    </p:spTree>
    <p:extLst>
      <p:ext uri="{BB962C8B-B14F-4D97-AF65-F5344CB8AC3E}">
        <p14:creationId xmlns:p14="http://schemas.microsoft.com/office/powerpoint/2010/main" val="1307028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aseline="0" dirty="0" smtClean="0"/>
              <a:t>When a wave breaks in deep water it is known as white-capping. </a:t>
            </a:r>
          </a:p>
          <a:p>
            <a:pPr marL="0" marR="0" indent="0" algn="l" defTabSz="914400" rtl="0" eaLnBrk="1" fontAlgn="base" latinLnBrk="0" hangingPunct="1">
              <a:lnSpc>
                <a:spcPct val="100000"/>
              </a:lnSpc>
              <a:spcBef>
                <a:spcPct val="0"/>
              </a:spcBef>
              <a:spcAft>
                <a:spcPct val="0"/>
              </a:spcAft>
              <a:buClrTx/>
              <a:buSzTx/>
              <a:buFontTx/>
              <a:buNone/>
              <a:tabLst/>
              <a:defRPr/>
            </a:pPr>
            <a:endParaRPr lang="en-US" b="0"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0" baseline="0" dirty="0" smtClean="0"/>
              <a:t>So just where does wave breaking and whitecap formation occur in the world? This slide is meant to introduce the idea that wave breaking occurs all over the ocean all the time, not just at coastlines. They should understand that waves are breaking on the surfaces of deep oceans right now, when they are in bed, when they are eating breakfast, all the time!</a:t>
            </a:r>
          </a:p>
          <a:p>
            <a:pPr marL="0" marR="0" indent="0" algn="l" defTabSz="914400" rtl="0" eaLnBrk="1" fontAlgn="base" latinLnBrk="0" hangingPunct="1">
              <a:lnSpc>
                <a:spcPct val="100000"/>
              </a:lnSpc>
              <a:spcBef>
                <a:spcPct val="0"/>
              </a:spcBef>
              <a:spcAft>
                <a:spcPct val="0"/>
              </a:spcAft>
              <a:buClrTx/>
              <a:buSzTx/>
              <a:buFontTx/>
              <a:buNone/>
              <a:tabLst/>
              <a:defRPr/>
            </a:pPr>
            <a:endParaRPr lang="en-US"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1" baseline="0" dirty="0" smtClean="0"/>
              <a:t>Additional information: </a:t>
            </a:r>
            <a:r>
              <a:rPr lang="en-US" baseline="0" dirty="0" smtClean="0"/>
              <a:t>Wave breaking plays a number of related roles in air-sea interaction. These include limiting the height of surface waves, being a source of </a:t>
            </a:r>
            <a:r>
              <a:rPr lang="en-US" baseline="0" dirty="0" err="1" smtClean="0"/>
              <a:t>vorticity</a:t>
            </a:r>
            <a:r>
              <a:rPr lang="en-US" baseline="0" dirty="0" smtClean="0"/>
              <a:t> and turbulence, dissipating surface-wave energy, generating ocean currents by transferring momentum flux, enhancing gas transfer via surface turbulence and bubble entrainment.</a:t>
            </a:r>
            <a:r>
              <a:rPr lang="en-US" b="0" baseline="0" dirty="0" smtClean="0"/>
              <a:t> </a:t>
            </a:r>
          </a:p>
          <a:p>
            <a:pPr eaLnBrk="1" hangingPunct="1">
              <a:spcBef>
                <a:spcPct val="0"/>
              </a:spcBef>
            </a:pPr>
            <a:endParaRPr lang="en-US" b="1" dirty="0" smtClean="0"/>
          </a:p>
          <a:p>
            <a:pPr eaLnBrk="1" hangingPunct="1">
              <a:spcBef>
                <a:spcPct val="0"/>
              </a:spcBef>
            </a:pPr>
            <a:r>
              <a:rPr lang="en-US" b="1" dirty="0" smtClean="0"/>
              <a:t>Worksheet</a:t>
            </a:r>
            <a:r>
              <a:rPr lang="en-US" baseline="0" dirty="0" smtClean="0"/>
              <a:t> </a:t>
            </a:r>
            <a:r>
              <a:rPr lang="en-US" b="1" baseline="0" dirty="0" smtClean="0"/>
              <a:t>question 6</a:t>
            </a:r>
            <a:r>
              <a:rPr lang="en-US" baseline="0" dirty="0" smtClean="0"/>
              <a:t>: Where does the majority of wave breaking events occur in the ocean? </a:t>
            </a:r>
          </a:p>
          <a:p>
            <a:pPr eaLnBrk="1" hangingPunct="1">
              <a:spcBef>
                <a:spcPct val="0"/>
              </a:spcBef>
            </a:pPr>
            <a:endParaRPr lang="en-US" baseline="0" dirty="0" smtClean="0"/>
          </a:p>
          <a:p>
            <a:pPr eaLnBrk="1" hangingPunct="1">
              <a:spcBef>
                <a:spcPct val="0"/>
              </a:spcBef>
            </a:pPr>
            <a:r>
              <a:rPr lang="en-US" b="1" baseline="0" dirty="0" smtClean="0"/>
              <a:t>Answer</a:t>
            </a:r>
            <a:r>
              <a:rPr lang="en-US" baseline="0" dirty="0" smtClean="0"/>
              <a:t>: As described earlier, the majority of wave breaking events occur in the open ocean. </a:t>
            </a:r>
          </a:p>
          <a:p>
            <a:pPr eaLnBrk="1" hangingPunct="1">
              <a:spcBef>
                <a:spcPct val="0"/>
              </a:spcBef>
            </a:pPr>
            <a:endParaRPr lang="en-US" baseline="0"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baseline="0" dirty="0" smtClean="0"/>
              <a:t>Worksheet question 7</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How is increased biological productivity in the ocean similar to adding dish-soap to water?</a:t>
            </a:r>
            <a:endParaRPr lang="en-US" baseline="0" dirty="0" smtClean="0"/>
          </a:p>
          <a:p>
            <a:pPr eaLnBrk="1" hangingPunct="1">
              <a:spcBef>
                <a:spcPct val="0"/>
              </a:spcBef>
            </a:pPr>
            <a:endParaRPr lang="en-US" baseline="0" dirty="0" smtClean="0"/>
          </a:p>
          <a:p>
            <a:pPr eaLnBrk="1" hangingPunct="1">
              <a:spcBef>
                <a:spcPct val="0"/>
              </a:spcBef>
            </a:pPr>
            <a:r>
              <a:rPr lang="en-US" b="1" baseline="0" dirty="0" smtClean="0"/>
              <a:t>Answer</a:t>
            </a:r>
            <a:r>
              <a:rPr lang="en-US" baseline="0" dirty="0" smtClean="0"/>
              <a:t>: Dish-soap is a commercial surfactant. Increased biological productivity in the upper ocean also is a production source of surfactants, mostly from phospholipids that make up the cell membrane. Thus you would expect more bubbly and foamy conditions with increased biological productivity.</a:t>
            </a:r>
          </a:p>
          <a:p>
            <a:pPr eaLnBrk="1" hangingPunct="1">
              <a:spcBef>
                <a:spcPct val="0"/>
              </a:spcBef>
            </a:pPr>
            <a:endParaRPr lang="en-US" baseline="0"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baseline="0" dirty="0" smtClean="0"/>
              <a:t>Worksheet</a:t>
            </a:r>
            <a:r>
              <a:rPr lang="en-US" baseline="0" dirty="0" smtClean="0"/>
              <a:t> </a:t>
            </a:r>
            <a:r>
              <a:rPr lang="en-US" b="1" baseline="0" dirty="0" smtClean="0"/>
              <a:t>question</a:t>
            </a:r>
            <a:r>
              <a:rPr lang="en-US" baseline="0" dirty="0" smtClean="0"/>
              <a:t> </a:t>
            </a:r>
            <a:r>
              <a:rPr lang="en-US" b="1" baseline="0" dirty="0" smtClean="0"/>
              <a:t>8</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How is agitating the water in the opening demo yesterday similar to the effect of wind blowing over the ocean?</a:t>
            </a:r>
          </a:p>
          <a:p>
            <a:pPr eaLnBrk="1" hangingPunct="1">
              <a:spcBef>
                <a:spcPct val="0"/>
              </a:spcBef>
            </a:pPr>
            <a:endParaRPr lang="en-US" baseline="0" dirty="0" smtClean="0"/>
          </a:p>
          <a:p>
            <a:pPr eaLnBrk="1" hangingPunct="1">
              <a:spcBef>
                <a:spcPct val="0"/>
              </a:spcBef>
            </a:pPr>
            <a:r>
              <a:rPr lang="en-US" b="1" baseline="0" dirty="0" smtClean="0"/>
              <a:t>Answer</a:t>
            </a:r>
            <a:r>
              <a:rPr lang="en-US" baseline="0" dirty="0" smtClean="0"/>
              <a:t>: Wind blowing over the ocean supplies energy and a momentum flux to the wave field. This is synonymous with transferring momentum flux to water by stirring with a rod like in the opening demo.</a:t>
            </a:r>
          </a:p>
          <a:p>
            <a:pPr eaLnBrk="1" hangingPunct="1">
              <a:spcBef>
                <a:spcPct val="0"/>
              </a:spcBef>
            </a:pPr>
            <a:endParaRPr lang="en-US" baseline="0" dirty="0" smtClean="0"/>
          </a:p>
          <a:p>
            <a:pPr eaLnBrk="1" hangingPunct="1">
              <a:spcBef>
                <a:spcPct val="0"/>
              </a:spcBef>
            </a:pPr>
            <a:r>
              <a:rPr lang="en-US" b="1" baseline="0" dirty="0" smtClean="0"/>
              <a:t>Photo</a:t>
            </a:r>
            <a:r>
              <a:rPr lang="en-US" baseline="0" dirty="0" smtClean="0"/>
              <a:t> </a:t>
            </a:r>
            <a:r>
              <a:rPr lang="en-US" b="1" baseline="0" dirty="0" smtClean="0"/>
              <a:t>credit</a:t>
            </a:r>
            <a:r>
              <a:rPr lang="en-US" baseline="0" dirty="0" smtClean="0"/>
              <a:t>: </a:t>
            </a:r>
            <a:r>
              <a:rPr lang="en-US" dirty="0" err="1" smtClean="0"/>
              <a:t>Baschek</a:t>
            </a:r>
            <a:r>
              <a:rPr lang="en-US" baseline="0" dirty="0" smtClean="0"/>
              <a:t> et. Al., Journal of Marine Research, 64, 483-515, 2006.</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12</a:t>
            </a:fld>
            <a:endParaRPr lang="en-US"/>
          </a:p>
        </p:txBody>
      </p:sp>
    </p:spTree>
    <p:extLst>
      <p:ext uri="{BB962C8B-B14F-4D97-AF65-F5344CB8AC3E}">
        <p14:creationId xmlns:p14="http://schemas.microsoft.com/office/powerpoint/2010/main" val="2546916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what is the ultimate fate of sea foam on the ocean surface? One important mechanism is marine cloud nucleation. Marine clouds play an important role in the Earth’s climate by shading the planet from incoming solar radiation. Today’s lesson will discuss cloud formation due to bursting bubbles, however subsequent lessons will introduce that bubbles formed from breaking waves is important for air-sea gas transfer.</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13</a:t>
            </a:fld>
            <a:endParaRPr lang="en-US"/>
          </a:p>
        </p:txBody>
      </p:sp>
    </p:spTree>
    <p:extLst>
      <p:ext uri="{BB962C8B-B14F-4D97-AF65-F5344CB8AC3E}">
        <p14:creationId xmlns:p14="http://schemas.microsoft.com/office/powerpoint/2010/main" val="2945535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0" dirty="0" smtClean="0"/>
              <a:t>The</a:t>
            </a:r>
            <a:r>
              <a:rPr lang="en-US" b="0" baseline="0" dirty="0" smtClean="0"/>
              <a:t> foam that is generated from breaking waves does not persist indefinitely. Instead the bubbles will burst. Air is not the only thing that escapes from bursting bubbles. Tiny droplets of the bubble wall are accelerated outward from the bursting bubble.</a:t>
            </a:r>
          </a:p>
          <a:p>
            <a:pPr eaLnBrk="1" hangingPunct="1">
              <a:spcBef>
                <a:spcPct val="0"/>
              </a:spcBef>
            </a:pPr>
            <a:endParaRPr lang="en-US" b="0" baseline="0"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baseline="0" dirty="0" smtClean="0"/>
              <a:t>On the next slide we will discuss the importance of spray from bubbles in the production of clouds.</a:t>
            </a:r>
            <a:endParaRPr lang="en-US" b="0" dirty="0" smtClean="0"/>
          </a:p>
          <a:p>
            <a:pPr eaLnBrk="1" hangingPunct="1">
              <a:spcBef>
                <a:spcPct val="0"/>
              </a:spcBef>
            </a:pPr>
            <a:endParaRPr lang="en-US" b="1" dirty="0" smtClean="0"/>
          </a:p>
          <a:p>
            <a:pPr eaLnBrk="1" hangingPunct="1">
              <a:spcBef>
                <a:spcPct val="0"/>
              </a:spcBef>
            </a:pPr>
            <a:r>
              <a:rPr lang="en-US" b="1" dirty="0" smtClean="0"/>
              <a:t>Worksheet</a:t>
            </a:r>
            <a:r>
              <a:rPr lang="en-US" baseline="0" dirty="0" smtClean="0"/>
              <a:t> </a:t>
            </a:r>
            <a:r>
              <a:rPr lang="en-US" b="1" baseline="0" dirty="0" smtClean="0"/>
              <a:t>question 9</a:t>
            </a:r>
            <a:r>
              <a:rPr lang="en-US" baseline="0" dirty="0" smtClean="0"/>
              <a:t>: Describe in your own words what happens as a bubble bursts.</a:t>
            </a:r>
          </a:p>
          <a:p>
            <a:pPr eaLnBrk="1" hangingPunct="1">
              <a:spcBef>
                <a:spcPct val="0"/>
              </a:spcBef>
            </a:pPr>
            <a:endParaRPr lang="en-US" baseline="0" dirty="0" smtClean="0"/>
          </a:p>
          <a:p>
            <a:pPr eaLnBrk="1" hangingPunct="1">
              <a:spcBef>
                <a:spcPct val="0"/>
              </a:spcBef>
            </a:pPr>
            <a:r>
              <a:rPr lang="en-US" b="1" baseline="0" dirty="0" smtClean="0"/>
              <a:t>Answer</a:t>
            </a:r>
            <a:r>
              <a:rPr lang="en-US" baseline="0" dirty="0" smtClean="0"/>
              <a:t>: The bubble wall becomes significantly thin due to evaporation and downward drainage. Then a small hole forms somewhere in the bubble cap. The hole grows larger as the force due to surface tension pulls liquid molecules back down to the air liquid interface. As the bubble cap collapses, small fragmented droplets form spray and fly away from the bubble in strands known as ligaments.</a:t>
            </a:r>
          </a:p>
          <a:p>
            <a:pPr eaLnBrk="1" hangingPunct="1">
              <a:spcBef>
                <a:spcPct val="0"/>
              </a:spcBef>
            </a:pPr>
            <a:endParaRPr lang="en-US" baseline="0" dirty="0" smtClean="0"/>
          </a:p>
          <a:p>
            <a:pPr eaLnBrk="1" hangingPunct="1">
              <a:spcBef>
                <a:spcPct val="0"/>
              </a:spcBef>
            </a:pPr>
            <a:r>
              <a:rPr lang="en-US" b="1" dirty="0" smtClean="0"/>
              <a:t>Photo</a:t>
            </a:r>
            <a:r>
              <a:rPr lang="en-US" dirty="0" smtClean="0"/>
              <a:t> </a:t>
            </a:r>
            <a:r>
              <a:rPr lang="en-US" b="1" dirty="0" smtClean="0"/>
              <a:t>credit</a:t>
            </a:r>
            <a:r>
              <a:rPr lang="en-US" dirty="0" smtClean="0"/>
              <a:t>: </a:t>
            </a:r>
            <a:r>
              <a:rPr lang="en-US" dirty="0" err="1" smtClean="0"/>
              <a:t>Lhuissier</a:t>
            </a:r>
            <a:r>
              <a:rPr lang="en-US" baseline="0" dirty="0" smtClean="0"/>
              <a:t> and </a:t>
            </a:r>
            <a:r>
              <a:rPr lang="en-US" baseline="0" dirty="0" err="1" smtClean="0"/>
              <a:t>Villermaux</a:t>
            </a:r>
            <a:r>
              <a:rPr lang="en-US" baseline="0" dirty="0" smtClean="0"/>
              <a:t>, Bursting bubble aerosols, J. Fluid Mech. </a:t>
            </a:r>
            <a:r>
              <a:rPr lang="en-US" b="1" baseline="0" dirty="0" smtClean="0"/>
              <a:t>696</a:t>
            </a:r>
            <a:r>
              <a:rPr lang="en-US" baseline="0" dirty="0" smtClean="0"/>
              <a:t>, 5-44. 2011.</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14</a:t>
            </a:fld>
            <a:endParaRPr lang="en-US"/>
          </a:p>
        </p:txBody>
      </p:sp>
    </p:spTree>
    <p:extLst>
      <p:ext uri="{BB962C8B-B14F-4D97-AF65-F5344CB8AC3E}">
        <p14:creationId xmlns:p14="http://schemas.microsoft.com/office/powerpoint/2010/main" val="1614332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b="0" baseline="0" dirty="0" smtClean="0"/>
              <a:t>This </a:t>
            </a:r>
            <a:r>
              <a:rPr lang="en-US" baseline="0" dirty="0" smtClean="0"/>
              <a:t>drawing shows </a:t>
            </a:r>
            <a:r>
              <a:rPr lang="en-US" sz="1200" baseline="0" dirty="0" smtClean="0">
                <a:solidFill>
                  <a:schemeClr val="accent2"/>
                </a:solidFill>
              </a:rPr>
              <a:t>m</a:t>
            </a:r>
            <a:r>
              <a:rPr lang="en-US" sz="1200" dirty="0" smtClean="0">
                <a:solidFill>
                  <a:schemeClr val="accent2"/>
                </a:solidFill>
              </a:rPr>
              <a:t>ajor sources and production mechanisms for cloud condensation nuclei in the remote marine boundary layer. Cloud condensation nuclei are tiny particles</a:t>
            </a:r>
            <a:r>
              <a:rPr lang="en-US" sz="1200" baseline="0" dirty="0" smtClean="0">
                <a:solidFill>
                  <a:schemeClr val="accent2"/>
                </a:solidFill>
              </a:rPr>
              <a:t> in the air which water vapor attaches to and can eventually grow large enough in size and number to form clouds. </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1200" baseline="0" dirty="0" smtClean="0">
              <a:solidFill>
                <a:schemeClr val="accent2"/>
              </a:solidFill>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sz="1200" baseline="0" dirty="0" smtClean="0">
                <a:solidFill>
                  <a:schemeClr val="accent2"/>
                </a:solidFill>
              </a:rPr>
              <a:t>Bursting bubbles are not made from pure water. The water in the outward traveling particles in a bursting bubble contain sea salt and organic matter. Notice that those two particles are listed as cloud condensation nuclei.</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1200" baseline="0" dirty="0" smtClean="0">
              <a:solidFill>
                <a:schemeClr val="accent2"/>
              </a:solidFill>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sz="1200" baseline="0" dirty="0" smtClean="0">
                <a:solidFill>
                  <a:schemeClr val="accent2"/>
                </a:solidFill>
              </a:rPr>
              <a:t>Although not formed from bursting bubbles, on the next slide we will look at the process of SO4 formation in the air from Dimethyl </a:t>
            </a:r>
            <a:r>
              <a:rPr lang="en-US" sz="1200" baseline="0" dirty="0" err="1" smtClean="0">
                <a:solidFill>
                  <a:schemeClr val="accent2"/>
                </a:solidFill>
              </a:rPr>
              <a:t>sulphide</a:t>
            </a:r>
            <a:r>
              <a:rPr lang="en-US" sz="1200" baseline="0" dirty="0" smtClean="0">
                <a:solidFill>
                  <a:schemeClr val="accent2"/>
                </a:solidFill>
              </a:rPr>
              <a:t>. This process is interesting because it forms a feedback loop. The nature (positive/negative) of the feedback loop is still an ongoing research topic.</a:t>
            </a:r>
            <a:endParaRPr lang="en-US" sz="1200" dirty="0" smtClean="0">
              <a:solidFill>
                <a:schemeClr val="accent2"/>
              </a:solidFill>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sz="1200" dirty="0" smtClean="0">
              <a:solidFill>
                <a:schemeClr val="accent2"/>
              </a:solidFill>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sz="1200" b="1" dirty="0" smtClean="0">
                <a:solidFill>
                  <a:schemeClr val="accent2"/>
                </a:solidFill>
              </a:rPr>
              <a:t>Additional information</a:t>
            </a:r>
            <a:r>
              <a:rPr lang="en-US" sz="1200" dirty="0" smtClean="0">
                <a:solidFill>
                  <a:schemeClr val="accent2"/>
                </a:solidFill>
              </a:rPr>
              <a:t>:</a:t>
            </a:r>
            <a:r>
              <a:rPr lang="en-US" sz="1200" baseline="0" dirty="0" smtClean="0">
                <a:solidFill>
                  <a:schemeClr val="accent2"/>
                </a:solidFill>
              </a:rPr>
              <a:t> </a:t>
            </a:r>
            <a:r>
              <a:rPr lang="en-US" sz="1200" dirty="0" smtClean="0">
                <a:solidFill>
                  <a:schemeClr val="accent2"/>
                </a:solidFill>
              </a:rPr>
              <a:t>The source article</a:t>
            </a:r>
            <a:r>
              <a:rPr lang="en-US" sz="1200" baseline="0" dirty="0" smtClean="0">
                <a:solidFill>
                  <a:schemeClr val="accent2"/>
                </a:solidFill>
              </a:rPr>
              <a:t> is online with this lesson as a resource: Lesson2_ResearchArticle_Nature10580.pdf. </a:t>
            </a:r>
            <a:r>
              <a:rPr lang="en-US" dirty="0" smtClean="0"/>
              <a:t>Cloud condensation nuclei (CCN) can affect the amount of solar radiation reaching Earth’s surface by altering cloud droplet number concentration and size and, as a result, cloud reflectivity or albedo. CCN are atmospheric particles that are sufficiently soluble and large enough in diameter to take up water vapor and serve as nuclei for cloud droplet formation. For the range of water </a:t>
            </a:r>
            <a:r>
              <a:rPr lang="en-US" dirty="0" err="1" smtClean="0"/>
              <a:t>supersaturations</a:t>
            </a:r>
            <a:r>
              <a:rPr lang="en-US" dirty="0" smtClean="0"/>
              <a:t> typical of marine boundary layer (MBL) clouds and the chemical composition of marine aerosols, the CCN population is dominated by particles between 40 and 300 nm in diameter. Although particles larger than 300 nm will activate to form cloud droplets regardless of composition, there are relatively few particles of this size. It is therefore the particles less than 300 nm in diameter that determine the CCN concentration in the remote MBL and that have the potential to change cloud properties.</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smtClean="0"/>
              <a:t>Worksheet</a:t>
            </a:r>
            <a:r>
              <a:rPr lang="en-US" baseline="0" dirty="0" smtClean="0"/>
              <a:t> </a:t>
            </a:r>
            <a:r>
              <a:rPr lang="en-US" b="1" baseline="0" dirty="0" smtClean="0"/>
              <a:t>question 10</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 What three particulates are highlighted as important for cloud nucleation? Which of these particulates result from bursting bubbles? </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Answer</a:t>
            </a:r>
            <a:r>
              <a:rPr lang="en-US" dirty="0" smtClean="0"/>
              <a:t>: Important cloud condensation nuclei are sulfate (SO4), sea salt, and organic matter. Sea salt</a:t>
            </a:r>
            <a:r>
              <a:rPr lang="en-US" baseline="0" dirty="0" smtClean="0"/>
              <a:t> and organic particulates result from bursting bubbles.</a:t>
            </a: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Photo</a:t>
            </a:r>
            <a:r>
              <a:rPr lang="en-US" dirty="0" smtClean="0"/>
              <a:t> </a:t>
            </a:r>
            <a:r>
              <a:rPr lang="en-US" b="1" dirty="0" smtClean="0"/>
              <a:t>credits</a:t>
            </a:r>
            <a:r>
              <a:rPr lang="en-US" dirty="0" smtClean="0"/>
              <a:t>: </a:t>
            </a:r>
            <a:r>
              <a:rPr lang="en-GB" dirty="0" smtClean="0"/>
              <a:t>PK Quinn &amp; TS Bates</a:t>
            </a:r>
            <a:r>
              <a:rPr lang="en-GB" i="1" dirty="0" smtClean="0"/>
              <a:t> Nature</a:t>
            </a:r>
            <a:r>
              <a:rPr lang="en-GB" dirty="0" smtClean="0"/>
              <a:t> </a:t>
            </a:r>
            <a:r>
              <a:rPr lang="en-GB" b="1" dirty="0" smtClean="0"/>
              <a:t>480</a:t>
            </a:r>
            <a:r>
              <a:rPr lang="en-GB" dirty="0" smtClean="0"/>
              <a:t>, 51-56</a:t>
            </a:r>
            <a:r>
              <a:rPr lang="en-GB" altLang="zh-CN" sz="1200" kern="1200" dirty="0" smtClean="0">
                <a:solidFill>
                  <a:schemeClr val="tx1"/>
                </a:solidFill>
                <a:latin typeface="+mn-lt"/>
                <a:ea typeface="MS PGothic" panose="020B0600070205080204" pitchFamily="34" charset="-128"/>
                <a:cs typeface="ＭＳ Ｐゴシック" charset="0"/>
              </a:rPr>
              <a:t> </a:t>
            </a:r>
            <a:r>
              <a:rPr lang="en-GB" dirty="0" smtClean="0"/>
              <a:t>(2011) doi:10.1038/nature10580</a:t>
            </a:r>
          </a:p>
          <a:p>
            <a:pPr eaLnBrk="1" hangingPunct="1">
              <a:spcBef>
                <a:spcPct val="0"/>
              </a:spcBef>
            </a:pP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15</a:t>
            </a:fld>
            <a:endParaRPr lang="en-US"/>
          </a:p>
        </p:txBody>
      </p:sp>
    </p:spTree>
    <p:extLst>
      <p:ext uri="{BB962C8B-B14F-4D97-AF65-F5344CB8AC3E}">
        <p14:creationId xmlns:p14="http://schemas.microsoft.com/office/powerpoint/2010/main" val="1605712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smtClean="0"/>
              <a:t>Now we</a:t>
            </a:r>
            <a:r>
              <a:rPr lang="en-US" baseline="0" dirty="0" smtClean="0"/>
              <a:t> will focus on the feedback loop involving dimethyl </a:t>
            </a:r>
            <a:r>
              <a:rPr lang="en-US" baseline="0" dirty="0" err="1" smtClean="0"/>
              <a:t>sulphide</a:t>
            </a:r>
            <a:r>
              <a:rPr lang="en-US" baseline="0" dirty="0" smtClean="0"/>
              <a:t> (DMS). </a:t>
            </a:r>
            <a:r>
              <a:rPr lang="en-US" dirty="0" smtClean="0"/>
              <a:t>DMS is the most abundant biological sulfur compound emitted to </a:t>
            </a:r>
            <a:r>
              <a:rPr lang="en-US" dirty="0" smtClean="0">
                <a:solidFill>
                  <a:schemeClr val="tx1"/>
                </a:solidFill>
              </a:rPr>
              <a:t>the atmosphere.</a:t>
            </a:r>
            <a:r>
              <a:rPr lang="en-US" baseline="0" dirty="0" smtClean="0">
                <a:solidFill>
                  <a:schemeClr val="tx1"/>
                </a:solidFill>
              </a:rPr>
              <a:t> </a:t>
            </a:r>
            <a:r>
              <a:rPr lang="en-US" dirty="0" smtClean="0">
                <a:solidFill>
                  <a:schemeClr val="tx1"/>
                </a:solidFill>
              </a:rPr>
              <a:t>Emission occurs over the oceans by phytoplankton. DMS is also produced naturally by bacterial transformation of dimethyl</a:t>
            </a:r>
            <a:r>
              <a:rPr lang="en-US" baseline="0" dirty="0" smtClean="0">
                <a:solidFill>
                  <a:schemeClr val="tx1"/>
                </a:solidFill>
              </a:rPr>
              <a:t> </a:t>
            </a:r>
            <a:r>
              <a:rPr lang="en-US" baseline="0" dirty="0" err="1" smtClean="0">
                <a:solidFill>
                  <a:schemeClr val="tx1"/>
                </a:solidFill>
              </a:rPr>
              <a:t>sulfoxide</a:t>
            </a:r>
            <a:r>
              <a:rPr lang="en-US" baseline="0" dirty="0" smtClean="0">
                <a:solidFill>
                  <a:schemeClr val="tx1"/>
                </a:solidFill>
              </a:rPr>
              <a:t>. </a:t>
            </a:r>
            <a:r>
              <a:rPr lang="en-US" dirty="0" smtClean="0">
                <a:solidFill>
                  <a:schemeClr val="tx1"/>
                </a:solidFill>
              </a:rPr>
              <a:t>Although the production of cloud condensation nuclei from dimethyl </a:t>
            </a:r>
            <a:r>
              <a:rPr lang="en-US" dirty="0" err="1" smtClean="0">
                <a:solidFill>
                  <a:schemeClr val="tx1"/>
                </a:solidFill>
              </a:rPr>
              <a:t>sulphide</a:t>
            </a:r>
            <a:r>
              <a:rPr lang="en-US" dirty="0" smtClean="0">
                <a:solidFill>
                  <a:schemeClr val="tx1"/>
                </a:solidFill>
              </a:rPr>
              <a:t> gas is highlighted here and its effect on solar radiation</a:t>
            </a:r>
            <a:r>
              <a:rPr lang="en-US" baseline="0" dirty="0" smtClean="0">
                <a:solidFill>
                  <a:schemeClr val="tx1"/>
                </a:solidFill>
              </a:rPr>
              <a:t> and surface temperature</a:t>
            </a:r>
            <a:r>
              <a:rPr lang="en-US" dirty="0" smtClean="0">
                <a:solidFill>
                  <a:schemeClr val="tx1"/>
                </a:solidFill>
              </a:rPr>
              <a:t>, we could replace this process with the production of cloud condensation nuclei from bursting bubbles as well.</a:t>
            </a:r>
          </a:p>
          <a:p>
            <a:pPr eaLnBrk="1" hangingPunct="1">
              <a:spcBef>
                <a:spcPct val="0"/>
              </a:spcBef>
            </a:pPr>
            <a:endParaRPr lang="en-US" b="1" baseline="0" dirty="0" smtClean="0"/>
          </a:p>
          <a:p>
            <a:pPr eaLnBrk="1" hangingPunct="1">
              <a:spcBef>
                <a:spcPct val="0"/>
              </a:spcBef>
            </a:pPr>
            <a:r>
              <a:rPr lang="en-US" baseline="0" dirty="0" smtClean="0"/>
              <a:t>This figure shows an example of a climate feedback loop involving marine aerosols. In this case we are examining the impact of dimethyl </a:t>
            </a:r>
            <a:r>
              <a:rPr lang="en-US" baseline="0" dirty="0" err="1" smtClean="0"/>
              <a:t>sulphide</a:t>
            </a:r>
            <a:r>
              <a:rPr lang="en-US" baseline="0" dirty="0" smtClean="0"/>
              <a:t> production on climate. The important step to highlight are numbers 2 and 3. Albedo is the amount of incoming solar radiation reflected back to space. Albedo will be highlighted later in the unit. Increased albedo means less solar radiation is heating the Earth.</a:t>
            </a:r>
          </a:p>
          <a:p>
            <a:pPr eaLnBrk="1" hangingPunct="1">
              <a:spcBef>
                <a:spcPct val="0"/>
              </a:spcBef>
            </a:pPr>
            <a:endParaRPr lang="en-US" baseline="0" dirty="0" smtClean="0"/>
          </a:p>
          <a:p>
            <a:pPr eaLnBrk="1" hangingPunct="1">
              <a:spcBef>
                <a:spcPct val="0"/>
              </a:spcBef>
            </a:pPr>
            <a:r>
              <a:rPr lang="en-US" baseline="0" dirty="0" smtClean="0"/>
              <a:t>By forming clouds, surface temperature and incident radiation are both lowered. The effect this has on DMS production by phytoplankton is unknown and still and active research topic.</a:t>
            </a:r>
          </a:p>
          <a:p>
            <a:pPr eaLnBrk="1" hangingPunct="1">
              <a:spcBef>
                <a:spcPct val="0"/>
              </a:spcBef>
            </a:pPr>
            <a:endParaRPr lang="en-US" baseline="0" dirty="0" smtClean="0"/>
          </a:p>
          <a:p>
            <a:pPr eaLnBrk="1" hangingPunct="1">
              <a:spcBef>
                <a:spcPct val="0"/>
              </a:spcBef>
            </a:pPr>
            <a:r>
              <a:rPr lang="en-US" baseline="0" dirty="0" smtClean="0"/>
              <a:t>Just like the DMS loop shown here, bubbles in the ocean and the spray from them, although small, contribute significantly globally to cloud production and thus are an important control on the Earth’s climate!</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t>Photo</a:t>
            </a:r>
            <a:r>
              <a:rPr lang="en-US" dirty="0" smtClean="0"/>
              <a:t> </a:t>
            </a:r>
            <a:r>
              <a:rPr lang="en-US" b="1" dirty="0" smtClean="0"/>
              <a:t>credits</a:t>
            </a:r>
            <a:r>
              <a:rPr lang="en-US" dirty="0" smtClean="0"/>
              <a:t>: </a:t>
            </a:r>
            <a:r>
              <a:rPr lang="en-GB" dirty="0" smtClean="0"/>
              <a:t>PK Quinn &amp; TS Bates</a:t>
            </a:r>
            <a:r>
              <a:rPr lang="en-GB" i="1" dirty="0" smtClean="0"/>
              <a:t> Nature</a:t>
            </a:r>
            <a:r>
              <a:rPr lang="en-GB" dirty="0" smtClean="0"/>
              <a:t> </a:t>
            </a:r>
            <a:r>
              <a:rPr lang="en-GB" b="1" dirty="0" smtClean="0"/>
              <a:t>480</a:t>
            </a:r>
            <a:r>
              <a:rPr lang="en-GB" dirty="0" smtClean="0"/>
              <a:t>, 51-56</a:t>
            </a:r>
            <a:r>
              <a:rPr lang="en-GB" altLang="zh-CN" sz="1200" kern="1200" dirty="0" smtClean="0">
                <a:solidFill>
                  <a:schemeClr val="tx1"/>
                </a:solidFill>
                <a:latin typeface="+mn-lt"/>
                <a:ea typeface="MS PGothic" panose="020B0600070205080204" pitchFamily="34" charset="-128"/>
                <a:cs typeface="ＭＳ Ｐゴシック" charset="0"/>
              </a:rPr>
              <a:t> </a:t>
            </a:r>
            <a:r>
              <a:rPr lang="en-GB" dirty="0" smtClean="0"/>
              <a:t>(2011) doi:10.1038/nature10580</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16</a:t>
            </a:fld>
            <a:endParaRPr lang="en-US"/>
          </a:p>
        </p:txBody>
      </p:sp>
    </p:spTree>
    <p:extLst>
      <p:ext uri="{BB962C8B-B14F-4D97-AF65-F5344CB8AC3E}">
        <p14:creationId xmlns:p14="http://schemas.microsoft.com/office/powerpoint/2010/main" val="4072758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Lesso</a:t>
            </a:r>
            <a:r>
              <a:rPr lang="en-US" baseline="0" dirty="0" smtClean="0"/>
              <a:t>n 1, it was mentioned that there is large uncertainty in estimating global carbon fluxes in the carbon cycle. Now we will briefly mention one way scientists are actively trying to measure white cap coverage on the ocean. Those measurements are used in climate modeling including the fate of atmospheric CO2.</a:t>
            </a:r>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17</a:t>
            </a:fld>
            <a:endParaRPr lang="en-US"/>
          </a:p>
        </p:txBody>
      </p:sp>
    </p:spTree>
    <p:extLst>
      <p:ext uri="{BB962C8B-B14F-4D97-AF65-F5344CB8AC3E}">
        <p14:creationId xmlns:p14="http://schemas.microsoft.com/office/powerpoint/2010/main" val="2499871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aseline="0" dirty="0" smtClean="0"/>
              <a:t>Open ocean </a:t>
            </a:r>
            <a:r>
              <a:rPr lang="en-US" baseline="0" dirty="0" err="1" smtClean="0"/>
              <a:t>whitecapping</a:t>
            </a:r>
            <a:r>
              <a:rPr lang="en-US" baseline="0" dirty="0" smtClean="0"/>
              <a:t>, and the associated wave breaking event that caused them are so significant to physical and chemical properties of the ocean that scientists are currently working on new ways to quantify them. On this slide, a figure from a paper by Callaghan in the Jour. of </a:t>
            </a:r>
            <a:r>
              <a:rPr lang="en-US" baseline="0" dirty="0" err="1" smtClean="0"/>
              <a:t>Atmos</a:t>
            </a:r>
            <a:r>
              <a:rPr lang="en-US" baseline="0" dirty="0" smtClean="0"/>
              <a:t> and Ocean Tech, shows how scientists automate with computers the process of measuring ocean white caps. The photo on the left is a satellite image and run through an AWE (automated whitecap extraction (AWE)) process to result in the detected whitecap on the right. By automating this process, scientists can analyze many more satellite images than could be by hand.</a:t>
            </a:r>
          </a:p>
          <a:p>
            <a:pPr eaLnBrk="1" hangingPunct="1">
              <a:spcBef>
                <a:spcPct val="0"/>
              </a:spcBef>
            </a:pPr>
            <a:endParaRPr lang="en-US" baseline="0" dirty="0" smtClean="0"/>
          </a:p>
          <a:p>
            <a:pPr eaLnBrk="1" hangingPunct="1">
              <a:spcBef>
                <a:spcPct val="0"/>
              </a:spcBef>
            </a:pPr>
            <a:r>
              <a:rPr lang="en-US" b="1" baseline="0" dirty="0" smtClean="0"/>
              <a:t>Photo</a:t>
            </a:r>
            <a:r>
              <a:rPr lang="en-US" baseline="0" dirty="0" smtClean="0"/>
              <a:t> </a:t>
            </a:r>
            <a:r>
              <a:rPr lang="en-US" b="1" baseline="0" dirty="0" smtClean="0"/>
              <a:t>credit</a:t>
            </a:r>
            <a:r>
              <a:rPr lang="en-US" baseline="0" dirty="0" smtClean="0"/>
              <a:t>: Callaghan and White, Journal of Atmospheric and Oceanic Technology, 2009.</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18</a:t>
            </a:fld>
            <a:endParaRPr lang="en-US"/>
          </a:p>
        </p:txBody>
      </p:sp>
    </p:spTree>
    <p:extLst>
      <p:ext uri="{BB962C8B-B14F-4D97-AF65-F5344CB8AC3E}">
        <p14:creationId xmlns:p14="http://schemas.microsoft.com/office/powerpoint/2010/main" val="2034917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aseline="0" dirty="0" smtClean="0"/>
              <a:t>This figure shows how whitecap coverage varies with wind speed. Increasing wind implies that more waves will be breaking, which will then generate more foam and white caps. Several hundred images may make up one W point shown above. This reduces the error bars on the associated data points. Wind speed, shown on the horizontal axis is measured from a reference 10 m above the ocean surface.</a:t>
            </a:r>
          </a:p>
          <a:p>
            <a:pPr eaLnBrk="1" hangingPunct="1">
              <a:spcBef>
                <a:spcPct val="0"/>
              </a:spcBef>
            </a:pPr>
            <a:endParaRPr lang="en-US" baseline="0" dirty="0" smtClean="0"/>
          </a:p>
          <a:p>
            <a:pPr eaLnBrk="1" hangingPunct="1">
              <a:spcBef>
                <a:spcPct val="0"/>
              </a:spcBef>
            </a:pPr>
            <a:r>
              <a:rPr lang="en-US" baseline="0" dirty="0" smtClean="0"/>
              <a:t>Additional information about the figure is given in answers to the worksheet questions below</a:t>
            </a:r>
            <a:r>
              <a:rPr lang="en-US" baseline="0" dirty="0" smtClean="0"/>
              <a:t>. Wave breaking has been shown to be proportional to the cube of wind speed. Therefore in the figure whitecap coverage raised to the 1/3 is plotted vs. wind speed for the relation to look linear.</a:t>
            </a:r>
            <a:endParaRPr lang="en-US" baseline="0" dirty="0" smtClean="0"/>
          </a:p>
          <a:p>
            <a:pPr eaLnBrk="1" hangingPunct="1">
              <a:spcBef>
                <a:spcPct val="0"/>
              </a:spcBef>
            </a:pPr>
            <a:endParaRPr lang="en-US" baseline="0" dirty="0" smtClean="0"/>
          </a:p>
          <a:p>
            <a:pPr eaLnBrk="1" hangingPunct="1">
              <a:spcBef>
                <a:spcPct val="0"/>
              </a:spcBef>
            </a:pPr>
            <a:r>
              <a:rPr lang="en-US" baseline="0" dirty="0" smtClean="0"/>
              <a:t>Why is it important to quantify how much sea foam exists on the ocean surface? We will discuss in lesson 4 that bubble production plays an important role in air-sea gas transfer. This has implications for how carbon is transferred globally in the carbon cycle.</a:t>
            </a:r>
          </a:p>
          <a:p>
            <a:pPr eaLnBrk="1" hangingPunct="1">
              <a:spcBef>
                <a:spcPct val="0"/>
              </a:spcBef>
            </a:pPr>
            <a:endParaRPr lang="en-US" baseline="0"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baseline="0" dirty="0" smtClean="0"/>
              <a:t>Worksheet question 11</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W is the percentage of ocean surface covered in sea foam. 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sz="1200" kern="1200" dirty="0" smtClean="0">
                <a:solidFill>
                  <a:schemeClr val="tx1"/>
                </a:solidFill>
                <a:effectLst/>
                <a:latin typeface="+mn-lt"/>
                <a:ea typeface="MS PGothic" panose="020B0600070205080204" pitchFamily="34" charset="-128"/>
                <a:cs typeface="ＭＳ Ｐゴシック" charset="0"/>
              </a:rPr>
              <a:t> is the wind speed 10 m above the ocean surface. What are the units for both W and 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sz="1200" kern="1200" dirty="0" smtClean="0">
                <a:solidFill>
                  <a:schemeClr val="tx1"/>
                </a:solidFill>
                <a:effectLst/>
                <a:latin typeface="+mn-lt"/>
                <a:ea typeface="MS PGothic" panose="020B0600070205080204" pitchFamily="34" charset="-128"/>
                <a:cs typeface="ＭＳ Ｐゴシック" charset="0"/>
              </a:rPr>
              <a:t>? </a:t>
            </a:r>
          </a:p>
          <a:p>
            <a:pPr eaLnBrk="1" hangingPunct="1">
              <a:spcBef>
                <a:spcPct val="0"/>
              </a:spcBef>
            </a:pPr>
            <a:endParaRPr lang="en-US" dirty="0" smtClean="0"/>
          </a:p>
          <a:p>
            <a:pPr eaLnBrk="1" hangingPunct="1">
              <a:spcBef>
                <a:spcPct val="0"/>
              </a:spcBef>
            </a:pPr>
            <a:r>
              <a:rPr lang="en-US" b="1" dirty="0" smtClean="0"/>
              <a:t>Answer</a:t>
            </a:r>
            <a:r>
              <a:rPr lang="en-US" dirty="0" smtClean="0"/>
              <a:t>: The</a:t>
            </a:r>
            <a:r>
              <a:rPr lang="en-US" baseline="0" dirty="0" smtClean="0"/>
              <a:t> units on W are percentage. The units on </a:t>
            </a:r>
            <a:r>
              <a:rPr lang="en-US" sz="1200" kern="1200" dirty="0" smtClean="0">
                <a:solidFill>
                  <a:schemeClr val="tx1"/>
                </a:solidFill>
                <a:effectLst/>
                <a:latin typeface="+mn-lt"/>
                <a:ea typeface="MS PGothic" panose="020B0600070205080204" pitchFamily="34" charset="-128"/>
                <a:cs typeface="ＭＳ Ｐゴシック" charset="0"/>
              </a:rPr>
              <a:t>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baseline="0" dirty="0" smtClean="0"/>
              <a:t> are meters/sec.</a:t>
            </a:r>
          </a:p>
          <a:p>
            <a:pPr eaLnBrk="1" hangingPunct="1">
              <a:spcBef>
                <a:spcPct val="0"/>
              </a:spcBef>
            </a:pPr>
            <a:endParaRPr lang="en-US" baseline="0"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dirty="0" smtClean="0"/>
              <a:t>Worksheet question</a:t>
            </a:r>
            <a:r>
              <a:rPr lang="en-US" b="1" baseline="0" dirty="0" smtClean="0"/>
              <a:t> 12</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What happens to the percentage of ocean surface covered in sea foam as the wind speed increases? Why do you think this is true?</a:t>
            </a:r>
          </a:p>
          <a:p>
            <a:pPr eaLnBrk="1" hangingPunct="1">
              <a:spcBef>
                <a:spcPct val="0"/>
              </a:spcBef>
            </a:pPr>
            <a:endParaRPr lang="en-US" dirty="0" smtClean="0"/>
          </a:p>
          <a:p>
            <a:pPr eaLnBrk="1" hangingPunct="1">
              <a:spcBef>
                <a:spcPct val="0"/>
              </a:spcBef>
            </a:pPr>
            <a:r>
              <a:rPr lang="en-US" b="1" dirty="0" smtClean="0"/>
              <a:t>Answer</a:t>
            </a:r>
            <a:r>
              <a:rPr lang="en-US" dirty="0" smtClean="0"/>
              <a:t>:</a:t>
            </a:r>
            <a:r>
              <a:rPr lang="en-US" baseline="0" dirty="0" smtClean="0"/>
              <a:t> As the wind speed increases, the percent of ocean surface covered in white caps increases. This is because the wind transfers energy and momentum flux into the wave field which makes waves steepen. Once waves reach a critical steepness, they break and transfer that momentum flux into ocean currents.</a:t>
            </a:r>
          </a:p>
          <a:p>
            <a:pPr eaLnBrk="1" hangingPunct="1">
              <a:spcBef>
                <a:spcPct val="0"/>
              </a:spcBef>
            </a:pPr>
            <a:endParaRPr lang="en-US" baseline="0" dirty="0" smtClean="0"/>
          </a:p>
          <a:p>
            <a:pPr marL="0" marR="0" lvl="0" indent="0" algn="l" defTabSz="914400" rtl="0" eaLnBrk="1" fontAlgn="base" latinLnBrk="0" hangingPunct="1">
              <a:lnSpc>
                <a:spcPct val="100000"/>
              </a:lnSpc>
              <a:spcBef>
                <a:spcPct val="0"/>
              </a:spcBef>
              <a:spcAft>
                <a:spcPct val="0"/>
              </a:spcAft>
              <a:buClrTx/>
              <a:buSzTx/>
              <a:buFontTx/>
              <a:buNone/>
              <a:tabLst/>
              <a:defRPr/>
            </a:pPr>
            <a:r>
              <a:rPr lang="en-US" b="1" baseline="0" dirty="0" smtClean="0"/>
              <a:t>Worksheet</a:t>
            </a:r>
            <a:r>
              <a:rPr lang="en-US" baseline="0" dirty="0" smtClean="0"/>
              <a:t> </a:t>
            </a:r>
            <a:r>
              <a:rPr lang="en-US" b="1" baseline="0" dirty="0" smtClean="0"/>
              <a:t>question 13</a:t>
            </a:r>
            <a:r>
              <a:rPr lang="en-US" baseline="0" dirty="0" smtClean="0"/>
              <a:t>: </a:t>
            </a:r>
            <a:r>
              <a:rPr lang="en-US" sz="1200" kern="1200" dirty="0" smtClean="0">
                <a:solidFill>
                  <a:schemeClr val="tx1"/>
                </a:solidFill>
                <a:effectLst/>
                <a:latin typeface="+mn-lt"/>
                <a:ea typeface="MS PGothic" panose="020B0600070205080204" pitchFamily="34" charset="-128"/>
                <a:cs typeface="ＭＳ Ｐゴシック" charset="0"/>
              </a:rPr>
              <a:t>Would you say the relationship between W and 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sz="1200" kern="1200" dirty="0" smtClean="0">
                <a:solidFill>
                  <a:schemeClr val="tx1"/>
                </a:solidFill>
                <a:effectLst/>
                <a:latin typeface="+mn-lt"/>
                <a:ea typeface="MS PGothic" panose="020B0600070205080204" pitchFamily="34" charset="-128"/>
                <a:cs typeface="ＭＳ Ｐゴシック" charset="0"/>
              </a:rPr>
              <a:t> is linear? Why or why not?</a:t>
            </a:r>
          </a:p>
          <a:p>
            <a:pPr eaLnBrk="1" hangingPunct="1">
              <a:spcBef>
                <a:spcPct val="0"/>
              </a:spcBef>
            </a:pPr>
            <a:endParaRPr lang="en-US" dirty="0" smtClean="0"/>
          </a:p>
          <a:p>
            <a:pPr eaLnBrk="1" hangingPunct="1">
              <a:spcBef>
                <a:spcPct val="0"/>
              </a:spcBef>
            </a:pPr>
            <a:r>
              <a:rPr lang="en-US" b="1" dirty="0" smtClean="0"/>
              <a:t>Answer</a:t>
            </a:r>
            <a:r>
              <a:rPr lang="en-US" baseline="0" dirty="0" smtClean="0"/>
              <a:t>: The relationship between W and </a:t>
            </a:r>
            <a:r>
              <a:rPr lang="en-US" sz="1200" kern="1200" dirty="0" smtClean="0">
                <a:solidFill>
                  <a:schemeClr val="tx1"/>
                </a:solidFill>
                <a:effectLst/>
                <a:latin typeface="+mn-lt"/>
                <a:ea typeface="MS PGothic" panose="020B0600070205080204" pitchFamily="34" charset="-128"/>
                <a:cs typeface="ＭＳ Ｐゴシック" charset="0"/>
              </a:rPr>
              <a:t>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baseline="0" dirty="0" smtClean="0"/>
              <a:t>is nonlinear. In fact on the vertical axis, W is not plotted, but W^(1/3). This forces the graph to appear linear which is easier to read. In certain regimes, like between </a:t>
            </a:r>
            <a:r>
              <a:rPr lang="en-US" sz="1200" kern="1200" dirty="0" smtClean="0">
                <a:solidFill>
                  <a:schemeClr val="tx1"/>
                </a:solidFill>
                <a:effectLst/>
                <a:latin typeface="+mn-lt"/>
                <a:ea typeface="MS PGothic" panose="020B0600070205080204" pitchFamily="34" charset="-128"/>
                <a:cs typeface="ＭＳ Ｐゴシック" charset="0"/>
              </a:rPr>
              <a:t>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baseline="0" dirty="0" smtClean="0"/>
              <a:t>= [2,12] m/s, W^(1/3) is linear with </a:t>
            </a:r>
            <a:r>
              <a:rPr lang="en-US" sz="1200" kern="1200" dirty="0" smtClean="0">
                <a:solidFill>
                  <a:schemeClr val="tx1"/>
                </a:solidFill>
                <a:effectLst/>
                <a:latin typeface="+mn-lt"/>
                <a:ea typeface="MS PGothic" panose="020B0600070205080204" pitchFamily="34" charset="-128"/>
                <a:cs typeface="ＭＳ Ｐゴシック" charset="0"/>
              </a:rPr>
              <a:t>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baseline="0" dirty="0" smtClean="0"/>
              <a:t>. and again between </a:t>
            </a:r>
            <a:r>
              <a:rPr lang="en-US" sz="1200" kern="1200" dirty="0" smtClean="0">
                <a:solidFill>
                  <a:schemeClr val="tx1"/>
                </a:solidFill>
                <a:effectLst/>
                <a:latin typeface="+mn-lt"/>
                <a:ea typeface="MS PGothic" panose="020B0600070205080204" pitchFamily="34" charset="-128"/>
                <a:cs typeface="ＭＳ Ｐゴシック" charset="0"/>
              </a:rPr>
              <a:t>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baseline="0" dirty="0" smtClean="0"/>
              <a:t>= [12,24], W^(1/3) is linear with </a:t>
            </a:r>
            <a:r>
              <a:rPr lang="en-US" sz="1200" kern="1200" dirty="0" smtClean="0">
                <a:solidFill>
                  <a:schemeClr val="tx1"/>
                </a:solidFill>
                <a:effectLst/>
                <a:latin typeface="+mn-lt"/>
                <a:ea typeface="MS PGothic" panose="020B0600070205080204" pitchFamily="34" charset="-128"/>
                <a:cs typeface="ＭＳ Ｐゴシック" charset="0"/>
              </a:rPr>
              <a:t>U</a:t>
            </a:r>
            <a:r>
              <a:rPr lang="en-US" sz="1200" kern="1200" baseline="-25000" dirty="0" smtClean="0">
                <a:solidFill>
                  <a:schemeClr val="tx1"/>
                </a:solidFill>
                <a:effectLst/>
                <a:latin typeface="+mn-lt"/>
                <a:ea typeface="MS PGothic" panose="020B0600070205080204" pitchFamily="34" charset="-128"/>
                <a:cs typeface="ＭＳ Ｐゴシック" charset="0"/>
              </a:rPr>
              <a:t>10</a:t>
            </a:r>
            <a:r>
              <a:rPr lang="en-US" baseline="0" dirty="0" smtClean="0"/>
              <a:t>.</a:t>
            </a:r>
          </a:p>
          <a:p>
            <a:pPr eaLnBrk="1" hangingPunct="1">
              <a:spcBef>
                <a:spcPct val="0"/>
              </a:spcBef>
            </a:pPr>
            <a:endParaRPr lang="en-US"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b="1" baseline="0" dirty="0" smtClean="0"/>
              <a:t>Photo</a:t>
            </a:r>
            <a:r>
              <a:rPr lang="en-US" baseline="0" dirty="0" smtClean="0"/>
              <a:t> </a:t>
            </a:r>
            <a:r>
              <a:rPr lang="en-US" b="1" baseline="0" dirty="0" smtClean="0"/>
              <a:t>credit</a:t>
            </a:r>
            <a:r>
              <a:rPr lang="en-US" baseline="0" dirty="0" smtClean="0"/>
              <a:t>: Callaghan and White, Journal of Atmospheric and Oceanic Technology, 2009.</a:t>
            </a:r>
            <a:endParaRPr lang="en-US" dirty="0" smtClean="0"/>
          </a:p>
          <a:p>
            <a:pPr eaLnBrk="1" hangingPunct="1">
              <a:spcBef>
                <a:spcPct val="0"/>
              </a:spcBef>
            </a:pPr>
            <a:endParaRPr lang="en-US" baseline="0" dirty="0" smtClean="0"/>
          </a:p>
          <a:p>
            <a:pPr eaLnBrk="1" hangingPunct="1">
              <a:spcBef>
                <a:spcPct val="0"/>
              </a:spcBef>
            </a:pP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19</a:t>
            </a:fld>
            <a:endParaRPr lang="en-US"/>
          </a:p>
        </p:txBody>
      </p:sp>
    </p:spTree>
    <p:extLst>
      <p:ext uri="{BB962C8B-B14F-4D97-AF65-F5344CB8AC3E}">
        <p14:creationId xmlns:p14="http://schemas.microsoft.com/office/powerpoint/2010/main" val="2144996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aseline="0" dirty="0" smtClean="0"/>
              <a:t>The concept of surface tension has been extended to the topics of surfactants, sea foam, and marine cloud production. Surfactants in the ocean are byproducts of biologic productivity. Thus regions of the world’s ocean where there is high biologic productivity will contain high levels of surfactants.</a:t>
            </a:r>
          </a:p>
          <a:p>
            <a:pPr eaLnBrk="1" hangingPunct="1">
              <a:spcBef>
                <a:spcPct val="0"/>
              </a:spcBef>
            </a:pPr>
            <a:endParaRPr lang="en-US" baseline="0" dirty="0" smtClean="0"/>
          </a:p>
          <a:p>
            <a:pPr eaLnBrk="1" hangingPunct="1">
              <a:spcBef>
                <a:spcPct val="0"/>
              </a:spcBef>
            </a:pPr>
            <a:r>
              <a:rPr lang="en-US" baseline="0" dirty="0" smtClean="0"/>
              <a:t>The persistence of sea foam is important for air-sea gas transfer. Also when bubbles in sea foam burst, they release tiny particles in the air that may contain salt or biologic material. Those particles are important for the production of marine clouds. Those clouds then shade the planet and lower surface temperatures. The affect of lowered surface temperature on marine cloud production is still an active </a:t>
            </a:r>
            <a:r>
              <a:rPr lang="en-US" baseline="0" smtClean="0"/>
              <a:t>research topic.</a:t>
            </a:r>
            <a:endParaRPr lang="en-US" baseline="0" dirty="0" smtClean="0"/>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F808D87F-C23D-4319-82CC-066A1D75685E}" type="slidenum">
              <a:rPr lang="en-US" sz="1200">
                <a:latin typeface="Calibri" panose="020F0502020204030204" pitchFamily="34" charset="0"/>
              </a:rPr>
              <a:pPr eaLnBrk="1" hangingPunct="1"/>
              <a:t>20</a:t>
            </a:fld>
            <a:endParaRPr lang="en-US" sz="1200">
              <a:latin typeface="Calibri" panose="020F0502020204030204" pitchFamily="34" charset="0"/>
            </a:endParaRPr>
          </a:p>
        </p:txBody>
      </p:sp>
    </p:spTree>
    <p:extLst>
      <p:ext uri="{BB962C8B-B14F-4D97-AF65-F5344CB8AC3E}">
        <p14:creationId xmlns:p14="http://schemas.microsoft.com/office/powerpoint/2010/main" val="1687394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fld id="{97F0B4BD-69CF-4DB0-B33E-6B1EB69EB92D}" type="datetimeFigureOut">
              <a:rPr lang="en-US"/>
              <a:pPr/>
              <a:t>5/18/2013</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fld id="{75D60C97-F2E5-45B4-825A-0F1379FF47A0}" type="slidenum">
              <a:rPr lang="en-US"/>
              <a:pPr/>
              <a:t>‹#›</a:t>
            </a:fld>
            <a:endParaRPr lang="en-US"/>
          </a:p>
        </p:txBody>
      </p:sp>
    </p:spTree>
    <p:extLst>
      <p:ext uri="{BB962C8B-B14F-4D97-AF65-F5344CB8AC3E}">
        <p14:creationId xmlns:p14="http://schemas.microsoft.com/office/powerpoint/2010/main" val="763747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FF743B-0167-449C-B39F-AABDD449B5E0}"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fld id="{32FCFFB7-E940-40D9-BF3A-86BFB95EE699}" type="slidenum">
              <a:rPr lang="en-US"/>
              <a:pPr/>
              <a:t>‹#›</a:t>
            </a:fld>
            <a:endParaRPr lang="en-US"/>
          </a:p>
        </p:txBody>
      </p:sp>
    </p:spTree>
    <p:extLst>
      <p:ext uri="{BB962C8B-B14F-4D97-AF65-F5344CB8AC3E}">
        <p14:creationId xmlns:p14="http://schemas.microsoft.com/office/powerpoint/2010/main" val="131121505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5"/>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6"/>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fld id="{3EBDD020-8F2C-453B-AB35-EC9283DC5E17}" type="datetimeFigureOut">
              <a:rPr lang="en-US"/>
              <a:pPr/>
              <a:t>5/18/2013</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fld id="{ACA9A38C-DEB6-4DDE-8839-6679342302C8}" type="slidenum">
              <a:rPr lang="en-US"/>
              <a:pPr/>
              <a:t>‹#›</a:t>
            </a:fld>
            <a:endParaRPr lang="en-US"/>
          </a:p>
        </p:txBody>
      </p:sp>
    </p:spTree>
    <p:extLst>
      <p:ext uri="{BB962C8B-B14F-4D97-AF65-F5344CB8AC3E}">
        <p14:creationId xmlns:p14="http://schemas.microsoft.com/office/powerpoint/2010/main" val="71761974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solidFill>
              <a:schemeClr val="tx2"/>
            </a:solidFill>
            <a:prstDash val="sys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fld id="{F86ADA40-0470-42B7-ACB9-E95C06C3DA01}" type="datetimeFigureOut">
              <a:rPr lang="en-US"/>
              <a:pPr/>
              <a:t>5/18/2013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205E361D-5278-4082-8BE4-54C771040743}" type="slidenum">
              <a:rPr lang="en-US"/>
              <a:pPr/>
              <a:t>‹#›</a:t>
            </a:fld>
            <a:endParaRPr lang="en-US"/>
          </a:p>
        </p:txBody>
      </p:sp>
    </p:spTree>
    <p:extLst>
      <p:ext uri="{BB962C8B-B14F-4D97-AF65-F5344CB8AC3E}">
        <p14:creationId xmlns:p14="http://schemas.microsoft.com/office/powerpoint/2010/main" val="73877720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3"/>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1" name="Rectangle 25"/>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fld id="{0CED1DA4-5B75-476D-9B28-7162A8F68E29}" type="datetimeFigureOut">
              <a:rPr lang="en-US"/>
              <a:pPr/>
              <a:t>5/18/2013</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fld id="{54BCDC39-0E4D-4943-9D83-A77E9D969369}" type="slidenum">
              <a:rPr lang="en-US"/>
              <a:pPr/>
              <a:t>‹#›</a:t>
            </a:fld>
            <a:endParaRPr lang="en-US"/>
          </a:p>
        </p:txBody>
      </p:sp>
    </p:spTree>
    <p:extLst>
      <p:ext uri="{BB962C8B-B14F-4D97-AF65-F5344CB8AC3E}">
        <p14:creationId xmlns:p14="http://schemas.microsoft.com/office/powerpoint/2010/main" val="196385167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1936B40-7A90-483C-AE65-CB56532060DC}" type="datetimeFigureOut">
              <a:rPr lang="en-US"/>
              <a:pPr/>
              <a:t>5/18/2013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fld id="{2013F348-4799-4480-BAE5-2820037C58C0}" type="slidenum">
              <a:rPr lang="en-US"/>
              <a:pPr/>
              <a:t>‹#›</a:t>
            </a:fld>
            <a:endParaRPr lang="en-US"/>
          </a:p>
        </p:txBody>
      </p:sp>
    </p:spTree>
    <p:extLst>
      <p:ext uri="{BB962C8B-B14F-4D97-AF65-F5344CB8AC3E}">
        <p14:creationId xmlns:p14="http://schemas.microsoft.com/office/powerpoint/2010/main" val="219071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8" name="Date Placeholder 1"/>
          <p:cNvSpPr>
            <a:spLocks noGrp="1"/>
          </p:cNvSpPr>
          <p:nvPr>
            <p:ph type="dt" sz="half" idx="10"/>
          </p:nvPr>
        </p:nvSpPr>
        <p:spPr/>
        <p:txBody>
          <a:bodyPr/>
          <a:lstStyle>
            <a:lvl1pPr>
              <a:defRPr/>
            </a:lvl1pPr>
          </a:lstStyle>
          <a:p>
            <a:fld id="{6FC75738-2E10-456C-87C2-F66E98C4BF1A}" type="datetimeFigureOut">
              <a:rPr lang="en-US"/>
              <a:pPr/>
              <a:t>5/18/2013</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fld id="{F06F5DD6-0B9D-4CF9-8C44-F8D79D4536C5}" type="slidenum">
              <a:rPr lang="en-US"/>
              <a:pPr/>
              <a:t>‹#›</a:t>
            </a:fld>
            <a:endParaRPr lang="en-US"/>
          </a:p>
        </p:txBody>
      </p:sp>
    </p:spTree>
    <p:extLst>
      <p:ext uri="{BB962C8B-B14F-4D97-AF65-F5344CB8AC3E}">
        <p14:creationId xmlns:p14="http://schemas.microsoft.com/office/powerpoint/2010/main" val="312246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3AD6118A-D236-4075-BC83-690355260907}" type="slidenum">
              <a:rPr lang="en-US"/>
              <a:pPr/>
              <a:t>‹#›</a:t>
            </a:fld>
            <a:endParaRPr lang="en-US"/>
          </a:p>
        </p:txBody>
      </p:sp>
      <p:sp>
        <p:nvSpPr>
          <p:cNvPr id="17" name="Date Placeholder 4"/>
          <p:cNvSpPr>
            <a:spLocks noGrp="1"/>
          </p:cNvSpPr>
          <p:nvPr>
            <p:ph type="dt" sz="half" idx="11"/>
          </p:nvPr>
        </p:nvSpPr>
        <p:spPr/>
        <p:txBody>
          <a:bodyPr/>
          <a:lstStyle>
            <a:lvl1pPr>
              <a:defRPr/>
            </a:lvl1pPr>
          </a:lstStyle>
          <a:p>
            <a:fld id="{1104351E-B5CD-4B2E-8957-661F820CFAA6}" type="datetimeFigureOut">
              <a:rPr lang="en-US"/>
              <a:pPr/>
              <a:t>5/18/2013</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62387578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B410F580-382D-44E5-921D-28B73A3E2387}" type="slidenum">
              <a:rPr lang="en-US"/>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fld id="{14E5976E-D164-4862-BAED-660DEBD5F686}" type="datetimeFigureOut">
              <a:rPr lang="en-US"/>
              <a:pPr/>
              <a:t>5/18/2013</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1830960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4AA2569-E815-493D-A5F8-7F1447D2655D}"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6BF8B2F-4F68-4B07-8465-8276279BA150}" type="slidenum">
              <a:rPr lang="en-US"/>
              <a:pPr/>
              <a:t>‹#›</a:t>
            </a:fld>
            <a:endParaRPr lang="en-US"/>
          </a:p>
        </p:txBody>
      </p:sp>
    </p:spTree>
    <p:extLst>
      <p:ext uri="{BB962C8B-B14F-4D97-AF65-F5344CB8AC3E}">
        <p14:creationId xmlns:p14="http://schemas.microsoft.com/office/powerpoint/2010/main" val="419777038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fld id="{FBB7412D-DF69-4DB8-ABEA-15CCD37F1F92}" type="slidenum">
              <a:rPr lang="en-US"/>
              <a:pPr/>
              <a:t>‹#›</a:t>
            </a:fld>
            <a:endParaRPr lang="en-US"/>
          </a:p>
        </p:txBody>
      </p:sp>
      <p:sp>
        <p:nvSpPr>
          <p:cNvPr id="14" name="Date Placeholder 3"/>
          <p:cNvSpPr>
            <a:spLocks noGrp="1"/>
          </p:cNvSpPr>
          <p:nvPr>
            <p:ph type="dt" sz="half" idx="11"/>
          </p:nvPr>
        </p:nvSpPr>
        <p:spPr/>
        <p:txBody>
          <a:bodyPr/>
          <a:lstStyle>
            <a:lvl1pPr>
              <a:defRPr/>
            </a:lvl1pPr>
          </a:lstStyle>
          <a:p>
            <a:fld id="{EDABD1C6-9AFC-43B6-BC61-2F3CFD7A39CF}" type="datetimeFigureOut">
              <a:rPr lang="en-US"/>
              <a:pPr/>
              <a:t>5/18/2013</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9183353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rgbClr val="FFFFFF"/>
                </a:solidFill>
              </a:defRPr>
            </a:lvl1pPr>
          </a:lstStyle>
          <a:p>
            <a:fld id="{09F4CBCD-78B9-44B5-AA9D-E5A5D91FF893}" type="datetimeFigureOut">
              <a:rPr lang="en-US"/>
              <a:pPr/>
              <a:t>5/18/2013</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ea typeface="+mn-ea"/>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fld id="{DFE806A3-35B4-420A-A93C-8DEC0A4D3C07}" type="slidenum">
              <a:rPr lang="en-US"/>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ctr" rtl="0" eaLnBrk="0" fontAlgn="base" hangingPunct="0">
        <a:spcBef>
          <a:spcPct val="0"/>
        </a:spcBef>
        <a:spcAft>
          <a:spcPct val="0"/>
        </a:spcAft>
        <a:defRPr sz="3300" kern="1200">
          <a:solidFill>
            <a:srgbClr val="7B989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2pPr>
      <a:lvl3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3pPr>
      <a:lvl4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4pPr>
      <a:lvl5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5pPr>
      <a:lvl6pPr marL="457200" algn="ctr" rtl="0" fontAlgn="base">
        <a:spcBef>
          <a:spcPct val="0"/>
        </a:spcBef>
        <a:spcAft>
          <a:spcPct val="0"/>
        </a:spcAft>
        <a:defRPr sz="3300">
          <a:solidFill>
            <a:srgbClr val="7B9899"/>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7B9899"/>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7B9899"/>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7B9899"/>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S PGothic" panose="020B0600070205080204" pitchFamily="34" charset="-128"/>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S PGothic" panose="020B0600070205080204" pitchFamily="34" charset="-128"/>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S PGothic" panose="020B0600070205080204" pitchFamily="34" charset="-128"/>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en-US" dirty="0" smtClean="0">
                <a:ea typeface="+mj-ea"/>
                <a:cs typeface="+mj-cs"/>
              </a:rPr>
              <a:t>Surface Tension, Surfactants, and Sea Foam: Day 2</a:t>
            </a:r>
            <a:endParaRPr lang="en-US" dirty="0">
              <a:ea typeface="+mj-ea"/>
              <a:cs typeface="+mj-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5214" y="2868461"/>
            <a:ext cx="4533571" cy="34008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II. Surface tension – </a:t>
            </a:r>
            <a:r>
              <a:rPr lang="en-US" sz="2800" dirty="0" smtClean="0">
                <a:solidFill>
                  <a:schemeClr val="accent1"/>
                </a:solidFill>
              </a:rPr>
              <a:t>Soapy and Sticky Bubbles</a:t>
            </a:r>
            <a:endParaRPr lang="en-US" sz="2800" dirty="0">
              <a:solidFill>
                <a:schemeClr val="accent1"/>
              </a:solidFill>
            </a:endParaRPr>
          </a:p>
        </p:txBody>
      </p:sp>
      <p:sp>
        <p:nvSpPr>
          <p:cNvPr id="3" name="Content Placeholder 2"/>
          <p:cNvSpPr>
            <a:spLocks noGrp="1"/>
          </p:cNvSpPr>
          <p:nvPr>
            <p:ph sz="quarter" idx="1"/>
          </p:nvPr>
        </p:nvSpPr>
        <p:spPr/>
        <p:txBody>
          <a:bodyPr/>
          <a:lstStyle/>
          <a:p>
            <a:r>
              <a:rPr lang="en-US" dirty="0" smtClean="0"/>
              <a:t>Now we will share data as a class and complete your lab worksheets.</a:t>
            </a:r>
            <a:endParaRPr lang="en-US" dirty="0"/>
          </a:p>
        </p:txBody>
      </p:sp>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l="12521" t="12402" r="15019"/>
          <a:stretch>
            <a:fillRect/>
          </a:stretch>
        </p:blipFill>
        <p:spPr bwMode="auto">
          <a:xfrm>
            <a:off x="2659480" y="2785935"/>
            <a:ext cx="3788464" cy="3313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2056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72764059"/>
              </p:ext>
            </p:extLst>
          </p:nvPr>
        </p:nvGraphicFramePr>
        <p:xfrm>
          <a:off x="1798607" y="1742928"/>
          <a:ext cx="5544335" cy="4771774"/>
        </p:xfrm>
        <a:graphic>
          <a:graphicData uri="http://schemas.openxmlformats.org/drawingml/2006/table">
            <a:tbl>
              <a:tblPr>
                <a:tableStyleId>{5C22544A-7EE6-4342-B048-85BDC9FD1C3A}</a:tableStyleId>
              </a:tblPr>
              <a:tblGrid>
                <a:gridCol w="1053338"/>
                <a:gridCol w="1030439"/>
                <a:gridCol w="1202179"/>
                <a:gridCol w="1030439"/>
                <a:gridCol w="1227940"/>
              </a:tblGrid>
              <a:tr h="251442">
                <a:tc>
                  <a:txBody>
                    <a:bodyPr/>
                    <a:lstStyle/>
                    <a:p>
                      <a:pPr algn="ctr" fontAlgn="ct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gridSpan="2">
                  <a:txBody>
                    <a:bodyPr/>
                    <a:lstStyle/>
                    <a:p>
                      <a:pPr algn="ctr" fontAlgn="ctr"/>
                      <a:r>
                        <a:rPr lang="en-US" sz="1000" u="none" strike="noStrike" dirty="0">
                          <a:effectLst/>
                          <a:latin typeface="Arial" panose="020B0604020202020204" pitchFamily="34" charset="0"/>
                          <a:cs typeface="Arial" panose="020B0604020202020204" pitchFamily="34" charset="0"/>
                        </a:rPr>
                        <a:t>Solution 1: soapy</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hMerge="1">
                  <a:txBody>
                    <a:bodyPr/>
                    <a:lstStyle/>
                    <a:p>
                      <a:endParaRPr lang="en-US"/>
                    </a:p>
                  </a:txBody>
                  <a:tcPr/>
                </a:tc>
                <a:tc gridSpan="2">
                  <a:txBody>
                    <a:bodyPr/>
                    <a:lstStyle/>
                    <a:p>
                      <a:pPr algn="ctr" fontAlgn="ctr"/>
                      <a:r>
                        <a:rPr lang="en-US" sz="1000" u="none" strike="noStrike">
                          <a:effectLst/>
                          <a:latin typeface="Arial" panose="020B0604020202020204" pitchFamily="34" charset="0"/>
                          <a:cs typeface="Arial" panose="020B0604020202020204" pitchFamily="34" charset="0"/>
                        </a:rPr>
                        <a:t>Solution 2: soapy and sticky</a:t>
                      </a:r>
                      <a:endParaRPr lang="en-US" sz="1000" b="1"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hMerge="1">
                  <a:txBody>
                    <a:bodyPr/>
                    <a:lstStyle/>
                    <a:p>
                      <a:endParaRPr lang="en-US"/>
                    </a:p>
                  </a:txBody>
                  <a:tcPr/>
                </a:tc>
              </a:tr>
              <a:tr h="251442">
                <a:tc>
                  <a:txBody>
                    <a:bodyPr/>
                    <a:lstStyle/>
                    <a:p>
                      <a:pPr algn="ctr" fontAlgn="ctr"/>
                      <a:r>
                        <a:rPr lang="en-US" sz="1100" b="1" u="none" strike="noStrike" dirty="0">
                          <a:effectLst/>
                          <a:latin typeface="Arial" panose="020B0604020202020204" pitchFamily="34" charset="0"/>
                          <a:cs typeface="Arial" panose="020B0604020202020204" pitchFamily="34" charset="0"/>
                        </a:rPr>
                        <a:t>Group Number</a:t>
                      </a:r>
                      <a:endParaRPr lang="en-US" sz="11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100" b="1" u="none" strike="noStrike" dirty="0">
                          <a:effectLst/>
                          <a:latin typeface="Arial" panose="020B0604020202020204" pitchFamily="34" charset="0"/>
                          <a:cs typeface="Arial" panose="020B0604020202020204" pitchFamily="34" charset="0"/>
                        </a:rPr>
                        <a:t>Avg. height (cm)</a:t>
                      </a:r>
                      <a:endParaRPr lang="en-US" sz="11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100" b="1" u="none" strike="noStrike" dirty="0">
                          <a:effectLst/>
                          <a:latin typeface="Arial" panose="020B0604020202020204" pitchFamily="34" charset="0"/>
                          <a:cs typeface="Arial" panose="020B0604020202020204" pitchFamily="34" charset="0"/>
                        </a:rPr>
                        <a:t>Avg. life span (sec)</a:t>
                      </a:r>
                      <a:endParaRPr lang="en-US" sz="11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100" b="1" u="none" strike="noStrike" dirty="0">
                          <a:effectLst/>
                          <a:latin typeface="Arial" panose="020B0604020202020204" pitchFamily="34" charset="0"/>
                          <a:cs typeface="Arial" panose="020B0604020202020204" pitchFamily="34" charset="0"/>
                        </a:rPr>
                        <a:t>Avg. height (cm)</a:t>
                      </a:r>
                      <a:endParaRPr lang="en-US" sz="11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100" b="1" u="none" strike="noStrike" dirty="0">
                          <a:effectLst/>
                          <a:latin typeface="Arial" panose="020B0604020202020204" pitchFamily="34" charset="0"/>
                          <a:cs typeface="Arial" panose="020B0604020202020204" pitchFamily="34" charset="0"/>
                        </a:rPr>
                        <a:t>Avg. life span (sec)</a:t>
                      </a:r>
                      <a:endParaRPr lang="en-US" sz="11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1</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dirty="0">
                          <a:effectLst/>
                          <a:latin typeface="Arial" panose="020B0604020202020204" pitchFamily="34" charset="0"/>
                          <a:cs typeface="Arial" panose="020B0604020202020204" pitchFamily="34" charset="0"/>
                        </a:rPr>
                        <a:t>2</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3</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4</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5</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6</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7</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8</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9</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dirty="0">
                          <a:effectLst/>
                          <a:latin typeface="Arial" panose="020B0604020202020204" pitchFamily="34" charset="0"/>
                          <a:cs typeface="Arial" panose="020B0604020202020204" pitchFamily="34" charset="0"/>
                        </a:rPr>
                        <a:t> </a:t>
                      </a:r>
                      <a:endParaRPr lang="en-US" sz="13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10</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300" u="none" strike="noStrike">
                          <a:effectLst/>
                          <a:latin typeface="Arial" panose="020B0604020202020204" pitchFamily="34" charset="0"/>
                          <a:cs typeface="Arial" panose="020B0604020202020204" pitchFamily="34" charset="0"/>
                        </a:rPr>
                        <a:t> </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11</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dirty="0">
                          <a:effectLst/>
                          <a:latin typeface="Arial" panose="020B0604020202020204" pitchFamily="34" charset="0"/>
                          <a:cs typeface="Arial" panose="020B0604020202020204" pitchFamily="34" charset="0"/>
                        </a:rPr>
                        <a:t> </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12</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dirty="0">
                          <a:effectLst/>
                          <a:latin typeface="Arial" panose="020B0604020202020204" pitchFamily="34" charset="0"/>
                          <a:cs typeface="Arial" panose="020B0604020202020204" pitchFamily="34" charset="0"/>
                        </a:rPr>
                        <a:t> </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13</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dirty="0">
                          <a:effectLst/>
                          <a:latin typeface="Arial" panose="020B0604020202020204" pitchFamily="34" charset="0"/>
                          <a:cs typeface="Arial" panose="020B0604020202020204" pitchFamily="34" charset="0"/>
                        </a:rPr>
                        <a:t> </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14</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dirty="0">
                          <a:effectLst/>
                          <a:latin typeface="Arial" panose="020B0604020202020204" pitchFamily="34" charset="0"/>
                          <a:cs typeface="Arial" panose="020B0604020202020204" pitchFamily="34" charset="0"/>
                        </a:rPr>
                        <a:t> </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u="none" strike="noStrike">
                          <a:effectLst/>
                          <a:latin typeface="Arial" panose="020B0604020202020204" pitchFamily="34" charset="0"/>
                          <a:cs typeface="Arial" panose="020B0604020202020204" pitchFamily="34" charset="0"/>
                        </a:rPr>
                        <a:t>15</a:t>
                      </a:r>
                      <a:endParaRPr lang="en-US" sz="13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a:effectLst/>
                          <a:latin typeface="Arial" panose="020B0604020202020204" pitchFamily="34" charset="0"/>
                          <a:cs typeface="Arial" panose="020B0604020202020204" pitchFamily="34" charset="0"/>
                        </a:rPr>
                        <a:t> </a:t>
                      </a:r>
                      <a:endParaRPr lang="en-US" sz="1000" b="0" i="0" u="none" strike="noStrike">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u="none" strike="noStrike" dirty="0">
                          <a:effectLst/>
                          <a:latin typeface="Arial" panose="020B0604020202020204" pitchFamily="34" charset="0"/>
                          <a:cs typeface="Arial" panose="020B0604020202020204" pitchFamily="34" charset="0"/>
                        </a:rPr>
                        <a:t> </a:t>
                      </a:r>
                      <a:endParaRPr lang="en-US" sz="1000" b="0"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r h="251442">
                <a:tc>
                  <a:txBody>
                    <a:bodyPr/>
                    <a:lstStyle/>
                    <a:p>
                      <a:pPr algn="ctr" fontAlgn="ctr"/>
                      <a:r>
                        <a:rPr lang="en-US" sz="1300" b="1" u="none" strike="noStrike" dirty="0">
                          <a:effectLst/>
                          <a:latin typeface="Arial" panose="020B0604020202020204" pitchFamily="34" charset="0"/>
                          <a:cs typeface="Arial" panose="020B0604020202020204" pitchFamily="34" charset="0"/>
                        </a:rPr>
                        <a:t>Class Average </a:t>
                      </a:r>
                      <a:endParaRPr lang="en-US" sz="13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b="1" u="none" strike="noStrike" dirty="0">
                          <a:effectLst/>
                          <a:latin typeface="Arial" panose="020B0604020202020204" pitchFamily="34" charset="0"/>
                          <a:cs typeface="Arial" panose="020B0604020202020204" pitchFamily="34" charset="0"/>
                        </a:rPr>
                        <a:t> </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b="1" u="none" strike="noStrike" dirty="0">
                          <a:effectLst/>
                          <a:latin typeface="Arial" panose="020B0604020202020204" pitchFamily="34" charset="0"/>
                          <a:cs typeface="Arial" panose="020B0604020202020204" pitchFamily="34" charset="0"/>
                        </a:rPr>
                        <a:t> </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b="1" u="none" strike="noStrike" dirty="0">
                          <a:effectLst/>
                          <a:latin typeface="Arial" panose="020B0604020202020204" pitchFamily="34" charset="0"/>
                          <a:cs typeface="Arial" panose="020B0604020202020204" pitchFamily="34" charset="0"/>
                        </a:rPr>
                        <a:t> </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c>
                  <a:txBody>
                    <a:bodyPr/>
                    <a:lstStyle/>
                    <a:p>
                      <a:pPr algn="ctr" fontAlgn="ctr"/>
                      <a:r>
                        <a:rPr lang="en-US" sz="1000" b="1" u="none" strike="noStrike" dirty="0">
                          <a:effectLst/>
                          <a:latin typeface="Arial" panose="020B0604020202020204" pitchFamily="34" charset="0"/>
                          <a:cs typeface="Arial" panose="020B0604020202020204" pitchFamily="34" charset="0"/>
                        </a:rPr>
                        <a:t> </a:t>
                      </a:r>
                      <a:endParaRPr lang="en-US" sz="1000" b="1" i="0" u="none" strike="noStrike" dirty="0">
                        <a:solidFill>
                          <a:srgbClr val="000000"/>
                        </a:solidFill>
                        <a:effectLst/>
                        <a:latin typeface="Arial" panose="020B0604020202020204" pitchFamily="34" charset="0"/>
                        <a:cs typeface="Arial" panose="020B0604020202020204" pitchFamily="34" charset="0"/>
                      </a:endParaRPr>
                    </a:p>
                  </a:txBody>
                  <a:tcPr marL="8591" marR="8591" marT="8591" marB="0" anchor="ctr">
                    <a:solidFill>
                      <a:schemeClr val="accent1">
                        <a:lumMod val="60000"/>
                        <a:lumOff val="40000"/>
                      </a:schemeClr>
                    </a:solidFill>
                  </a:tcPr>
                </a:tc>
              </a:tr>
            </a:tbl>
          </a:graphicData>
        </a:graphic>
      </p:graphicFrame>
      <p:sp>
        <p:nvSpPr>
          <p:cNvPr id="6" name="Title 1"/>
          <p:cNvSpPr>
            <a:spLocks noGrp="1"/>
          </p:cNvSpPr>
          <p:nvPr>
            <p:ph type="title"/>
          </p:nvPr>
        </p:nvSpPr>
        <p:spPr>
          <a:xfrm>
            <a:off x="301625" y="228600"/>
            <a:ext cx="8534400" cy="758825"/>
          </a:xfrm>
        </p:spPr>
        <p:txBody>
          <a:bodyPr/>
          <a:lstStyle/>
          <a:p>
            <a:pPr>
              <a:defRPr/>
            </a:pPr>
            <a:r>
              <a:rPr lang="en-US" dirty="0" smtClean="0"/>
              <a:t>II. Surface tension – </a:t>
            </a:r>
            <a:r>
              <a:rPr lang="en-US" sz="2000" dirty="0" smtClean="0">
                <a:solidFill>
                  <a:schemeClr val="accent1"/>
                </a:solidFill>
              </a:rPr>
              <a:t>Soapy and Sticky Bubbles (class data)</a:t>
            </a:r>
            <a:endParaRPr lang="en-US" sz="2000" dirty="0">
              <a:solidFill>
                <a:schemeClr val="accent1"/>
              </a:solidFill>
            </a:endParaRPr>
          </a:p>
        </p:txBody>
      </p:sp>
    </p:spTree>
    <p:extLst>
      <p:ext uri="{BB962C8B-B14F-4D97-AF65-F5344CB8AC3E}">
        <p14:creationId xmlns:p14="http://schemas.microsoft.com/office/powerpoint/2010/main" val="362519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endParaRPr lang="en-US" dirty="0"/>
          </a:p>
          <a:p>
            <a:pPr marL="0" indent="0" algn="ctr">
              <a:buNone/>
            </a:pPr>
            <a:r>
              <a:rPr lang="en-US" sz="7000" dirty="0" smtClean="0"/>
              <a:t>III. Surfactants and ocean surfactants</a:t>
            </a:r>
            <a:endParaRPr lang="en-US" sz="7000" dirty="0"/>
          </a:p>
        </p:txBody>
      </p:sp>
    </p:spTree>
    <p:extLst>
      <p:ext uri="{BB962C8B-B14F-4D97-AF65-F5344CB8AC3E}">
        <p14:creationId xmlns:p14="http://schemas.microsoft.com/office/powerpoint/2010/main" val="298182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Surfactants and ocean surfactants</a:t>
            </a:r>
            <a:endParaRPr lang="en-US" dirty="0"/>
          </a:p>
        </p:txBody>
      </p:sp>
      <p:sp>
        <p:nvSpPr>
          <p:cNvPr id="3" name="Content Placeholder 2"/>
          <p:cNvSpPr>
            <a:spLocks noGrp="1"/>
          </p:cNvSpPr>
          <p:nvPr>
            <p:ph sz="quarter" idx="1"/>
          </p:nvPr>
        </p:nvSpPr>
        <p:spPr>
          <a:xfrm>
            <a:off x="301752" y="1527048"/>
            <a:ext cx="8503920" cy="974612"/>
          </a:xfrm>
        </p:spPr>
        <p:txBody>
          <a:bodyPr/>
          <a:lstStyle/>
          <a:p>
            <a:r>
              <a:rPr lang="en-US" dirty="0" smtClean="0"/>
              <a:t>Surfactants are compounds that lower the surface tension of water</a:t>
            </a:r>
            <a:endParaRPr lang="en-US" dirty="0"/>
          </a:p>
        </p:txBody>
      </p:sp>
      <p:pic>
        <p:nvPicPr>
          <p:cNvPr id="4" name="Picture 2" descr="http://upload.wikimedia.org/wikipedia/commons/d/d1/TensideHyrophilHydrophob.png"/>
          <p:cNvPicPr>
            <a:picLocks noChangeAspect="1" noChangeArrowheads="1"/>
          </p:cNvPicPr>
          <p:nvPr/>
        </p:nvPicPr>
        <p:blipFill>
          <a:blip r:embed="rId3">
            <a:extLst>
              <a:ext uri="{28A0092B-C50C-407E-A947-70E740481C1C}">
                <a14:useLocalDpi xmlns:a14="http://schemas.microsoft.com/office/drawing/2010/main" val="0"/>
              </a:ext>
            </a:extLst>
          </a:blip>
          <a:srcRect b="65079"/>
          <a:stretch>
            <a:fillRect/>
          </a:stretch>
        </p:blipFill>
        <p:spPr bwMode="auto">
          <a:xfrm>
            <a:off x="1905000" y="2895600"/>
            <a:ext cx="5181600" cy="113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Left Brace 4"/>
          <p:cNvSpPr/>
          <p:nvPr/>
        </p:nvSpPr>
        <p:spPr>
          <a:xfrm rot="16200000">
            <a:off x="4174331" y="1928019"/>
            <a:ext cx="642938" cy="5181600"/>
          </a:xfrm>
          <a:prstGeom prst="leftBrace">
            <a:avLst>
              <a:gd name="adj1" fmla="val 55740"/>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6" name="TextBox 12"/>
          <p:cNvSpPr txBox="1">
            <a:spLocks noChangeArrowheads="1"/>
          </p:cNvSpPr>
          <p:nvPr/>
        </p:nvSpPr>
        <p:spPr bwMode="auto">
          <a:xfrm>
            <a:off x="3783013" y="4887913"/>
            <a:ext cx="1425575"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2200"/>
              <a:t>surfactant</a:t>
            </a:r>
          </a:p>
        </p:txBody>
      </p:sp>
      <p:sp>
        <p:nvSpPr>
          <p:cNvPr id="7" name="Cloud 6"/>
          <p:cNvSpPr/>
          <p:nvPr/>
        </p:nvSpPr>
        <p:spPr>
          <a:xfrm>
            <a:off x="5208588" y="5002212"/>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#1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1344592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Surfactants and ocean surfactants</a:t>
            </a:r>
            <a:endParaRPr lang="en-US" dirty="0"/>
          </a:p>
        </p:txBody>
      </p:sp>
      <p:sp>
        <p:nvSpPr>
          <p:cNvPr id="3" name="Content Placeholder 2"/>
          <p:cNvSpPr>
            <a:spLocks noGrp="1"/>
          </p:cNvSpPr>
          <p:nvPr>
            <p:ph sz="quarter" idx="1"/>
          </p:nvPr>
        </p:nvSpPr>
        <p:spPr/>
        <p:txBody>
          <a:bodyPr/>
          <a:lstStyle/>
          <a:p>
            <a:pPr marL="36576" indent="0" eaLnBrk="1" fontAlgn="auto" hangingPunct="1">
              <a:spcAft>
                <a:spcPts val="0"/>
              </a:spcAft>
              <a:buNone/>
              <a:defRPr/>
            </a:pPr>
            <a:r>
              <a:rPr lang="en-US" dirty="0">
                <a:solidFill>
                  <a:schemeClr val="accent1"/>
                </a:solidFill>
              </a:rPr>
              <a:t>World production: 15 </a:t>
            </a:r>
            <a:r>
              <a:rPr lang="en-US" dirty="0" err="1">
                <a:solidFill>
                  <a:schemeClr val="accent1"/>
                </a:solidFill>
              </a:rPr>
              <a:t>Mton</a:t>
            </a:r>
            <a:r>
              <a:rPr lang="en-US" dirty="0">
                <a:solidFill>
                  <a:schemeClr val="accent1"/>
                </a:solidFill>
              </a:rPr>
              <a:t>/</a:t>
            </a:r>
            <a:r>
              <a:rPr lang="en-US" dirty="0" err="1">
                <a:solidFill>
                  <a:schemeClr val="accent1"/>
                </a:solidFill>
              </a:rPr>
              <a:t>yr</a:t>
            </a:r>
            <a:endParaRPr lang="en-US" dirty="0">
              <a:solidFill>
                <a:schemeClr val="accent1"/>
              </a:solidFill>
            </a:endParaRPr>
          </a:p>
          <a:p>
            <a:pPr marL="447738" indent="-274320" eaLnBrk="1" fontAlgn="auto" hangingPunct="1">
              <a:spcAft>
                <a:spcPts val="0"/>
              </a:spcAft>
              <a:buFont typeface="Wingdings 2"/>
              <a:buChar char=""/>
              <a:defRPr/>
            </a:pPr>
            <a:r>
              <a:rPr lang="en-US" dirty="0"/>
              <a:t>Half of that production is soaps</a:t>
            </a:r>
          </a:p>
          <a:p>
            <a:pPr marL="447738" indent="-274320" eaLnBrk="1" fontAlgn="auto" hangingPunct="1">
              <a:spcAft>
                <a:spcPts val="0"/>
              </a:spcAft>
              <a:buFont typeface="Wingdings 2"/>
              <a:buChar char=""/>
              <a:defRPr/>
            </a:pPr>
            <a:r>
              <a:rPr lang="en-US" dirty="0"/>
              <a:t>What makes the other half?</a:t>
            </a:r>
          </a:p>
          <a:p>
            <a:pPr marL="1005840" lvl="2" indent="-256032" eaLnBrk="1" fontAlgn="auto" hangingPunct="1">
              <a:spcAft>
                <a:spcPts val="0"/>
              </a:spcAft>
              <a:buFont typeface="Arial"/>
              <a:buChar char="○"/>
              <a:defRPr/>
            </a:pPr>
            <a:endParaRPr lang="en-US" dirty="0" smtClean="0"/>
          </a:p>
          <a:p>
            <a:pPr marL="1005840" lvl="2" indent="-256032" eaLnBrk="1" fontAlgn="auto" hangingPunct="1">
              <a:spcAft>
                <a:spcPts val="0"/>
              </a:spcAft>
              <a:buFont typeface="Arial"/>
              <a:buChar char="○"/>
              <a:defRPr/>
            </a:pPr>
            <a:r>
              <a:rPr lang="en-US" dirty="0" smtClean="0"/>
              <a:t>biological </a:t>
            </a:r>
            <a:r>
              <a:rPr lang="en-US" dirty="0"/>
              <a:t>productivity</a:t>
            </a:r>
          </a:p>
          <a:p>
            <a:pPr marL="36576" indent="0" eaLnBrk="1" fontAlgn="auto" hangingPunct="1">
              <a:spcAft>
                <a:spcPts val="0"/>
              </a:spcAft>
              <a:buFont typeface="Wingdings 2"/>
              <a:buNone/>
              <a:defRPr/>
            </a:pPr>
            <a:endParaRPr lang="en-US" dirty="0">
              <a:solidFill>
                <a:schemeClr val="accent2"/>
              </a:solidFill>
            </a:endParaRPr>
          </a:p>
          <a:p>
            <a:pPr marL="36576" indent="0" eaLnBrk="1" fontAlgn="auto" hangingPunct="1">
              <a:spcAft>
                <a:spcPts val="0"/>
              </a:spcAft>
              <a:buNone/>
              <a:defRPr/>
            </a:pPr>
            <a:r>
              <a:rPr lang="en-US" dirty="0">
                <a:solidFill>
                  <a:schemeClr val="accent1"/>
                </a:solidFill>
              </a:rPr>
              <a:t>Common types</a:t>
            </a:r>
          </a:p>
          <a:p>
            <a:pPr marL="447738" indent="-274320" eaLnBrk="1" fontAlgn="auto" hangingPunct="1">
              <a:spcAft>
                <a:spcPts val="0"/>
              </a:spcAft>
              <a:buFont typeface="Wingdings 2"/>
              <a:buChar char=""/>
              <a:defRPr/>
            </a:pPr>
            <a:r>
              <a:rPr lang="en-US" dirty="0"/>
              <a:t>Sodium stearate</a:t>
            </a:r>
            <a:endParaRPr lang="en-US" dirty="0">
              <a:solidFill>
                <a:schemeClr val="accent2"/>
              </a:solidFill>
            </a:endParaRPr>
          </a:p>
          <a:p>
            <a:pPr marL="447738" indent="-274320" eaLnBrk="1" fontAlgn="auto" hangingPunct="1">
              <a:spcAft>
                <a:spcPts val="0"/>
              </a:spcAft>
              <a:buFont typeface="Wingdings 2"/>
              <a:buChar char=""/>
              <a:defRPr/>
            </a:pPr>
            <a:r>
              <a:rPr lang="en-US" dirty="0"/>
              <a:t>4-(5-Dodecyl) </a:t>
            </a:r>
            <a:r>
              <a:rPr lang="en-US" dirty="0" err="1"/>
              <a:t>benzenesulfonate</a:t>
            </a:r>
            <a:endParaRPr lang="en-US" dirty="0"/>
          </a:p>
          <a:p>
            <a:endParaRPr lang="en-US" dirty="0"/>
          </a:p>
        </p:txBody>
      </p:sp>
      <p:sp>
        <p:nvSpPr>
          <p:cNvPr id="4" name="Rectangle 3"/>
          <p:cNvSpPr/>
          <p:nvPr/>
        </p:nvSpPr>
        <p:spPr>
          <a:xfrm>
            <a:off x="1059610" y="3279648"/>
            <a:ext cx="4495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000" b="1" dirty="0"/>
              <a:t>?</a:t>
            </a:r>
          </a:p>
        </p:txBody>
      </p:sp>
    </p:spTree>
    <p:extLst>
      <p:ext uri="{BB962C8B-B14F-4D97-AF65-F5344CB8AC3E}">
        <p14:creationId xmlns:p14="http://schemas.microsoft.com/office/powerpoint/2010/main" val="23352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3"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1+ppt_w/2"/>
                                          </p:val>
                                        </p:tav>
                                      </p:tavLst>
                                    </p:anim>
                                    <p:anim calcmode="lin" valueType="num">
                                      <p:cBhvr additive="base">
                                        <p:cTn id="7" dur="500"/>
                                        <p:tgtEl>
                                          <p:spTgt spid="4"/>
                                        </p:tgtEl>
                                        <p:attrNameLst>
                                          <p:attrName>ppt_y</p:attrName>
                                        </p:attrNameLst>
                                      </p:cBhvr>
                                      <p:tavLst>
                                        <p:tav tm="0">
                                          <p:val>
                                            <p:strVal val="ppt_y"/>
                                          </p:val>
                                        </p:tav>
                                        <p:tav tm="100000">
                                          <p:val>
                                            <p:strVal val="0-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Surfactants and ocean surfactants</a:t>
            </a:r>
            <a:endParaRPr lang="en-US" dirty="0"/>
          </a:p>
        </p:txBody>
      </p:sp>
      <p:sp>
        <p:nvSpPr>
          <p:cNvPr id="3" name="Content Placeholder 2"/>
          <p:cNvSpPr>
            <a:spLocks noGrp="1"/>
          </p:cNvSpPr>
          <p:nvPr>
            <p:ph sz="quarter" idx="1"/>
          </p:nvPr>
        </p:nvSpPr>
        <p:spPr/>
        <p:txBody>
          <a:bodyPr/>
          <a:lstStyle/>
          <a:p>
            <a:pPr marL="0" indent="0">
              <a:buNone/>
            </a:pPr>
            <a:r>
              <a:rPr lang="en-US" sz="3000" dirty="0" smtClean="0"/>
              <a:t>What role do surfactants play on bubbles?</a:t>
            </a:r>
          </a:p>
          <a:p>
            <a:r>
              <a:rPr lang="en-US" sz="2200" dirty="0" smtClean="0"/>
              <a:t>Hint: there is still surface tension between water molecules, but the soap has lowered its effect</a:t>
            </a:r>
            <a:endParaRPr lang="en-US" sz="2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4919" y="2974904"/>
            <a:ext cx="3697706" cy="3293269"/>
          </a:xfrm>
          <a:prstGeom prst="rect">
            <a:avLst/>
          </a:prstGeom>
        </p:spPr>
      </p:pic>
      <p:sp>
        <p:nvSpPr>
          <p:cNvPr id="5" name="Cloud 4"/>
          <p:cNvSpPr/>
          <p:nvPr/>
        </p:nvSpPr>
        <p:spPr>
          <a:xfrm>
            <a:off x="560618" y="4217813"/>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#2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23140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endParaRPr lang="en-US" dirty="0"/>
          </a:p>
          <a:p>
            <a:pPr marL="0" indent="0" algn="ctr">
              <a:buNone/>
            </a:pPr>
            <a:r>
              <a:rPr lang="en-US" sz="7000" dirty="0" smtClean="0"/>
              <a:t>IV. Sea foam</a:t>
            </a:r>
            <a:endParaRPr lang="en-US" sz="7000" dirty="0"/>
          </a:p>
        </p:txBody>
      </p:sp>
    </p:spTree>
    <p:extLst>
      <p:ext uri="{BB962C8B-B14F-4D97-AF65-F5344CB8AC3E}">
        <p14:creationId xmlns:p14="http://schemas.microsoft.com/office/powerpoint/2010/main" val="121452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IV. Sea foam</a:t>
            </a:r>
            <a:endParaRPr lang="en-US" dirty="0"/>
          </a:p>
        </p:txBody>
      </p:sp>
      <p:sp>
        <p:nvSpPr>
          <p:cNvPr id="3" name="Content Placeholder 2"/>
          <p:cNvSpPr>
            <a:spLocks noGrp="1"/>
          </p:cNvSpPr>
          <p:nvPr>
            <p:ph sz="quarter" idx="1"/>
          </p:nvPr>
        </p:nvSpPr>
        <p:spPr>
          <a:xfrm>
            <a:off x="332105" y="1527048"/>
            <a:ext cx="8503920" cy="4572000"/>
          </a:xfrm>
        </p:spPr>
        <p:txBody>
          <a:bodyPr/>
          <a:lstStyle/>
          <a:p>
            <a:r>
              <a:rPr lang="en-US" dirty="0" smtClean="0"/>
              <a:t>What is foam?</a:t>
            </a:r>
          </a:p>
          <a:p>
            <a:pPr marL="0" indent="0">
              <a:buNone/>
            </a:pPr>
            <a:endParaRPr lang="en-US" sz="1000" dirty="0" smtClean="0"/>
          </a:p>
          <a:p>
            <a:pPr marL="319087" lvl="2" indent="0">
              <a:buClr>
                <a:schemeClr val="accent1"/>
              </a:buClr>
              <a:buSzPct val="85000"/>
              <a:buNone/>
            </a:pPr>
            <a:r>
              <a:rPr lang="en-US" dirty="0"/>
              <a:t>A substance that is formed by trapping pockets of gas in a liquid of solid</a:t>
            </a:r>
          </a:p>
          <a:p>
            <a:endParaRPr lang="en-US" sz="1400" dirty="0" smtClean="0"/>
          </a:p>
          <a:p>
            <a:r>
              <a:rPr lang="en-US" dirty="0" smtClean="0"/>
              <a:t>Commercial foams</a:t>
            </a:r>
            <a:endParaRPr lang="en-US" dirty="0"/>
          </a:p>
        </p:txBody>
      </p:sp>
      <p:sp>
        <p:nvSpPr>
          <p:cNvPr id="4" name="Rectangle 3"/>
          <p:cNvSpPr/>
          <p:nvPr/>
        </p:nvSpPr>
        <p:spPr>
          <a:xfrm>
            <a:off x="608162" y="2101389"/>
            <a:ext cx="7655943" cy="848845"/>
          </a:xfrm>
          <a:prstGeom prst="rect">
            <a:avLst/>
          </a:prstGeom>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5000" b="1" dirty="0"/>
              <a:t>?</a:t>
            </a:r>
          </a:p>
        </p:txBody>
      </p:sp>
      <p:sp>
        <p:nvSpPr>
          <p:cNvPr id="5" name="Cloud 4"/>
          <p:cNvSpPr/>
          <p:nvPr/>
        </p:nvSpPr>
        <p:spPr>
          <a:xfrm>
            <a:off x="5183187" y="504893"/>
            <a:ext cx="3652838" cy="1184207"/>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#3 </a:t>
            </a:r>
            <a:r>
              <a:rPr lang="en-US" sz="2000" b="1" dirty="0">
                <a:effectLst>
                  <a:outerShdw blurRad="38100" dist="38100" dir="2700000" algn="tl">
                    <a:srgbClr val="000000">
                      <a:alpha val="43137"/>
                    </a:srgbClr>
                  </a:outerShdw>
                </a:effectLst>
              </a:rPr>
              <a:t>now</a:t>
            </a:r>
          </a:p>
        </p:txBody>
      </p:sp>
      <p:pic>
        <p:nvPicPr>
          <p:cNvPr id="6" name="Picture 2" descr="C:\Users\swalstea\Desktop\Surfactants and Sea Foam\Aluminium_foa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313" y="3727391"/>
            <a:ext cx="19431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4" descr="C:\Users\swalstea\Desktop\Surfactants and Sea Foam\FoamedPlastic.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1513" y="3727391"/>
            <a:ext cx="3455988"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08753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3" fill="hold" grpId="0" nodeType="clickEffect">
                                  <p:stCondLst>
                                    <p:cond delay="0"/>
                                  </p:stCondLst>
                                  <p:childTnLst>
                                    <p:anim calcmode="lin" valueType="num">
                                      <p:cBhvr additive="base">
                                        <p:cTn id="11" dur="500"/>
                                        <p:tgtEl>
                                          <p:spTgt spid="4"/>
                                        </p:tgtEl>
                                        <p:attrNameLst>
                                          <p:attrName>ppt_x</p:attrName>
                                        </p:attrNameLst>
                                      </p:cBhvr>
                                      <p:tavLst>
                                        <p:tav tm="0">
                                          <p:val>
                                            <p:strVal val="ppt_x"/>
                                          </p:val>
                                        </p:tav>
                                        <p:tav tm="100000">
                                          <p:val>
                                            <p:strVal val="1+ppt_w/2"/>
                                          </p:val>
                                        </p:tav>
                                      </p:tavLst>
                                    </p:anim>
                                    <p:anim calcmode="lin" valueType="num">
                                      <p:cBhvr additive="base">
                                        <p:cTn id="12" dur="500"/>
                                        <p:tgtEl>
                                          <p:spTgt spid="4"/>
                                        </p:tgtEl>
                                        <p:attrNameLst>
                                          <p:attrName>ppt_y</p:attrName>
                                        </p:attrNameLst>
                                      </p:cBhvr>
                                      <p:tavLst>
                                        <p:tav tm="0">
                                          <p:val>
                                            <p:strVal val="ppt_y"/>
                                          </p:val>
                                        </p:tav>
                                        <p:tav tm="100000">
                                          <p:val>
                                            <p:strVal val="0-ppt_h/2"/>
                                          </p:val>
                                        </p:tav>
                                      </p:tavLst>
                                    </p:anim>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IV. Sea foam</a:t>
            </a:r>
            <a:endParaRPr lang="en-US" dirty="0"/>
          </a:p>
        </p:txBody>
      </p:sp>
      <p:sp>
        <p:nvSpPr>
          <p:cNvPr id="3" name="Content Placeholder 2"/>
          <p:cNvSpPr>
            <a:spLocks noGrp="1"/>
          </p:cNvSpPr>
          <p:nvPr>
            <p:ph sz="quarter" idx="1"/>
          </p:nvPr>
        </p:nvSpPr>
        <p:spPr/>
        <p:txBody>
          <a:bodyPr/>
          <a:lstStyle/>
          <a:p>
            <a:r>
              <a:rPr lang="en-US" dirty="0" smtClean="0"/>
              <a:t>Which situation involving sea foam is more important to air-sea gas transfer and cloud formation?</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2374" r="6548"/>
          <a:stretch/>
        </p:blipFill>
        <p:spPr>
          <a:xfrm>
            <a:off x="498147" y="3245910"/>
            <a:ext cx="3837906" cy="2575063"/>
          </a:xfrm>
          <a:prstGeom prst="rect">
            <a:avLst/>
          </a:prstGeom>
        </p:spPr>
      </p:pic>
      <p:pic>
        <p:nvPicPr>
          <p:cNvPr id="5" name="Picture 3" descr="C:\Users\swalstea\Desktop\Global Impact of CO2\tidal_front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8159" y="3249223"/>
            <a:ext cx="4227513" cy="257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498147" y="3280973"/>
            <a:ext cx="397866" cy="430887"/>
          </a:xfrm>
          <a:prstGeom prst="rect">
            <a:avLst/>
          </a:prstGeom>
          <a:noFill/>
        </p:spPr>
        <p:txBody>
          <a:bodyPr wrap="none">
            <a:spAutoFit/>
          </a:bodyPr>
          <a:lstStyle/>
          <a:p>
            <a:pPr fontAlgn="auto">
              <a:spcBef>
                <a:spcPts val="0"/>
              </a:spcBef>
              <a:spcAft>
                <a:spcPts val="0"/>
              </a:spcAft>
              <a:defRPr/>
            </a:pPr>
            <a:r>
              <a:rPr lang="en-US" sz="2200" b="1" dirty="0">
                <a:solidFill>
                  <a:schemeClr val="bg1"/>
                </a:solidFill>
                <a:effectLst>
                  <a:outerShdw blurRad="38100" dist="38100" dir="2700000" algn="tl">
                    <a:srgbClr val="000000">
                      <a:alpha val="43137"/>
                    </a:srgbClr>
                  </a:outerShdw>
                </a:effectLst>
                <a:latin typeface="+mn-lt"/>
                <a:cs typeface="+mn-cs"/>
              </a:rPr>
              <a:t>A</a:t>
            </a:r>
          </a:p>
        </p:txBody>
      </p:sp>
      <p:sp>
        <p:nvSpPr>
          <p:cNvPr id="7" name="TextBox 6"/>
          <p:cNvSpPr txBox="1"/>
          <p:nvPr/>
        </p:nvSpPr>
        <p:spPr>
          <a:xfrm>
            <a:off x="4671684" y="3280973"/>
            <a:ext cx="388938" cy="431800"/>
          </a:xfrm>
          <a:prstGeom prst="rect">
            <a:avLst/>
          </a:prstGeom>
          <a:noFill/>
        </p:spPr>
        <p:txBody>
          <a:bodyPr wrap="none">
            <a:spAutoFit/>
          </a:bodyPr>
          <a:lstStyle/>
          <a:p>
            <a:pPr fontAlgn="auto">
              <a:spcBef>
                <a:spcPts val="0"/>
              </a:spcBef>
              <a:spcAft>
                <a:spcPts val="0"/>
              </a:spcAft>
              <a:defRPr/>
            </a:pPr>
            <a:r>
              <a:rPr lang="en-US" sz="2200" b="1" dirty="0">
                <a:solidFill>
                  <a:srgbClr val="FF0000"/>
                </a:solidFill>
                <a:effectLst>
                  <a:outerShdw blurRad="38100" dist="38100" dir="2700000" algn="tl">
                    <a:srgbClr val="000000">
                      <a:alpha val="43137"/>
                    </a:srgbClr>
                  </a:outerShdw>
                </a:effectLst>
                <a:latin typeface="+mn-lt"/>
                <a:cs typeface="+mn-cs"/>
              </a:rPr>
              <a:t>B</a:t>
            </a:r>
          </a:p>
        </p:txBody>
      </p:sp>
      <p:sp>
        <p:nvSpPr>
          <p:cNvPr id="8" name="Cloud 7"/>
          <p:cNvSpPr/>
          <p:nvPr/>
        </p:nvSpPr>
        <p:spPr>
          <a:xfrm>
            <a:off x="5265875" y="33338"/>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#4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2406514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IV. Sea foam</a:t>
            </a:r>
            <a:endParaRPr lang="en-US" dirty="0"/>
          </a:p>
        </p:txBody>
      </p:sp>
      <p:sp>
        <p:nvSpPr>
          <p:cNvPr id="3" name="Content Placeholder 2"/>
          <p:cNvSpPr>
            <a:spLocks noGrp="1"/>
          </p:cNvSpPr>
          <p:nvPr>
            <p:ph sz="quarter" idx="1"/>
          </p:nvPr>
        </p:nvSpPr>
        <p:spPr/>
        <p:txBody>
          <a:bodyPr/>
          <a:lstStyle/>
          <a:p>
            <a:r>
              <a:rPr lang="en-US" dirty="0" smtClean="0"/>
              <a:t>Wave breaking</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228600"/>
            <a:ext cx="4933950" cy="643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9"/>
          <p:cNvSpPr txBox="1">
            <a:spLocks noChangeArrowheads="1"/>
          </p:cNvSpPr>
          <p:nvPr/>
        </p:nvSpPr>
        <p:spPr bwMode="auto">
          <a:xfrm>
            <a:off x="2187575" y="6345081"/>
            <a:ext cx="17748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err="1"/>
              <a:t>Lamarre</a:t>
            </a:r>
            <a:r>
              <a:rPr lang="en-US" dirty="0"/>
              <a:t> (1993)</a:t>
            </a:r>
          </a:p>
        </p:txBody>
      </p:sp>
      <p:sp>
        <p:nvSpPr>
          <p:cNvPr id="6" name="Cloud 5"/>
          <p:cNvSpPr/>
          <p:nvPr/>
        </p:nvSpPr>
        <p:spPr>
          <a:xfrm>
            <a:off x="353564" y="3414072"/>
            <a:ext cx="3048004"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#5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3991149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Sea foam</a:t>
            </a:r>
            <a:endParaRPr lang="en-US" dirty="0"/>
          </a:p>
        </p:txBody>
      </p:sp>
      <p:sp>
        <p:nvSpPr>
          <p:cNvPr id="3" name="Content Placeholder 2"/>
          <p:cNvSpPr>
            <a:spLocks noGrp="1"/>
          </p:cNvSpPr>
          <p:nvPr>
            <p:ph sz="quarter" idx="1"/>
          </p:nvPr>
        </p:nvSpPr>
        <p:spPr/>
        <p:txBody>
          <a:bodyPr/>
          <a:lstStyle/>
          <a:p>
            <a:r>
              <a:rPr lang="en-US" dirty="0" err="1" smtClean="0"/>
              <a:t>Whitecapping</a:t>
            </a:r>
            <a:endParaRPr lang="en-US" dirty="0"/>
          </a:p>
        </p:txBody>
      </p:sp>
      <p:pic>
        <p:nvPicPr>
          <p:cNvPr id="4" name="Picture 2" descr="C:\Users\swalstea\Desktop\Global Impact of CO2\tidal_front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125" y="2286000"/>
            <a:ext cx="5121275" cy="311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338" y="3614738"/>
            <a:ext cx="5218112"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Cloud 5"/>
          <p:cNvSpPr/>
          <p:nvPr/>
        </p:nvSpPr>
        <p:spPr>
          <a:xfrm>
            <a:off x="762000" y="2211388"/>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#6 - #8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206485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endParaRPr lang="en-US" dirty="0"/>
          </a:p>
          <a:p>
            <a:pPr marL="0" indent="0" algn="ctr">
              <a:buNone/>
            </a:pPr>
            <a:r>
              <a:rPr lang="en-US" sz="7000" dirty="0"/>
              <a:t>V</a:t>
            </a:r>
            <a:r>
              <a:rPr lang="en-US" sz="7000" dirty="0" smtClean="0"/>
              <a:t>. Cloud nucleation</a:t>
            </a:r>
            <a:endParaRPr lang="en-US" sz="7000" dirty="0"/>
          </a:p>
        </p:txBody>
      </p:sp>
    </p:spTree>
    <p:extLst>
      <p:ext uri="{BB962C8B-B14F-4D97-AF65-F5344CB8AC3E}">
        <p14:creationId xmlns:p14="http://schemas.microsoft.com/office/powerpoint/2010/main" val="1968248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Cloud nucleation</a:t>
            </a:r>
            <a:endParaRPr lang="en-US" dirty="0"/>
          </a:p>
        </p:txBody>
      </p:sp>
      <p:sp>
        <p:nvSpPr>
          <p:cNvPr id="3" name="Content Placeholder 2"/>
          <p:cNvSpPr>
            <a:spLocks noGrp="1"/>
          </p:cNvSpPr>
          <p:nvPr>
            <p:ph sz="quarter" idx="1"/>
          </p:nvPr>
        </p:nvSpPr>
        <p:spPr>
          <a:xfrm>
            <a:off x="3450132" y="1527048"/>
            <a:ext cx="5355539" cy="4572000"/>
          </a:xfrm>
        </p:spPr>
        <p:txBody>
          <a:bodyPr/>
          <a:lstStyle/>
          <a:p>
            <a:r>
              <a:rPr lang="en-US" dirty="0"/>
              <a:t> </a:t>
            </a:r>
            <a:r>
              <a:rPr lang="en-US" dirty="0" smtClean="0"/>
              <a:t>Bursting bubbles        </a:t>
            </a:r>
          </a:p>
        </p:txBody>
      </p:sp>
      <p:sp>
        <p:nvSpPr>
          <p:cNvPr id="4" name="TextBox 7"/>
          <p:cNvSpPr txBox="1">
            <a:spLocks noChangeArrowheads="1"/>
          </p:cNvSpPr>
          <p:nvPr/>
        </p:nvSpPr>
        <p:spPr bwMode="auto">
          <a:xfrm>
            <a:off x="6235644" y="5973762"/>
            <a:ext cx="26955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z="1600" dirty="0" err="1"/>
              <a:t>Lhuissier</a:t>
            </a:r>
            <a:r>
              <a:rPr lang="en-US" sz="1600" dirty="0"/>
              <a:t>, </a:t>
            </a:r>
            <a:r>
              <a:rPr lang="en-US" sz="1600" dirty="0" err="1"/>
              <a:t>Villermaux</a:t>
            </a:r>
            <a:r>
              <a:rPr lang="en-US" sz="1600" dirty="0"/>
              <a:t> (2011)</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25" y="1707337"/>
            <a:ext cx="2887663" cy="428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Rot="1" noChangeAspect="1" noMove="1" noResize="1" noEditPoints="1" noAdjustHandles="1" noChangeArrowheads="1" noChangeShapeType="1" noTextEdit="1"/>
          </p:cNvSpPr>
          <p:nvPr/>
        </p:nvSpPr>
        <p:spPr>
          <a:xfrm>
            <a:off x="1780404" y="1707337"/>
            <a:ext cx="1297086" cy="540469"/>
          </a:xfrm>
          <a:prstGeom prst="rect">
            <a:avLst/>
          </a:prstGeom>
          <a:blipFill rotWithShape="1">
            <a:blip r:embed="rId4"/>
            <a:stretch>
              <a:fillRect t="-1124" r="-1408" b="-6742"/>
            </a:stretch>
          </a:blipFill>
        </p:spPr>
        <p:txBody>
          <a:bodyPr/>
          <a:lstStyle/>
          <a:p>
            <a:pPr fontAlgn="auto">
              <a:spcBef>
                <a:spcPts val="0"/>
              </a:spcBef>
              <a:spcAft>
                <a:spcPts val="0"/>
              </a:spcAft>
              <a:defRPr/>
            </a:pPr>
            <a:r>
              <a:rPr lang="en-US">
                <a:noFill/>
                <a:latin typeface="+mn-lt"/>
                <a:cs typeface="+mn-cs"/>
              </a:rPr>
              <a:t> </a:t>
            </a:r>
          </a:p>
        </p:txBody>
      </p:sp>
      <p:pic>
        <p:nvPicPr>
          <p:cNvPr id="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0133" y="4268787"/>
            <a:ext cx="5430838" cy="170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a:spLocks noRot="1" noChangeAspect="1" noMove="1" noResize="1" noEditPoints="1" noAdjustHandles="1" noChangeArrowheads="1" noChangeShapeType="1" noTextEdit="1"/>
          </p:cNvSpPr>
          <p:nvPr/>
        </p:nvSpPr>
        <p:spPr>
          <a:xfrm>
            <a:off x="7505700" y="4002686"/>
            <a:ext cx="1425519" cy="539828"/>
          </a:xfrm>
          <a:prstGeom prst="rect">
            <a:avLst/>
          </a:prstGeom>
          <a:blipFill rotWithShape="1">
            <a:blip r:embed="rId6"/>
            <a:stretch>
              <a:fillRect r="-1271" b="-10000"/>
            </a:stretch>
          </a:blipFill>
          <a:ln w="12700">
            <a:solidFill>
              <a:schemeClr val="bg1"/>
            </a:solidFill>
          </a:ln>
        </p:spPr>
        <p:txBody>
          <a:bodyPr/>
          <a:lstStyle/>
          <a:p>
            <a:pPr fontAlgn="auto">
              <a:spcBef>
                <a:spcPts val="0"/>
              </a:spcBef>
              <a:spcAft>
                <a:spcPts val="0"/>
              </a:spcAft>
              <a:defRPr/>
            </a:pPr>
            <a:r>
              <a:rPr lang="en-US">
                <a:noFill/>
                <a:latin typeface="+mn-lt"/>
                <a:cs typeface="+mn-cs"/>
              </a:rPr>
              <a:t> </a:t>
            </a:r>
          </a:p>
        </p:txBody>
      </p:sp>
      <p:sp>
        <p:nvSpPr>
          <p:cNvPr id="9" name="Cloud 8"/>
          <p:cNvSpPr/>
          <p:nvPr/>
        </p:nvSpPr>
        <p:spPr>
          <a:xfrm>
            <a:off x="4480741" y="2365289"/>
            <a:ext cx="3652838" cy="1403350"/>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#9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310530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 Cloud nucleation</a:t>
            </a:r>
            <a:endParaRPr lang="en-US" dirty="0"/>
          </a:p>
        </p:txBody>
      </p:sp>
      <p:sp>
        <p:nvSpPr>
          <p:cNvPr id="3" name="Content Placeholder 2"/>
          <p:cNvSpPr>
            <a:spLocks noGrp="1"/>
          </p:cNvSpPr>
          <p:nvPr>
            <p:ph sz="quarter" idx="1"/>
          </p:nvPr>
        </p:nvSpPr>
        <p:spPr>
          <a:xfrm>
            <a:off x="332105" y="1622806"/>
            <a:ext cx="8503920" cy="4572000"/>
          </a:xfrm>
        </p:spPr>
        <p:txBody>
          <a:bodyPr/>
          <a:lstStyle/>
          <a:p>
            <a:r>
              <a:rPr lang="en-US" sz="2200" dirty="0" smtClean="0"/>
              <a:t>The spray from bursting bubbles in sea foam are important for marine </a:t>
            </a:r>
            <a:r>
              <a:rPr lang="en-US" sz="2200" smtClean="0"/>
              <a:t>cloud formation!</a:t>
            </a:r>
            <a:endParaRPr lang="en-US" sz="2200" dirty="0"/>
          </a:p>
        </p:txBody>
      </p:sp>
      <p:pic>
        <p:nvPicPr>
          <p:cNvPr id="4" name="Picture 3" descr="nature10580-f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938" y="2359152"/>
            <a:ext cx="5285430" cy="400811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 Box 4"/>
          <p:cNvSpPr txBox="1">
            <a:spLocks noChangeArrowheads="1"/>
          </p:cNvSpPr>
          <p:nvPr/>
        </p:nvSpPr>
        <p:spPr bwMode="auto">
          <a:xfrm>
            <a:off x="831476" y="6475236"/>
            <a:ext cx="7620000" cy="18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defPPr>
              <a:defRPr lang="en-US"/>
            </a:defPPr>
            <a:lvl1pPr algn="ctr" rtl="0" fontAlgn="base">
              <a:spcBef>
                <a:spcPct val="0"/>
              </a:spcBef>
              <a:spcAft>
                <a:spcPct val="0"/>
              </a:spcAft>
              <a:defRPr sz="12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12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12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12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Arial" panose="020B0604020202020204" pitchFamily="34" charset="0"/>
                <a:ea typeface="+mn-ea"/>
                <a:cs typeface="+mn-cs"/>
              </a:defRPr>
            </a:lvl6pPr>
            <a:lvl7pPr marL="2743200" algn="l" defTabSz="914400" rtl="0" eaLnBrk="1" latinLnBrk="0" hangingPunct="1">
              <a:defRPr sz="1200" kern="1200">
                <a:solidFill>
                  <a:schemeClr val="tx1"/>
                </a:solidFill>
                <a:latin typeface="Arial" panose="020B0604020202020204" pitchFamily="34" charset="0"/>
                <a:ea typeface="+mn-ea"/>
                <a:cs typeface="+mn-cs"/>
              </a:defRPr>
            </a:lvl7pPr>
            <a:lvl8pPr marL="3200400" algn="l" defTabSz="914400" rtl="0" eaLnBrk="1" latinLnBrk="0" hangingPunct="1">
              <a:defRPr sz="1200" kern="1200">
                <a:solidFill>
                  <a:schemeClr val="tx1"/>
                </a:solidFill>
                <a:latin typeface="Arial" panose="020B0604020202020204" pitchFamily="34" charset="0"/>
                <a:ea typeface="+mn-ea"/>
                <a:cs typeface="+mn-cs"/>
              </a:defRPr>
            </a:lvl8pPr>
            <a:lvl9pPr marL="3657600" algn="l" defTabSz="914400" rtl="0" eaLnBrk="1" latinLnBrk="0" hangingPunct="1">
              <a:defRPr sz="1200" kern="1200">
                <a:solidFill>
                  <a:schemeClr val="tx1"/>
                </a:solidFill>
                <a:latin typeface="Arial" panose="020B0604020202020204" pitchFamily="34" charset="0"/>
                <a:ea typeface="+mn-ea"/>
                <a:cs typeface="+mn-cs"/>
              </a:defRPr>
            </a:lvl9pPr>
          </a:lstStyle>
          <a:p>
            <a:pPr algn="ctr"/>
            <a:r>
              <a:rPr lang="en-GB" dirty="0"/>
              <a:t>PK Quinn &amp; TS Bates</a:t>
            </a:r>
            <a:r>
              <a:rPr lang="en-GB" i="1" dirty="0"/>
              <a:t> Nature</a:t>
            </a:r>
            <a:r>
              <a:rPr lang="en-GB" dirty="0"/>
              <a:t> </a:t>
            </a:r>
            <a:r>
              <a:rPr lang="en-GB" b="1" dirty="0"/>
              <a:t>480</a:t>
            </a:r>
            <a:r>
              <a:rPr lang="en-GB" dirty="0"/>
              <a:t>, 51-56</a:t>
            </a:r>
            <a:r>
              <a:rPr lang="en-GB" altLang="zh-CN" dirty="0">
                <a:ea typeface="宋体" panose="02010600030101010101" pitchFamily="2" charset="-122"/>
              </a:rPr>
              <a:t> </a:t>
            </a:r>
            <a:r>
              <a:rPr lang="en-GB" dirty="0"/>
              <a:t>(2011) doi:10.1038/nature10580</a:t>
            </a:r>
          </a:p>
        </p:txBody>
      </p:sp>
      <p:sp>
        <p:nvSpPr>
          <p:cNvPr id="6" name="Cloud 5"/>
          <p:cNvSpPr/>
          <p:nvPr/>
        </p:nvSpPr>
        <p:spPr>
          <a:xfrm>
            <a:off x="5572223" y="2084832"/>
            <a:ext cx="3268289" cy="1065022"/>
          </a:xfrm>
          <a:prstGeom prst="cloud">
            <a:avLst/>
          </a:prstGeom>
          <a:ln>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question </a:t>
            </a:r>
            <a:r>
              <a:rPr lang="en-US" sz="2000" b="1" dirty="0" smtClean="0">
                <a:effectLst>
                  <a:outerShdw blurRad="38100" dist="38100" dir="2700000" algn="tl">
                    <a:srgbClr val="000000">
                      <a:alpha val="43137"/>
                    </a:srgbClr>
                  </a:outerShdw>
                </a:effectLst>
              </a:rPr>
              <a:t>#10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126572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V. Cloud nucleation</a:t>
            </a:r>
            <a:endParaRPr lang="en-US" sz="4000" dirty="0"/>
          </a:p>
        </p:txBody>
      </p:sp>
      <p:sp>
        <p:nvSpPr>
          <p:cNvPr id="4" name="Text Placeholder 3"/>
          <p:cNvSpPr>
            <a:spLocks noGrp="1"/>
          </p:cNvSpPr>
          <p:nvPr>
            <p:ph type="body" sz="half" idx="2"/>
          </p:nvPr>
        </p:nvSpPr>
        <p:spPr/>
        <p:txBody>
          <a:bodyPr/>
          <a:lstStyle/>
          <a:p>
            <a:r>
              <a:rPr lang="en-US" sz="2000" dirty="0" smtClean="0">
                <a:solidFill>
                  <a:schemeClr val="tx1"/>
                </a:solidFill>
              </a:rPr>
              <a:t>Feedback loop involving dimethyl </a:t>
            </a:r>
            <a:r>
              <a:rPr lang="en-US" sz="2000" dirty="0" err="1" smtClean="0">
                <a:solidFill>
                  <a:schemeClr val="tx1"/>
                </a:solidFill>
              </a:rPr>
              <a:t>sulphide</a:t>
            </a:r>
            <a:endParaRPr lang="en-US" sz="2000" dirty="0" smtClean="0">
              <a:solidFill>
                <a:schemeClr val="tx1"/>
              </a:solidFill>
            </a:endParaRPr>
          </a:p>
          <a:p>
            <a:endParaRPr lang="en-US" dirty="0"/>
          </a:p>
        </p:txBody>
      </p:sp>
      <p:pic>
        <p:nvPicPr>
          <p:cNvPr id="5" name="Picture 4" descr="nature10580-f1"/>
          <p:cNvPicPr>
            <a:picLocks noChangeAspect="1" noChangeArrowheads="1"/>
          </p:cNvPicPr>
          <p:nvPr/>
        </p:nvPicPr>
        <p:blipFill rotWithShape="1">
          <a:blip r:embed="rId3">
            <a:extLst>
              <a:ext uri="{28A0092B-C50C-407E-A947-70E740481C1C}">
                <a14:useLocalDpi xmlns:a14="http://schemas.microsoft.com/office/drawing/2010/main" val="0"/>
              </a:ext>
            </a:extLst>
          </a:blip>
          <a:srcRect l="2184" t="8000" r="1"/>
          <a:stretch/>
        </p:blipFill>
        <p:spPr bwMode="auto">
          <a:xfrm>
            <a:off x="4038600" y="680959"/>
            <a:ext cx="3886200" cy="399103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 Box 4"/>
          <p:cNvSpPr txBox="1">
            <a:spLocks noChangeArrowheads="1"/>
          </p:cNvSpPr>
          <p:nvPr/>
        </p:nvSpPr>
        <p:spPr bwMode="auto">
          <a:xfrm>
            <a:off x="2126876" y="4846637"/>
            <a:ext cx="7620000" cy="18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defPPr>
              <a:defRPr lang="en-US"/>
            </a:defPPr>
            <a:lvl1pPr algn="ctr" rtl="0" fontAlgn="base">
              <a:spcBef>
                <a:spcPct val="0"/>
              </a:spcBef>
              <a:spcAft>
                <a:spcPct val="0"/>
              </a:spcAft>
              <a:defRPr sz="1200"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sz="1200"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sz="1200"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sz="1200"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Arial" panose="020B0604020202020204" pitchFamily="34" charset="0"/>
                <a:ea typeface="+mn-ea"/>
                <a:cs typeface="+mn-cs"/>
              </a:defRPr>
            </a:lvl6pPr>
            <a:lvl7pPr marL="2743200" algn="l" defTabSz="914400" rtl="0" eaLnBrk="1" latinLnBrk="0" hangingPunct="1">
              <a:defRPr sz="1200" kern="1200">
                <a:solidFill>
                  <a:schemeClr val="tx1"/>
                </a:solidFill>
                <a:latin typeface="Arial" panose="020B0604020202020204" pitchFamily="34" charset="0"/>
                <a:ea typeface="+mn-ea"/>
                <a:cs typeface="+mn-cs"/>
              </a:defRPr>
            </a:lvl7pPr>
            <a:lvl8pPr marL="3200400" algn="l" defTabSz="914400" rtl="0" eaLnBrk="1" latinLnBrk="0" hangingPunct="1">
              <a:defRPr sz="1200" kern="1200">
                <a:solidFill>
                  <a:schemeClr val="tx1"/>
                </a:solidFill>
                <a:latin typeface="Arial" panose="020B0604020202020204" pitchFamily="34" charset="0"/>
                <a:ea typeface="+mn-ea"/>
                <a:cs typeface="+mn-cs"/>
              </a:defRPr>
            </a:lvl8pPr>
            <a:lvl9pPr marL="3657600" algn="l" defTabSz="914400" rtl="0" eaLnBrk="1" latinLnBrk="0" hangingPunct="1">
              <a:defRPr sz="1200" kern="1200">
                <a:solidFill>
                  <a:schemeClr val="tx1"/>
                </a:solidFill>
                <a:latin typeface="Arial" panose="020B0604020202020204" pitchFamily="34" charset="0"/>
                <a:ea typeface="+mn-ea"/>
                <a:cs typeface="+mn-cs"/>
              </a:defRPr>
            </a:lvl9pPr>
          </a:lstStyle>
          <a:p>
            <a:pPr algn="ctr"/>
            <a:r>
              <a:rPr lang="en-GB" dirty="0"/>
              <a:t>PK Quinn &amp; TS Bates</a:t>
            </a:r>
            <a:r>
              <a:rPr lang="en-GB" i="1" dirty="0"/>
              <a:t> Nature</a:t>
            </a:r>
            <a:r>
              <a:rPr lang="en-GB" dirty="0"/>
              <a:t> </a:t>
            </a:r>
            <a:r>
              <a:rPr lang="en-GB" b="1" dirty="0"/>
              <a:t>480</a:t>
            </a:r>
            <a:r>
              <a:rPr lang="en-GB" dirty="0"/>
              <a:t>, 51-56</a:t>
            </a:r>
            <a:r>
              <a:rPr lang="en-GB" altLang="zh-CN" dirty="0">
                <a:ea typeface="宋体" panose="02010600030101010101" pitchFamily="2" charset="-122"/>
              </a:rPr>
              <a:t> </a:t>
            </a:r>
            <a:r>
              <a:rPr lang="en-GB" dirty="0"/>
              <a:t>(2011) doi:10.1038/nature10580</a:t>
            </a:r>
          </a:p>
        </p:txBody>
      </p:sp>
      <p:sp>
        <p:nvSpPr>
          <p:cNvPr id="7" name="Oval 6"/>
          <p:cNvSpPr/>
          <p:nvPr/>
        </p:nvSpPr>
        <p:spPr>
          <a:xfrm>
            <a:off x="3429000" y="680959"/>
            <a:ext cx="1905000" cy="3991037"/>
          </a:xfrm>
          <a:prstGeom prst="ellipse">
            <a:avLst/>
          </a:prstGeom>
          <a:noFill/>
          <a:ln w="539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699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marL="0" indent="0" algn="ctr">
              <a:buNone/>
            </a:pPr>
            <a:endParaRPr lang="en-US" dirty="0" smtClean="0"/>
          </a:p>
          <a:p>
            <a:pPr marL="0" indent="0" algn="ctr">
              <a:buNone/>
            </a:pPr>
            <a:endParaRPr lang="en-US" dirty="0"/>
          </a:p>
          <a:p>
            <a:pPr marL="0" indent="0" algn="ctr">
              <a:buNone/>
            </a:pPr>
            <a:r>
              <a:rPr lang="en-US" sz="7000" dirty="0" smtClean="0"/>
              <a:t>VI. Technology</a:t>
            </a:r>
            <a:endParaRPr lang="en-US" sz="7000" dirty="0"/>
          </a:p>
        </p:txBody>
      </p:sp>
    </p:spTree>
    <p:extLst>
      <p:ext uri="{BB962C8B-B14F-4D97-AF65-F5344CB8AC3E}">
        <p14:creationId xmlns:p14="http://schemas.microsoft.com/office/powerpoint/2010/main" val="198723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 Technology</a:t>
            </a:r>
            <a:endParaRPr lang="en-US" dirty="0"/>
          </a:p>
        </p:txBody>
      </p:sp>
      <p:sp>
        <p:nvSpPr>
          <p:cNvPr id="3" name="Content Placeholder 2"/>
          <p:cNvSpPr>
            <a:spLocks noGrp="1"/>
          </p:cNvSpPr>
          <p:nvPr>
            <p:ph sz="quarter" idx="1"/>
          </p:nvPr>
        </p:nvSpPr>
        <p:spPr/>
        <p:txBody>
          <a:bodyPr/>
          <a:lstStyle/>
          <a:p>
            <a:r>
              <a:rPr lang="en-US" dirty="0" smtClean="0"/>
              <a:t>How can we measure </a:t>
            </a:r>
            <a:r>
              <a:rPr lang="en-US" dirty="0" err="1" smtClean="0"/>
              <a:t>whitecapping</a:t>
            </a:r>
            <a:endParaRPr lang="en-US" dirty="0"/>
          </a:p>
        </p:txBody>
      </p:sp>
      <p:pic>
        <p:nvPicPr>
          <p:cNvPr id="4" name="Picture 2" descr="C:\Users\swalstea\Desktop\Global Impact of CO2\whitecap_autom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025" y="2133600"/>
            <a:ext cx="7478713" cy="405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5"/>
          <p:cNvSpPr txBox="1">
            <a:spLocks noChangeArrowheads="1"/>
          </p:cNvSpPr>
          <p:nvPr/>
        </p:nvSpPr>
        <p:spPr bwMode="auto">
          <a:xfrm>
            <a:off x="6486525" y="6336268"/>
            <a:ext cx="19543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dirty="0"/>
              <a:t>Callaghan (</a:t>
            </a:r>
            <a:r>
              <a:rPr lang="en-US" dirty="0" smtClean="0"/>
              <a:t>2009)</a:t>
            </a:r>
            <a:endParaRPr lang="en-US" dirty="0"/>
          </a:p>
        </p:txBody>
      </p:sp>
    </p:spTree>
    <p:extLst>
      <p:ext uri="{BB962C8B-B14F-4D97-AF65-F5344CB8AC3E}">
        <p14:creationId xmlns:p14="http://schemas.microsoft.com/office/powerpoint/2010/main" val="252026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z="2000" dirty="0" smtClean="0"/>
              <a:t/>
            </a:r>
            <a:br>
              <a:rPr lang="en-US" sz="2000" dirty="0" smtClean="0"/>
            </a:br>
            <a:r>
              <a:rPr lang="en-US" sz="4000" dirty="0" smtClean="0"/>
              <a:t>VI. Technology</a:t>
            </a:r>
          </a:p>
        </p:txBody>
      </p:sp>
      <p:sp>
        <p:nvSpPr>
          <p:cNvPr id="18436" name="Text Placeholder 3"/>
          <p:cNvSpPr>
            <a:spLocks noGrp="1"/>
          </p:cNvSpPr>
          <p:nvPr>
            <p:ph type="body" sz="half" idx="2"/>
          </p:nvPr>
        </p:nvSpPr>
        <p:spPr/>
        <p:txBody>
          <a:bodyPr/>
          <a:lstStyle/>
          <a:p>
            <a:r>
              <a:rPr lang="en-US" sz="3000" dirty="0" smtClean="0"/>
              <a:t>Whitecap coverage vs. wind speed</a:t>
            </a:r>
            <a:endParaRPr lang="en-US" sz="3000" dirty="0"/>
          </a:p>
          <a:p>
            <a:endParaRPr lang="en-US" dirty="0" smtClean="0"/>
          </a:p>
        </p:txBody>
      </p:sp>
      <p:pic>
        <p:nvPicPr>
          <p:cNvPr id="6" name="Picture 2" descr="C:\Users\swalstea\Desktop\Global Impact of CO2\whitecap_vs_windspeed_CALLAGHA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1738" y="603344"/>
            <a:ext cx="4509894" cy="4644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loud 6"/>
          <p:cNvSpPr/>
          <p:nvPr/>
        </p:nvSpPr>
        <p:spPr>
          <a:xfrm>
            <a:off x="304800" y="2873664"/>
            <a:ext cx="3652838" cy="1403350"/>
          </a:xfrm>
          <a:prstGeom prst="cloud">
            <a:avLst/>
          </a:prstGeom>
          <a:solidFill>
            <a:schemeClr val="tx2"/>
          </a:solidFill>
          <a:ln>
            <a:solidFill>
              <a:schemeClr val="tx2"/>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effectLst>
                  <a:outerShdw blurRad="38100" dist="38100" dir="2700000" algn="tl">
                    <a:srgbClr val="000000">
                      <a:alpha val="43137"/>
                    </a:srgbClr>
                  </a:outerShdw>
                </a:effectLst>
              </a:rPr>
              <a:t>Answer </a:t>
            </a:r>
            <a:r>
              <a:rPr lang="en-US" sz="2000" b="1" dirty="0" smtClean="0">
                <a:effectLst>
                  <a:outerShdw blurRad="38100" dist="38100" dir="2700000" algn="tl">
                    <a:srgbClr val="000000">
                      <a:alpha val="43137"/>
                    </a:srgbClr>
                  </a:outerShdw>
                </a:effectLst>
              </a:rPr>
              <a:t>questions #11 - #13 </a:t>
            </a:r>
            <a:r>
              <a:rPr lang="en-US" sz="2000" b="1" dirty="0">
                <a:effectLst>
                  <a:outerShdw blurRad="38100" dist="38100" dir="2700000" algn="tl">
                    <a:srgbClr val="000000">
                      <a:alpha val="43137"/>
                    </a:srgbClr>
                  </a:outerShdw>
                </a:effectLst>
              </a:rPr>
              <a:t>now</a:t>
            </a:r>
          </a:p>
        </p:txBody>
      </p:sp>
    </p:spTree>
    <p:extLst>
      <p:ext uri="{BB962C8B-B14F-4D97-AF65-F5344CB8AC3E}">
        <p14:creationId xmlns:p14="http://schemas.microsoft.com/office/powerpoint/2010/main" val="357464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25463" y="2736850"/>
            <a:ext cx="8318286" cy="3338513"/>
          </a:xfrm>
        </p:spPr>
        <p:txBody>
          <a:bodyPr>
            <a:noAutofit/>
          </a:bodyPr>
          <a:lstStyle/>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Surfactants lower surface tension</a:t>
            </a:r>
            <a:endParaRPr lang="en-US" dirty="0">
              <a:ea typeface="ＭＳ Ｐゴシック" charset="0"/>
            </a:endParaRP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OCEAN Surfactants are </a:t>
            </a:r>
            <a:r>
              <a:rPr lang="en-US" dirty="0" smtClean="0">
                <a:ea typeface="ＭＳ Ｐゴシック" charset="0"/>
              </a:rPr>
              <a:t>naturally occurring</a:t>
            </a: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Surfactants allow the persistence of sea foam</a:t>
            </a:r>
          </a:p>
          <a:p>
            <a:pPr marL="285750" indent="-285750" algn="l" eaLnBrk="1" fontAlgn="auto" hangingPunct="1">
              <a:buFont typeface="Wingdings" charset="2"/>
              <a:buChar char="§"/>
              <a:defRPr/>
            </a:pPr>
            <a:endParaRPr lang="en-US" dirty="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Bubbles </a:t>
            </a:r>
            <a:r>
              <a:rPr lang="en-US" dirty="0" smtClean="0">
                <a:ea typeface="ＭＳ Ｐゴシック" charset="0"/>
              </a:rPr>
              <a:t>role in marine </a:t>
            </a:r>
            <a:r>
              <a:rPr lang="en-US" dirty="0" smtClean="0">
                <a:ea typeface="ＭＳ Ｐゴシック" charset="0"/>
              </a:rPr>
              <a:t>cloud </a:t>
            </a:r>
            <a:r>
              <a:rPr lang="en-US" dirty="0" smtClean="0">
                <a:ea typeface="ＭＳ Ｐゴシック" charset="0"/>
              </a:rPr>
              <a:t>production</a:t>
            </a:r>
            <a:endParaRPr lang="en-US" dirty="0" smtClean="0">
              <a:ea typeface="ＭＳ Ｐゴシック" charset="0"/>
            </a:endParaRPr>
          </a:p>
          <a:p>
            <a:pPr marL="285750" indent="-285750" algn="l" eaLnBrk="1" fontAlgn="auto" hangingPunct="1">
              <a:buFont typeface="Wingdings" charset="2"/>
              <a:buChar char="§"/>
              <a:defRPr/>
            </a:pPr>
            <a:endParaRPr lang="en-US" dirty="0">
              <a:ea typeface="ＭＳ Ｐゴシック" charset="0"/>
            </a:endParaRPr>
          </a:p>
        </p:txBody>
      </p:sp>
      <p:sp>
        <p:nvSpPr>
          <p:cNvPr id="38914" name="Title 2"/>
          <p:cNvSpPr>
            <a:spLocks noGrp="1"/>
          </p:cNvSpPr>
          <p:nvPr>
            <p:ph type="ctrTitle"/>
          </p:nvPr>
        </p:nvSpPr>
        <p:spPr/>
        <p:txBody>
          <a:bodyPr/>
          <a:lstStyle/>
          <a:p>
            <a:pPr eaLnBrk="1" hangingPunct="1"/>
            <a:r>
              <a:rPr lang="en-US" dirty="0" smtClean="0"/>
              <a:t>Conclusions</a:t>
            </a:r>
            <a:br>
              <a:rPr lang="en-US" dirty="0" smtClean="0"/>
            </a:br>
            <a:endParaRPr lang="en-US" dirty="0" smtClean="0"/>
          </a:p>
        </p:txBody>
      </p:sp>
    </p:spTree>
    <p:extLst>
      <p:ext uri="{BB962C8B-B14F-4D97-AF65-F5344CB8AC3E}">
        <p14:creationId xmlns:p14="http://schemas.microsoft.com/office/powerpoint/2010/main" val="115197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2084</TotalTime>
  <Words>4600</Words>
  <Application>Microsoft Office PowerPoint</Application>
  <PresentationFormat>On-screen Show (4:3)</PresentationFormat>
  <Paragraphs>356</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ＭＳ Ｐゴシック</vt:lpstr>
      <vt:lpstr>ＭＳ Ｐゴシック</vt:lpstr>
      <vt:lpstr>宋体</vt:lpstr>
      <vt:lpstr>Arial</vt:lpstr>
      <vt:lpstr>Calibri</vt:lpstr>
      <vt:lpstr>Georgia</vt:lpstr>
      <vt:lpstr>Wingdings</vt:lpstr>
      <vt:lpstr>Wingdings 2</vt:lpstr>
      <vt:lpstr>Civic</vt:lpstr>
      <vt:lpstr>Surface Tension, Surfactants, and Sea Foam: Day 2</vt:lpstr>
      <vt:lpstr>II. Surface tension – Soapy and Sticky Bubbles</vt:lpstr>
      <vt:lpstr>II. Surface tension – Soapy and Sticky Bubbles (class data)</vt:lpstr>
      <vt:lpstr>PowerPoint Presentation</vt:lpstr>
      <vt:lpstr>III. Surfactants and ocean surfactants</vt:lpstr>
      <vt:lpstr>III. Surfactants and ocean surfactants</vt:lpstr>
      <vt:lpstr>III. Surfactants and ocean surfactants</vt:lpstr>
      <vt:lpstr>PowerPoint Presentation</vt:lpstr>
      <vt:lpstr>       IV. Sea foam</vt:lpstr>
      <vt:lpstr>       IV. Sea foam</vt:lpstr>
      <vt:lpstr>       IV. Sea foam</vt:lpstr>
      <vt:lpstr>IV. Sea foam</vt:lpstr>
      <vt:lpstr>PowerPoint Presentation</vt:lpstr>
      <vt:lpstr>V. Cloud nucleation</vt:lpstr>
      <vt:lpstr>V. Cloud nucleation</vt:lpstr>
      <vt:lpstr>V. Cloud nucleation</vt:lpstr>
      <vt:lpstr>PowerPoint Presentation</vt:lpstr>
      <vt:lpstr>VI. Technology</vt:lpstr>
      <vt:lpstr> VI. Technology</vt:lpstr>
      <vt:lpstr>Conclusions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Sean Walstead</cp:lastModifiedBy>
  <cp:revision>88</cp:revision>
  <dcterms:created xsi:type="dcterms:W3CDTF">2011-06-23T20:06:11Z</dcterms:created>
  <dcterms:modified xsi:type="dcterms:W3CDTF">2013-05-19T03:20:23Z</dcterms:modified>
</cp:coreProperties>
</file>