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8"/>
  </p:notesMasterIdLst>
  <p:sldIdLst>
    <p:sldId id="259" r:id="rId2"/>
    <p:sldId id="282" r:id="rId3"/>
    <p:sldId id="281" r:id="rId4"/>
    <p:sldId id="284" r:id="rId5"/>
    <p:sldId id="285" r:id="rId6"/>
    <p:sldId id="286" r:id="rId7"/>
    <p:sldId id="287" r:id="rId8"/>
    <p:sldId id="288" r:id="rId9"/>
    <p:sldId id="289" r:id="rId10"/>
    <p:sldId id="290" r:id="rId11"/>
    <p:sldId id="291" r:id="rId12"/>
    <p:sldId id="280" r:id="rId13"/>
    <p:sldId id="293" r:id="rId14"/>
    <p:sldId id="295" r:id="rId15"/>
    <p:sldId id="294" r:id="rId16"/>
    <p:sldId id="296" r:id="rId1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03" autoAdjust="0"/>
    <p:restoredTop sz="70023" autoAdjust="0"/>
  </p:normalViewPr>
  <p:slideViewPr>
    <p:cSldViewPr snapToGrid="0" snapToObjects="1">
      <p:cViewPr varScale="1">
        <p:scale>
          <a:sx n="74" d="100"/>
          <a:sy n="74" d="100"/>
        </p:scale>
        <p:origin x="78"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288"/>
    </p:cViewPr>
  </p:notesTextViewPr>
  <p:notesViewPr>
    <p:cSldViewPr snapToGrid="0" snapToObjects="1">
      <p:cViewPr varScale="1">
        <p:scale>
          <a:sx n="69" d="100"/>
          <a:sy n="69" d="100"/>
        </p:scale>
        <p:origin x="-256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C61B9B9E-1D18-46FE-9655-A43BB9E3C8AE}" type="datetimeFigureOut">
              <a:rPr lang="en-US"/>
              <a:pPr/>
              <a:t>5/8/2013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4748238-0FF1-4A7A-AEAC-DA02EB38A720}" type="slidenum">
              <a:rPr lang="en-US"/>
              <a:pPr/>
              <a:t>‹#›</a:t>
            </a:fld>
            <a:endParaRPr lang="en-US"/>
          </a:p>
        </p:txBody>
      </p:sp>
    </p:spTree>
    <p:extLst>
      <p:ext uri="{BB962C8B-B14F-4D97-AF65-F5344CB8AC3E}">
        <p14:creationId xmlns:p14="http://schemas.microsoft.com/office/powerpoint/2010/main" val="159153057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Notes for this slide:</a:t>
            </a:r>
            <a:r>
              <a:rPr lang="en-US" b="1" baseline="0" dirty="0" smtClean="0"/>
              <a:t> </a:t>
            </a:r>
            <a:r>
              <a:rPr lang="en-US" dirty="0" smtClean="0"/>
              <a:t>So far</a:t>
            </a:r>
            <a:r>
              <a:rPr lang="en-US" baseline="0" dirty="0" smtClean="0"/>
              <a:t> in the unit, we have discussed the carbon cycle, surface tension, and sea foam. Carrying through with that theme, we would like to see how the gas inside of bubbles in the ocean behaves. The behavior of air entrained at the ocean surface as bubbles obey fundamental gas laws. So for this lesson as well as the activity day in the next class period, students will be learning about properties of gases. </a:t>
            </a:r>
            <a:r>
              <a:rPr lang="en-US" baseline="0" smtClean="0"/>
              <a:t>The next major lesson will be focused on air-sea gas transfer, which is one of the fluxes discussed in the lesson on global carbon cycle.</a:t>
            </a:r>
            <a:endParaRPr lang="en-US" b="1"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Authors</a:t>
            </a:r>
            <a:r>
              <a:rPr lang="en-US" b="1" dirty="0" smtClean="0"/>
              <a:t>: </a:t>
            </a:r>
            <a:r>
              <a:rPr lang="en-US" dirty="0" smtClean="0"/>
              <a:t>Sean Walstead, Scripps Institution of Oceanography; Alison</a:t>
            </a:r>
            <a:r>
              <a:rPr lang="en-US" baseline="0" dirty="0" smtClean="0"/>
              <a:t> Dickens</a:t>
            </a:r>
            <a:r>
              <a:rPr lang="en-US" dirty="0" smtClean="0"/>
              <a:t>, Lincoln High School, San Diego Unified District.</a:t>
            </a:r>
          </a:p>
          <a:p>
            <a:pPr>
              <a:spcBef>
                <a:spcPct val="0"/>
              </a:spcBef>
              <a:buFontTx/>
              <a:buNone/>
            </a:pPr>
            <a:endParaRPr lang="en-US" b="1" dirty="0" smtClean="0"/>
          </a:p>
          <a:p>
            <a:pPr>
              <a:spcBef>
                <a:spcPct val="0"/>
              </a:spcBef>
              <a:buFontTx/>
              <a:buAutoNum type="arabicPeriod"/>
            </a:pPr>
            <a:r>
              <a:rPr lang="en-US" b="1" dirty="0" smtClean="0"/>
              <a:t>WHY</a:t>
            </a:r>
            <a:r>
              <a:rPr lang="en-US" dirty="0" smtClean="0"/>
              <a:t>: As one</a:t>
            </a:r>
            <a:r>
              <a:rPr lang="en-US" baseline="0" dirty="0" smtClean="0"/>
              <a:t> of the four fundamental states of matter, gases are everywhere. Earth’s atmosphere contains a mixture of gases that helps heat the planet and protect us from incoming space debris like small asteroids and meteorites. The air we breathe is made up of a mixture of gases. Dissolved gases in the ocean support life there. Understanding how gases interact with each other and with other states of matter is crucial to understanding relationships between the ocean and atmosphere.</a:t>
            </a:r>
            <a:endParaRPr lang="en-US" dirty="0" smtClean="0"/>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SUMMARY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This inquiry-based lesson on the properties of gases spans two-days and contains 10 demonstrations/activities. The descriptive portion of the lesson occurs on Day 1 and details the physical characteristics of gases and emphasizes qualitative learning of the gas laws. While the initial demonstrations are teacher guided at the front of the class, Day 2 allows students to rotate around stations, perform demonstrations themselves, and form conclusions about what has occurred based on their understanding of the gas laws. On Day 1 the students create a learning tool, the PTV stick, which can be during the inquiry-activities to help students remember the relationship between the properties of a gas. The Gas Law Activity demonstrations allow students to witness first-hand the relationships between temperature, pressure, and volume of a gas.</a:t>
            </a:r>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PICTURE CREDIT</a:t>
            </a:r>
            <a:r>
              <a:rPr lang="en-US" dirty="0" smtClean="0"/>
              <a:t>: http://g4.img-dpreview.com/71E2657DD14148E49F2815089E6BC233.jpg</a:t>
            </a:r>
          </a:p>
          <a:p>
            <a:pPr>
              <a:spcBef>
                <a:spcPct val="0"/>
              </a:spcBef>
              <a:buFontTx/>
              <a:buAutoNum type="arabicPeriod"/>
            </a:pP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r>
              <a:rPr lang="en-US" b="1" dirty="0" smtClean="0"/>
              <a:t>WEBSITES USED IN THIS PRESENTATION</a:t>
            </a:r>
            <a:r>
              <a:rPr lang="en-US" dirty="0" smtClean="0"/>
              <a:t>: American</a:t>
            </a:r>
            <a:r>
              <a:rPr lang="en-US" baseline="0" dirty="0" smtClean="0"/>
              <a:t> chemical society, www.ams.com</a:t>
            </a: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endParaRPr lang="en-US" dirty="0" smtClean="0"/>
          </a:p>
          <a:p>
            <a:pPr>
              <a:spcBef>
                <a:spcPct val="0"/>
              </a:spcBef>
              <a:buFontTx/>
              <a:buAutoNum type="arabicPeriod"/>
            </a:pPr>
            <a:r>
              <a:rPr lang="en-US" b="1" dirty="0" smtClean="0"/>
              <a:t>ADDITIONAL READING</a:t>
            </a:r>
            <a:r>
              <a:rPr lang="en-US" dirty="0" smtClean="0"/>
              <a:t>: N/A</a:t>
            </a:r>
          </a:p>
          <a:p>
            <a:pPr>
              <a:spcBef>
                <a:spcPct val="0"/>
              </a:spcBef>
              <a:buFontTx/>
              <a:buAutoNum type="arabicPeriod"/>
            </a:pPr>
            <a:endParaRPr lang="en-US" dirty="0" smtClean="0"/>
          </a:p>
          <a:p>
            <a:pPr>
              <a:spcBef>
                <a:spcPct val="0"/>
              </a:spcBef>
              <a:buFontTx/>
              <a:buAutoNum type="arabicPeriod"/>
            </a:pPr>
            <a:r>
              <a:rPr lang="en-US" b="1" dirty="0" smtClean="0"/>
              <a:t>CONTEXT FOR USE</a:t>
            </a:r>
            <a:r>
              <a:rPr lang="en-US" dirty="0" smtClean="0"/>
              <a:t>: This lesson</a:t>
            </a:r>
            <a:r>
              <a:rPr lang="en-US" baseline="0" dirty="0" smtClean="0"/>
              <a:t> is designed for a high school chemistry class. It is the third lesson in a sequence of 5 lessons aimed at covering interactions between the ocean and atmosphere. This presentation is for Day 1 of Lesson 3.</a:t>
            </a:r>
          </a:p>
          <a:p>
            <a:pPr>
              <a:spcBef>
                <a:spcPct val="0"/>
              </a:spcBef>
              <a:buFontTx/>
              <a:buAutoNum type="arabicPeriod"/>
            </a:pPr>
            <a:endParaRPr lang="en-US" dirty="0" smtClean="0"/>
          </a:p>
          <a:p>
            <a:pPr>
              <a:spcBef>
                <a:spcPct val="0"/>
              </a:spcBef>
              <a:buFontTx/>
              <a:buAutoNum type="arabicPeriod"/>
            </a:pPr>
            <a:r>
              <a:rPr lang="en-US" b="1" dirty="0" smtClean="0"/>
              <a:t>MISCONCEPTIONS</a:t>
            </a:r>
            <a:r>
              <a:rPr lang="en-US" dirty="0" smtClean="0"/>
              <a:t>:</a:t>
            </a:r>
          </a:p>
          <a:p>
            <a:pPr lvl="0"/>
            <a:r>
              <a:rPr lang="en-US" sz="1200" kern="1200" dirty="0" smtClean="0">
                <a:solidFill>
                  <a:schemeClr val="tx1"/>
                </a:solidFill>
                <a:effectLst/>
                <a:latin typeface="+mn-lt"/>
                <a:ea typeface="MS PGothic" panose="020B0600070205080204" pitchFamily="34" charset="-128"/>
                <a:cs typeface="ＭＳ Ｐゴシック" charset="0"/>
              </a:rPr>
              <a:t>- Gases possess less mass (“lower weight”, or, “no weight”) than solids and liquids.  </a:t>
            </a:r>
          </a:p>
          <a:p>
            <a:pPr lvl="0"/>
            <a:r>
              <a:rPr lang="en-US" sz="1200" kern="1200" dirty="0" smtClean="0">
                <a:solidFill>
                  <a:schemeClr val="tx1"/>
                </a:solidFill>
                <a:effectLst/>
                <a:latin typeface="+mn-lt"/>
                <a:ea typeface="MS PGothic" panose="020B0600070205080204" pitchFamily="34" charset="-128"/>
                <a:cs typeface="ＭＳ Ｐゴシック" charset="0"/>
              </a:rPr>
              <a:t>- Air has no mass.</a:t>
            </a:r>
          </a:p>
          <a:p>
            <a:pPr lvl="0"/>
            <a:r>
              <a:rPr lang="en-US" sz="1200" kern="1200" dirty="0" smtClean="0">
                <a:solidFill>
                  <a:schemeClr val="tx1"/>
                </a:solidFill>
                <a:effectLst/>
                <a:latin typeface="+mn-lt"/>
                <a:ea typeface="MS PGothic" panose="020B0600070205080204" pitchFamily="34" charset="-128"/>
                <a:cs typeface="ＭＳ Ｐゴシック" charset="0"/>
              </a:rPr>
              <a:t>- Air does not normally exert any pressure on objects because you can’t feel it.  </a:t>
            </a:r>
          </a:p>
          <a:p>
            <a:pPr lvl="0"/>
            <a:r>
              <a:rPr lang="en-US" sz="1200" kern="1200" dirty="0" smtClean="0">
                <a:solidFill>
                  <a:schemeClr val="tx1"/>
                </a:solidFill>
                <a:effectLst/>
                <a:latin typeface="+mn-lt"/>
                <a:ea typeface="MS PGothic" panose="020B0600070205080204" pitchFamily="34" charset="-128"/>
                <a:cs typeface="ＭＳ Ｐゴシック" charset="0"/>
              </a:rPr>
              <a:t>- Gases are not matter because they are invisible.</a:t>
            </a:r>
          </a:p>
          <a:p>
            <a:pPr marL="0" indent="0">
              <a:spcBef>
                <a:spcPct val="0"/>
              </a:spcBef>
              <a:buFontTx/>
              <a:buNone/>
            </a:pPr>
            <a:endParaRPr lang="en-US" baseline="0" dirty="0" smtClean="0"/>
          </a:p>
          <a:p>
            <a:pPr marL="0" indent="0">
              <a:spcBef>
                <a:spcPct val="0"/>
              </a:spcBef>
              <a:buFontTx/>
              <a:buNone/>
            </a:pPr>
            <a:r>
              <a:rPr lang="en-US" b="1" baseline="0" dirty="0" smtClean="0"/>
              <a:t>8.</a:t>
            </a:r>
            <a:r>
              <a:rPr lang="en-US" b="1" dirty="0" smtClean="0"/>
              <a:t>EVALUATION TIPS: </a:t>
            </a:r>
            <a:r>
              <a:rPr lang="en-US" b="0" dirty="0" smtClean="0"/>
              <a:t>For</a:t>
            </a:r>
            <a:r>
              <a:rPr lang="en-US" b="0" baseline="0" dirty="0" smtClean="0"/>
              <a:t> the inquiry activity on Day 2, students will complete worksheets that accompany each activity station.</a:t>
            </a:r>
            <a:endParaRPr lang="en-US" b="1" dirty="0" smtClean="0"/>
          </a:p>
          <a:p>
            <a:pPr marL="0" indent="0">
              <a:spcBef>
                <a:spcPct val="0"/>
              </a:spcBef>
              <a:buFontTx/>
              <a:buNone/>
            </a:pPr>
            <a:endParaRPr lang="en-US" dirty="0" smtClean="0"/>
          </a:p>
          <a:p>
            <a:pPr>
              <a:spcBef>
                <a:spcPct val="0"/>
              </a:spcBef>
              <a:buFontTx/>
              <a:buNone/>
            </a:pPr>
            <a:r>
              <a:rPr lang="en-US" b="1" dirty="0" smtClean="0"/>
              <a:t>9.TEACHING NOTES</a:t>
            </a:r>
            <a:r>
              <a:rPr lang="en-US" dirty="0" smtClean="0"/>
              <a:t>:</a:t>
            </a:r>
            <a:r>
              <a:rPr lang="en-US" baseline="0" dirty="0" smtClean="0"/>
              <a:t> </a:t>
            </a:r>
            <a:r>
              <a:rPr lang="en-US" sz="1200" i="1" kern="1200" dirty="0" smtClean="0">
                <a:solidFill>
                  <a:schemeClr val="tx1"/>
                </a:solidFill>
                <a:effectLst/>
                <a:latin typeface="+mn-lt"/>
                <a:ea typeface="MS PGothic" panose="020B0600070205080204" pitchFamily="34" charset="-128"/>
                <a:cs typeface="ＭＳ Ｐゴシック" charset="0"/>
              </a:rPr>
              <a:t>Day1: </a:t>
            </a:r>
            <a:r>
              <a:rPr lang="en-US" sz="1200" kern="1200" dirty="0" smtClean="0">
                <a:solidFill>
                  <a:schemeClr val="tx1"/>
                </a:solidFill>
                <a:effectLst/>
                <a:latin typeface="+mn-lt"/>
                <a:ea typeface="MS PGothic" panose="020B0600070205080204" pitchFamily="34" charset="-128"/>
                <a:cs typeface="ＭＳ Ｐゴシック" charset="0"/>
              </a:rPr>
              <a:t>Have materials ready for the PTV sticks and Gas has Mass demonstration. Prepare 2 or 3 of the guided demonstrations planned for the Gas Laws Activity day to be performed on Day 1. This will allow students the more time when they are rotating between stations. Pass out the student worksheets. </a:t>
            </a:r>
            <a:endParaRPr lang="en-US" baseline="0" dirty="0" smtClean="0"/>
          </a:p>
          <a:p>
            <a:pPr>
              <a:spcBef>
                <a:spcPct val="0"/>
              </a:spcBef>
              <a:buFontTx/>
              <a:buNone/>
            </a:pPr>
            <a:endParaRPr lang="en-US" baseline="0" dirty="0" smtClean="0"/>
          </a:p>
          <a:p>
            <a:pPr>
              <a:spcBef>
                <a:spcPct val="0"/>
              </a:spcBef>
              <a:buFontTx/>
              <a:buNone/>
            </a:pPr>
            <a:r>
              <a:rPr lang="en-US" b="1" baseline="0" dirty="0" smtClean="0"/>
              <a:t>10.TEACHING INSTRUCTIONS: </a:t>
            </a:r>
            <a:r>
              <a:rPr lang="en-US" sz="1200" i="1" kern="1200" dirty="0" smtClean="0">
                <a:solidFill>
                  <a:schemeClr val="tx1"/>
                </a:solidFill>
                <a:effectLst/>
                <a:latin typeface="+mn-lt"/>
                <a:ea typeface="MS PGothic" panose="020B0600070205080204" pitchFamily="34" charset="-128"/>
                <a:cs typeface="ＭＳ Ｐゴシック" charset="0"/>
              </a:rPr>
              <a:t>Day 1:</a:t>
            </a:r>
            <a:r>
              <a:rPr lang="en-US" sz="1200" b="1" kern="1200" dirty="0" smtClean="0">
                <a:solidFill>
                  <a:schemeClr val="tx1"/>
                </a:solidFill>
                <a:effectLst/>
                <a:latin typeface="+mn-lt"/>
                <a:ea typeface="MS PGothic" panose="020B0600070205080204" pitchFamily="34" charset="-128"/>
                <a:cs typeface="ＭＳ Ｐゴシック" charset="0"/>
              </a:rPr>
              <a:t/>
            </a:r>
            <a:br>
              <a:rPr lang="en-US" sz="1200" b="1"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1.) Introduce qualitatively the properties of gases and gas laws through the PowerPoint lesson Lesson3_GasLawsLesson_PPT.pptx.</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2.) Complete the PTV stick exercise on slide 11 of the PowerPoint lesson. For an added level of inquiry, do not show the students how the PTV sticks work, instead have students perform a "think-pair-share" exercise to try and understand how the stick could be used to remember the gas laws.</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3.) Perform the Gas has Mass demos.</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4.) Perform 2 or 3 of the guided demonstrations planned for the Gas Laws Activity day. This will allow students more time on Day 2 when they are rotating between stations and it will also allow students to familiarize themselves with the format of the worksheets to be completed at each station.</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5.) Assign groups for Day 2.</a:t>
            </a:r>
            <a:endParaRPr lang="en-US" b="1" dirty="0" smtClean="0"/>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4B1A322C-2876-40CC-84DA-79C1189D9936}" type="slidenum">
              <a:rPr lang="en-US" sz="1200">
                <a:latin typeface="Calibri" panose="020F0502020204030204" pitchFamily="34" charset="0"/>
              </a:rPr>
              <a:pPr eaLnBrk="1" hangingPunct="1"/>
              <a:t>1</a:t>
            </a:fld>
            <a:endParaRPr lang="en-US" sz="1200">
              <a:latin typeface="Calibri" panose="020F0502020204030204" pitchFamily="34" charset="0"/>
            </a:endParaRPr>
          </a:p>
        </p:txBody>
      </p:sp>
    </p:spTree>
    <p:extLst>
      <p:ext uri="{BB962C8B-B14F-4D97-AF65-F5344CB8AC3E}">
        <p14:creationId xmlns:p14="http://schemas.microsoft.com/office/powerpoint/2010/main" val="5868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Gas</a:t>
            </a:r>
            <a:r>
              <a:rPr lang="en-US" baseline="0" dirty="0" smtClean="0"/>
              <a:t> </a:t>
            </a:r>
            <a:r>
              <a:rPr lang="en-US" baseline="0" dirty="0" smtClean="0"/>
              <a:t>is one of the four fundamental states of matter. The other 3 being, solid, liquid, and plasma. Students will probably want to discuss plasma even though it is not the topic of the lesson. Plasma is by far the most common phase of ordinary matter in the universe. Our sun and all stars are made of plasma, which contain charged particles.</a:t>
            </a:r>
          </a:p>
          <a:p>
            <a:endParaRPr lang="en-US" baseline="0" dirty="0" smtClean="0"/>
          </a:p>
          <a:p>
            <a:r>
              <a:rPr lang="en-US" dirty="0" smtClean="0"/>
              <a:t>The</a:t>
            </a:r>
            <a:r>
              <a:rPr lang="en-US" baseline="0" dirty="0" smtClean="0"/>
              <a:t> other properties are straightforward and should not cause any confusion with students.</a:t>
            </a:r>
          </a:p>
          <a:p>
            <a:endParaRPr lang="en-US" baseline="0" dirty="0" smtClean="0"/>
          </a:p>
          <a:p>
            <a:r>
              <a:rPr lang="en-US" baseline="0" dirty="0" smtClean="0"/>
              <a:t>Next the properties of temperature, volume, pressure, and mass will be discussed. Students should understand those properties before attempting to learn the gas laws.</a:t>
            </a:r>
            <a:endParaRPr lang="en-US" dirty="0" smtClean="0"/>
          </a:p>
        </p:txBody>
      </p:sp>
      <p:sp>
        <p:nvSpPr>
          <p:cNvPr id="4" name="Slide Number Placeholder 3"/>
          <p:cNvSpPr>
            <a:spLocks noGrp="1"/>
          </p:cNvSpPr>
          <p:nvPr>
            <p:ph type="sldNum" sz="quarter" idx="10"/>
          </p:nvPr>
        </p:nvSpPr>
        <p:spPr/>
        <p:txBody>
          <a:bodyPr/>
          <a:lstStyle/>
          <a:p>
            <a:fld id="{34748238-0FF1-4A7A-AEAC-DA02EB38A720}" type="slidenum">
              <a:rPr lang="en-US" smtClean="0"/>
              <a:pPr/>
              <a:t>2</a:t>
            </a:fld>
            <a:endParaRPr lang="en-US"/>
          </a:p>
        </p:txBody>
      </p:sp>
    </p:spTree>
    <p:extLst>
      <p:ext uri="{BB962C8B-B14F-4D97-AF65-F5344CB8AC3E}">
        <p14:creationId xmlns:p14="http://schemas.microsoft.com/office/powerpoint/2010/main" val="653455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0" dirty="0" smtClean="0"/>
              <a:t>Whether</a:t>
            </a:r>
            <a:r>
              <a:rPr lang="en-US" b="0" baseline="0" dirty="0" smtClean="0"/>
              <a:t> or not notes are taken on this lesson, before advancing to the next slide, each student should be comfortable with the property being discusses.</a:t>
            </a:r>
          </a:p>
          <a:p>
            <a:pPr eaLnBrk="1" hangingPunct="1">
              <a:spcBef>
                <a:spcPct val="0"/>
              </a:spcBef>
            </a:pPr>
            <a:endParaRPr lang="en-US" b="0" baseline="0"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effectLst>
                  <a:outerShdw blurRad="38100" dist="38100" dir="2700000" algn="tl">
                    <a:srgbClr val="000000">
                      <a:alpha val="43137"/>
                    </a:srgbClr>
                  </a:outerShdw>
                </a:effectLst>
              </a:rPr>
              <a:t>Temperature is commonly measured in degrees Celsius (</a:t>
            </a:r>
            <a:r>
              <a:rPr lang="en-US" baseline="30000" dirty="0" err="1" smtClean="0">
                <a:effectLst>
                  <a:outerShdw blurRad="38100" dist="38100" dir="2700000" algn="tl">
                    <a:srgbClr val="000000">
                      <a:alpha val="43137"/>
                    </a:srgbClr>
                  </a:outerShdw>
                </a:effectLst>
              </a:rPr>
              <a:t>o</a:t>
            </a:r>
            <a:r>
              <a:rPr lang="en-US" dirty="0" err="1" smtClean="0">
                <a:effectLst>
                  <a:outerShdw blurRad="38100" dist="38100" dir="2700000" algn="tl">
                    <a:srgbClr val="000000">
                      <a:alpha val="43137"/>
                    </a:srgbClr>
                  </a:outerShdw>
                </a:effectLst>
              </a:rPr>
              <a:t>C</a:t>
            </a:r>
            <a:r>
              <a:rPr lang="en-US" dirty="0" smtClean="0">
                <a:effectLst>
                  <a:outerShdw blurRad="38100" dist="38100" dir="2700000" algn="tl">
                    <a:srgbClr val="000000">
                      <a:alpha val="43137"/>
                    </a:srgbClr>
                  </a:outerShdw>
                </a:effectLst>
              </a:rPr>
              <a:t>), degrees Fahrenheit (</a:t>
            </a:r>
            <a:r>
              <a:rPr lang="en-US" baseline="30000" dirty="0" err="1" smtClean="0">
                <a:effectLst>
                  <a:outerShdw blurRad="38100" dist="38100" dir="2700000" algn="tl">
                    <a:srgbClr val="000000">
                      <a:alpha val="43137"/>
                    </a:srgbClr>
                  </a:outerShdw>
                </a:effectLst>
              </a:rPr>
              <a:t>o</a:t>
            </a:r>
            <a:r>
              <a:rPr lang="en-US" dirty="0" err="1" smtClean="0">
                <a:effectLst>
                  <a:outerShdw blurRad="38100" dist="38100" dir="2700000" algn="tl">
                    <a:srgbClr val="000000">
                      <a:alpha val="43137"/>
                    </a:srgbClr>
                  </a:outerShdw>
                </a:effectLst>
              </a:rPr>
              <a:t>F</a:t>
            </a:r>
            <a:r>
              <a:rPr lang="en-US" dirty="0" smtClean="0">
                <a:effectLst>
                  <a:outerShdw blurRad="38100" dist="38100" dir="2700000" algn="tl">
                    <a:srgbClr val="000000">
                      <a:alpha val="43137"/>
                    </a:srgbClr>
                  </a:outerShdw>
                </a:effectLst>
              </a:rPr>
              <a:t>), and Kelvin (K)</a:t>
            </a:r>
            <a:endParaRPr lang="en-US" b="0" dirty="0" smtClean="0"/>
          </a:p>
          <a:p>
            <a:pPr eaLnBrk="1" hangingPunct="1">
              <a:spcBef>
                <a:spcPct val="0"/>
              </a:spcBef>
            </a:pPr>
            <a:endParaRPr lang="en-US" b="1" dirty="0" smtClean="0"/>
          </a:p>
          <a:p>
            <a:pPr eaLnBrk="1" hangingPunct="1">
              <a:spcBef>
                <a:spcPct val="0"/>
              </a:spcBef>
            </a:pPr>
            <a:r>
              <a:rPr lang="en-US" b="1" dirty="0" smtClean="0"/>
              <a:t>Additional notes: </a:t>
            </a:r>
            <a:r>
              <a:rPr lang="en-US" dirty="0" smtClean="0"/>
              <a:t>the definition given for temperature is valid for any object regardless of its physical state. It may be helpful for students to consider some common temperatures in nature.</a:t>
            </a:r>
          </a:p>
          <a:p>
            <a:pPr eaLnBrk="1" hangingPunct="1">
              <a:spcBef>
                <a:spcPct val="0"/>
              </a:spcBef>
            </a:pPr>
            <a:r>
              <a:rPr lang="en-US" dirty="0" smtClean="0"/>
              <a:t>room temperature: 20 </a:t>
            </a:r>
            <a:r>
              <a:rPr lang="en-US" baseline="30000" dirty="0" err="1" smtClean="0"/>
              <a:t>o</a:t>
            </a:r>
            <a:r>
              <a:rPr lang="en-US" dirty="0" err="1" smtClean="0"/>
              <a:t>C</a:t>
            </a:r>
            <a:r>
              <a:rPr lang="en-US" dirty="0" smtClean="0"/>
              <a:t> = 68 </a:t>
            </a:r>
            <a:r>
              <a:rPr lang="en-US" baseline="30000" dirty="0" err="1" smtClean="0"/>
              <a:t>o</a:t>
            </a:r>
            <a:r>
              <a:rPr lang="en-US" dirty="0" err="1" smtClean="0"/>
              <a:t>F</a:t>
            </a:r>
            <a:r>
              <a:rPr lang="en-US" b="1" dirty="0" smtClean="0"/>
              <a:t> </a:t>
            </a:r>
            <a:r>
              <a:rPr lang="en-US" dirty="0" smtClean="0"/>
              <a:t>= 293 K</a:t>
            </a:r>
          </a:p>
          <a:p>
            <a:pPr eaLnBrk="1" hangingPunct="1">
              <a:spcBef>
                <a:spcPct val="0"/>
              </a:spcBef>
            </a:pPr>
            <a:r>
              <a:rPr lang="en-US" dirty="0" smtClean="0"/>
              <a:t>water freezes: 0 </a:t>
            </a:r>
            <a:r>
              <a:rPr lang="en-US" baseline="30000" dirty="0" err="1" smtClean="0"/>
              <a:t>o</a:t>
            </a:r>
            <a:r>
              <a:rPr lang="en-US" dirty="0" err="1" smtClean="0"/>
              <a:t>C</a:t>
            </a:r>
            <a:r>
              <a:rPr lang="en-US" dirty="0" smtClean="0"/>
              <a:t> = 32 </a:t>
            </a:r>
            <a:r>
              <a:rPr lang="en-US" baseline="30000" dirty="0" err="1" smtClean="0"/>
              <a:t>o</a:t>
            </a:r>
            <a:r>
              <a:rPr lang="en-US" dirty="0" err="1" smtClean="0"/>
              <a:t>F</a:t>
            </a:r>
            <a:r>
              <a:rPr lang="en-US" b="1" dirty="0" smtClean="0"/>
              <a:t> </a:t>
            </a:r>
            <a:r>
              <a:rPr lang="en-US" dirty="0" smtClean="0"/>
              <a:t>= 273 K</a:t>
            </a:r>
          </a:p>
          <a:p>
            <a:pPr eaLnBrk="1" hangingPunct="1">
              <a:spcBef>
                <a:spcPct val="0"/>
              </a:spcBef>
            </a:pPr>
            <a:r>
              <a:rPr lang="en-US" dirty="0" smtClean="0"/>
              <a:t>water boils: 100 </a:t>
            </a:r>
            <a:r>
              <a:rPr lang="en-US" baseline="30000" dirty="0" err="1" smtClean="0"/>
              <a:t>o</a:t>
            </a:r>
            <a:r>
              <a:rPr lang="en-US" dirty="0" err="1" smtClean="0"/>
              <a:t>C</a:t>
            </a:r>
            <a:r>
              <a:rPr lang="en-US" dirty="0" smtClean="0"/>
              <a:t> =212 </a:t>
            </a:r>
            <a:r>
              <a:rPr lang="en-US" baseline="30000" dirty="0" err="1" smtClean="0"/>
              <a:t>o</a:t>
            </a:r>
            <a:r>
              <a:rPr lang="en-US" dirty="0" err="1" smtClean="0"/>
              <a:t>F</a:t>
            </a:r>
            <a:r>
              <a:rPr lang="en-US" b="1" dirty="0" smtClean="0"/>
              <a:t> </a:t>
            </a:r>
            <a:r>
              <a:rPr lang="en-US" dirty="0" smtClean="0"/>
              <a:t>= 373 K</a:t>
            </a:r>
          </a:p>
          <a:p>
            <a:pPr eaLnBrk="1" hangingPunct="1">
              <a:spcBef>
                <a:spcPct val="0"/>
              </a:spcBef>
            </a:pPr>
            <a:r>
              <a:rPr lang="en-US" dirty="0" smtClean="0"/>
              <a:t>absolute zero: -273 </a:t>
            </a:r>
            <a:r>
              <a:rPr lang="en-US" baseline="30000" dirty="0" err="1" smtClean="0"/>
              <a:t>o</a:t>
            </a:r>
            <a:r>
              <a:rPr lang="en-US" dirty="0" err="1" smtClean="0"/>
              <a:t>C</a:t>
            </a:r>
            <a:r>
              <a:rPr lang="en-US" dirty="0" smtClean="0"/>
              <a:t> = -459.4 </a:t>
            </a:r>
            <a:r>
              <a:rPr lang="en-US" baseline="30000" dirty="0" err="1" smtClean="0"/>
              <a:t>o</a:t>
            </a:r>
            <a:r>
              <a:rPr lang="en-US" dirty="0" err="1" smtClean="0"/>
              <a:t>F</a:t>
            </a:r>
            <a:r>
              <a:rPr lang="en-US" b="1" dirty="0" smtClean="0"/>
              <a:t> </a:t>
            </a:r>
            <a:r>
              <a:rPr lang="en-US" dirty="0" smtClean="0"/>
              <a:t>= 0 K</a:t>
            </a:r>
          </a:p>
          <a:p>
            <a:pPr eaLnBrk="1" hangingPunct="1">
              <a:spcBef>
                <a:spcPct val="0"/>
              </a:spcBef>
            </a:pPr>
            <a:r>
              <a:rPr lang="en-US" dirty="0" smtClean="0"/>
              <a:t>melting point of gold: 1064 </a:t>
            </a:r>
            <a:r>
              <a:rPr lang="en-US" baseline="30000" dirty="0" err="1" smtClean="0"/>
              <a:t>o</a:t>
            </a:r>
            <a:r>
              <a:rPr lang="en-US" dirty="0" err="1" smtClean="0"/>
              <a:t>C</a:t>
            </a:r>
            <a:r>
              <a:rPr lang="en-US" dirty="0" smtClean="0"/>
              <a:t> = 1948 </a:t>
            </a:r>
            <a:r>
              <a:rPr lang="en-US" baseline="30000" dirty="0" err="1" smtClean="0"/>
              <a:t>o</a:t>
            </a:r>
            <a:r>
              <a:rPr lang="en-US" dirty="0" err="1" smtClean="0"/>
              <a:t>F</a:t>
            </a:r>
            <a:r>
              <a:rPr lang="en-US" b="1" dirty="0" smtClean="0"/>
              <a:t> </a:t>
            </a:r>
            <a:r>
              <a:rPr lang="en-US" dirty="0" smtClean="0"/>
              <a:t>= 1337 K</a:t>
            </a:r>
          </a:p>
          <a:p>
            <a:pPr eaLnBrk="1" hangingPunct="1">
              <a:spcBef>
                <a:spcPct val="0"/>
              </a:spcBef>
            </a:pPr>
            <a:r>
              <a:rPr lang="en-US" dirty="0" smtClean="0"/>
              <a:t>freezing point of carbon dioxide: -78.5 </a:t>
            </a:r>
            <a:r>
              <a:rPr lang="en-US" baseline="30000" dirty="0" err="1" smtClean="0"/>
              <a:t>o</a:t>
            </a:r>
            <a:r>
              <a:rPr lang="en-US" dirty="0" err="1" smtClean="0"/>
              <a:t>C</a:t>
            </a:r>
            <a:r>
              <a:rPr lang="en-US" dirty="0" smtClean="0"/>
              <a:t> = -109 </a:t>
            </a:r>
            <a:r>
              <a:rPr lang="en-US" baseline="30000" dirty="0" err="1" smtClean="0"/>
              <a:t>o</a:t>
            </a:r>
            <a:r>
              <a:rPr lang="en-US" dirty="0" err="1" smtClean="0"/>
              <a:t>F</a:t>
            </a:r>
            <a:r>
              <a:rPr lang="en-US" b="1" dirty="0" smtClean="0"/>
              <a:t> </a:t>
            </a:r>
            <a:r>
              <a:rPr lang="en-US" dirty="0" smtClean="0"/>
              <a:t>= 194.5 K</a:t>
            </a:r>
          </a:p>
          <a:p>
            <a:pPr eaLnBrk="1" hangingPunct="1">
              <a:spcBef>
                <a:spcPct val="0"/>
              </a:spcBef>
            </a:pPr>
            <a:endParaRPr lang="en-US" b="1" dirty="0" smtClean="0"/>
          </a:p>
          <a:p>
            <a:pPr eaLnBrk="1" hangingPunct="1">
              <a:spcBef>
                <a:spcPct val="0"/>
              </a:spcBef>
            </a:pPr>
            <a:r>
              <a:rPr lang="en-US" b="1" dirty="0" smtClean="0"/>
              <a:t>Photo</a:t>
            </a:r>
            <a:r>
              <a:rPr lang="en-US" dirty="0" smtClean="0"/>
              <a:t> </a:t>
            </a:r>
            <a:r>
              <a:rPr lang="en-US" b="1" dirty="0" smtClean="0"/>
              <a:t>credit</a:t>
            </a:r>
            <a:r>
              <a:rPr lang="en-US" dirty="0" smtClean="0"/>
              <a:t>: http://whs.wsd.wednet.edu/faculty/busse/mathhomepage/busseclasses/apphysics/studyguides/chapter11_2008/Images/11_08Figure.jpg</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3</a:t>
            </a:fld>
            <a:endParaRPr lang="en-US"/>
          </a:p>
        </p:txBody>
      </p:sp>
    </p:spTree>
    <p:extLst>
      <p:ext uri="{BB962C8B-B14F-4D97-AF65-F5344CB8AC3E}">
        <p14:creationId xmlns:p14="http://schemas.microsoft.com/office/powerpoint/2010/main" val="2376811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effectLst>
                  <a:outerShdw blurRad="38100" dist="38100" dir="2700000" algn="tl">
                    <a:srgbClr val="000000">
                      <a:alpha val="43137"/>
                    </a:srgbClr>
                  </a:outerShdw>
                </a:effectLst>
              </a:rPr>
              <a:t>In the case of a gas, the substance will fill its container. The red arrows show that gas is constantly in motion. Without a container it is impossible </a:t>
            </a:r>
            <a:r>
              <a:rPr lang="en-US" sz="1200" baseline="0" dirty="0" smtClean="0">
                <a:effectLst>
                  <a:outerShdw blurRad="38100" dist="38100" dir="2700000" algn="tl">
                    <a:srgbClr val="000000">
                      <a:alpha val="43137"/>
                    </a:srgbClr>
                  </a:outerShdw>
                </a:effectLst>
              </a:rPr>
              <a:t>to quantify the volume of a gas.</a:t>
            </a:r>
            <a:endParaRPr lang="en-US" b="0"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a:t>
            </a:r>
            <a:r>
              <a:rPr lang="en-US" dirty="0" smtClean="0"/>
              <a:t> </a:t>
            </a:r>
            <a:r>
              <a:rPr lang="en-US" b="1" dirty="0" smtClean="0"/>
              <a:t>credit</a:t>
            </a:r>
            <a:r>
              <a:rPr lang="en-US" dirty="0" smtClean="0"/>
              <a:t>: http://isite.lps.org/sputnam/LHS_IB/IBChemistry/UNIT5ChemReactions/IBU4States.htm</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4</a:t>
            </a:fld>
            <a:endParaRPr lang="en-US"/>
          </a:p>
        </p:txBody>
      </p:sp>
    </p:spTree>
    <p:extLst>
      <p:ext uri="{BB962C8B-B14F-4D97-AF65-F5344CB8AC3E}">
        <p14:creationId xmlns:p14="http://schemas.microsoft.com/office/powerpoint/2010/main" val="1549461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outerShdw blurRad="38100" dist="38100" dir="2700000" algn="tl">
                    <a:srgbClr val="000000">
                      <a:alpha val="43137"/>
                    </a:srgbClr>
                  </a:outerShdw>
                </a:effectLst>
              </a:rPr>
              <a:t>Pressure may</a:t>
            </a:r>
            <a:r>
              <a:rPr lang="en-US" baseline="0" dirty="0" smtClean="0">
                <a:effectLst>
                  <a:outerShdw blurRad="38100" dist="38100" dir="2700000" algn="tl">
                    <a:srgbClr val="000000">
                      <a:alpha val="43137"/>
                    </a:srgbClr>
                  </a:outerShdw>
                </a:effectLst>
              </a:rPr>
              <a:t> be a new concept for students. Tell students to think of pressure as how strong something pushes against an area. As an example tell students to push an eraser or other blunt object into their palm. Nerves in our hand can sense pressure which is the force of the object being pushed into our hands spread over the area of contact.</a:t>
            </a:r>
          </a:p>
          <a:p>
            <a:endParaRPr lang="en-US" baseline="0" dirty="0" smtClean="0">
              <a:effectLst>
                <a:outerShdw blurRad="38100" dist="38100" dir="2700000" algn="tl">
                  <a:srgbClr val="000000">
                    <a:alpha val="43137"/>
                  </a:srgbClr>
                </a:outerShdw>
              </a:effectLst>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effectLst>
                  <a:outerShdw blurRad="38100" dist="38100" dir="2700000" algn="tl">
                    <a:srgbClr val="000000">
                      <a:alpha val="43137"/>
                    </a:srgbClr>
                  </a:outerShdw>
                </a:effectLst>
              </a:rPr>
              <a:t>In a similar way, gas molecules are always colliding randomly with their container. Those collisions add up to an overall pressure. Thus i</a:t>
            </a:r>
            <a:r>
              <a:rPr lang="en-US" dirty="0" smtClean="0">
                <a:effectLst>
                  <a:outerShdw blurRad="38100" dist="38100" dir="2700000" algn="tl">
                    <a:srgbClr val="000000">
                      <a:alpha val="43137"/>
                    </a:srgbClr>
                  </a:outerShdw>
                </a:effectLst>
              </a:rPr>
              <a:t>n a gas, pressure is related to the number of collisions of individual gas molecules with the walls of its container.</a:t>
            </a:r>
          </a:p>
          <a:p>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The SI unit for pressure is the Pascal (Pa) or 1 N/m</a:t>
            </a:r>
            <a:r>
              <a:rPr lang="en-US" baseline="30000" dirty="0" smtClean="0">
                <a:effectLst>
                  <a:outerShdw blurRad="38100" dist="38100" dir="2700000" algn="tl">
                    <a:srgbClr val="000000">
                      <a:alpha val="43137"/>
                    </a:srgbClr>
                  </a:outerShdw>
                </a:effectLst>
              </a:rPr>
              <a:t>2</a:t>
            </a:r>
          </a:p>
          <a:p>
            <a:endParaRPr lang="en-US" baseline="30000"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Standard atmospheric pressure = 1 </a:t>
            </a:r>
            <a:r>
              <a:rPr lang="en-US" dirty="0" err="1" smtClean="0">
                <a:effectLst>
                  <a:outerShdw blurRad="38100" dist="38100" dir="2700000" algn="tl">
                    <a:srgbClr val="000000">
                      <a:alpha val="43137"/>
                    </a:srgbClr>
                  </a:outerShdw>
                </a:effectLst>
              </a:rPr>
              <a:t>atm</a:t>
            </a:r>
            <a:r>
              <a:rPr lang="en-US" dirty="0" smtClean="0">
                <a:effectLst>
                  <a:outerShdw blurRad="38100" dist="38100" dir="2700000" algn="tl">
                    <a:srgbClr val="000000">
                      <a:alpha val="43137"/>
                    </a:srgbClr>
                  </a:outerShdw>
                </a:effectLst>
              </a:rPr>
              <a:t> = 101,325 Pa</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a:t>
            </a:r>
            <a:r>
              <a:rPr lang="en-US" dirty="0" smtClean="0"/>
              <a:t> </a:t>
            </a:r>
            <a:r>
              <a:rPr lang="en-US" b="1" dirty="0" smtClean="0"/>
              <a:t>credit</a:t>
            </a:r>
            <a:r>
              <a:rPr lang="en-US" dirty="0" smtClean="0"/>
              <a:t>: http://isite.lps.org/sputnam/LHS_IB/IBChemistry/UNIT5ChemReactions/IBU4States.htm</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5</a:t>
            </a:fld>
            <a:endParaRPr lang="en-US"/>
          </a:p>
        </p:txBody>
      </p:sp>
    </p:spTree>
    <p:extLst>
      <p:ext uri="{BB962C8B-B14F-4D97-AF65-F5344CB8AC3E}">
        <p14:creationId xmlns:p14="http://schemas.microsoft.com/office/powerpoint/2010/main" val="1621817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t>Mass is the amount of matter in an object. </a:t>
            </a:r>
            <a:r>
              <a:rPr lang="en-US" dirty="0" smtClean="0">
                <a:effectLst>
                  <a:outerShdw blurRad="38100" dist="38100" dir="2700000" algn="tl">
                    <a:srgbClr val="000000">
                      <a:alpha val="43137"/>
                    </a:srgbClr>
                  </a:outerShdw>
                </a:effectLst>
              </a:rPr>
              <a:t>The SI unit for mass is the kilogram (kg).</a:t>
            </a:r>
          </a:p>
          <a:p>
            <a:pPr marL="0" marR="0" indent="0" algn="l" defTabSz="457200" rtl="0" eaLnBrk="1" fontAlgn="base" latinLnBrk="0" hangingPunct="1">
              <a:lnSpc>
                <a:spcPct val="100000"/>
              </a:lnSpc>
              <a:spcBef>
                <a:spcPct val="0"/>
              </a:spcBef>
              <a:spcAft>
                <a:spcPct val="0"/>
              </a:spcAft>
              <a:buClrTx/>
              <a:buSzTx/>
              <a:buFontTx/>
              <a:buNone/>
              <a:tabLst/>
              <a:defRPr/>
            </a:pPr>
            <a:endParaRPr lang="en-US" baseline="30000" dirty="0" smtClean="0">
              <a:effectLst>
                <a:outerShdw blurRad="38100" dist="38100" dir="2700000" algn="tl">
                  <a:srgbClr val="000000">
                    <a:alpha val="43137"/>
                  </a:srgbClr>
                </a:outerShdw>
              </a:effectLst>
            </a:endParaRPr>
          </a:p>
          <a:p>
            <a:pPr eaLnBrk="1" hangingPunct="1">
              <a:spcBef>
                <a:spcPct val="0"/>
              </a:spcBef>
            </a:pPr>
            <a:r>
              <a:rPr lang="en-US" dirty="0" smtClean="0"/>
              <a:t>Weight is the downward force of an object due to its mass under the effect of gravitational acceleration. Explain to students that if they traveled to a planet with one half the gravitational acceleration as Earth, they would weigh half of their weight on Earth but they would still contain the same amount of mass.</a:t>
            </a:r>
            <a:endParaRPr lang="en-US" b="1" dirty="0" smtClean="0"/>
          </a:p>
          <a:p>
            <a:pPr eaLnBrk="1" hangingPunct="1">
              <a:spcBef>
                <a:spcPct val="0"/>
              </a:spcBef>
            </a:pPr>
            <a:endParaRPr lang="en-US" b="1" dirty="0" smtClean="0"/>
          </a:p>
          <a:p>
            <a:pPr eaLnBrk="1" hangingPunct="1">
              <a:spcBef>
                <a:spcPct val="0"/>
              </a:spcBef>
            </a:pPr>
            <a:r>
              <a:rPr lang="en-US" b="1" dirty="0" smtClean="0"/>
              <a:t>Photo</a:t>
            </a:r>
            <a:r>
              <a:rPr lang="en-US" dirty="0" smtClean="0"/>
              <a:t> </a:t>
            </a:r>
            <a:r>
              <a:rPr lang="en-US" b="1" dirty="0" smtClean="0"/>
              <a:t>credit</a:t>
            </a:r>
            <a:r>
              <a:rPr lang="en-US" dirty="0" smtClean="0"/>
              <a:t>: http://isite.lps.org/sputnam/LHS_IB/IBChemistry/UNIT5ChemReactions/IBU4States.htm</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6</a:t>
            </a:fld>
            <a:endParaRPr lang="en-US"/>
          </a:p>
        </p:txBody>
      </p:sp>
    </p:spTree>
    <p:extLst>
      <p:ext uri="{BB962C8B-B14F-4D97-AF65-F5344CB8AC3E}">
        <p14:creationId xmlns:p14="http://schemas.microsoft.com/office/powerpoint/2010/main" val="2571508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t>Now that</a:t>
            </a:r>
            <a:r>
              <a:rPr lang="en-US" baseline="0" dirty="0" smtClean="0"/>
              <a:t> the properties describing gases has been introduced, the next step is to discuss how those properties are related in gases. These relationships are very well understood and are named after scientists who first investigated them.</a:t>
            </a:r>
            <a:endParaRPr lang="en-US" dirty="0" smtClean="0"/>
          </a:p>
          <a:p>
            <a:pPr eaLnBrk="1" hangingPunct="1">
              <a:spcBef>
                <a:spcPct val="0"/>
              </a:spcBef>
            </a:pPr>
            <a:endParaRPr lang="en-US" dirty="0" smtClean="0"/>
          </a:p>
          <a:p>
            <a:pPr eaLnBrk="1" hangingPunct="1">
              <a:spcBef>
                <a:spcPct val="0"/>
              </a:spcBef>
            </a:pPr>
            <a:r>
              <a:rPr lang="en-US" dirty="0" smtClean="0"/>
              <a:t>This presentation will not detail the mathematical formulas describing each law. Only a qualitative description is given. </a:t>
            </a:r>
            <a:endParaRPr lang="en-US" b="1" dirty="0" smtClean="0"/>
          </a:p>
          <a:p>
            <a:pPr eaLnBrk="1" hangingPunct="1">
              <a:spcBef>
                <a:spcPct val="0"/>
              </a:spcBef>
            </a:pPr>
            <a:endParaRPr lang="en-US" b="1"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7</a:t>
            </a:fld>
            <a:endParaRPr lang="en-US"/>
          </a:p>
        </p:txBody>
      </p:sp>
    </p:spTree>
    <p:extLst>
      <p:ext uri="{BB962C8B-B14F-4D97-AF65-F5344CB8AC3E}">
        <p14:creationId xmlns:p14="http://schemas.microsoft.com/office/powerpoint/2010/main" val="581671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182562">
              <a:buNone/>
            </a:pPr>
            <a:r>
              <a:rPr lang="en-US" sz="1200" i="0" dirty="0" smtClean="0">
                <a:solidFill>
                  <a:schemeClr val="tx1"/>
                </a:solidFill>
              </a:rPr>
              <a:t>Pressure</a:t>
            </a:r>
            <a:r>
              <a:rPr lang="en-US" sz="1200" i="0" baseline="0" dirty="0" smtClean="0">
                <a:solidFill>
                  <a:schemeClr val="tx1"/>
                </a:solidFill>
              </a:rPr>
              <a:t> and volume are inversely proportional. As an e</a:t>
            </a:r>
            <a:r>
              <a:rPr lang="en-US" sz="1200" i="0" dirty="0" smtClean="0">
                <a:solidFill>
                  <a:schemeClr val="tx1"/>
                </a:solidFill>
              </a:rPr>
              <a:t>xample: As volume decreases,</a:t>
            </a:r>
            <a:r>
              <a:rPr lang="en-US" sz="1200" i="0" baseline="0" dirty="0" smtClean="0">
                <a:solidFill>
                  <a:schemeClr val="tx1"/>
                </a:solidFill>
              </a:rPr>
              <a:t> </a:t>
            </a:r>
            <a:r>
              <a:rPr lang="en-US" sz="1200" i="0" dirty="0" smtClean="0">
                <a:solidFill>
                  <a:schemeClr val="tx1"/>
                </a:solidFill>
              </a:rPr>
              <a:t>pressure increases. As volume</a:t>
            </a:r>
            <a:r>
              <a:rPr lang="en-US" sz="1200" i="0" baseline="0" dirty="0" smtClean="0">
                <a:solidFill>
                  <a:schemeClr val="tx1"/>
                </a:solidFill>
              </a:rPr>
              <a:t> </a:t>
            </a:r>
            <a:r>
              <a:rPr lang="en-US" sz="1200" i="0" dirty="0" smtClean="0">
                <a:solidFill>
                  <a:schemeClr val="tx1"/>
                </a:solidFill>
              </a:rPr>
              <a:t>increases, pressure decreases.</a:t>
            </a:r>
          </a:p>
          <a:p>
            <a:pPr marL="0" lvl="0" indent="-182562">
              <a:buNone/>
            </a:pPr>
            <a:endParaRPr lang="en-US" sz="1200" i="0" dirty="0" smtClean="0">
              <a:solidFill>
                <a:schemeClr val="tx1"/>
              </a:solidFill>
            </a:endParaRPr>
          </a:p>
          <a:p>
            <a:pPr marL="0" lvl="0" indent="-182562">
              <a:buNone/>
            </a:pPr>
            <a:r>
              <a:rPr lang="en-US" sz="1200" i="0" dirty="0" smtClean="0">
                <a:solidFill>
                  <a:schemeClr val="tx1"/>
                </a:solidFill>
              </a:rPr>
              <a:t>The figure</a:t>
            </a:r>
            <a:r>
              <a:rPr lang="en-US" sz="1200" i="0" baseline="0" dirty="0" smtClean="0">
                <a:solidFill>
                  <a:schemeClr val="tx1"/>
                </a:solidFill>
              </a:rPr>
              <a:t> is a good example of Boyle’s law. Students should recognize that the number of gas molecules in the container is not changing. As a result, when the piston is lowered and the volume decreases, there will be increased collisions between gas molecules and the container walls.</a:t>
            </a: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a:t>
            </a:r>
            <a:r>
              <a:rPr lang="en-US" dirty="0" smtClean="0"/>
              <a:t> </a:t>
            </a:r>
            <a:r>
              <a:rPr lang="en-US" b="1" dirty="0" smtClean="0"/>
              <a:t>credit</a:t>
            </a:r>
            <a:r>
              <a:rPr lang="en-US" dirty="0" smtClean="0"/>
              <a:t>: http://wikipremed.com/01physicscards600/263a.gif</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8</a:t>
            </a:fld>
            <a:endParaRPr lang="en-US"/>
          </a:p>
        </p:txBody>
      </p:sp>
    </p:spTree>
    <p:extLst>
      <p:ext uri="{BB962C8B-B14F-4D97-AF65-F5344CB8AC3E}">
        <p14:creationId xmlns:p14="http://schemas.microsoft.com/office/powerpoint/2010/main" val="885946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182562">
              <a:buFont typeface="Arial" panose="020B0604020202020204" pitchFamily="34" charset="0"/>
              <a:buNone/>
            </a:pPr>
            <a:r>
              <a:rPr lang="en-US" sz="1200" i="0" dirty="0" smtClean="0">
                <a:solidFill>
                  <a:schemeClr val="tx1"/>
                </a:solidFill>
              </a:rPr>
              <a:t>Volume</a:t>
            </a:r>
            <a:r>
              <a:rPr lang="en-US" sz="1200" i="0" baseline="0" dirty="0" smtClean="0">
                <a:solidFill>
                  <a:schemeClr val="tx1"/>
                </a:solidFill>
              </a:rPr>
              <a:t> and temperature of a gas are directly proportional. As an e</a:t>
            </a:r>
            <a:r>
              <a:rPr lang="en-US" sz="1200" i="0" dirty="0" smtClean="0">
                <a:solidFill>
                  <a:schemeClr val="tx1"/>
                </a:solidFill>
              </a:rPr>
              <a:t>xample: As temperature increases,</a:t>
            </a:r>
            <a:r>
              <a:rPr lang="en-US" sz="1200" i="0" baseline="0" dirty="0" smtClean="0">
                <a:solidFill>
                  <a:schemeClr val="tx1"/>
                </a:solidFill>
              </a:rPr>
              <a:t> </a:t>
            </a:r>
            <a:r>
              <a:rPr lang="en-US" sz="1200" i="0" dirty="0" smtClean="0">
                <a:solidFill>
                  <a:schemeClr val="tx1"/>
                </a:solidFill>
              </a:rPr>
              <a:t>volume increases. If volume has decreased, then temperature has</a:t>
            </a:r>
            <a:r>
              <a:rPr lang="en-US" sz="1200" i="0" baseline="0" dirty="0" smtClean="0">
                <a:solidFill>
                  <a:schemeClr val="tx1"/>
                </a:solidFill>
              </a:rPr>
              <a:t> </a:t>
            </a:r>
            <a:r>
              <a:rPr lang="en-US" sz="1200" i="0" dirty="0" smtClean="0">
                <a:solidFill>
                  <a:schemeClr val="tx1"/>
                </a:solidFill>
              </a:rPr>
              <a:t>decreased.</a:t>
            </a:r>
          </a:p>
          <a:p>
            <a:pPr marL="0" lvl="0" indent="-182562">
              <a:buFont typeface="Arial" panose="020B0604020202020204" pitchFamily="34" charset="0"/>
              <a:buNone/>
            </a:pPr>
            <a:endParaRPr lang="en-US" sz="1200" i="0" dirty="0" smtClean="0">
              <a:solidFill>
                <a:schemeClr val="tx1"/>
              </a:solidFill>
            </a:endParaRPr>
          </a:p>
          <a:p>
            <a:pPr marL="0" lvl="0" indent="-182562">
              <a:buFont typeface="Arial" panose="020B0604020202020204" pitchFamily="34" charset="0"/>
              <a:buNone/>
            </a:pPr>
            <a:r>
              <a:rPr lang="en-US" sz="1200" i="0" dirty="0" smtClean="0">
                <a:solidFill>
                  <a:schemeClr val="tx1"/>
                </a:solidFill>
              </a:rPr>
              <a:t>Remember that gas temperature is a measure</a:t>
            </a:r>
            <a:r>
              <a:rPr lang="en-US" sz="1200" i="0" baseline="0" dirty="0" smtClean="0">
                <a:solidFill>
                  <a:schemeClr val="tx1"/>
                </a:solidFill>
              </a:rPr>
              <a:t> of the average kinetic energy of gas. This means that as a gas is heated, the gas molecules will move faster. Faster molecules will make more collisions with the container walls, and if allowed to expand will do so. </a:t>
            </a:r>
            <a:r>
              <a:rPr lang="en-US" sz="1200" i="0" dirty="0" smtClean="0">
                <a:solidFill>
                  <a:schemeClr val="tx1"/>
                </a:solidFill>
              </a:rPr>
              <a:t>The diagram</a:t>
            </a:r>
            <a:r>
              <a:rPr lang="en-US" sz="1200" i="0" baseline="0" dirty="0" smtClean="0">
                <a:solidFill>
                  <a:schemeClr val="tx1"/>
                </a:solidFill>
              </a:rPr>
              <a:t> on the right shows how increasing the temperature of a gas makes the piston raise higher. If the piston was not allowed to move, the pressure would instead increase. That is the topic of the next slide.</a:t>
            </a: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a:t>
            </a:r>
            <a:r>
              <a:rPr lang="en-US" dirty="0" smtClean="0"/>
              <a:t> </a:t>
            </a:r>
            <a:r>
              <a:rPr lang="en-US" b="1" dirty="0" smtClean="0"/>
              <a:t>credit</a:t>
            </a:r>
            <a:r>
              <a:rPr lang="en-US" dirty="0" smtClean="0"/>
              <a:t>: http://www.aculator.com/formula/temp/Volume_from_Charles_law.png</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9</a:t>
            </a:fld>
            <a:endParaRPr lang="en-US"/>
          </a:p>
        </p:txBody>
      </p:sp>
    </p:spTree>
    <p:extLst>
      <p:ext uri="{BB962C8B-B14F-4D97-AF65-F5344CB8AC3E}">
        <p14:creationId xmlns:p14="http://schemas.microsoft.com/office/powerpoint/2010/main" val="2098776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182562">
              <a:buNone/>
            </a:pPr>
            <a:r>
              <a:rPr lang="en-US" sz="1200" i="0" dirty="0" smtClean="0">
                <a:solidFill>
                  <a:schemeClr val="tx1"/>
                </a:solidFill>
              </a:rPr>
              <a:t>Pressure</a:t>
            </a:r>
            <a:r>
              <a:rPr lang="en-US" sz="1200" i="0" baseline="0" dirty="0" smtClean="0">
                <a:solidFill>
                  <a:schemeClr val="tx1"/>
                </a:solidFill>
              </a:rPr>
              <a:t> and temperature are directly proportional. As an e</a:t>
            </a:r>
            <a:r>
              <a:rPr lang="en-US" sz="1200" i="0" dirty="0" smtClean="0">
                <a:solidFill>
                  <a:schemeClr val="tx1"/>
                </a:solidFill>
              </a:rPr>
              <a:t>xample: As temperature increases,</a:t>
            </a:r>
            <a:r>
              <a:rPr lang="en-US" sz="1200" i="0" baseline="0" dirty="0" smtClean="0">
                <a:solidFill>
                  <a:schemeClr val="tx1"/>
                </a:solidFill>
              </a:rPr>
              <a:t> </a:t>
            </a:r>
            <a:r>
              <a:rPr lang="en-US" sz="1200" i="0" dirty="0" smtClean="0">
                <a:solidFill>
                  <a:schemeClr val="tx1"/>
                </a:solidFill>
              </a:rPr>
              <a:t>pressure also increases. If pressure has decreased, then temperature has decreased. Notice that the container is not allows to change volume.</a:t>
            </a:r>
            <a:r>
              <a:rPr lang="en-US" sz="1200" i="0" baseline="0" dirty="0" smtClean="0">
                <a:solidFill>
                  <a:schemeClr val="tx1"/>
                </a:solidFill>
              </a:rPr>
              <a:t> As a result, increasing the temperature of a gas will increase collisions with the container wall, raising its temperature.</a:t>
            </a:r>
          </a:p>
          <a:p>
            <a:pPr marL="0" lvl="0" indent="-182562">
              <a:buNone/>
            </a:pPr>
            <a:endParaRPr lang="en-US" sz="1200" i="0" baseline="0" dirty="0" smtClean="0">
              <a:solidFill>
                <a:schemeClr val="tx1"/>
              </a:solidFill>
            </a:endParaRPr>
          </a:p>
          <a:p>
            <a:pPr marL="0" lvl="0" indent="-182562">
              <a:buNone/>
            </a:pPr>
            <a:r>
              <a:rPr lang="en-US" sz="1200" i="0" baseline="0" dirty="0" smtClean="0">
                <a:solidFill>
                  <a:schemeClr val="tx1"/>
                </a:solidFill>
              </a:rPr>
              <a:t>Note that although it looks like the cylinders contain a liquid, the blue and red are simply meant to depict cold and hot gas.</a:t>
            </a:r>
            <a:endParaRPr lang="en-US" sz="1200" i="0" dirty="0" smtClean="0">
              <a:solidFill>
                <a:schemeClr val="tx1"/>
              </a:solidFill>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a:t>
            </a:r>
            <a:r>
              <a:rPr lang="en-US" dirty="0" smtClean="0"/>
              <a:t> </a:t>
            </a:r>
            <a:r>
              <a:rPr lang="en-US" b="1" dirty="0" smtClean="0"/>
              <a:t>credit</a:t>
            </a:r>
            <a:r>
              <a:rPr lang="en-US" dirty="0" smtClean="0"/>
              <a:t>: http://upload.wikimedia.org/wikipedia/commons/thumb/8/84/Temperature_Pressure_law.svg/500px-Temperature_Pressure_law.svg.png</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10</a:t>
            </a:fld>
            <a:endParaRPr lang="en-US"/>
          </a:p>
        </p:txBody>
      </p:sp>
    </p:spTree>
    <p:extLst>
      <p:ext uri="{BB962C8B-B14F-4D97-AF65-F5344CB8AC3E}">
        <p14:creationId xmlns:p14="http://schemas.microsoft.com/office/powerpoint/2010/main" val="2239075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t>Directions:</a:t>
            </a:r>
            <a:r>
              <a:rPr lang="en-US" dirty="0" smtClean="0"/>
              <a:t> Pass out popsicle sticks to students. As a</a:t>
            </a:r>
            <a:r>
              <a:rPr lang="en-US" baseline="0" dirty="0" smtClean="0"/>
              <a:t> teaching </a:t>
            </a:r>
            <a:r>
              <a:rPr lang="en-US" dirty="0" smtClean="0"/>
              <a:t>option, you could not tell the students how the PTV</a:t>
            </a:r>
            <a:r>
              <a:rPr lang="en-US" baseline="0" dirty="0" smtClean="0"/>
              <a:t> sticks work. Instead you could have students perform a “think-pair-share” exercise to try and understand how the stick could be used to remember the gas laws.</a:t>
            </a:r>
          </a:p>
          <a:p>
            <a:pPr eaLnBrk="1" hangingPunct="1">
              <a:spcBef>
                <a:spcPct val="0"/>
              </a:spcBef>
            </a:pPr>
            <a:endParaRPr lang="en-US" b="1" baseline="0" dirty="0" smtClean="0"/>
          </a:p>
          <a:p>
            <a:pPr eaLnBrk="1" hangingPunct="1">
              <a:spcBef>
                <a:spcPct val="0"/>
              </a:spcBef>
            </a:pPr>
            <a:r>
              <a:rPr lang="en-US" b="1" baseline="0" dirty="0" smtClean="0"/>
              <a:t>How the PTV stick works:</a:t>
            </a:r>
          </a:p>
          <a:p>
            <a:pPr lvl="0">
              <a:defRPr/>
            </a:pPr>
            <a:r>
              <a:rPr lang="en-US" sz="1600" dirty="0" smtClean="0">
                <a:solidFill>
                  <a:schemeClr val="tx1"/>
                </a:solidFill>
              </a:rPr>
              <a:t>Hold your finger over the gas property that remains constant. This will reveal only the two properties you are interested in. </a:t>
            </a:r>
          </a:p>
          <a:p>
            <a:pPr lvl="0">
              <a:defRPr/>
            </a:pPr>
            <a:endParaRPr lang="en-US" sz="1600" dirty="0" smtClean="0">
              <a:solidFill>
                <a:schemeClr val="tx1"/>
              </a:solidFill>
            </a:endParaRPr>
          </a:p>
          <a:p>
            <a:pPr lvl="0">
              <a:defRPr/>
            </a:pPr>
            <a:r>
              <a:rPr lang="en-US" sz="1600" dirty="0" smtClean="0">
                <a:solidFill>
                  <a:schemeClr val="tx1"/>
                </a:solidFill>
              </a:rPr>
              <a:t>An increase or decrease in one of the two visible properties (pivot the stick up or down) will tell you how the second gas property changes.</a:t>
            </a:r>
            <a:endParaRPr lang="en-US" b="1" dirty="0" smtClean="0"/>
          </a:p>
          <a:p>
            <a:pPr eaLnBrk="1" hangingPunct="1">
              <a:spcBef>
                <a:spcPct val="0"/>
              </a:spcBef>
            </a:pPr>
            <a:endParaRPr lang="en-US" b="1" dirty="0" smtClean="0"/>
          </a:p>
          <a:p>
            <a:pPr eaLnBrk="1" hangingPunct="1">
              <a:spcBef>
                <a:spcPct val="0"/>
              </a:spcBef>
            </a:pPr>
            <a:r>
              <a:rPr lang="en-US" b="1" dirty="0" smtClean="0"/>
              <a:t>Photo</a:t>
            </a:r>
            <a:r>
              <a:rPr lang="en-US" dirty="0" smtClean="0"/>
              <a:t> </a:t>
            </a:r>
            <a:r>
              <a:rPr lang="en-US" b="1" dirty="0" smtClean="0"/>
              <a:t>credit</a:t>
            </a:r>
            <a:r>
              <a:rPr lang="en-US" dirty="0" smtClean="0"/>
              <a:t>: http://upload.wikimedia.org/wikipedia/commons/thumb/8/84/Temperature_Pressure_law.svg/500px-Temperature_Pressure_law.svg.png</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11</a:t>
            </a:fld>
            <a:endParaRPr lang="en-US"/>
          </a:p>
        </p:txBody>
      </p:sp>
    </p:spTree>
    <p:extLst>
      <p:ext uri="{BB962C8B-B14F-4D97-AF65-F5344CB8AC3E}">
        <p14:creationId xmlns:p14="http://schemas.microsoft.com/office/powerpoint/2010/main" val="1105756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t>This demonstration is easy to perform in class. If you do not have access to all the supplies, a video of the demonstration is available on the next slide. The</a:t>
            </a:r>
            <a:r>
              <a:rPr lang="en-US" baseline="0" dirty="0" smtClean="0"/>
              <a:t> mass of the basketball may exceed the upper limit on how much mass the scale can measure. In this case it would be more appropriate to use a triple beam balance. </a:t>
            </a:r>
            <a:endParaRPr lang="en-US" dirty="0" smtClean="0"/>
          </a:p>
          <a:p>
            <a:pPr eaLnBrk="1" hangingPunct="1">
              <a:spcBef>
                <a:spcPct val="0"/>
              </a:spcBef>
            </a:pPr>
            <a:endParaRPr lang="en-US" dirty="0" smtClean="0"/>
          </a:p>
          <a:p>
            <a:pPr eaLnBrk="1" hangingPunct="1">
              <a:spcBef>
                <a:spcPct val="0"/>
              </a:spcBef>
            </a:pPr>
            <a:r>
              <a:rPr lang="en-US" b="1" dirty="0" smtClean="0"/>
              <a:t>Question to students</a:t>
            </a:r>
            <a:r>
              <a:rPr lang="en-US" dirty="0" smtClean="0"/>
              <a:t>: The basketball weighed more after it was inflated with air than when it was deflated.  How does this show that gas is matter?  </a:t>
            </a:r>
          </a:p>
          <a:p>
            <a:pPr eaLnBrk="1" hangingPunct="1">
              <a:spcBef>
                <a:spcPct val="0"/>
              </a:spcBef>
            </a:pPr>
            <a:endParaRPr lang="en-US" b="1" dirty="0" smtClean="0"/>
          </a:p>
          <a:p>
            <a:pPr eaLnBrk="1" hangingPunct="1">
              <a:spcBef>
                <a:spcPct val="0"/>
              </a:spcBef>
            </a:pPr>
            <a:r>
              <a:rPr lang="en-US" b="1" dirty="0" smtClean="0"/>
              <a:t>Answer:</a:t>
            </a:r>
            <a:r>
              <a:rPr lang="en-US" b="0" dirty="0" smtClean="0"/>
              <a:t> The increase</a:t>
            </a:r>
            <a:r>
              <a:rPr lang="en-US" b="0" baseline="0" dirty="0" smtClean="0"/>
              <a:t> in mass is a result of the air pumped into the basketball. </a:t>
            </a:r>
            <a:endParaRPr lang="en-US" b="1" dirty="0" smtClean="0"/>
          </a:p>
          <a:p>
            <a:pPr eaLnBrk="1" hangingPunct="1">
              <a:spcBef>
                <a:spcPct val="0"/>
              </a:spcBef>
            </a:pPr>
            <a:endParaRPr lang="en-US" b="1" dirty="0" smtClean="0"/>
          </a:p>
          <a:p>
            <a:pPr eaLnBrk="1" hangingPunct="1">
              <a:spcBef>
                <a:spcPct val="0"/>
              </a:spcBef>
            </a:pPr>
            <a:r>
              <a:rPr lang="en-US" b="1" dirty="0" smtClean="0"/>
              <a:t>Photo</a:t>
            </a:r>
            <a:r>
              <a:rPr lang="en-US" dirty="0" smtClean="0"/>
              <a:t> </a:t>
            </a:r>
            <a:r>
              <a:rPr lang="en-US" b="1" dirty="0" smtClean="0"/>
              <a:t>credit</a:t>
            </a:r>
            <a:r>
              <a:rPr lang="en-US" dirty="0" smtClean="0"/>
              <a:t>: http://www.middleschoolchemistry.com/lessonplans/chapter1/lesson5</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12</a:t>
            </a:fld>
            <a:endParaRPr lang="en-US"/>
          </a:p>
        </p:txBody>
      </p:sp>
    </p:spTree>
    <p:extLst>
      <p:ext uri="{BB962C8B-B14F-4D97-AF65-F5344CB8AC3E}">
        <p14:creationId xmlns:p14="http://schemas.microsoft.com/office/powerpoint/2010/main" val="424908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If</a:t>
            </a:r>
            <a:r>
              <a:rPr lang="en-US" b="0" baseline="0" dirty="0" smtClean="0"/>
              <a:t> all the materials are not available for the demonstration, this video will show the increase in mass after the basketball has been inflated.</a:t>
            </a:r>
            <a:endParaRPr lang="en-US" b="0"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a:t>
            </a:r>
            <a:r>
              <a:rPr lang="en-US" dirty="0" smtClean="0"/>
              <a:t> </a:t>
            </a:r>
            <a:r>
              <a:rPr lang="en-US" b="1" dirty="0" smtClean="0"/>
              <a:t>credit</a:t>
            </a:r>
            <a:r>
              <a:rPr lang="en-US" dirty="0" smtClean="0"/>
              <a:t>: http://www.middleschoolchemistry.com/lessonplans/chapter1/lesson5</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13</a:t>
            </a:fld>
            <a:endParaRPr lang="en-US"/>
          </a:p>
        </p:txBody>
      </p:sp>
    </p:spTree>
    <p:extLst>
      <p:ext uri="{BB962C8B-B14F-4D97-AF65-F5344CB8AC3E}">
        <p14:creationId xmlns:p14="http://schemas.microsoft.com/office/powerpoint/2010/main" val="257281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t>This demonstration is easy to perform in class. If you do not have access to all the supplies, a video of the demonstration is available on the next slide.</a:t>
            </a:r>
            <a:endParaRPr lang="en-US" b="1" dirty="0" smtClean="0"/>
          </a:p>
          <a:p>
            <a:pPr eaLnBrk="1" hangingPunct="1">
              <a:spcBef>
                <a:spcPct val="0"/>
              </a:spcBef>
            </a:pPr>
            <a:endParaRPr lang="en-US" b="1" dirty="0" smtClean="0"/>
          </a:p>
          <a:p>
            <a:pPr eaLnBrk="1" hangingPunct="1">
              <a:spcBef>
                <a:spcPct val="0"/>
              </a:spcBef>
            </a:pPr>
            <a:r>
              <a:rPr lang="en-US" b="1" dirty="0" smtClean="0"/>
              <a:t>Question to ask students: </a:t>
            </a:r>
            <a:r>
              <a:rPr lang="en-US" dirty="0" smtClean="0"/>
              <a:t>The can weighed less after some gas was shot out of the can.  How does this show that gas is matter?</a:t>
            </a:r>
            <a:endParaRPr lang="en-US" b="1" dirty="0" smtClean="0"/>
          </a:p>
          <a:p>
            <a:pPr eaLnBrk="1" hangingPunct="1">
              <a:spcBef>
                <a:spcPct val="0"/>
              </a:spcBef>
            </a:pPr>
            <a:endParaRPr lang="en-US" b="1" dirty="0" smtClean="0"/>
          </a:p>
          <a:p>
            <a:pPr eaLnBrk="1" hangingPunct="1">
              <a:spcBef>
                <a:spcPct val="0"/>
              </a:spcBef>
            </a:pPr>
            <a:r>
              <a:rPr lang="en-US" b="1" dirty="0" smtClean="0"/>
              <a:t>Answer:</a:t>
            </a:r>
            <a:r>
              <a:rPr lang="en-US" b="0" dirty="0" smtClean="0"/>
              <a:t> Because</a:t>
            </a:r>
            <a:r>
              <a:rPr lang="en-US" b="0" baseline="0" dirty="0" smtClean="0"/>
              <a:t> the can weighed less after gas was released, this shows that some of the initial mass of the can of compressed air included the mass of air inside.</a:t>
            </a:r>
            <a:endParaRPr lang="en-US" b="1" dirty="0" smtClean="0"/>
          </a:p>
          <a:p>
            <a:pPr eaLnBrk="1" hangingPunct="1">
              <a:spcBef>
                <a:spcPct val="0"/>
              </a:spcBef>
            </a:pPr>
            <a:endParaRPr lang="en-US" b="1" dirty="0" smtClean="0"/>
          </a:p>
          <a:p>
            <a:pPr eaLnBrk="1" hangingPunct="1">
              <a:spcBef>
                <a:spcPct val="0"/>
              </a:spcBef>
            </a:pPr>
            <a:r>
              <a:rPr lang="en-US" b="1" dirty="0" smtClean="0"/>
              <a:t>Photo</a:t>
            </a:r>
            <a:r>
              <a:rPr lang="en-US" dirty="0" smtClean="0"/>
              <a:t> </a:t>
            </a:r>
            <a:r>
              <a:rPr lang="en-US" b="1" dirty="0" smtClean="0"/>
              <a:t>credit</a:t>
            </a:r>
            <a:r>
              <a:rPr lang="en-US" dirty="0" smtClean="0"/>
              <a:t>: http://www.middleschoolchemistry.com/lessonplans/chapter1/lesson5</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14</a:t>
            </a:fld>
            <a:endParaRPr lang="en-US"/>
          </a:p>
        </p:txBody>
      </p:sp>
    </p:spTree>
    <p:extLst>
      <p:ext uri="{BB962C8B-B14F-4D97-AF65-F5344CB8AC3E}">
        <p14:creationId xmlns:p14="http://schemas.microsoft.com/office/powerpoint/2010/main" val="2680667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b="0" dirty="0" smtClean="0"/>
              <a:t>If</a:t>
            </a:r>
            <a:r>
              <a:rPr lang="en-US" b="0" baseline="0" dirty="0" smtClean="0"/>
              <a:t> all the materials are not available for the demonstration, this video will show the decrease in mass after some air has been released from the can of compressed air.</a:t>
            </a:r>
          </a:p>
          <a:p>
            <a:pPr marL="0" marR="0" indent="0" algn="l" defTabSz="457200" rtl="0" eaLnBrk="1" fontAlgn="base" latinLnBrk="0" hangingPunct="1">
              <a:lnSpc>
                <a:spcPct val="100000"/>
              </a:lnSpc>
              <a:spcBef>
                <a:spcPct val="0"/>
              </a:spcBef>
              <a:spcAft>
                <a:spcPct val="0"/>
              </a:spcAft>
              <a:buClrTx/>
              <a:buSzTx/>
              <a:buFontTx/>
              <a:buNone/>
              <a:tabLst/>
              <a:defRPr/>
            </a:pPr>
            <a:endParaRPr lang="en-US" b="1" dirty="0" smtClean="0"/>
          </a:p>
          <a:p>
            <a:pPr eaLnBrk="1" hangingPunct="1">
              <a:spcBef>
                <a:spcPct val="0"/>
              </a:spcBef>
            </a:pPr>
            <a:r>
              <a:rPr lang="en-US" b="1" dirty="0" smtClean="0"/>
              <a:t>Photo</a:t>
            </a:r>
            <a:r>
              <a:rPr lang="en-US" dirty="0" smtClean="0"/>
              <a:t> </a:t>
            </a:r>
            <a:r>
              <a:rPr lang="en-US" b="1" dirty="0" smtClean="0"/>
              <a:t>credit</a:t>
            </a:r>
            <a:r>
              <a:rPr lang="en-US" dirty="0" smtClean="0"/>
              <a:t>: http://www.middleschoolchemistry.com/lessonplans/chapter1/lesson5</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15</a:t>
            </a:fld>
            <a:endParaRPr lang="en-US"/>
          </a:p>
        </p:txBody>
      </p:sp>
    </p:spTree>
    <p:extLst>
      <p:ext uri="{BB962C8B-B14F-4D97-AF65-F5344CB8AC3E}">
        <p14:creationId xmlns:p14="http://schemas.microsoft.com/office/powerpoint/2010/main" val="3090153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993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aseline="0" dirty="0" smtClean="0"/>
              <a:t>Properties of gases have been described. Students should be familiar with these properties from previous science classes. </a:t>
            </a:r>
          </a:p>
          <a:p>
            <a:pPr eaLnBrk="1" hangingPunct="1">
              <a:spcBef>
                <a:spcPct val="0"/>
              </a:spcBef>
            </a:pPr>
            <a:endParaRPr lang="en-US" baseline="0" dirty="0" smtClean="0"/>
          </a:p>
          <a:p>
            <a:pPr eaLnBrk="1" hangingPunct="1">
              <a:spcBef>
                <a:spcPct val="0"/>
              </a:spcBef>
            </a:pPr>
            <a:r>
              <a:rPr lang="en-US" baseline="0" dirty="0" smtClean="0"/>
              <a:t>The gas laws (Boyle’s, Charles’, Gay-Lussac's) have been introduced qualitatively. No formulas are given for the gas laws. Only qualitative understand is required for the gas law activity day. If your science class focuses on mathematical relationships, those can be separately taught before the gas law activities.</a:t>
            </a:r>
          </a:p>
          <a:p>
            <a:pPr eaLnBrk="1" hangingPunct="1">
              <a:spcBef>
                <a:spcPct val="0"/>
              </a:spcBef>
            </a:pPr>
            <a:endParaRPr lang="en-US" baseline="0" dirty="0" smtClean="0"/>
          </a:p>
          <a:p>
            <a:pPr eaLnBrk="1" hangingPunct="1">
              <a:spcBef>
                <a:spcPct val="0"/>
              </a:spcBef>
            </a:pPr>
            <a:r>
              <a:rPr lang="en-US" baseline="0" dirty="0" smtClean="0"/>
              <a:t>The PTV stick is helpful in remembering how the properties of pressure, temperature, and volume are related. Students should keep the PTV stick in their notebook for use in the gas law activity day.</a:t>
            </a:r>
          </a:p>
          <a:p>
            <a:pPr eaLnBrk="1" hangingPunct="1">
              <a:spcBef>
                <a:spcPct val="0"/>
              </a:spcBef>
            </a:pPr>
            <a:endParaRPr lang="en-US" baseline="0" dirty="0" smtClean="0"/>
          </a:p>
          <a:p>
            <a:pPr eaLnBrk="1" hangingPunct="1">
              <a:spcBef>
                <a:spcPct val="0"/>
              </a:spcBef>
            </a:pPr>
            <a:r>
              <a:rPr lang="en-US" baseline="0" dirty="0" smtClean="0"/>
              <a:t>Because students cannot see or touch gas, some may think it does not have mass. Others may think that because air is “light” (low density) it will lower the mass of the basketball instead of increase it. While the density of the basketball does decrease, its total mass increases.</a:t>
            </a:r>
          </a:p>
        </p:txBody>
      </p:sp>
      <p:sp>
        <p:nvSpPr>
          <p:cNvPr id="3993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F808D87F-C23D-4319-82CC-066A1D75685E}" type="slidenum">
              <a:rPr lang="en-US" sz="1200">
                <a:latin typeface="Calibri" panose="020F0502020204030204" pitchFamily="34" charset="0"/>
              </a:rPr>
              <a:pPr eaLnBrk="1" hangingPunct="1"/>
              <a:t>16</a:t>
            </a:fld>
            <a:endParaRPr lang="en-US" sz="1200">
              <a:latin typeface="Calibri" panose="020F0502020204030204" pitchFamily="34" charset="0"/>
            </a:endParaRPr>
          </a:p>
        </p:txBody>
      </p:sp>
    </p:spTree>
    <p:extLst>
      <p:ext uri="{BB962C8B-B14F-4D97-AF65-F5344CB8AC3E}">
        <p14:creationId xmlns:p14="http://schemas.microsoft.com/office/powerpoint/2010/main" val="315306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fld id="{97F0B4BD-69CF-4DB0-B33E-6B1EB69EB92D}" type="datetimeFigureOut">
              <a:rPr lang="en-US"/>
              <a:pPr/>
              <a:t>5/8/2013</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75D60C97-F2E5-45B4-825A-0F1379FF47A0}" type="slidenum">
              <a:rPr lang="en-US"/>
              <a:pPr/>
              <a:t>‹#›</a:t>
            </a:fld>
            <a:endParaRPr lang="en-US"/>
          </a:p>
        </p:txBody>
      </p:sp>
    </p:spTree>
    <p:extLst>
      <p:ext uri="{BB962C8B-B14F-4D97-AF65-F5344CB8AC3E}">
        <p14:creationId xmlns:p14="http://schemas.microsoft.com/office/powerpoint/2010/main" val="763747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FF743B-0167-449C-B39F-AABDD449B5E0}" type="datetimeFigureOut">
              <a:rPr lang="en-US"/>
              <a:pPr/>
              <a:t>5/8/2013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32FCFFB7-E940-40D9-BF3A-86BFB95EE699}" type="slidenum">
              <a:rPr lang="en-US"/>
              <a:pPr/>
              <a:t>‹#›</a:t>
            </a:fld>
            <a:endParaRPr lang="en-US"/>
          </a:p>
        </p:txBody>
      </p:sp>
    </p:spTree>
    <p:extLst>
      <p:ext uri="{BB962C8B-B14F-4D97-AF65-F5344CB8AC3E}">
        <p14:creationId xmlns:p14="http://schemas.microsoft.com/office/powerpoint/2010/main" val="131121505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fld id="{3EBDD020-8F2C-453B-AB35-EC9283DC5E17}" type="datetimeFigureOut">
              <a:rPr lang="en-US"/>
              <a:pPr/>
              <a:t>5/8/2013</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ACA9A38C-DEB6-4DDE-8839-6679342302C8}" type="slidenum">
              <a:rPr lang="en-US"/>
              <a:pPr/>
              <a:t>‹#›</a:t>
            </a:fld>
            <a:endParaRPr lang="en-US"/>
          </a:p>
        </p:txBody>
      </p:sp>
    </p:spTree>
    <p:extLst>
      <p:ext uri="{BB962C8B-B14F-4D97-AF65-F5344CB8AC3E}">
        <p14:creationId xmlns:p14="http://schemas.microsoft.com/office/powerpoint/2010/main" val="71761974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fld id="{F86ADA40-0470-42B7-ACB9-E95C06C3DA01}" type="datetimeFigureOut">
              <a:rPr lang="en-US"/>
              <a:pPr/>
              <a:t>5/8/2013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05E361D-5278-4082-8BE4-54C771040743}" type="slidenum">
              <a:rPr lang="en-US"/>
              <a:pPr/>
              <a:t>‹#›</a:t>
            </a:fld>
            <a:endParaRPr lang="en-US"/>
          </a:p>
        </p:txBody>
      </p:sp>
    </p:spTree>
    <p:extLst>
      <p:ext uri="{BB962C8B-B14F-4D97-AF65-F5344CB8AC3E}">
        <p14:creationId xmlns:p14="http://schemas.microsoft.com/office/powerpoint/2010/main" val="73877720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fld id="{0CED1DA4-5B75-476D-9B28-7162A8F68E29}" type="datetimeFigureOut">
              <a:rPr lang="en-US"/>
              <a:pPr/>
              <a:t>5/8/2013</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54BCDC39-0E4D-4943-9D83-A77E9D969369}" type="slidenum">
              <a:rPr lang="en-US"/>
              <a:pPr/>
              <a:t>‹#›</a:t>
            </a:fld>
            <a:endParaRPr lang="en-US"/>
          </a:p>
        </p:txBody>
      </p:sp>
    </p:spTree>
    <p:extLst>
      <p:ext uri="{BB962C8B-B14F-4D97-AF65-F5344CB8AC3E}">
        <p14:creationId xmlns:p14="http://schemas.microsoft.com/office/powerpoint/2010/main" val="19638516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1936B40-7A90-483C-AE65-CB56532060DC}" type="datetimeFigureOut">
              <a:rPr lang="en-US"/>
              <a:pPr/>
              <a:t>5/8/2013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2013F348-4799-4480-BAE5-2820037C58C0}" type="slidenum">
              <a:rPr lang="en-US"/>
              <a:pPr/>
              <a:t>‹#›</a:t>
            </a:fld>
            <a:endParaRPr lang="en-US"/>
          </a:p>
        </p:txBody>
      </p:sp>
    </p:spTree>
    <p:extLst>
      <p:ext uri="{BB962C8B-B14F-4D97-AF65-F5344CB8AC3E}">
        <p14:creationId xmlns:p14="http://schemas.microsoft.com/office/powerpoint/2010/main" val="219071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8" name="Date Placeholder 1"/>
          <p:cNvSpPr>
            <a:spLocks noGrp="1"/>
          </p:cNvSpPr>
          <p:nvPr>
            <p:ph type="dt" sz="half" idx="10"/>
          </p:nvPr>
        </p:nvSpPr>
        <p:spPr/>
        <p:txBody>
          <a:bodyPr/>
          <a:lstStyle>
            <a:lvl1pPr>
              <a:defRPr/>
            </a:lvl1pPr>
          </a:lstStyle>
          <a:p>
            <a:fld id="{6FC75738-2E10-456C-87C2-F66E98C4BF1A}" type="datetimeFigureOut">
              <a:rPr lang="en-US"/>
              <a:pPr/>
              <a:t>5/8/2013</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F06F5DD6-0B9D-4CF9-8C44-F8D79D4536C5}" type="slidenum">
              <a:rPr lang="en-US"/>
              <a:pPr/>
              <a:t>‹#›</a:t>
            </a:fld>
            <a:endParaRPr lang="en-US"/>
          </a:p>
        </p:txBody>
      </p:sp>
    </p:spTree>
    <p:extLst>
      <p:ext uri="{BB962C8B-B14F-4D97-AF65-F5344CB8AC3E}">
        <p14:creationId xmlns:p14="http://schemas.microsoft.com/office/powerpoint/2010/main" val="312246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3AD6118A-D236-4075-BC83-690355260907}" type="slidenum">
              <a:rPr lang="en-US"/>
              <a:pPr/>
              <a:t>‹#›</a:t>
            </a:fld>
            <a:endParaRPr lang="en-US"/>
          </a:p>
        </p:txBody>
      </p:sp>
      <p:sp>
        <p:nvSpPr>
          <p:cNvPr id="17" name="Date Placeholder 4"/>
          <p:cNvSpPr>
            <a:spLocks noGrp="1"/>
          </p:cNvSpPr>
          <p:nvPr>
            <p:ph type="dt" sz="half" idx="11"/>
          </p:nvPr>
        </p:nvSpPr>
        <p:spPr/>
        <p:txBody>
          <a:bodyPr/>
          <a:lstStyle>
            <a:lvl1pPr>
              <a:defRPr/>
            </a:lvl1pPr>
          </a:lstStyle>
          <a:p>
            <a:fld id="{1104351E-B5CD-4B2E-8957-661F820CFAA6}" type="datetimeFigureOut">
              <a:rPr lang="en-US"/>
              <a:pPr/>
              <a:t>5/8/2013</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62387578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B410F580-382D-44E5-921D-28B73A3E2387}" type="slidenum">
              <a:rPr lang="en-US"/>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fld id="{14E5976E-D164-4862-BAED-660DEBD5F686}" type="datetimeFigureOut">
              <a:rPr lang="en-US"/>
              <a:pPr/>
              <a:t>5/8/2013</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183096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4AA2569-E815-493D-A5F8-7F1447D2655D}" type="datetimeFigureOut">
              <a:rPr lang="en-US"/>
              <a:pPr/>
              <a:t>5/8/2013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BF8B2F-4F68-4B07-8465-8276279BA150}" type="slidenum">
              <a:rPr lang="en-US"/>
              <a:pPr/>
              <a:t>‹#›</a:t>
            </a:fld>
            <a:endParaRPr lang="en-US"/>
          </a:p>
        </p:txBody>
      </p:sp>
    </p:spTree>
    <p:extLst>
      <p:ext uri="{BB962C8B-B14F-4D97-AF65-F5344CB8AC3E}">
        <p14:creationId xmlns:p14="http://schemas.microsoft.com/office/powerpoint/2010/main" val="419777038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FBB7412D-DF69-4DB8-ABEA-15CCD37F1F92}" type="slidenum">
              <a:rPr lang="en-US"/>
              <a:pPr/>
              <a:t>‹#›</a:t>
            </a:fld>
            <a:endParaRPr lang="en-US"/>
          </a:p>
        </p:txBody>
      </p:sp>
      <p:sp>
        <p:nvSpPr>
          <p:cNvPr id="14" name="Date Placeholder 3"/>
          <p:cNvSpPr>
            <a:spLocks noGrp="1"/>
          </p:cNvSpPr>
          <p:nvPr>
            <p:ph type="dt" sz="half" idx="11"/>
          </p:nvPr>
        </p:nvSpPr>
        <p:spPr/>
        <p:txBody>
          <a:bodyPr/>
          <a:lstStyle>
            <a:lvl1pPr>
              <a:defRPr/>
            </a:lvl1pPr>
          </a:lstStyle>
          <a:p>
            <a:fld id="{EDABD1C6-9AFC-43B6-BC61-2F3CFD7A39CF}" type="datetimeFigureOut">
              <a:rPr lang="en-US"/>
              <a:pPr/>
              <a:t>5/8/2013</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9183353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defRPr>
            </a:lvl1pPr>
          </a:lstStyle>
          <a:p>
            <a:fld id="{09F4CBCD-78B9-44B5-AA9D-E5A5D91FF893}" type="datetimeFigureOut">
              <a:rPr lang="en-US"/>
              <a:pPr/>
              <a:t>5/8/2013</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ea typeface="+mn-ea"/>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DFE806A3-35B4-420A-A93C-8DEC0A4D3C07}" type="slidenum">
              <a:rPr lang="en-US"/>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rtl="0" eaLnBrk="0" fontAlgn="base" hangingPunct="0">
        <a:spcBef>
          <a:spcPct val="0"/>
        </a:spcBef>
        <a:spcAft>
          <a:spcPct val="0"/>
        </a:spcAft>
        <a:defRPr sz="3300" kern="1200">
          <a:solidFill>
            <a:srgbClr val="7B989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2pPr>
      <a:lvl3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3pPr>
      <a:lvl4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4pPr>
      <a:lvl5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5pPr>
      <a:lvl6pPr marL="457200" algn="ctr" rtl="0" fontAlgn="base">
        <a:spcBef>
          <a:spcPct val="0"/>
        </a:spcBef>
        <a:spcAft>
          <a:spcPct val="0"/>
        </a:spcAft>
        <a:defRPr sz="3300">
          <a:solidFill>
            <a:srgbClr val="7B9899"/>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7B9899"/>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7B9899"/>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7B9899"/>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S PGothic" panose="020B0600070205080204" pitchFamily="34" charset="-128"/>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S PGothic" panose="020B0600070205080204" pitchFamily="34" charset="-128"/>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S PGothic" panose="020B0600070205080204" pitchFamily="34"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chorCtr="0">
            <a:normAutofit/>
          </a:bodyPr>
          <a:lstStyle/>
          <a:p>
            <a:pPr eaLnBrk="1" fontAlgn="auto" hangingPunct="1">
              <a:spcAft>
                <a:spcPts val="0"/>
              </a:spcAft>
              <a:defRPr/>
            </a:pPr>
            <a:r>
              <a:rPr lang="en-US" dirty="0" smtClean="0">
                <a:ea typeface="+mj-ea"/>
                <a:cs typeface="+mj-cs"/>
              </a:rPr>
              <a:t>Properties of Gases</a:t>
            </a:r>
            <a:endParaRPr lang="en-US" dirty="0">
              <a:ea typeface="+mj-ea"/>
              <a:cs typeface="+mj-cs"/>
            </a:endParaRPr>
          </a:p>
        </p:txBody>
      </p:sp>
      <p:pic>
        <p:nvPicPr>
          <p:cNvPr id="5" name="Picture 8" descr="http://g4.img-dpreview.com/71E2657DD14148E49F2815089E6BC2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496" y="2913507"/>
            <a:ext cx="5779008" cy="325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characteristics of gases</a:t>
            </a:r>
            <a:endParaRPr lang="en-US" dirty="0"/>
          </a:p>
        </p:txBody>
      </p:sp>
      <p:sp>
        <p:nvSpPr>
          <p:cNvPr id="3" name="Content Placeholder 2"/>
          <p:cNvSpPr>
            <a:spLocks noGrp="1"/>
          </p:cNvSpPr>
          <p:nvPr>
            <p:ph sz="quarter" idx="1"/>
          </p:nvPr>
        </p:nvSpPr>
        <p:spPr/>
        <p:txBody>
          <a:bodyPr/>
          <a:lstStyle/>
          <a:p>
            <a:pPr>
              <a:defRPr/>
            </a:pPr>
            <a:endParaRPr lang="en-US" dirty="0" smtClean="0">
              <a:effectLst>
                <a:outerShdw blurRad="38100" dist="38100" dir="2700000" algn="tl">
                  <a:srgbClr val="000000">
                    <a:alpha val="43137"/>
                  </a:srgbClr>
                </a:outerShdw>
              </a:effectLst>
            </a:endParaRPr>
          </a:p>
          <a:p>
            <a:pPr>
              <a:lnSpc>
                <a:spcPct val="150000"/>
              </a:lnSpc>
              <a:defRPr/>
            </a:pPr>
            <a:r>
              <a:rPr lang="en-US" dirty="0" smtClean="0"/>
              <a:t>Fundamental state </a:t>
            </a:r>
            <a:r>
              <a:rPr lang="en-US" dirty="0"/>
              <a:t>of matter</a:t>
            </a:r>
          </a:p>
          <a:p>
            <a:pPr>
              <a:lnSpc>
                <a:spcPct val="150000"/>
              </a:lnSpc>
              <a:defRPr/>
            </a:pPr>
            <a:r>
              <a:rPr lang="en-US" dirty="0"/>
              <a:t>F</a:t>
            </a:r>
            <a:r>
              <a:rPr lang="en-US" dirty="0" smtClean="0"/>
              <a:t>ill </a:t>
            </a:r>
            <a:r>
              <a:rPr lang="en-US" dirty="0"/>
              <a:t>their containers</a:t>
            </a:r>
          </a:p>
          <a:p>
            <a:pPr>
              <a:lnSpc>
                <a:spcPct val="150000"/>
              </a:lnSpc>
              <a:defRPr/>
            </a:pPr>
            <a:r>
              <a:rPr lang="en-US" dirty="0"/>
              <a:t>C</a:t>
            </a:r>
            <a:r>
              <a:rPr lang="en-US" dirty="0" smtClean="0"/>
              <a:t>ompressible</a:t>
            </a:r>
            <a:endParaRPr lang="en-US" dirty="0"/>
          </a:p>
          <a:p>
            <a:pPr>
              <a:lnSpc>
                <a:spcPct val="150000"/>
              </a:lnSpc>
              <a:defRPr/>
            </a:pPr>
            <a:r>
              <a:rPr lang="en-US" dirty="0"/>
              <a:t>L</a:t>
            </a:r>
            <a:r>
              <a:rPr lang="en-US" dirty="0" smtClean="0"/>
              <a:t>ow </a:t>
            </a:r>
            <a:r>
              <a:rPr lang="en-US" dirty="0"/>
              <a:t>density</a:t>
            </a:r>
          </a:p>
          <a:p>
            <a:pPr>
              <a:lnSpc>
                <a:spcPct val="150000"/>
              </a:lnSpc>
              <a:defRPr/>
            </a:pPr>
            <a:r>
              <a:rPr lang="en-US" dirty="0"/>
              <a:t>E</a:t>
            </a:r>
            <a:r>
              <a:rPr lang="en-US" dirty="0" smtClean="0"/>
              <a:t>xerts </a:t>
            </a:r>
            <a:r>
              <a:rPr lang="en-US" dirty="0"/>
              <a:t>constant pressure </a:t>
            </a:r>
            <a:r>
              <a:rPr lang="en-US" dirty="0" smtClean="0"/>
              <a:t>its container</a:t>
            </a:r>
            <a:endParaRPr lang="en-US" dirty="0"/>
          </a:p>
        </p:txBody>
      </p:sp>
    </p:spTree>
    <p:extLst>
      <p:ext uri="{BB962C8B-B14F-4D97-AF65-F5344CB8AC3E}">
        <p14:creationId xmlns:p14="http://schemas.microsoft.com/office/powerpoint/2010/main" val="241796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279136"/>
            <a:ext cx="5867400" cy="969264"/>
          </a:xfrm>
        </p:spPr>
        <p:txBody>
          <a:bodyPr/>
          <a:lstStyle/>
          <a:p>
            <a:pPr algn="ctr"/>
            <a:r>
              <a:rPr lang="en-US" dirty="0" smtClean="0"/>
              <a:t/>
            </a:r>
            <a:br>
              <a:rPr lang="en-US" dirty="0" smtClean="0"/>
            </a:br>
            <a:r>
              <a:rPr lang="en-US" sz="3200" dirty="0" smtClean="0"/>
              <a:t>Properties of gases</a:t>
            </a:r>
            <a:endParaRPr lang="en-US" sz="3200" dirty="0"/>
          </a:p>
        </p:txBody>
      </p:sp>
      <p:sp>
        <p:nvSpPr>
          <p:cNvPr id="4" name="Text Placeholder 3"/>
          <p:cNvSpPr>
            <a:spLocks noGrp="1"/>
          </p:cNvSpPr>
          <p:nvPr>
            <p:ph type="body" sz="half" idx="2"/>
          </p:nvPr>
        </p:nvSpPr>
        <p:spPr/>
        <p:txBody>
          <a:bodyPr/>
          <a:lstStyle/>
          <a:p>
            <a:r>
              <a:rPr lang="en-US" sz="2200" b="1" dirty="0">
                <a:solidFill>
                  <a:schemeClr val="tx1"/>
                </a:solidFill>
              </a:rPr>
              <a:t>Temperature</a:t>
            </a:r>
            <a:r>
              <a:rPr lang="en-US" sz="2200" dirty="0">
                <a:solidFill>
                  <a:schemeClr val="tx1"/>
                </a:solidFill>
              </a:rPr>
              <a:t>: </a:t>
            </a:r>
            <a:endParaRPr lang="en-US" sz="2200" dirty="0" smtClean="0">
              <a:solidFill>
                <a:schemeClr val="tx1"/>
              </a:solidFill>
            </a:endParaRPr>
          </a:p>
          <a:p>
            <a:r>
              <a:rPr lang="en-US" sz="1800" dirty="0" smtClean="0">
                <a:effectLst>
                  <a:outerShdw blurRad="38100" dist="38100" dir="2700000" algn="tl">
                    <a:srgbClr val="000000">
                      <a:alpha val="43137"/>
                    </a:srgbClr>
                  </a:outerShdw>
                </a:effectLst>
              </a:rPr>
              <a:t>a </a:t>
            </a:r>
            <a:r>
              <a:rPr lang="en-US" sz="1800" dirty="0">
                <a:effectLst>
                  <a:outerShdw blurRad="38100" dist="38100" dir="2700000" algn="tl">
                    <a:srgbClr val="000000">
                      <a:alpha val="43137"/>
                    </a:srgbClr>
                  </a:outerShdw>
                </a:effectLst>
              </a:rPr>
              <a:t>measure of the average kinetic energy of molecules in  a </a:t>
            </a:r>
            <a:r>
              <a:rPr lang="en-US" sz="1800" dirty="0" smtClean="0">
                <a:effectLst>
                  <a:outerShdw blurRad="38100" dist="38100" dir="2700000" algn="tl">
                    <a:srgbClr val="000000">
                      <a:alpha val="43137"/>
                    </a:srgbClr>
                  </a:outerShdw>
                </a:effectLst>
              </a:rPr>
              <a:t>gas</a:t>
            </a:r>
          </a:p>
          <a:p>
            <a:endParaRPr lang="en-US" dirty="0" smtClean="0">
              <a:effectLst>
                <a:outerShdw blurRad="38100" dist="38100" dir="2700000" algn="tl">
                  <a:srgbClr val="000000">
                    <a:alpha val="43137"/>
                  </a:srgbClr>
                </a:outerShdw>
              </a:effectLst>
            </a:endParaRPr>
          </a:p>
          <a:p>
            <a:endParaRPr lang="en-US" dirty="0"/>
          </a:p>
        </p:txBody>
      </p:sp>
      <p:pic>
        <p:nvPicPr>
          <p:cNvPr id="5" name="Picture 4" descr="http://whs.wsd.wednet.edu/faculty/busse/mathhomepage/busseclasses/apphysics/studyguides/chapter11_2008/Images/11_08Figure.jpg"/>
          <p:cNvPicPr>
            <a:picLocks noChangeAspect="1" noChangeArrowheads="1"/>
          </p:cNvPicPr>
          <p:nvPr/>
        </p:nvPicPr>
        <p:blipFill rotWithShape="1">
          <a:blip r:embed="rId3">
            <a:extLst>
              <a:ext uri="{28A0092B-C50C-407E-A947-70E740481C1C}">
                <a14:useLocalDpi xmlns:a14="http://schemas.microsoft.com/office/drawing/2010/main" val="0"/>
              </a:ext>
            </a:extLst>
          </a:blip>
          <a:srcRect l="616" t="516" r="185" b="643"/>
          <a:stretch/>
        </p:blipFill>
        <p:spPr bwMode="auto">
          <a:xfrm>
            <a:off x="4632961" y="798041"/>
            <a:ext cx="3218687" cy="457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68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279136"/>
            <a:ext cx="5867400" cy="969264"/>
          </a:xfrm>
        </p:spPr>
        <p:txBody>
          <a:bodyPr/>
          <a:lstStyle/>
          <a:p>
            <a:pPr algn="ctr"/>
            <a:r>
              <a:rPr lang="en-US" dirty="0" smtClean="0"/>
              <a:t/>
            </a:r>
            <a:br>
              <a:rPr lang="en-US" dirty="0" smtClean="0"/>
            </a:br>
            <a:r>
              <a:rPr lang="en-US" sz="3200" dirty="0" smtClean="0"/>
              <a:t>Properties of gases</a:t>
            </a:r>
            <a:endParaRPr lang="en-US" sz="3200" dirty="0"/>
          </a:p>
        </p:txBody>
      </p:sp>
      <p:sp>
        <p:nvSpPr>
          <p:cNvPr id="4" name="Text Placeholder 3"/>
          <p:cNvSpPr>
            <a:spLocks noGrp="1"/>
          </p:cNvSpPr>
          <p:nvPr>
            <p:ph type="body" sz="half" idx="2"/>
          </p:nvPr>
        </p:nvSpPr>
        <p:spPr/>
        <p:txBody>
          <a:bodyPr/>
          <a:lstStyle/>
          <a:p>
            <a:r>
              <a:rPr lang="en-US" sz="2200" b="1" dirty="0" smtClean="0">
                <a:solidFill>
                  <a:schemeClr val="tx1"/>
                </a:solidFill>
              </a:rPr>
              <a:t>Volume</a:t>
            </a:r>
            <a:r>
              <a:rPr lang="en-US" sz="2200" dirty="0" smtClean="0">
                <a:solidFill>
                  <a:schemeClr val="tx1"/>
                </a:solidFill>
              </a:rPr>
              <a:t>: </a:t>
            </a:r>
          </a:p>
          <a:p>
            <a:r>
              <a:rPr lang="en-US" sz="1800" dirty="0" smtClean="0">
                <a:effectLst>
                  <a:outerShdw blurRad="38100" dist="38100" dir="2700000" algn="tl">
                    <a:srgbClr val="000000">
                      <a:alpha val="43137"/>
                    </a:srgbClr>
                  </a:outerShdw>
                </a:effectLst>
              </a:rPr>
              <a:t>the </a:t>
            </a:r>
            <a:r>
              <a:rPr lang="en-US" sz="1800" dirty="0">
                <a:effectLst>
                  <a:outerShdw blurRad="38100" dist="38100" dir="2700000" algn="tl">
                    <a:srgbClr val="000000">
                      <a:alpha val="43137"/>
                    </a:srgbClr>
                  </a:outerShdw>
                </a:effectLst>
              </a:rPr>
              <a:t>amount of space an object occupies. </a:t>
            </a:r>
            <a:endParaRPr lang="en-US" dirty="0" smtClean="0">
              <a:effectLst>
                <a:outerShdw blurRad="38100" dist="38100" dir="2700000" algn="tl">
                  <a:srgbClr val="000000">
                    <a:alpha val="43137"/>
                  </a:srgbClr>
                </a:outerShdw>
              </a:effectLst>
            </a:endParaRP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8045" y="990600"/>
            <a:ext cx="3882310" cy="4286070"/>
          </a:xfrm>
          <a:prstGeom prst="rect">
            <a:avLst/>
          </a:prstGeom>
        </p:spPr>
      </p:pic>
    </p:spTree>
    <p:extLst>
      <p:ext uri="{BB962C8B-B14F-4D97-AF65-F5344CB8AC3E}">
        <p14:creationId xmlns:p14="http://schemas.microsoft.com/office/powerpoint/2010/main" val="306709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279136"/>
            <a:ext cx="5867400" cy="969264"/>
          </a:xfrm>
        </p:spPr>
        <p:txBody>
          <a:bodyPr/>
          <a:lstStyle/>
          <a:p>
            <a:pPr algn="ctr"/>
            <a:r>
              <a:rPr lang="en-US" dirty="0" smtClean="0"/>
              <a:t/>
            </a:r>
            <a:br>
              <a:rPr lang="en-US" dirty="0" smtClean="0"/>
            </a:br>
            <a:r>
              <a:rPr lang="en-US" sz="3200" dirty="0" smtClean="0"/>
              <a:t>Properties of gases</a:t>
            </a:r>
            <a:endParaRPr lang="en-US" sz="3200" dirty="0"/>
          </a:p>
        </p:txBody>
      </p:sp>
      <p:sp>
        <p:nvSpPr>
          <p:cNvPr id="4" name="Text Placeholder 3"/>
          <p:cNvSpPr>
            <a:spLocks noGrp="1"/>
          </p:cNvSpPr>
          <p:nvPr>
            <p:ph type="body" sz="half" idx="2"/>
          </p:nvPr>
        </p:nvSpPr>
        <p:spPr/>
        <p:txBody>
          <a:bodyPr/>
          <a:lstStyle/>
          <a:p>
            <a:r>
              <a:rPr lang="en-US" sz="2200" b="1" dirty="0" smtClean="0">
                <a:solidFill>
                  <a:schemeClr val="tx1"/>
                </a:solidFill>
              </a:rPr>
              <a:t>Pressure</a:t>
            </a:r>
            <a:r>
              <a:rPr lang="en-US" sz="2200" dirty="0" smtClean="0">
                <a:solidFill>
                  <a:schemeClr val="tx1"/>
                </a:solidFill>
              </a:rPr>
              <a:t>: </a:t>
            </a:r>
          </a:p>
          <a:p>
            <a:r>
              <a:rPr lang="en-US" sz="1800" dirty="0" smtClean="0">
                <a:effectLst>
                  <a:outerShdw blurRad="38100" dist="38100" dir="2700000" algn="tl">
                    <a:srgbClr val="000000">
                      <a:alpha val="43137"/>
                    </a:srgbClr>
                  </a:outerShdw>
                </a:effectLst>
              </a:rPr>
              <a:t>the </a:t>
            </a:r>
            <a:r>
              <a:rPr lang="en-US" sz="1800" dirty="0">
                <a:effectLst>
                  <a:outerShdw blurRad="38100" dist="38100" dir="2700000" algn="tl">
                    <a:srgbClr val="000000">
                      <a:alpha val="43137"/>
                    </a:srgbClr>
                  </a:outerShdw>
                </a:effectLst>
              </a:rPr>
              <a:t>effect of a continuous force applied to a surface. Pressure is the amount of force acting per unit area. </a:t>
            </a:r>
          </a:p>
          <a:p>
            <a:endParaRPr lang="en-US" dirty="0">
              <a:effectLst>
                <a:outerShdw blurRad="38100" dist="38100" dir="2700000" algn="tl">
                  <a:srgbClr val="000000">
                    <a:alpha val="43137"/>
                  </a:srgbClr>
                </a:outerShdw>
              </a:effectLst>
            </a:endParaRPr>
          </a:p>
          <a:p>
            <a:endParaRPr lang="en-US" dirty="0" smtClean="0">
              <a:effectLst>
                <a:outerShdw blurRad="38100" dist="38100" dir="2700000" algn="tl">
                  <a:srgbClr val="000000">
                    <a:alpha val="43137"/>
                  </a:srgbClr>
                </a:outerShdw>
              </a:effectLst>
            </a:endParaRP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8045" y="990600"/>
            <a:ext cx="3882310" cy="4286070"/>
          </a:xfrm>
          <a:prstGeom prst="rect">
            <a:avLst/>
          </a:prstGeom>
        </p:spPr>
      </p:pic>
    </p:spTree>
    <p:extLst>
      <p:ext uri="{BB962C8B-B14F-4D97-AF65-F5344CB8AC3E}">
        <p14:creationId xmlns:p14="http://schemas.microsoft.com/office/powerpoint/2010/main" val="311813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279136"/>
            <a:ext cx="5867400" cy="969264"/>
          </a:xfrm>
        </p:spPr>
        <p:txBody>
          <a:bodyPr/>
          <a:lstStyle/>
          <a:p>
            <a:pPr algn="ctr"/>
            <a:r>
              <a:rPr lang="en-US" dirty="0" smtClean="0"/>
              <a:t/>
            </a:r>
            <a:br>
              <a:rPr lang="en-US" dirty="0" smtClean="0"/>
            </a:br>
            <a:r>
              <a:rPr lang="en-US" sz="3200" dirty="0" smtClean="0"/>
              <a:t>Properties of gases</a:t>
            </a:r>
            <a:endParaRPr lang="en-US" sz="3200" dirty="0"/>
          </a:p>
        </p:txBody>
      </p:sp>
      <p:sp>
        <p:nvSpPr>
          <p:cNvPr id="4" name="Text Placeholder 3"/>
          <p:cNvSpPr>
            <a:spLocks noGrp="1"/>
          </p:cNvSpPr>
          <p:nvPr>
            <p:ph type="body" sz="half" idx="2"/>
          </p:nvPr>
        </p:nvSpPr>
        <p:spPr/>
        <p:txBody>
          <a:bodyPr/>
          <a:lstStyle/>
          <a:p>
            <a:r>
              <a:rPr lang="en-US" sz="2200" b="1" dirty="0" smtClean="0">
                <a:solidFill>
                  <a:schemeClr val="tx1"/>
                </a:solidFill>
              </a:rPr>
              <a:t>Mass</a:t>
            </a:r>
            <a:r>
              <a:rPr lang="en-US" sz="2200" dirty="0" smtClean="0">
                <a:solidFill>
                  <a:schemeClr val="tx1"/>
                </a:solidFill>
              </a:rPr>
              <a:t>: </a:t>
            </a:r>
          </a:p>
          <a:p>
            <a:r>
              <a:rPr lang="en-US" sz="1800" dirty="0" smtClean="0">
                <a:effectLst>
                  <a:outerShdw blurRad="38100" dist="38100" dir="2700000" algn="tl">
                    <a:srgbClr val="000000">
                      <a:alpha val="43137"/>
                    </a:srgbClr>
                  </a:outerShdw>
                </a:effectLst>
              </a:rPr>
              <a:t>the amount of matter in an object</a:t>
            </a:r>
          </a:p>
          <a:p>
            <a:endParaRPr lang="en-US" sz="1800" dirty="0">
              <a:effectLst>
                <a:outerShdw blurRad="38100" dist="38100" dir="2700000" algn="tl">
                  <a:srgbClr val="000000">
                    <a:alpha val="43137"/>
                  </a:srgbClr>
                </a:outerShdw>
              </a:effectLst>
            </a:endParaRPr>
          </a:p>
          <a:p>
            <a:endParaRPr lang="en-US" dirty="0" smtClean="0">
              <a:effectLst>
                <a:outerShdw blurRad="38100" dist="38100" dir="2700000" algn="tl">
                  <a:srgbClr val="000000">
                    <a:alpha val="43137"/>
                  </a:srgbClr>
                </a:outerShdw>
              </a:effectLst>
            </a:endParaRPr>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8045" y="990600"/>
            <a:ext cx="3882310" cy="4286070"/>
          </a:xfrm>
          <a:prstGeom prst="rect">
            <a:avLst/>
          </a:prstGeom>
        </p:spPr>
      </p:pic>
    </p:spTree>
    <p:extLst>
      <p:ext uri="{BB962C8B-B14F-4D97-AF65-F5344CB8AC3E}">
        <p14:creationId xmlns:p14="http://schemas.microsoft.com/office/powerpoint/2010/main" val="2344319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Laws</a:t>
            </a:r>
            <a:endParaRPr lang="en-US" dirty="0"/>
          </a:p>
        </p:txBody>
      </p:sp>
      <p:sp>
        <p:nvSpPr>
          <p:cNvPr id="3" name="Content Placeholder 2"/>
          <p:cNvSpPr>
            <a:spLocks noGrp="1"/>
          </p:cNvSpPr>
          <p:nvPr>
            <p:ph sz="quarter" idx="1"/>
          </p:nvPr>
        </p:nvSpPr>
        <p:spPr/>
        <p:txBody>
          <a:bodyPr/>
          <a:lstStyle/>
          <a:p>
            <a:r>
              <a:rPr lang="en-US" dirty="0" smtClean="0"/>
              <a:t>The temperature, pressure, and volume of a gas are related:</a:t>
            </a:r>
          </a:p>
          <a:p>
            <a:endParaRPr lang="en-US" dirty="0"/>
          </a:p>
          <a:p>
            <a:pPr marL="998538" lvl="3" indent="0">
              <a:buFont typeface="Wingdings 2" panose="05020102010507070707" pitchFamily="18" charset="2"/>
              <a:buNone/>
              <a:defRPr/>
            </a:pPr>
            <a:r>
              <a:rPr lang="en-US" sz="2200" dirty="0"/>
              <a:t>pressure and volume: </a:t>
            </a:r>
            <a:r>
              <a:rPr lang="en-US" sz="2200" i="1" dirty="0"/>
              <a:t>Boyle’s </a:t>
            </a:r>
            <a:r>
              <a:rPr lang="en-US" sz="2200" i="1" dirty="0" smtClean="0"/>
              <a:t>law</a:t>
            </a:r>
          </a:p>
          <a:p>
            <a:pPr marL="998538" lvl="3" indent="0">
              <a:buFont typeface="Wingdings 2" panose="05020102010507070707" pitchFamily="18" charset="2"/>
              <a:buNone/>
              <a:defRPr/>
            </a:pPr>
            <a:endParaRPr lang="en-US" sz="2200" i="1" dirty="0"/>
          </a:p>
          <a:p>
            <a:pPr marL="998538" lvl="3" indent="0">
              <a:buFont typeface="Wingdings 2" panose="05020102010507070707" pitchFamily="18" charset="2"/>
              <a:buNone/>
              <a:defRPr/>
            </a:pPr>
            <a:r>
              <a:rPr lang="en-US" sz="2200" dirty="0"/>
              <a:t>volume and temperature: </a:t>
            </a:r>
            <a:r>
              <a:rPr lang="en-US" sz="2200" i="1" dirty="0"/>
              <a:t>Charles’ </a:t>
            </a:r>
            <a:r>
              <a:rPr lang="en-US" sz="2200" i="1" dirty="0" smtClean="0"/>
              <a:t>law</a:t>
            </a:r>
          </a:p>
          <a:p>
            <a:pPr marL="998538" lvl="3" indent="0">
              <a:buFont typeface="Wingdings 2" panose="05020102010507070707" pitchFamily="18" charset="2"/>
              <a:buNone/>
              <a:defRPr/>
            </a:pPr>
            <a:endParaRPr lang="en-US" sz="2200" i="1" dirty="0"/>
          </a:p>
          <a:p>
            <a:pPr marL="998538" lvl="3" indent="0">
              <a:buFont typeface="Wingdings 2" panose="05020102010507070707" pitchFamily="18" charset="2"/>
              <a:buNone/>
              <a:defRPr/>
            </a:pPr>
            <a:r>
              <a:rPr lang="en-US" sz="2200" dirty="0"/>
              <a:t>pressure and temperature: </a:t>
            </a:r>
            <a:r>
              <a:rPr lang="en-US" sz="2200" i="1" dirty="0"/>
              <a:t>Gay-Lussac’s law</a:t>
            </a:r>
          </a:p>
          <a:p>
            <a:endParaRPr lang="en-US" dirty="0"/>
          </a:p>
        </p:txBody>
      </p:sp>
    </p:spTree>
    <p:extLst>
      <p:ext uri="{BB962C8B-B14F-4D97-AF65-F5344CB8AC3E}">
        <p14:creationId xmlns:p14="http://schemas.microsoft.com/office/powerpoint/2010/main" val="13971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Laws</a:t>
            </a:r>
            <a:endParaRPr lang="en-US" dirty="0"/>
          </a:p>
        </p:txBody>
      </p:sp>
      <p:sp>
        <p:nvSpPr>
          <p:cNvPr id="3" name="Content Placeholder 2"/>
          <p:cNvSpPr>
            <a:spLocks noGrp="1"/>
          </p:cNvSpPr>
          <p:nvPr>
            <p:ph sz="quarter" idx="1"/>
          </p:nvPr>
        </p:nvSpPr>
        <p:spPr/>
        <p:txBody>
          <a:bodyPr/>
          <a:lstStyle/>
          <a:p>
            <a:pPr marL="273050" lvl="1">
              <a:buClr>
                <a:schemeClr val="accent1"/>
              </a:buClr>
              <a:buSzPct val="85000"/>
              <a:buFont typeface="Wingdings 2" panose="05020102010507070707" pitchFamily="18" charset="2"/>
              <a:buChar char=""/>
            </a:pPr>
            <a:endParaRPr lang="en-US" sz="2400" dirty="0" smtClean="0">
              <a:solidFill>
                <a:schemeClr val="tx1"/>
              </a:solidFill>
            </a:endParaRPr>
          </a:p>
          <a:p>
            <a:pPr marL="273050" lvl="1">
              <a:buClr>
                <a:schemeClr val="accent1"/>
              </a:buClr>
              <a:buSzPct val="85000"/>
              <a:buFont typeface="Wingdings 2" panose="05020102010507070707" pitchFamily="18" charset="2"/>
              <a:buChar char=""/>
            </a:pPr>
            <a:r>
              <a:rPr lang="en-US" sz="2400" dirty="0" smtClean="0">
                <a:solidFill>
                  <a:schemeClr val="tx1"/>
                </a:solidFill>
              </a:rPr>
              <a:t>pressure </a:t>
            </a:r>
            <a:r>
              <a:rPr lang="en-US" sz="2400" dirty="0">
                <a:solidFill>
                  <a:schemeClr val="tx1"/>
                </a:solidFill>
              </a:rPr>
              <a:t>and volume: </a:t>
            </a:r>
            <a:r>
              <a:rPr lang="en-US" sz="2400" i="1" dirty="0">
                <a:solidFill>
                  <a:schemeClr val="tx1"/>
                </a:solidFill>
              </a:rPr>
              <a:t>Boyle’s </a:t>
            </a:r>
            <a:r>
              <a:rPr lang="en-US" sz="2400" i="1" dirty="0" smtClean="0">
                <a:solidFill>
                  <a:schemeClr val="tx1"/>
                </a:solidFill>
              </a:rPr>
              <a:t>law</a:t>
            </a:r>
            <a:endParaRPr lang="en-US" sz="2400" dirty="0" smtClean="0">
              <a:solidFill>
                <a:schemeClr val="tx1"/>
              </a:solidFill>
            </a:endParaRPr>
          </a:p>
          <a:p>
            <a:pPr marL="274638" lvl="1" indent="0">
              <a:buNone/>
            </a:pPr>
            <a:r>
              <a:rPr lang="en-US" dirty="0" smtClean="0"/>
              <a:t> </a:t>
            </a:r>
          </a:p>
          <a:p>
            <a:pPr marL="274638" lvl="1" indent="0">
              <a:buNone/>
            </a:pPr>
            <a:endParaRPr lang="en-US" i="1" u="sng" dirty="0" smtClean="0">
              <a:solidFill>
                <a:schemeClr val="accent1"/>
              </a:solidFill>
            </a:endParaRPr>
          </a:p>
          <a:p>
            <a:pPr marL="274638" lvl="1" indent="0">
              <a:buNone/>
            </a:pPr>
            <a:endParaRPr lang="en-US" i="1" u="sng" dirty="0">
              <a:solidFill>
                <a:schemeClr val="accent1"/>
              </a:solidFill>
            </a:endParaRPr>
          </a:p>
          <a:p>
            <a:pPr marL="274638" lvl="1" indent="0">
              <a:buNone/>
            </a:pPr>
            <a:r>
              <a:rPr lang="en-US" dirty="0" smtClean="0">
                <a:solidFill>
                  <a:schemeClr val="tx1"/>
                </a:solidFill>
              </a:rPr>
              <a:t>     P and V are </a:t>
            </a:r>
            <a:r>
              <a:rPr lang="en-US" i="1" dirty="0" smtClean="0">
                <a:solidFill>
                  <a:schemeClr val="tx1"/>
                </a:solidFill>
              </a:rPr>
              <a:t>inversely </a:t>
            </a:r>
          </a:p>
          <a:p>
            <a:pPr marL="274638" lvl="1" indent="0">
              <a:buNone/>
            </a:pPr>
            <a:r>
              <a:rPr lang="en-US" dirty="0">
                <a:solidFill>
                  <a:schemeClr val="tx1"/>
                </a:solidFill>
              </a:rPr>
              <a:t> </a:t>
            </a:r>
            <a:r>
              <a:rPr lang="en-US" dirty="0" smtClean="0">
                <a:solidFill>
                  <a:schemeClr val="tx1"/>
                </a:solidFill>
              </a:rPr>
              <a:t>          proportional</a:t>
            </a:r>
          </a:p>
          <a:p>
            <a:pPr marL="274638" lvl="1" indent="0">
              <a:buNone/>
            </a:pPr>
            <a:r>
              <a:rPr lang="en-US" dirty="0">
                <a:solidFill>
                  <a:schemeClr val="tx1"/>
                </a:solidFill>
              </a:rPr>
              <a:t/>
            </a:r>
            <a:br>
              <a:rPr lang="en-US" dirty="0">
                <a:solidFill>
                  <a:schemeClr val="tx1"/>
                </a:solidFill>
              </a:rPr>
            </a:br>
            <a:endParaRPr lang="en-US" dirty="0">
              <a:solidFill>
                <a:schemeClr val="tx1"/>
              </a:solidFill>
            </a:endParaRPr>
          </a:p>
        </p:txBody>
      </p:sp>
      <p:pic>
        <p:nvPicPr>
          <p:cNvPr id="4" name="Picture 3"/>
          <p:cNvPicPr>
            <a:picLocks noChangeAspect="1"/>
          </p:cNvPicPr>
          <p:nvPr/>
        </p:nvPicPr>
        <p:blipFill>
          <a:blip r:embed="rId3"/>
          <a:stretch>
            <a:fillRect/>
          </a:stretch>
        </p:blipFill>
        <p:spPr>
          <a:xfrm>
            <a:off x="4154466" y="2771523"/>
            <a:ext cx="4461499" cy="312146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82090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Laws</a:t>
            </a:r>
            <a:endParaRPr lang="en-US" dirty="0"/>
          </a:p>
        </p:txBody>
      </p:sp>
      <p:sp>
        <p:nvSpPr>
          <p:cNvPr id="3" name="Content Placeholder 2"/>
          <p:cNvSpPr>
            <a:spLocks noGrp="1"/>
          </p:cNvSpPr>
          <p:nvPr>
            <p:ph sz="quarter" idx="1"/>
          </p:nvPr>
        </p:nvSpPr>
        <p:spPr/>
        <p:txBody>
          <a:bodyPr/>
          <a:lstStyle/>
          <a:p>
            <a:pPr marL="273050" lvl="1">
              <a:buClr>
                <a:schemeClr val="accent1"/>
              </a:buClr>
              <a:buSzPct val="85000"/>
              <a:buFont typeface="Wingdings 2" panose="05020102010507070707" pitchFamily="18" charset="2"/>
              <a:buChar char=""/>
            </a:pPr>
            <a:endParaRPr lang="en-US" sz="2400" dirty="0" smtClean="0">
              <a:solidFill>
                <a:schemeClr val="tx1"/>
              </a:solidFill>
            </a:endParaRPr>
          </a:p>
          <a:p>
            <a:pPr marL="273050" lvl="1">
              <a:buClr>
                <a:schemeClr val="accent1"/>
              </a:buClr>
              <a:buSzPct val="85000"/>
              <a:buFont typeface="Wingdings 2" panose="05020102010507070707" pitchFamily="18" charset="2"/>
              <a:buChar char=""/>
            </a:pPr>
            <a:r>
              <a:rPr lang="en-US" sz="2400" dirty="0" smtClean="0">
                <a:solidFill>
                  <a:schemeClr val="tx1"/>
                </a:solidFill>
              </a:rPr>
              <a:t>volume </a:t>
            </a:r>
            <a:r>
              <a:rPr lang="en-US" sz="2400" dirty="0">
                <a:solidFill>
                  <a:schemeClr val="tx1"/>
                </a:solidFill>
              </a:rPr>
              <a:t>and temperature: </a:t>
            </a:r>
            <a:r>
              <a:rPr lang="en-US" sz="2400" i="1" dirty="0">
                <a:solidFill>
                  <a:schemeClr val="tx1"/>
                </a:solidFill>
              </a:rPr>
              <a:t>Charles’ law</a:t>
            </a:r>
          </a:p>
          <a:p>
            <a:endParaRPr lang="en-US" sz="2400" dirty="0" smtClean="0"/>
          </a:p>
          <a:p>
            <a:pPr marL="274638" lvl="1" indent="0">
              <a:buNone/>
            </a:pPr>
            <a:r>
              <a:rPr lang="en-US" dirty="0" smtClean="0"/>
              <a:t> </a:t>
            </a:r>
          </a:p>
          <a:p>
            <a:pPr marL="274638" lvl="1" indent="0">
              <a:buNone/>
            </a:pPr>
            <a:endParaRPr lang="en-US" i="1" u="sng" dirty="0">
              <a:solidFill>
                <a:schemeClr val="accent1"/>
              </a:solidFill>
            </a:endParaRPr>
          </a:p>
          <a:p>
            <a:pPr marL="274638" lvl="1" indent="0">
              <a:buNone/>
            </a:pPr>
            <a:r>
              <a:rPr lang="en-US" dirty="0" smtClean="0">
                <a:solidFill>
                  <a:schemeClr val="tx1"/>
                </a:solidFill>
              </a:rPr>
              <a:t>     V and T are </a:t>
            </a:r>
            <a:r>
              <a:rPr lang="en-US" i="1" dirty="0" smtClean="0">
                <a:solidFill>
                  <a:schemeClr val="tx1"/>
                </a:solidFill>
              </a:rPr>
              <a:t>directly</a:t>
            </a:r>
          </a:p>
          <a:p>
            <a:pPr marL="274638" lvl="1" indent="0">
              <a:buNone/>
            </a:pPr>
            <a:r>
              <a:rPr lang="en-US" dirty="0">
                <a:solidFill>
                  <a:schemeClr val="tx1"/>
                </a:solidFill>
              </a:rPr>
              <a:t> </a:t>
            </a:r>
            <a:r>
              <a:rPr lang="en-US" dirty="0" smtClean="0">
                <a:solidFill>
                  <a:schemeClr val="tx1"/>
                </a:solidFill>
              </a:rPr>
              <a:t>          proportional</a:t>
            </a:r>
          </a:p>
          <a:p>
            <a:pPr marL="274638" lvl="1" indent="0">
              <a:buNone/>
            </a:pPr>
            <a:r>
              <a:rPr lang="en-US" dirty="0">
                <a:solidFill>
                  <a:schemeClr val="tx1"/>
                </a:solidFill>
              </a:rPr>
              <a:t/>
            </a:r>
            <a:br>
              <a:rPr lang="en-US" dirty="0">
                <a:solidFill>
                  <a:schemeClr val="tx1"/>
                </a:solidFill>
              </a:rPr>
            </a:br>
            <a:endParaRPr lang="en-US" dirty="0">
              <a:solidFill>
                <a:schemeClr val="tx1"/>
              </a:solidFill>
            </a:endParaRPr>
          </a:p>
        </p:txBody>
      </p:sp>
      <p:pic>
        <p:nvPicPr>
          <p:cNvPr id="5" name="Picture 2" descr="http://www.aculator.com/formula/temp/Volume_from_Charles_law.png"/>
          <p:cNvPicPr>
            <a:picLocks noChangeAspect="1" noChangeArrowheads="1"/>
          </p:cNvPicPr>
          <p:nvPr/>
        </p:nvPicPr>
        <p:blipFill>
          <a:blip r:embed="rId3"/>
          <a:srcRect/>
          <a:stretch>
            <a:fillRect/>
          </a:stretch>
        </p:blipFill>
        <p:spPr bwMode="auto">
          <a:xfrm>
            <a:off x="3822032" y="2691685"/>
            <a:ext cx="4739648" cy="3155323"/>
          </a:xfrm>
          <a:prstGeom prst="rect">
            <a:avLst/>
          </a:prstGeom>
          <a:noFill/>
          <a:effectLst>
            <a:outerShdw blurRad="50800" dist="38100" dir="2700000" algn="tl" rotWithShape="0">
              <a:prstClr val="black">
                <a:alpha val="40000"/>
              </a:prstClr>
            </a:outerShdw>
          </a:effectLst>
          <a:extLst/>
        </p:spPr>
      </p:pic>
    </p:spTree>
    <p:extLst>
      <p:ext uri="{BB962C8B-B14F-4D97-AF65-F5344CB8AC3E}">
        <p14:creationId xmlns:p14="http://schemas.microsoft.com/office/powerpoint/2010/main" val="95914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Laws</a:t>
            </a:r>
            <a:endParaRPr lang="en-US" dirty="0"/>
          </a:p>
        </p:txBody>
      </p:sp>
      <p:sp>
        <p:nvSpPr>
          <p:cNvPr id="3" name="Content Placeholder 2"/>
          <p:cNvSpPr>
            <a:spLocks noGrp="1"/>
          </p:cNvSpPr>
          <p:nvPr>
            <p:ph sz="quarter" idx="1"/>
          </p:nvPr>
        </p:nvSpPr>
        <p:spPr/>
        <p:txBody>
          <a:bodyPr/>
          <a:lstStyle/>
          <a:p>
            <a:pPr marL="273050" lvl="1">
              <a:buClr>
                <a:schemeClr val="accent1"/>
              </a:buClr>
              <a:buSzPct val="85000"/>
              <a:buFont typeface="Wingdings 2" panose="05020102010507070707" pitchFamily="18" charset="2"/>
              <a:buChar char=""/>
            </a:pPr>
            <a:endParaRPr lang="en-US" sz="2400" dirty="0" smtClean="0">
              <a:solidFill>
                <a:schemeClr val="tx1"/>
              </a:solidFill>
            </a:endParaRPr>
          </a:p>
          <a:p>
            <a:pPr marL="273050" lvl="1">
              <a:buClr>
                <a:schemeClr val="accent1"/>
              </a:buClr>
              <a:buSzPct val="85000"/>
              <a:buFont typeface="Wingdings 2" panose="05020102010507070707" pitchFamily="18" charset="2"/>
              <a:buChar char=""/>
            </a:pPr>
            <a:r>
              <a:rPr lang="en-US" sz="2400" dirty="0" smtClean="0">
                <a:solidFill>
                  <a:schemeClr val="tx1"/>
                </a:solidFill>
              </a:rPr>
              <a:t>pressure </a:t>
            </a:r>
            <a:r>
              <a:rPr lang="en-US" sz="2400" dirty="0">
                <a:solidFill>
                  <a:schemeClr val="tx1"/>
                </a:solidFill>
              </a:rPr>
              <a:t>and temperature: </a:t>
            </a:r>
            <a:r>
              <a:rPr lang="en-US" sz="2400" i="1" dirty="0">
                <a:solidFill>
                  <a:schemeClr val="tx1"/>
                </a:solidFill>
              </a:rPr>
              <a:t>Gay-Lussac’s law</a:t>
            </a:r>
          </a:p>
          <a:p>
            <a:endParaRPr lang="en-US" dirty="0" smtClean="0"/>
          </a:p>
          <a:p>
            <a:pPr marL="274638" lvl="1" indent="0">
              <a:buNone/>
            </a:pPr>
            <a:endParaRPr lang="en-US" i="1" u="sng" dirty="0" smtClean="0">
              <a:solidFill>
                <a:schemeClr val="accent1"/>
              </a:solidFill>
            </a:endParaRPr>
          </a:p>
          <a:p>
            <a:pPr marL="274638" lvl="1" indent="0">
              <a:buNone/>
            </a:pPr>
            <a:endParaRPr lang="en-US" i="1" u="sng" dirty="0">
              <a:solidFill>
                <a:schemeClr val="accent1"/>
              </a:solidFill>
            </a:endParaRPr>
          </a:p>
          <a:p>
            <a:pPr marL="274638" lvl="1" indent="0">
              <a:buNone/>
            </a:pPr>
            <a:r>
              <a:rPr lang="en-US" dirty="0" smtClean="0">
                <a:solidFill>
                  <a:schemeClr val="tx1"/>
                </a:solidFill>
              </a:rPr>
              <a:t>     P and T are </a:t>
            </a:r>
            <a:r>
              <a:rPr lang="en-US" i="1" dirty="0" smtClean="0">
                <a:solidFill>
                  <a:schemeClr val="tx1"/>
                </a:solidFill>
              </a:rPr>
              <a:t>directly</a:t>
            </a:r>
          </a:p>
          <a:p>
            <a:pPr marL="274638" lvl="1" indent="0">
              <a:buNone/>
            </a:pPr>
            <a:r>
              <a:rPr lang="en-US" dirty="0">
                <a:solidFill>
                  <a:schemeClr val="tx1"/>
                </a:solidFill>
              </a:rPr>
              <a:t> </a:t>
            </a:r>
            <a:r>
              <a:rPr lang="en-US" dirty="0" smtClean="0">
                <a:solidFill>
                  <a:schemeClr val="tx1"/>
                </a:solidFill>
              </a:rPr>
              <a:t>          proportional</a:t>
            </a:r>
          </a:p>
          <a:p>
            <a:pPr marL="274638" lvl="1" indent="0">
              <a:buNone/>
            </a:pPr>
            <a:r>
              <a:rPr lang="en-US" dirty="0">
                <a:solidFill>
                  <a:schemeClr val="tx1"/>
                </a:solidFill>
              </a:rPr>
              <a:t/>
            </a:r>
            <a:br>
              <a:rPr lang="en-US" dirty="0">
                <a:solidFill>
                  <a:schemeClr val="tx1"/>
                </a:solidFill>
              </a:rPr>
            </a:br>
            <a:endParaRPr lang="en-US" dirty="0">
              <a:solidFill>
                <a:schemeClr val="tx1"/>
              </a:solidFill>
            </a:endParaRPr>
          </a:p>
        </p:txBody>
      </p:sp>
      <p:pic>
        <p:nvPicPr>
          <p:cNvPr id="6" name="Picture 2" descr="http://upload.wikimedia.org/wikipedia/commons/thumb/8/84/Temperature_Pressure_law.svg/500px-Temperature_Pressure_law.svg.png"/>
          <p:cNvPicPr>
            <a:picLocks noChangeAspect="1" noChangeArrowheads="1"/>
          </p:cNvPicPr>
          <p:nvPr/>
        </p:nvPicPr>
        <p:blipFill rotWithShape="1">
          <a:blip r:embed="rId3"/>
          <a:srcRect t="22573"/>
          <a:stretch/>
        </p:blipFill>
        <p:spPr bwMode="auto">
          <a:xfrm>
            <a:off x="3799431" y="3000777"/>
            <a:ext cx="4897106" cy="2685246"/>
          </a:xfrm>
          <a:prstGeom prst="rect">
            <a:avLst/>
          </a:prstGeom>
          <a:solidFill>
            <a:schemeClr val="bg1"/>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5596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Laws</a:t>
            </a:r>
            <a:endParaRPr lang="en-US" dirty="0"/>
          </a:p>
        </p:txBody>
      </p:sp>
      <p:sp>
        <p:nvSpPr>
          <p:cNvPr id="3" name="Content Placeholder 2"/>
          <p:cNvSpPr>
            <a:spLocks noGrp="1"/>
          </p:cNvSpPr>
          <p:nvPr>
            <p:ph sz="quarter" idx="1"/>
          </p:nvPr>
        </p:nvSpPr>
        <p:spPr>
          <a:xfrm>
            <a:off x="301752" y="1527048"/>
            <a:ext cx="8503920" cy="2130552"/>
          </a:xfrm>
        </p:spPr>
        <p:txBody>
          <a:bodyPr/>
          <a:lstStyle/>
          <a:p>
            <a:r>
              <a:rPr lang="en-US" dirty="0" smtClean="0"/>
              <a:t>A helpful way to remember the gas laws</a:t>
            </a:r>
          </a:p>
          <a:p>
            <a:pPr marL="0" indent="0" algn="ctr">
              <a:buNone/>
            </a:pPr>
            <a:r>
              <a:rPr lang="en-US" u="sng" dirty="0" smtClean="0">
                <a:solidFill>
                  <a:schemeClr val="accent1"/>
                </a:solidFill>
              </a:rPr>
              <a:t>PTV stick</a:t>
            </a:r>
          </a:p>
          <a:p>
            <a:pPr lvl="4"/>
            <a:endParaRPr lang="en-US" dirty="0"/>
          </a:p>
        </p:txBody>
      </p:sp>
      <p:sp>
        <p:nvSpPr>
          <p:cNvPr id="4" name="Rounded Rectangle 3"/>
          <p:cNvSpPr/>
          <p:nvPr/>
        </p:nvSpPr>
        <p:spPr>
          <a:xfrm>
            <a:off x="524910" y="3832356"/>
            <a:ext cx="2286000" cy="457200"/>
          </a:xfrm>
          <a:prstGeom prst="roundRect">
            <a:avLst/>
          </a:prstGeom>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000" dirty="0">
                <a:latin typeface="Arial" panose="020B0604020202020204" pitchFamily="34" charset="0"/>
                <a:cs typeface="Arial" panose="020B0604020202020204" pitchFamily="34" charset="0"/>
              </a:rPr>
              <a:t>P      T      V</a:t>
            </a:r>
          </a:p>
        </p:txBody>
      </p:sp>
      <p:sp>
        <p:nvSpPr>
          <p:cNvPr id="5" name="Rounded Rectangle 4"/>
          <p:cNvSpPr/>
          <p:nvPr/>
        </p:nvSpPr>
        <p:spPr>
          <a:xfrm>
            <a:off x="3548063" y="3532660"/>
            <a:ext cx="2286000" cy="457200"/>
          </a:xfrm>
          <a:prstGeom prst="roundRect">
            <a:avLst/>
          </a:prstGeom>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000" dirty="0">
                <a:latin typeface="Arial" panose="020B0604020202020204" pitchFamily="34" charset="0"/>
                <a:cs typeface="Arial" panose="020B0604020202020204" pitchFamily="34" charset="0"/>
              </a:rPr>
              <a:t>P      T      V</a:t>
            </a:r>
          </a:p>
        </p:txBody>
      </p:sp>
      <p:sp>
        <p:nvSpPr>
          <p:cNvPr id="6" name="Rounded Rectangle 5"/>
          <p:cNvSpPr/>
          <p:nvPr/>
        </p:nvSpPr>
        <p:spPr>
          <a:xfrm rot="2050408">
            <a:off x="6481079" y="3619677"/>
            <a:ext cx="2286000" cy="457200"/>
          </a:xfrm>
          <a:prstGeom prst="roundRect">
            <a:avLst/>
          </a:prstGeom>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000" dirty="0">
                <a:latin typeface="Arial" panose="020B0604020202020204" pitchFamily="34" charset="0"/>
                <a:cs typeface="Arial" panose="020B0604020202020204" pitchFamily="34" charset="0"/>
              </a:rPr>
              <a:t>P      T      V</a:t>
            </a:r>
          </a:p>
        </p:txBody>
      </p:sp>
      <p:pic>
        <p:nvPicPr>
          <p:cNvPr id="7" name="Picture 8"/>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875281" y="3099928"/>
            <a:ext cx="3001962"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834063" y="3163904"/>
            <a:ext cx="3001962" cy="3001963"/>
          </a:xfrm>
          <a:prstGeom prst="rect">
            <a:avLst/>
          </a:prstGeom>
          <a:noFill/>
          <a:ln>
            <a:noFill/>
          </a:ln>
          <a:extLst/>
        </p:spPr>
      </p:pic>
      <p:sp>
        <p:nvSpPr>
          <p:cNvPr id="9" name="TextBox 8"/>
          <p:cNvSpPr txBox="1"/>
          <p:nvPr/>
        </p:nvSpPr>
        <p:spPr>
          <a:xfrm>
            <a:off x="385210" y="4629281"/>
            <a:ext cx="2468880" cy="52322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a:spAutoFit/>
          </a:bodyPr>
          <a:lstStyle/>
          <a:p>
            <a:pPr algn="ctr" fontAlgn="auto">
              <a:spcBef>
                <a:spcPts val="0"/>
              </a:spcBef>
              <a:spcAft>
                <a:spcPts val="0"/>
              </a:spcAft>
              <a:defRPr/>
            </a:pPr>
            <a:r>
              <a:rPr lang="en-US" sz="1400" dirty="0">
                <a:solidFill>
                  <a:srgbClr val="FF0000"/>
                </a:solidFill>
                <a:latin typeface="Arial" panose="020B0604020202020204" pitchFamily="34" charset="0"/>
                <a:cs typeface="Arial" panose="020B0604020202020204" pitchFamily="34" charset="0"/>
              </a:rPr>
              <a:t>Decide which two properties you would like to compare</a:t>
            </a:r>
          </a:p>
        </p:txBody>
      </p:sp>
      <p:sp>
        <p:nvSpPr>
          <p:cNvPr id="10" name="TextBox 9"/>
          <p:cNvSpPr txBox="1"/>
          <p:nvPr/>
        </p:nvSpPr>
        <p:spPr>
          <a:xfrm>
            <a:off x="3315027" y="4624454"/>
            <a:ext cx="2286000" cy="52322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a:spAutoFit/>
          </a:bodyPr>
          <a:lstStyle/>
          <a:p>
            <a:pPr algn="ctr" fontAlgn="auto">
              <a:spcBef>
                <a:spcPts val="0"/>
              </a:spcBef>
              <a:spcAft>
                <a:spcPts val="0"/>
              </a:spcAft>
              <a:defRPr/>
            </a:pPr>
            <a:r>
              <a:rPr lang="en-US" sz="1400" dirty="0">
                <a:solidFill>
                  <a:srgbClr val="FF0000"/>
                </a:solidFill>
                <a:latin typeface="Arial" panose="020B0604020202020204" pitchFamily="34" charset="0"/>
                <a:cs typeface="Arial" panose="020B0604020202020204" pitchFamily="34" charset="0"/>
              </a:rPr>
              <a:t>We would like to compare pressure and volume</a:t>
            </a:r>
          </a:p>
        </p:txBody>
      </p:sp>
      <p:sp>
        <p:nvSpPr>
          <p:cNvPr id="11" name="TextBox 10"/>
          <p:cNvSpPr txBox="1"/>
          <p:nvPr/>
        </p:nvSpPr>
        <p:spPr>
          <a:xfrm>
            <a:off x="6040773" y="4887560"/>
            <a:ext cx="2468880" cy="738664"/>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a:spAutoFit/>
          </a:bodyPr>
          <a:lstStyle/>
          <a:p>
            <a:pPr algn="ctr" fontAlgn="auto">
              <a:spcBef>
                <a:spcPts val="0"/>
              </a:spcBef>
              <a:spcAft>
                <a:spcPts val="0"/>
              </a:spcAft>
              <a:defRPr/>
            </a:pPr>
            <a:r>
              <a:rPr lang="en-US" sz="1400" dirty="0">
                <a:solidFill>
                  <a:srgbClr val="FF0000"/>
                </a:solidFill>
                <a:latin typeface="Arial" panose="020B0604020202020204" pitchFamily="34" charset="0"/>
                <a:cs typeface="Arial" panose="020B0604020202020204" pitchFamily="34" charset="0"/>
              </a:rPr>
              <a:t>If pressure increases, then volume decreases as temperature is held constant</a:t>
            </a:r>
          </a:p>
        </p:txBody>
      </p:sp>
    </p:spTree>
    <p:extLst>
      <p:ext uri="{BB962C8B-B14F-4D97-AF65-F5344CB8AC3E}">
        <p14:creationId xmlns:p14="http://schemas.microsoft.com/office/powerpoint/2010/main" val="326401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has Mass demo </a:t>
            </a:r>
            <a:r>
              <a:rPr lang="en-US" sz="1400" dirty="0" smtClean="0"/>
              <a:t>(adapted from American Chemical Society acs.com)</a:t>
            </a:r>
            <a:endParaRPr lang="en-US" sz="1400" dirty="0"/>
          </a:p>
        </p:txBody>
      </p:sp>
      <p:sp>
        <p:nvSpPr>
          <p:cNvPr id="3" name="Content Placeholder 2"/>
          <p:cNvSpPr>
            <a:spLocks noGrp="1"/>
          </p:cNvSpPr>
          <p:nvPr>
            <p:ph sz="quarter" idx="1"/>
          </p:nvPr>
        </p:nvSpPr>
        <p:spPr>
          <a:xfrm>
            <a:off x="301752" y="1527048"/>
            <a:ext cx="8503920" cy="3469495"/>
          </a:xfrm>
        </p:spPr>
        <p:txBody>
          <a:bodyPr/>
          <a:lstStyle/>
          <a:p>
            <a:pPr marL="0" indent="0">
              <a:buNone/>
              <a:defRPr/>
            </a:pPr>
            <a:r>
              <a:rPr lang="en-US" sz="3000" b="1" dirty="0"/>
              <a:t>Basketball</a:t>
            </a:r>
          </a:p>
          <a:p>
            <a:pPr>
              <a:defRPr/>
            </a:pPr>
            <a:endParaRPr lang="en-US" sz="1800" b="1" dirty="0" smtClean="0"/>
          </a:p>
          <a:p>
            <a:pPr>
              <a:defRPr/>
            </a:pPr>
            <a:r>
              <a:rPr lang="en-US" sz="1800" b="1" dirty="0" smtClean="0"/>
              <a:t>Place </a:t>
            </a:r>
            <a:r>
              <a:rPr lang="en-US" sz="1800" b="1" dirty="0"/>
              <a:t>the deflated ball on the balance to get the initial mass</a:t>
            </a:r>
            <a:r>
              <a:rPr lang="en-US" sz="1800" b="1" dirty="0" smtClean="0"/>
              <a:t>.</a:t>
            </a:r>
          </a:p>
          <a:p>
            <a:pPr>
              <a:defRPr/>
            </a:pPr>
            <a:endParaRPr lang="en-US" sz="1800" b="1" dirty="0"/>
          </a:p>
          <a:p>
            <a:pPr>
              <a:defRPr/>
            </a:pPr>
            <a:r>
              <a:rPr lang="en-US" sz="1800" b="1" dirty="0"/>
              <a:t>Ask students if they think the ball will weigh more or less after you pump air into it</a:t>
            </a:r>
            <a:r>
              <a:rPr lang="en-US" sz="1800" b="1" dirty="0" smtClean="0"/>
              <a:t>.</a:t>
            </a:r>
          </a:p>
          <a:p>
            <a:pPr>
              <a:defRPr/>
            </a:pPr>
            <a:endParaRPr lang="en-US" sz="1800" b="1" dirty="0"/>
          </a:p>
          <a:p>
            <a:pPr>
              <a:defRPr/>
            </a:pPr>
            <a:r>
              <a:rPr lang="en-US" sz="1800" b="1" dirty="0"/>
              <a:t>Pump as much air into the basketball as you can and then put it back on the balance</a:t>
            </a:r>
            <a:r>
              <a:rPr lang="en-US" sz="1800" dirty="0"/>
              <a:t> </a:t>
            </a:r>
          </a:p>
          <a:p>
            <a:endParaRPr lang="en-US" dirty="0"/>
          </a:p>
        </p:txBody>
      </p:sp>
      <p:pic>
        <p:nvPicPr>
          <p:cNvPr id="4" name="Picture 6" descr=" deflated basketball on a sc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9496" y="4775867"/>
            <a:ext cx="1827213"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 teacher pumping air into a basketb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0384" y="4775867"/>
            <a:ext cx="1604962"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154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has Mass demo </a:t>
            </a:r>
            <a:r>
              <a:rPr lang="en-US" sz="1400" dirty="0" smtClean="0"/>
              <a:t>(adapted from American Chemical Society acs.com)</a:t>
            </a:r>
            <a:endParaRPr lang="en-US" sz="1400" dirty="0"/>
          </a:p>
        </p:txBody>
      </p:sp>
      <p:sp>
        <p:nvSpPr>
          <p:cNvPr id="3" name="Content Placeholder 2"/>
          <p:cNvSpPr>
            <a:spLocks noGrp="1"/>
          </p:cNvSpPr>
          <p:nvPr>
            <p:ph sz="quarter" idx="1"/>
          </p:nvPr>
        </p:nvSpPr>
        <p:spPr>
          <a:xfrm>
            <a:off x="301752" y="1527049"/>
            <a:ext cx="8503920" cy="922238"/>
          </a:xfrm>
        </p:spPr>
        <p:txBody>
          <a:bodyPr/>
          <a:lstStyle/>
          <a:p>
            <a:pPr marL="0" indent="0">
              <a:buNone/>
              <a:defRPr/>
            </a:pPr>
            <a:r>
              <a:rPr lang="en-US" sz="3000" b="1" dirty="0">
                <a:effectLst>
                  <a:outerShdw blurRad="38100" dist="38100" dir="2700000" algn="tl">
                    <a:srgbClr val="000000">
                      <a:alpha val="43137"/>
                    </a:srgbClr>
                  </a:outerShdw>
                </a:effectLst>
              </a:rPr>
              <a:t>Basketball</a:t>
            </a:r>
          </a:p>
          <a:p>
            <a:pPr>
              <a:defRPr/>
            </a:pPr>
            <a:endParaRPr lang="en-US" sz="1800" b="1" dirty="0" smtClean="0"/>
          </a:p>
        </p:txBody>
      </p:sp>
      <p:pic>
        <p:nvPicPr>
          <p:cNvPr id="7" name="air_has_mass_bal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15322" y="2237014"/>
            <a:ext cx="5307005" cy="3980254"/>
          </a:xfrm>
          <a:prstGeom prst="rect">
            <a:avLst/>
          </a:prstGeom>
        </p:spPr>
      </p:pic>
    </p:spTree>
    <p:extLst>
      <p:ext uri="{BB962C8B-B14F-4D97-AF65-F5344CB8AC3E}">
        <p14:creationId xmlns:p14="http://schemas.microsoft.com/office/powerpoint/2010/main" val="285844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has Mass demo </a:t>
            </a:r>
            <a:r>
              <a:rPr lang="en-US" sz="1400" dirty="0" smtClean="0"/>
              <a:t>(adapted from American Chemical Society acs.com)</a:t>
            </a:r>
            <a:endParaRPr lang="en-US" sz="1400" dirty="0"/>
          </a:p>
        </p:txBody>
      </p:sp>
      <p:sp>
        <p:nvSpPr>
          <p:cNvPr id="3" name="Content Placeholder 2"/>
          <p:cNvSpPr>
            <a:spLocks noGrp="1"/>
          </p:cNvSpPr>
          <p:nvPr>
            <p:ph sz="quarter" idx="1"/>
          </p:nvPr>
        </p:nvSpPr>
        <p:spPr>
          <a:xfrm>
            <a:off x="301752" y="1527048"/>
            <a:ext cx="8503920" cy="3469495"/>
          </a:xfrm>
        </p:spPr>
        <p:txBody>
          <a:bodyPr/>
          <a:lstStyle/>
          <a:p>
            <a:pPr marL="0" indent="0">
              <a:buNone/>
              <a:defRPr/>
            </a:pPr>
            <a:r>
              <a:rPr lang="en-US" sz="3000" b="1" dirty="0" smtClean="0"/>
              <a:t>Can of compressed gas</a:t>
            </a:r>
            <a:endParaRPr lang="en-US" sz="3000" b="1" dirty="0"/>
          </a:p>
          <a:p>
            <a:pPr>
              <a:defRPr/>
            </a:pPr>
            <a:endParaRPr lang="en-US" sz="1200" b="1" dirty="0" smtClean="0"/>
          </a:p>
          <a:p>
            <a:pPr>
              <a:defRPr/>
            </a:pPr>
            <a:r>
              <a:rPr lang="en-US" sz="1800" b="1" dirty="0"/>
              <a:t>Place a can of compressed gas on a scale and check its mass</a:t>
            </a:r>
            <a:r>
              <a:rPr lang="en-US" sz="1800" b="1" dirty="0" smtClean="0"/>
              <a:t>.</a:t>
            </a:r>
          </a:p>
          <a:p>
            <a:pPr>
              <a:defRPr/>
            </a:pPr>
            <a:endParaRPr lang="en-US" sz="1800" b="1" dirty="0"/>
          </a:p>
          <a:p>
            <a:pPr>
              <a:defRPr/>
            </a:pPr>
            <a:r>
              <a:rPr lang="en-US" sz="1800" b="1" dirty="0"/>
              <a:t>Ask students whether it will weigh more, less, or the same if you squeeze the trigger and let some gas out</a:t>
            </a:r>
            <a:r>
              <a:rPr lang="en-US" sz="1800" b="1" dirty="0" smtClean="0"/>
              <a:t>.</a:t>
            </a:r>
          </a:p>
          <a:p>
            <a:pPr>
              <a:defRPr/>
            </a:pPr>
            <a:endParaRPr lang="en-US" sz="1800" b="1" dirty="0"/>
          </a:p>
          <a:p>
            <a:pPr>
              <a:defRPr/>
            </a:pPr>
            <a:r>
              <a:rPr lang="en-US" sz="1800" b="1" dirty="0"/>
              <a:t>Shoot gas out of the can for a few seconds and then place the can back on the scale.</a:t>
            </a:r>
            <a:endParaRPr lang="en-US" sz="1800" dirty="0"/>
          </a:p>
          <a:p>
            <a:endParaRPr lang="en-US" dirty="0"/>
          </a:p>
        </p:txBody>
      </p:sp>
      <p:pic>
        <p:nvPicPr>
          <p:cNvPr id="6" name="Picture 8" descr=" can of compressed gas on a sc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342" y="4684032"/>
            <a:ext cx="1697038"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 teacher depressing the trigger on a can of compressed ai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3055" y="4684032"/>
            <a:ext cx="1981200"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 can of compressed gas on a sc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3080" y="4684032"/>
            <a:ext cx="16970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86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has Mass demo </a:t>
            </a:r>
            <a:r>
              <a:rPr lang="en-US" sz="1400" dirty="0" smtClean="0"/>
              <a:t>(adapted from American Chemical Society acs.com)</a:t>
            </a:r>
            <a:endParaRPr lang="en-US" sz="1400" dirty="0"/>
          </a:p>
        </p:txBody>
      </p:sp>
      <p:sp>
        <p:nvSpPr>
          <p:cNvPr id="3" name="Content Placeholder 2"/>
          <p:cNvSpPr>
            <a:spLocks noGrp="1"/>
          </p:cNvSpPr>
          <p:nvPr>
            <p:ph sz="quarter" idx="1"/>
          </p:nvPr>
        </p:nvSpPr>
        <p:spPr>
          <a:xfrm>
            <a:off x="301752" y="1527049"/>
            <a:ext cx="8503920" cy="922238"/>
          </a:xfrm>
        </p:spPr>
        <p:txBody>
          <a:bodyPr/>
          <a:lstStyle/>
          <a:p>
            <a:pPr marL="0" indent="0">
              <a:buNone/>
              <a:defRPr/>
            </a:pPr>
            <a:r>
              <a:rPr lang="en-US" sz="3000" b="1" dirty="0" smtClean="0">
                <a:effectLst>
                  <a:outerShdw blurRad="38100" dist="38100" dir="2700000" algn="tl">
                    <a:srgbClr val="000000">
                      <a:alpha val="43137"/>
                    </a:srgbClr>
                  </a:outerShdw>
                </a:effectLst>
              </a:rPr>
              <a:t>Can of compressed gas</a:t>
            </a:r>
            <a:endParaRPr lang="en-US" sz="3000" b="1" dirty="0">
              <a:effectLst>
                <a:outerShdw blurRad="38100" dist="38100" dir="2700000" algn="tl">
                  <a:srgbClr val="000000">
                    <a:alpha val="43137"/>
                  </a:srgbClr>
                </a:outerShdw>
              </a:effectLst>
            </a:endParaRPr>
          </a:p>
          <a:p>
            <a:pPr>
              <a:defRPr/>
            </a:pPr>
            <a:endParaRPr lang="en-US" sz="1800" b="1" dirty="0" smtClean="0"/>
          </a:p>
        </p:txBody>
      </p:sp>
      <p:pic>
        <p:nvPicPr>
          <p:cNvPr id="4" name="air_has_mass_ca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12221" y="2193989"/>
            <a:ext cx="5282981" cy="3962236"/>
          </a:xfrm>
          <a:prstGeom prst="rect">
            <a:avLst/>
          </a:prstGeom>
        </p:spPr>
      </p:pic>
    </p:spTree>
    <p:extLst>
      <p:ext uri="{BB962C8B-B14F-4D97-AF65-F5344CB8AC3E}">
        <p14:creationId xmlns:p14="http://schemas.microsoft.com/office/powerpoint/2010/main" val="423042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25463" y="2736850"/>
            <a:ext cx="8318286" cy="3338513"/>
          </a:xfrm>
        </p:spPr>
        <p:txBody>
          <a:bodyPr>
            <a:noAutofit/>
          </a:bodyPr>
          <a:lstStyle/>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Properties of gases</a:t>
            </a:r>
            <a:endParaRPr lang="en-US" dirty="0">
              <a:ea typeface="ＭＳ Ｐゴシック" charset="0"/>
            </a:endParaRP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Gas laws relate temp, pressure, and volume</a:t>
            </a: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PTV stick is a helpful memory tool</a:t>
            </a:r>
          </a:p>
          <a:p>
            <a:pPr marL="285750" indent="-285750" algn="l" eaLnBrk="1" fontAlgn="auto" hangingPunct="1">
              <a:buFont typeface="Wingdings" charset="2"/>
              <a:buChar char="§"/>
              <a:defRPr/>
            </a:pPr>
            <a:endParaRPr lang="en-US" dirty="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Gas has mass</a:t>
            </a:r>
          </a:p>
          <a:p>
            <a:pPr marL="285750" indent="-285750" algn="l" eaLnBrk="1" fontAlgn="auto" hangingPunct="1">
              <a:buFont typeface="Wingdings" charset="2"/>
              <a:buChar char="§"/>
              <a:defRPr/>
            </a:pPr>
            <a:endParaRPr lang="en-US" dirty="0">
              <a:ea typeface="ＭＳ Ｐゴシック" charset="0"/>
            </a:endParaRPr>
          </a:p>
        </p:txBody>
      </p:sp>
      <p:sp>
        <p:nvSpPr>
          <p:cNvPr id="38914" name="Title 2"/>
          <p:cNvSpPr>
            <a:spLocks noGrp="1"/>
          </p:cNvSpPr>
          <p:nvPr>
            <p:ph type="ctrTitle"/>
          </p:nvPr>
        </p:nvSpPr>
        <p:spPr/>
        <p:txBody>
          <a:bodyPr/>
          <a:lstStyle/>
          <a:p>
            <a:pPr eaLnBrk="1" hangingPunct="1"/>
            <a:r>
              <a:rPr lang="en-US" dirty="0" smtClean="0"/>
              <a:t>Conclusions</a:t>
            </a:r>
            <a:br>
              <a:rPr lang="en-US" dirty="0" smtClean="0"/>
            </a:br>
            <a:endParaRPr lang="en-US" dirty="0" smtClean="0"/>
          </a:p>
        </p:txBody>
      </p:sp>
    </p:spTree>
    <p:extLst>
      <p:ext uri="{BB962C8B-B14F-4D97-AF65-F5344CB8AC3E}">
        <p14:creationId xmlns:p14="http://schemas.microsoft.com/office/powerpoint/2010/main" val="399250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3028</TotalTime>
  <Words>2486</Words>
  <Application>Microsoft Office PowerPoint</Application>
  <PresentationFormat>On-screen Show (4:3)</PresentationFormat>
  <Paragraphs>226</Paragraphs>
  <Slides>16</Slides>
  <Notes>16</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ＭＳ Ｐゴシック</vt:lpstr>
      <vt:lpstr>ＭＳ Ｐゴシック</vt:lpstr>
      <vt:lpstr>Arial</vt:lpstr>
      <vt:lpstr>Calibri</vt:lpstr>
      <vt:lpstr>Georgia</vt:lpstr>
      <vt:lpstr>Wingdings</vt:lpstr>
      <vt:lpstr>Wingdings 2</vt:lpstr>
      <vt:lpstr>Civic</vt:lpstr>
      <vt:lpstr>Properties of Gases</vt:lpstr>
      <vt:lpstr>Physical characteristics of gases</vt:lpstr>
      <vt:lpstr> Properties of gases</vt:lpstr>
      <vt:lpstr> Properties of gases</vt:lpstr>
      <vt:lpstr> Properties of gases</vt:lpstr>
      <vt:lpstr> Properties of gases</vt:lpstr>
      <vt:lpstr>Gas Laws</vt:lpstr>
      <vt:lpstr>Gas Laws</vt:lpstr>
      <vt:lpstr>Gas Laws</vt:lpstr>
      <vt:lpstr>Gas Laws</vt:lpstr>
      <vt:lpstr>Gas Laws</vt:lpstr>
      <vt:lpstr>Gas has Mass demo (adapted from American Chemical Society acs.com)</vt:lpstr>
      <vt:lpstr>Gas has Mass demo (adapted from American Chemical Society acs.com)</vt:lpstr>
      <vt:lpstr>Gas has Mass demo (adapted from American Chemical Society acs.com)</vt:lpstr>
      <vt:lpstr>Gas has Mass demo (adapted from American Chemical Society acs.com)</vt:lpstr>
      <vt:lpstr>Conclusions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Sean Walstead</cp:lastModifiedBy>
  <cp:revision>81</cp:revision>
  <dcterms:created xsi:type="dcterms:W3CDTF">2011-06-23T20:06:11Z</dcterms:created>
  <dcterms:modified xsi:type="dcterms:W3CDTF">2013-05-09T02:23:48Z</dcterms:modified>
</cp:coreProperties>
</file>