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9" r:id="rId2"/>
    <p:sldId id="282" r:id="rId3"/>
    <p:sldId id="297" r:id="rId4"/>
    <p:sldId id="298" r:id="rId5"/>
    <p:sldId id="299" r:id="rId6"/>
    <p:sldId id="300" r:id="rId7"/>
    <p:sldId id="301" r:id="rId8"/>
    <p:sldId id="302" r:id="rId9"/>
    <p:sldId id="303" r:id="rId10"/>
    <p:sldId id="304" r:id="rId11"/>
    <p:sldId id="305" r:id="rId1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03" autoAdjust="0"/>
    <p:restoredTop sz="70023" autoAdjust="0"/>
  </p:normalViewPr>
  <p:slideViewPr>
    <p:cSldViewPr snapToGrid="0" snapToObjects="1">
      <p:cViewPr varScale="1">
        <p:scale>
          <a:sx n="72" d="100"/>
          <a:sy n="72" d="100"/>
        </p:scale>
        <p:origin x="60"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As one</a:t>
            </a:r>
            <a:r>
              <a:rPr lang="en-US" baseline="0" dirty="0" smtClean="0"/>
              <a:t> of the four fundamental states of matter, gases are everywhere. Earth’s atmosphere contains a mixture of gases that helps heat the planet and protect us from incoming space debris like small asteroids and meteorites. The air we breathe is made up of a mixture of gases. Dissolved gases in the ocean support life there. Understanding how gases interact with each other and with other states of matter is crucial to understanding relationships between the ocean and atmosphere.</a:t>
            </a:r>
            <a:endParaRPr lang="en-US" dirty="0" smtClean="0"/>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This inquiry-based lesson on the properties of gases spans two-days and contains 10 demonstrations/activities. The descriptive portion of the lesson occurs on Day 1 and details the physical characteristics of gases and emphasizes qualitative learning of the gas laws. While the initial demonstrations are teacher guided at the front of the class, Day 2 allows students to rotate around stations, perform demonstrations themselves, and form conclusions about what has occurred based on their understanding of the gas laws. On Day 1 the students create a learning tool, the PTV stick, which can be during the inquiry-activities to help students remember the relationship between the properties of a gas. The Gas Law Activity demonstrations allow students to witness first-hand the relationships between temperature, pressure, and volume of a gas.</a:t>
            </a:r>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PICTURE CREDIT</a:t>
            </a:r>
            <a:r>
              <a:rPr lang="en-US" dirty="0" smtClean="0"/>
              <a:t>: http://g4.img-dpreview.com/71E2657DD14148E49F2815089E6BC233.jpg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a:t>
            </a:r>
            <a:r>
              <a:rPr lang="en-US" baseline="0" dirty="0" smtClean="0"/>
              <a:t> N/A</a:t>
            </a:r>
          </a:p>
          <a:p>
            <a:pPr marL="0" marR="0" indent="0" algn="l" defTabSz="457200" rtl="0" eaLnBrk="0" fontAlgn="base" latinLnBrk="0" hangingPunct="0">
              <a:lnSpc>
                <a:spcPct val="100000"/>
              </a:lnSpc>
              <a:spcBef>
                <a:spcPct val="0"/>
              </a:spcBef>
              <a:spcAft>
                <a:spcPct val="0"/>
              </a:spcAft>
              <a:buClrTx/>
              <a:buSzTx/>
              <a:buFontTx/>
              <a:buAutoNum type="arabicPeriod"/>
              <a:tabLst/>
              <a:defRPr/>
            </a:pPr>
            <a:endParaRPr lang="en-US" dirty="0" smtClean="0"/>
          </a:p>
          <a:p>
            <a:pPr>
              <a:spcBef>
                <a:spcPct val="0"/>
              </a:spcBef>
              <a:buFontTx/>
              <a:buAutoNum type="arabicPeriod"/>
            </a:pPr>
            <a:r>
              <a:rPr lang="en-US" b="1" dirty="0" smtClean="0"/>
              <a:t>ADDITIONAL READING</a:t>
            </a:r>
            <a:r>
              <a:rPr lang="en-US" dirty="0" smtClean="0"/>
              <a:t>: N/A</a:t>
            </a:r>
          </a:p>
          <a:p>
            <a:pPr>
              <a:spcBef>
                <a:spcPct val="0"/>
              </a:spcBef>
              <a:buFontTx/>
              <a:buAutoNum type="arabicPeriod"/>
            </a:pPr>
            <a:endParaRPr lang="en-US" dirty="0" smtClean="0"/>
          </a:p>
          <a:p>
            <a:pPr>
              <a:spcBef>
                <a:spcPct val="0"/>
              </a:spcBef>
              <a:buFontTx/>
              <a:buAutoNum type="arabicPeriod"/>
            </a:pPr>
            <a:r>
              <a:rPr lang="en-US" b="1" dirty="0" smtClean="0"/>
              <a:t>CONTEXT FOR USE</a:t>
            </a:r>
            <a:r>
              <a:rPr lang="en-US" dirty="0" smtClean="0"/>
              <a:t>: This inquiry</a:t>
            </a:r>
            <a:r>
              <a:rPr lang="en-US" baseline="0" dirty="0" smtClean="0"/>
              <a:t> activity is designed for a high school chemistry class. It is the third lesson in a sequence of 5 lessons aimed at covering interactions between the ocean and atmosphere. This presentation overviews the activity stations that the students will be working with. This PowerPoint can be used either as a teacher aid or the videos can be substituted for a station if some of the required materials are unavailable.</a:t>
            </a:r>
          </a:p>
          <a:p>
            <a:pPr>
              <a:spcBef>
                <a:spcPct val="0"/>
              </a:spcBef>
              <a:buFontTx/>
              <a:buAutoNum type="arabicPeriod"/>
            </a:pPr>
            <a:endParaRPr lang="en-US" dirty="0" smtClean="0"/>
          </a:p>
          <a:p>
            <a:pPr>
              <a:spcBef>
                <a:spcPct val="0"/>
              </a:spcBef>
              <a:buFontTx/>
              <a:buAutoNum type="arabicPeriod"/>
            </a:pPr>
            <a:r>
              <a:rPr lang="en-US" b="1" dirty="0" smtClean="0"/>
              <a:t>MISCONCEPTIONS</a:t>
            </a:r>
            <a:r>
              <a:rPr lang="en-US" dirty="0" smtClean="0"/>
              <a:t>:</a:t>
            </a:r>
          </a:p>
          <a:p>
            <a:pPr lvl="0"/>
            <a:r>
              <a:rPr lang="en-US" sz="1200" kern="1200" dirty="0" smtClean="0">
                <a:solidFill>
                  <a:schemeClr val="tx1"/>
                </a:solidFill>
                <a:effectLst/>
                <a:latin typeface="+mn-lt"/>
                <a:ea typeface="MS PGothic" panose="020B0600070205080204" pitchFamily="34" charset="-128"/>
                <a:cs typeface="ＭＳ Ｐゴシック" charset="0"/>
              </a:rPr>
              <a:t>- Gases possess less mass (“lower weight”, or, “no weight”) than solids and liquids.  </a:t>
            </a:r>
          </a:p>
          <a:p>
            <a:pPr lvl="0"/>
            <a:r>
              <a:rPr lang="en-US" sz="1200" kern="1200" dirty="0" smtClean="0">
                <a:solidFill>
                  <a:schemeClr val="tx1"/>
                </a:solidFill>
                <a:effectLst/>
                <a:latin typeface="+mn-lt"/>
                <a:ea typeface="MS PGothic" panose="020B0600070205080204" pitchFamily="34" charset="-128"/>
                <a:cs typeface="ＭＳ Ｐゴシック" charset="0"/>
              </a:rPr>
              <a:t>- Air has no mass.</a:t>
            </a:r>
          </a:p>
          <a:p>
            <a:pPr lvl="0"/>
            <a:r>
              <a:rPr lang="en-US" sz="1200" kern="1200" dirty="0" smtClean="0">
                <a:solidFill>
                  <a:schemeClr val="tx1"/>
                </a:solidFill>
                <a:effectLst/>
                <a:latin typeface="+mn-lt"/>
                <a:ea typeface="MS PGothic" panose="020B0600070205080204" pitchFamily="34" charset="-128"/>
                <a:cs typeface="ＭＳ Ｐゴシック" charset="0"/>
              </a:rPr>
              <a:t>- Air does not normally exert any pressure on objects because you can’t feel it.  </a:t>
            </a:r>
          </a:p>
          <a:p>
            <a:pPr lvl="0"/>
            <a:r>
              <a:rPr lang="en-US" sz="1200" kern="1200" dirty="0" smtClean="0">
                <a:solidFill>
                  <a:schemeClr val="tx1"/>
                </a:solidFill>
                <a:effectLst/>
                <a:latin typeface="+mn-lt"/>
                <a:ea typeface="MS PGothic" panose="020B0600070205080204" pitchFamily="34" charset="-128"/>
                <a:cs typeface="ＭＳ Ｐゴシック" charset="0"/>
              </a:rPr>
              <a:t>- Gases are not matter because they are invisible.</a:t>
            </a:r>
          </a:p>
          <a:p>
            <a:pPr marL="0" indent="0">
              <a:spcBef>
                <a:spcPct val="0"/>
              </a:spcBef>
              <a:buFontTx/>
              <a:buNone/>
            </a:pPr>
            <a:endParaRPr lang="en-US" baseline="0" dirty="0" smtClean="0"/>
          </a:p>
          <a:p>
            <a:pPr marL="0" indent="0">
              <a:spcBef>
                <a:spcPct val="0"/>
              </a:spcBef>
              <a:buFontTx/>
              <a:buNone/>
            </a:pPr>
            <a:r>
              <a:rPr lang="en-US" b="1" baseline="0" dirty="0" smtClean="0"/>
              <a:t>8.</a:t>
            </a:r>
            <a:r>
              <a:rPr lang="en-US" b="1" dirty="0" smtClean="0"/>
              <a:t>EVALUATION TIPS: </a:t>
            </a:r>
            <a:r>
              <a:rPr lang="en-US" b="0" dirty="0" smtClean="0"/>
              <a:t>For</a:t>
            </a:r>
            <a:r>
              <a:rPr lang="en-US" b="0" baseline="0" dirty="0" smtClean="0"/>
              <a:t> the inquiry activity on Day 2, students will complete worksheets that accompany each activity station.</a:t>
            </a:r>
            <a:endParaRPr lang="en-US" b="1" dirty="0" smtClean="0"/>
          </a:p>
          <a:p>
            <a:pPr marL="0" indent="0">
              <a:spcBef>
                <a:spcPct val="0"/>
              </a:spcBef>
              <a:buFontTx/>
              <a:buNone/>
            </a:pPr>
            <a:endParaRPr lang="en-US" dirty="0" smtClean="0"/>
          </a:p>
          <a:p>
            <a:pPr>
              <a:spcBef>
                <a:spcPct val="0"/>
              </a:spcBef>
              <a:buFontTx/>
              <a:buNone/>
            </a:pPr>
            <a:r>
              <a:rPr lang="en-US" b="1" dirty="0" smtClean="0"/>
              <a:t>9.TEACHING NOTES</a:t>
            </a:r>
            <a:r>
              <a:rPr lang="en-US" dirty="0" smtClean="0"/>
              <a:t>: This PowerPoint is not to be taught</a:t>
            </a:r>
            <a:r>
              <a:rPr lang="en-US" baseline="0" dirty="0" smtClean="0"/>
              <a:t> in its entirety to students.</a:t>
            </a:r>
            <a:r>
              <a:rPr lang="en-US" dirty="0" smtClean="0"/>
              <a:t> The first</a:t>
            </a:r>
            <a:r>
              <a:rPr lang="en-US" baseline="0" dirty="0" smtClean="0"/>
              <a:t> 3 slides should be shown to students so that they have an idea of what their worksheets will look like and how to fill them out. </a:t>
            </a:r>
            <a:r>
              <a:rPr lang="en-US" sz="1200" i="1" kern="1200" dirty="0" smtClean="0">
                <a:solidFill>
                  <a:schemeClr val="tx1"/>
                </a:solidFill>
                <a:effectLst/>
                <a:latin typeface="+mn-lt"/>
                <a:ea typeface="MS PGothic" panose="020B0600070205080204" pitchFamily="34" charset="-128"/>
                <a:cs typeface="ＭＳ Ｐゴシック" charset="0"/>
              </a:rPr>
              <a:t>Day 2:</a:t>
            </a:r>
            <a:r>
              <a:rPr lang="en-US" sz="1200" i="1" kern="1200" baseline="0" dirty="0" smtClean="0">
                <a:solidFill>
                  <a:schemeClr val="tx1"/>
                </a:solidFill>
                <a:effectLst/>
                <a:latin typeface="+mn-lt"/>
                <a:ea typeface="MS PGothic" panose="020B0600070205080204" pitchFamily="34" charset="-128"/>
                <a:cs typeface="ＭＳ Ｐゴシック" charset="0"/>
              </a:rPr>
              <a:t> </a:t>
            </a:r>
            <a:r>
              <a:rPr lang="en-US" sz="1200" kern="1200" dirty="0" smtClean="0">
                <a:solidFill>
                  <a:schemeClr val="tx1"/>
                </a:solidFill>
                <a:effectLst/>
                <a:latin typeface="+mn-lt"/>
                <a:ea typeface="MS PGothic" panose="020B0600070205080204" pitchFamily="34" charset="-128"/>
                <a:cs typeface="ＭＳ Ｐゴシック" charset="0"/>
              </a:rPr>
              <a:t>The materials for each activity station must be setup ahead of class. Convenient station titles have been prepared and can be put at each station and are found in the file Lesson3_GasLawsActivity_StationTitles.doc. For the</a:t>
            </a:r>
            <a:r>
              <a:rPr lang="en-US" sz="1200" kern="1200" baseline="0" dirty="0" smtClean="0">
                <a:solidFill>
                  <a:schemeClr val="tx1"/>
                </a:solidFill>
                <a:effectLst/>
                <a:latin typeface="+mn-lt"/>
                <a:ea typeface="MS PGothic" panose="020B0600070205080204" pitchFamily="34" charset="-128"/>
                <a:cs typeface="ＭＳ Ｐゴシック" charset="0"/>
              </a:rPr>
              <a:t> Egg in the Bottle activity, the bottle should be tested first to ensure that the bottle opening is large enough to allow the egg inside </a:t>
            </a:r>
            <a:r>
              <a:rPr lang="en-US" sz="1200" kern="1200" baseline="0" smtClean="0">
                <a:solidFill>
                  <a:schemeClr val="tx1"/>
                </a:solidFill>
                <a:effectLst/>
                <a:latin typeface="+mn-lt"/>
                <a:ea typeface="MS PGothic" panose="020B0600070205080204" pitchFamily="34" charset="-128"/>
                <a:cs typeface="ＭＳ Ｐゴシック" charset="0"/>
              </a:rPr>
              <a:t>without crushing it.</a:t>
            </a: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None/>
            </a:pPr>
            <a:endParaRPr lang="en-US" baseline="0" dirty="0" smtClean="0"/>
          </a:p>
          <a:p>
            <a:pPr>
              <a:spcBef>
                <a:spcPct val="0"/>
              </a:spcBef>
              <a:buFontTx/>
              <a:buNone/>
            </a:pPr>
            <a:r>
              <a:rPr lang="en-US" b="1" baseline="0" dirty="0" smtClean="0"/>
              <a:t>10.TEACHING INSTRUCTIONS: </a:t>
            </a:r>
            <a:r>
              <a:rPr lang="en-US" sz="1200" i="1" kern="1200" dirty="0" smtClean="0">
                <a:solidFill>
                  <a:schemeClr val="tx1"/>
                </a:solidFill>
                <a:effectLst/>
                <a:latin typeface="+mn-lt"/>
                <a:ea typeface="MS PGothic" panose="020B0600070205080204" pitchFamily="34" charset="-128"/>
                <a:cs typeface="ＭＳ Ｐゴシック" charset="0"/>
              </a:rPr>
              <a:t>Day 2:</a:t>
            </a:r>
            <a:r>
              <a:rPr lang="en-US" sz="1200" b="1" kern="1200" dirty="0" smtClean="0">
                <a:solidFill>
                  <a:schemeClr val="tx1"/>
                </a:solidFill>
                <a:effectLst/>
                <a:latin typeface="+mn-lt"/>
                <a:ea typeface="MS PGothic" panose="020B0600070205080204" pitchFamily="34" charset="-128"/>
                <a:cs typeface="ＭＳ Ｐゴシック" charset="0"/>
              </a:rPr>
              <a:t/>
            </a:r>
            <a:br>
              <a:rPr lang="en-US" sz="1200" b="1"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1.) Perform any remaining guided demonstrations at the front of class. Allow students time to complete the worksheets for those demos.</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2.) Allow students to rotate between the 4 gas law activity stations. For an additional level of inquiry, do not tell the students what to do at each station. Only tell the students the objective and have each group use the properties of gases to decide on an action plan that achieves the objective.</a:t>
            </a:r>
            <a:endParaRPr lang="en-US" b="1"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may be helpful to show this slide and the next to students.</a:t>
            </a:r>
            <a:endParaRPr lang="en-US" dirty="0" smtClean="0"/>
          </a:p>
          <a:p>
            <a:endParaRPr lang="en-US" dirty="0" smtClean="0"/>
          </a:p>
          <a:p>
            <a:r>
              <a:rPr lang="en-US" dirty="0" smtClean="0"/>
              <a:t>The guided demonstrations are:</a:t>
            </a:r>
            <a:r>
              <a:rPr lang="en-US" baseline="0" dirty="0" smtClean="0"/>
              <a:t> Marshmallow in a jar, Soda can in ice water, Egg in the bottle, Balloon in the bottle. These should be performed by the teacher at the front of the class. The soda can and balloon in bottle both require about 5-7 minutes  just for the water to boil on a hot plate. To save time they are performed as a class. If the opening to the bottle is too small, the egg may be crushed and split apart when it is pulled into the bottle. Because the number of eggs are limited, that activity is suggested as a class activity.</a:t>
            </a:r>
          </a:p>
          <a:p>
            <a:endParaRPr lang="en-US" baseline="0" dirty="0" smtClean="0"/>
          </a:p>
          <a:p>
            <a:r>
              <a:rPr lang="en-US" baseline="0" dirty="0" smtClean="0"/>
              <a:t>The student demonstrations are: Marshmallow in a syringe, Balloons in water, Candle in water, Cotton fireball.</a:t>
            </a:r>
            <a:endParaRPr lang="en-US" dirty="0" smtClean="0"/>
          </a:p>
          <a:p>
            <a:endParaRPr lang="en-US" dirty="0" smtClean="0"/>
          </a:p>
          <a:p>
            <a:r>
              <a:rPr lang="en-US" dirty="0" smtClean="0"/>
              <a:t>Based</a:t>
            </a:r>
            <a:r>
              <a:rPr lang="en-US" baseline="0" dirty="0" smtClean="0"/>
              <a:t> on classroom availability of some materials, you may need to modify which activities are performed as a class (guided) or in groups (student). For most of the activities there is an accompanying video in this presentation which shows the desired objective. The video could take the place of performing the demonstration. Those activities which take longer have before and after pictures instead of a video.</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65345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It may be helpful to show this slide to students. You</a:t>
            </a:r>
            <a:r>
              <a:rPr lang="en-US" b="0" baseline="0" dirty="0" smtClean="0"/>
              <a:t> may wish to perform 1-3 of the activities/videos and complete the worksheet as a class. This will demonstrate to students what is expected when they complete the worksheets independently.</a:t>
            </a:r>
            <a:endParaRPr lang="en-US" b="0" dirty="0" smtClean="0"/>
          </a:p>
          <a:p>
            <a:endParaRPr lang="en-US" b="1" dirty="0" smtClean="0"/>
          </a:p>
          <a:p>
            <a:r>
              <a:rPr lang="en-US" b="1" dirty="0" smtClean="0"/>
              <a:t>Directions</a:t>
            </a:r>
            <a:r>
              <a:rPr lang="en-US" dirty="0" smtClean="0"/>
              <a:t>: Students should have 8</a:t>
            </a:r>
            <a:r>
              <a:rPr lang="en-US" baseline="0" dirty="0" smtClean="0"/>
              <a:t> stations worksheets. 4 for the guided demonstrations and 4 for the active demonstrations.</a:t>
            </a:r>
          </a:p>
          <a:p>
            <a:endParaRPr lang="en-US" baseline="0" dirty="0" smtClean="0"/>
          </a:p>
          <a:p>
            <a:r>
              <a:rPr lang="en-US" b="1" baseline="0" dirty="0" smtClean="0"/>
              <a:t>Additional</a:t>
            </a:r>
            <a:r>
              <a:rPr lang="en-US" baseline="0" dirty="0" smtClean="0"/>
              <a:t> </a:t>
            </a:r>
            <a:r>
              <a:rPr lang="en-US" b="1" baseline="0" dirty="0" smtClean="0"/>
              <a:t>notes</a:t>
            </a:r>
            <a:r>
              <a:rPr lang="en-US" baseline="0" dirty="0" smtClean="0"/>
              <a:t>: If you would like to add an additional level of inquiry, only tell the students the objective and have each group use the properties of gases to decide on an action plan that achieves the objective.</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657585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Directions</a:t>
            </a:r>
            <a:r>
              <a:rPr lang="en-US" dirty="0" smtClean="0"/>
              <a:t>:</a:t>
            </a:r>
            <a:r>
              <a:rPr lang="en-US" baseline="0" dirty="0" smtClean="0"/>
              <a:t> students should copy the objective, materials list, and action plan into the appropriate worksheet. Each guided demonstration can either be performed in class or students can watch the accompanying video. Students should complete the remainder of the worksheet before moving on to the next guided demonstration</a:t>
            </a:r>
            <a:r>
              <a:rPr lang="en-US" baseline="0" dirty="0" smtClean="0"/>
              <a:t>.</a:t>
            </a:r>
            <a:endParaRPr lang="en-US" baseline="0" dirty="0" smtClean="0"/>
          </a:p>
          <a:p>
            <a:endParaRPr lang="en-US" baseline="0" dirty="0" smtClean="0"/>
          </a:p>
          <a:p>
            <a:r>
              <a:rPr lang="en-US" b="1" baseline="0" dirty="0" smtClean="0"/>
              <a:t>Video</a:t>
            </a:r>
            <a:r>
              <a:rPr lang="en-US" baseline="0" dirty="0" smtClean="0"/>
              <a:t> </a:t>
            </a:r>
            <a:r>
              <a:rPr lang="en-US" b="1" baseline="0" dirty="0" smtClean="0"/>
              <a:t>credits</a:t>
            </a:r>
            <a:r>
              <a:rPr lang="en-US" baseline="0" dirty="0" smtClean="0"/>
              <a:t>: http://youtu.be/6bGndBjus8M</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2391561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Tips</a:t>
            </a:r>
            <a:r>
              <a:rPr lang="en-US" dirty="0" smtClean="0"/>
              <a:t>:</a:t>
            </a:r>
            <a:r>
              <a:rPr lang="en-US" baseline="0" dirty="0" smtClean="0"/>
              <a:t> Because there is boiling water in the can, it will be very hot. Be careful not to touch any part of the can with your hands. Also it takes about 6-7 minutes for water to boil on a hot-plate. Allow yourself enough time for the water to boil.</a:t>
            </a:r>
            <a:endParaRPr lang="en-US" baseline="0" dirty="0" smtClean="0"/>
          </a:p>
          <a:p>
            <a:endParaRPr lang="en-US" dirty="0" smtClean="0"/>
          </a:p>
          <a:p>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3249197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Getting </a:t>
            </a:r>
            <a:r>
              <a:rPr lang="en-US" b="1" dirty="0" smtClean="0"/>
              <a:t>the egg out</a:t>
            </a:r>
            <a:r>
              <a:rPr lang="en-US" dirty="0" smtClean="0"/>
              <a:t>:</a:t>
            </a:r>
            <a:r>
              <a:rPr lang="en-US" baseline="0" dirty="0" smtClean="0"/>
              <a:t> If the egg does not break apart as it enters the bottle, getting the egg out can be a lesson on the properties of gases as well. Ask students to suggest how they might get the egg out. The egg enters the bottle in the first place because the gas in the bottle has a lower pressure than the gas outside the bottle. One way to increase the pressure of the gas inside the bottle is to blow air back in the bottle with your mouth. It’s a little tricky because you have to allow enough room for the egg to come out of the bottle while also blowing in the bottle. This is best accomplished by putting your fingers around the bottle opening to make a seal and blowing into your hand.</a:t>
            </a:r>
            <a:endParaRPr lang="en-US" dirty="0" smtClean="0"/>
          </a:p>
          <a:p>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6</a:t>
            </a:fld>
            <a:endParaRPr lang="en-US"/>
          </a:p>
        </p:txBody>
      </p:sp>
    </p:spTree>
    <p:extLst>
      <p:ext uri="{BB962C8B-B14F-4D97-AF65-F5344CB8AC3E}">
        <p14:creationId xmlns:p14="http://schemas.microsoft.com/office/powerpoint/2010/main" val="2638117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Tips:</a:t>
            </a:r>
            <a:r>
              <a:rPr lang="en-US" b="0" dirty="0" smtClean="0"/>
              <a:t> It</a:t>
            </a:r>
            <a:r>
              <a:rPr lang="en-US" b="0" baseline="0" dirty="0" smtClean="0"/>
              <a:t> may take 20 minutes for the balloon to fully inflate. Allow yourself enough time for the demonstration to complete.</a:t>
            </a:r>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7</a:t>
            </a:fld>
            <a:endParaRPr lang="en-US"/>
          </a:p>
        </p:txBody>
      </p:sp>
    </p:spTree>
    <p:extLst>
      <p:ext uri="{BB962C8B-B14F-4D97-AF65-F5344CB8AC3E}">
        <p14:creationId xmlns:p14="http://schemas.microsoft.com/office/powerpoint/2010/main" val="753109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Tips:</a:t>
            </a:r>
            <a:r>
              <a:rPr lang="en-US" b="0" baseline="0" dirty="0" smtClean="0"/>
              <a:t> Do not let air escape the syringe while either increasing or decreasing the volume. To return the marshmallow to normal size at atmospheric pressure at any time, just release your thumb from the tip of the syringe.</a:t>
            </a:r>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8</a:t>
            </a:fld>
            <a:endParaRPr lang="en-US"/>
          </a:p>
        </p:txBody>
      </p:sp>
    </p:spTree>
    <p:extLst>
      <p:ext uri="{BB962C8B-B14F-4D97-AF65-F5344CB8AC3E}">
        <p14:creationId xmlns:p14="http://schemas.microsoft.com/office/powerpoint/2010/main" val="3328340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Tips: </a:t>
            </a:r>
            <a:r>
              <a:rPr lang="en-US" b="0" dirty="0" smtClean="0"/>
              <a:t>It</a:t>
            </a:r>
            <a:r>
              <a:rPr lang="en-US" b="0" baseline="0" dirty="0" smtClean="0"/>
              <a:t> may be hard to notice a volume change with a small balloon. Try drawing a smiley face or a symbol on the balloon with known dimensions. Use a ruler to see if the symbol changes length.</a:t>
            </a:r>
            <a:endParaRPr lang="en-US" baseline="0" dirty="0" smtClean="0"/>
          </a:p>
          <a:p>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9</a:t>
            </a:fld>
            <a:endParaRPr lang="en-US"/>
          </a:p>
        </p:txBody>
      </p:sp>
    </p:spTree>
    <p:extLst>
      <p:ext uri="{BB962C8B-B14F-4D97-AF65-F5344CB8AC3E}">
        <p14:creationId xmlns:p14="http://schemas.microsoft.com/office/powerpoint/2010/main" val="2960992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Tips: </a:t>
            </a:r>
            <a:r>
              <a:rPr lang="en-US" b="0" dirty="0" smtClean="0"/>
              <a:t>Drip</a:t>
            </a:r>
            <a:r>
              <a:rPr lang="en-US" b="0" baseline="0" dirty="0" smtClean="0"/>
              <a:t> some hot wax into the plastic dish to keep the candle from falling over. </a:t>
            </a:r>
            <a:endParaRPr lang="en-US" baseline="0" dirty="0" smtClean="0"/>
          </a:p>
          <a:p>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10</a:t>
            </a:fld>
            <a:endParaRPr lang="en-US"/>
          </a:p>
        </p:txBody>
      </p:sp>
    </p:spTree>
    <p:extLst>
      <p:ext uri="{BB962C8B-B14F-4D97-AF65-F5344CB8AC3E}">
        <p14:creationId xmlns:p14="http://schemas.microsoft.com/office/powerpoint/2010/main" val="1902636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Tips:</a:t>
            </a:r>
            <a:r>
              <a:rPr lang="en-US" b="0" dirty="0" smtClean="0"/>
              <a:t> It may take some practice in getting the cotton to ignite. The piston must be slightly lubricated in order</a:t>
            </a:r>
            <a:r>
              <a:rPr lang="en-US" b="0" baseline="0" dirty="0" smtClean="0"/>
              <a:t> to completely seal the cylinder chamber. In the video above, </a:t>
            </a:r>
            <a:r>
              <a:rPr lang="en-US" b="0" baseline="0" dirty="0" err="1" smtClean="0"/>
              <a:t>chapstick</a:t>
            </a:r>
            <a:r>
              <a:rPr lang="en-US" b="0" baseline="0" dirty="0" smtClean="0"/>
              <a:t> (lip balm) was </a:t>
            </a:r>
            <a:r>
              <a:rPr lang="en-US" b="0" baseline="0" smtClean="0"/>
              <a:t>used.</a:t>
            </a:r>
          </a:p>
          <a:p>
            <a:endParaRPr lang="en-US" baseline="0" dirty="0" smtClean="0"/>
          </a:p>
          <a:p>
            <a:r>
              <a:rPr lang="en-US" b="1" baseline="0" dirty="0" smtClean="0"/>
              <a:t>Additional</a:t>
            </a:r>
            <a:r>
              <a:rPr lang="en-US" baseline="0" dirty="0" smtClean="0"/>
              <a:t> </a:t>
            </a:r>
            <a:r>
              <a:rPr lang="en-US" b="1" baseline="0" dirty="0" smtClean="0"/>
              <a:t>notes</a:t>
            </a:r>
            <a:r>
              <a:rPr lang="en-US" baseline="0" dirty="0" smtClean="0"/>
              <a:t>: Instead of building your own fire syringe, you can purchase them online for about $15 each from many websites by searching “fire syringe”.</a:t>
            </a:r>
          </a:p>
          <a:p>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Photo credit</a:t>
            </a:r>
            <a:r>
              <a:rPr lang="en-US" dirty="0" smtClean="0"/>
              <a:t>: </a:t>
            </a:r>
            <a:r>
              <a:rPr lang="en-US" dirty="0" err="1" smtClean="0"/>
              <a:t>Walstead</a:t>
            </a:r>
            <a:r>
              <a:rPr lang="en-US" dirty="0" smtClean="0"/>
              <a:t>/Dickens</a:t>
            </a:r>
            <a:r>
              <a:rPr lang="en-US" baseline="0" dirty="0" smtClean="0"/>
              <a:t> SCC GK12 2013</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11</a:t>
            </a:fld>
            <a:endParaRPr lang="en-US"/>
          </a:p>
        </p:txBody>
      </p:sp>
    </p:spTree>
    <p:extLst>
      <p:ext uri="{BB962C8B-B14F-4D97-AF65-F5344CB8AC3E}">
        <p14:creationId xmlns:p14="http://schemas.microsoft.com/office/powerpoint/2010/main" val="166577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5/18/2013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5/18/2013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5/18/2013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5/18/2013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5/18/2013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5/18/2013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5/18/2013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5/18/2013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5/18/2013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5/18/2013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4.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chorCtr="0">
            <a:normAutofit/>
          </a:bodyPr>
          <a:lstStyle/>
          <a:p>
            <a:pPr eaLnBrk="1" fontAlgn="auto" hangingPunct="1">
              <a:spcAft>
                <a:spcPts val="0"/>
              </a:spcAft>
              <a:defRPr/>
            </a:pPr>
            <a:r>
              <a:rPr lang="en-US" dirty="0" smtClean="0">
                <a:ea typeface="+mj-ea"/>
                <a:cs typeface="+mj-cs"/>
              </a:rPr>
              <a:t>Gas Law Activities</a:t>
            </a:r>
            <a:endParaRPr lang="en-US" dirty="0">
              <a:ea typeface="+mj-ea"/>
              <a:cs typeface="+mj-cs"/>
            </a:endParaRPr>
          </a:p>
        </p:txBody>
      </p:sp>
      <p:pic>
        <p:nvPicPr>
          <p:cNvPr id="5" name="Picture 8" descr="http://g4.img-dpreview.com/71E2657DD14148E49F2815089E6BC2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496" y="2913507"/>
            <a:ext cx="5779008" cy="325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 Activities</a:t>
            </a:r>
            <a:endParaRPr lang="en-US" dirty="0"/>
          </a:p>
        </p:txBody>
      </p:sp>
      <p:sp>
        <p:nvSpPr>
          <p:cNvPr id="3" name="Content Placeholder 2"/>
          <p:cNvSpPr>
            <a:spLocks noGrp="1"/>
          </p:cNvSpPr>
          <p:nvPr>
            <p:ph sz="quarter" idx="1"/>
          </p:nvPr>
        </p:nvSpPr>
        <p:spPr/>
        <p:txBody>
          <a:bodyPr/>
          <a:lstStyle/>
          <a:p>
            <a:pPr>
              <a:defRPr/>
            </a:pPr>
            <a:endParaRPr lang="en-US" dirty="0" smtClean="0">
              <a:effectLst>
                <a:outerShdw blurRad="38100" dist="38100" dir="2700000" algn="tl">
                  <a:srgbClr val="000000">
                    <a:alpha val="43137"/>
                  </a:srgbClr>
                </a:outerShdw>
              </a:effectLst>
            </a:endParaRPr>
          </a:p>
          <a:p>
            <a:r>
              <a:rPr lang="en-US" sz="2000" dirty="0"/>
              <a:t>Students will form groups of 3-4 people.</a:t>
            </a:r>
          </a:p>
          <a:p>
            <a:endParaRPr lang="en-US" sz="2000" dirty="0"/>
          </a:p>
          <a:p>
            <a:r>
              <a:rPr lang="en-US" sz="2000" dirty="0"/>
              <a:t>There are 4 guided demonstrations that will be conducted in front of the class. There are 4 student demonstrations that each group must complete.</a:t>
            </a:r>
          </a:p>
          <a:p>
            <a:endParaRPr lang="en-US" sz="2000" dirty="0"/>
          </a:p>
          <a:p>
            <a:r>
              <a:rPr lang="en-US" sz="2000" dirty="0"/>
              <a:t>Groups will rotate through the active stations spending about 7-8 minutes per station.</a:t>
            </a:r>
          </a:p>
          <a:p>
            <a:endParaRPr lang="en-US" sz="2000" dirty="0"/>
          </a:p>
          <a:p>
            <a:r>
              <a:rPr lang="en-US" sz="2000" dirty="0"/>
              <a:t>At each station, students must perform the activity and complete an associated worksheet.</a:t>
            </a:r>
          </a:p>
          <a:p>
            <a:endParaRPr lang="en-US" dirty="0"/>
          </a:p>
        </p:txBody>
      </p:sp>
    </p:spTree>
    <p:extLst>
      <p:ext uri="{BB962C8B-B14F-4D97-AF65-F5344CB8AC3E}">
        <p14:creationId xmlns:p14="http://schemas.microsoft.com/office/powerpoint/2010/main" val="241796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 Law Activities</a:t>
            </a:r>
            <a:endParaRPr lang="en-US" dirty="0"/>
          </a:p>
        </p:txBody>
      </p:sp>
      <p:pic>
        <p:nvPicPr>
          <p:cNvPr id="4" name="Picture 3"/>
          <p:cNvPicPr>
            <a:picLocks noChangeAspect="1"/>
          </p:cNvPicPr>
          <p:nvPr/>
        </p:nvPicPr>
        <p:blipFill>
          <a:blip r:embed="rId3"/>
          <a:stretch>
            <a:fillRect/>
          </a:stretch>
        </p:blipFill>
        <p:spPr>
          <a:xfrm>
            <a:off x="5311430" y="1639476"/>
            <a:ext cx="3654439" cy="4682445"/>
          </a:xfrm>
          <a:prstGeom prst="rect">
            <a:avLst/>
          </a:prstGeom>
        </p:spPr>
      </p:pic>
      <p:sp>
        <p:nvSpPr>
          <p:cNvPr id="5" name="Content Placeholder 2"/>
          <p:cNvSpPr>
            <a:spLocks noGrp="1"/>
          </p:cNvSpPr>
          <p:nvPr>
            <p:ph idx="1"/>
          </p:nvPr>
        </p:nvSpPr>
        <p:spPr>
          <a:xfrm>
            <a:off x="187325" y="1639476"/>
            <a:ext cx="5009805" cy="4979123"/>
          </a:xfrm>
        </p:spPr>
        <p:txBody>
          <a:bodyPr/>
          <a:lstStyle/>
          <a:p>
            <a:pPr marL="0" indent="0">
              <a:buNone/>
            </a:pPr>
            <a:r>
              <a:rPr lang="en-US" sz="2400" dirty="0" smtClean="0">
                <a:latin typeface="Arial" panose="020B0604020202020204" pitchFamily="34" charset="0"/>
                <a:cs typeface="Arial" panose="020B0604020202020204" pitchFamily="34" charset="0"/>
              </a:rPr>
              <a:t>Worksheet to be completed at each station</a:t>
            </a:r>
          </a:p>
          <a:p>
            <a:endParaRPr lang="en-US" sz="1200" i="1" dirty="0" smtClean="0">
              <a:latin typeface="Arial" panose="020B0604020202020204" pitchFamily="34" charset="0"/>
              <a:cs typeface="Arial" panose="020B0604020202020204" pitchFamily="34" charset="0"/>
            </a:endParaRPr>
          </a:p>
          <a:p>
            <a:r>
              <a:rPr lang="en-US" sz="1400" i="1" dirty="0" smtClean="0">
                <a:solidFill>
                  <a:schemeClr val="accent1"/>
                </a:solidFill>
                <a:latin typeface="Arial" panose="020B0604020202020204" pitchFamily="34" charset="0"/>
                <a:cs typeface="Arial" panose="020B0604020202020204" pitchFamily="34" charset="0"/>
              </a:rPr>
              <a:t>Station Title</a:t>
            </a:r>
            <a:r>
              <a:rPr lang="en-US" sz="1400" dirty="0" smtClean="0">
                <a:solidFill>
                  <a:schemeClr val="accent1"/>
                </a:solidFill>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The </a:t>
            </a:r>
            <a:r>
              <a:rPr lang="en-US" sz="1400" dirty="0">
                <a:latin typeface="Arial" panose="020B0604020202020204" pitchFamily="34" charset="0"/>
                <a:cs typeface="Arial" panose="020B0604020202020204" pitchFamily="34" charset="0"/>
              </a:rPr>
              <a:t>title of each activity center. Use the appropriate worksheet corresponds to the activity title at each station.</a:t>
            </a:r>
          </a:p>
          <a:p>
            <a:r>
              <a:rPr lang="en-US" sz="1400" i="1" dirty="0" smtClean="0">
                <a:solidFill>
                  <a:schemeClr val="accent1"/>
                </a:solidFill>
                <a:latin typeface="Arial" panose="020B0604020202020204" pitchFamily="34" charset="0"/>
                <a:cs typeface="Arial" panose="020B0604020202020204" pitchFamily="34" charset="0"/>
              </a:rPr>
              <a:t>Objective</a:t>
            </a:r>
            <a:r>
              <a:rPr lang="en-US" sz="1400" dirty="0" smtClean="0">
                <a:solidFill>
                  <a:schemeClr val="accent1"/>
                </a:solidFill>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 The </a:t>
            </a:r>
            <a:r>
              <a:rPr lang="en-US" sz="1400" dirty="0">
                <a:latin typeface="Arial" panose="020B0604020202020204" pitchFamily="34" charset="0"/>
                <a:cs typeface="Arial" panose="020B0604020202020204" pitchFamily="34" charset="0"/>
              </a:rPr>
              <a:t>goal of the activity center. This is given on a card at each station.</a:t>
            </a:r>
          </a:p>
          <a:p>
            <a:r>
              <a:rPr lang="en-US" sz="1400" i="1" dirty="0">
                <a:solidFill>
                  <a:schemeClr val="accent1"/>
                </a:solidFill>
                <a:latin typeface="Arial" panose="020B0604020202020204" pitchFamily="34" charset="0"/>
                <a:cs typeface="Arial" panose="020B0604020202020204" pitchFamily="34" charset="0"/>
              </a:rPr>
              <a:t>Materials </a:t>
            </a:r>
            <a:r>
              <a:rPr lang="en-US" sz="1400" i="1" dirty="0" smtClean="0">
                <a:solidFill>
                  <a:schemeClr val="accent1"/>
                </a:solidFill>
                <a:latin typeface="Arial" panose="020B0604020202020204" pitchFamily="34" charset="0"/>
                <a:cs typeface="Arial" panose="020B0604020202020204" pitchFamily="34" charset="0"/>
              </a:rPr>
              <a:t>list</a:t>
            </a:r>
            <a:r>
              <a:rPr lang="en-US" sz="1400" dirty="0" smtClean="0">
                <a:solidFill>
                  <a:schemeClr val="accent1"/>
                </a:solidFill>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 A </a:t>
            </a:r>
            <a:r>
              <a:rPr lang="en-US" sz="1400" dirty="0">
                <a:latin typeface="Arial" panose="020B0604020202020204" pitchFamily="34" charset="0"/>
                <a:cs typeface="Arial" panose="020B0604020202020204" pitchFamily="34" charset="0"/>
              </a:rPr>
              <a:t>list of the materials present at each station.</a:t>
            </a:r>
          </a:p>
          <a:p>
            <a:r>
              <a:rPr lang="en-US" sz="1400" i="1" dirty="0">
                <a:solidFill>
                  <a:schemeClr val="accent1"/>
                </a:solidFill>
                <a:latin typeface="Arial" panose="020B0604020202020204" pitchFamily="34" charset="0"/>
                <a:cs typeface="Arial" panose="020B0604020202020204" pitchFamily="34" charset="0"/>
              </a:rPr>
              <a:t>Action </a:t>
            </a:r>
            <a:r>
              <a:rPr lang="en-US" sz="1400" i="1" dirty="0" smtClean="0">
                <a:solidFill>
                  <a:schemeClr val="accent1"/>
                </a:solidFill>
                <a:latin typeface="Arial" panose="020B0604020202020204" pitchFamily="34" charset="0"/>
                <a:cs typeface="Arial" panose="020B0604020202020204" pitchFamily="34" charset="0"/>
              </a:rPr>
              <a:t>plan</a:t>
            </a:r>
            <a:r>
              <a:rPr lang="en-US" sz="1400" dirty="0" smtClean="0">
                <a:solidFill>
                  <a:schemeClr val="accent1"/>
                </a:solidFill>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 A </a:t>
            </a:r>
            <a:r>
              <a:rPr lang="en-US" sz="1400" dirty="0">
                <a:latin typeface="Arial" panose="020B0604020202020204" pitchFamily="34" charset="0"/>
                <a:cs typeface="Arial" panose="020B0604020202020204" pitchFamily="34" charset="0"/>
              </a:rPr>
              <a:t>one-sentence summary of the procedure to be performed.</a:t>
            </a:r>
          </a:p>
          <a:p>
            <a:r>
              <a:rPr lang="en-US" sz="1400" i="1" dirty="0" smtClean="0">
                <a:solidFill>
                  <a:schemeClr val="accent1"/>
                </a:solidFill>
                <a:latin typeface="Arial" panose="020B0604020202020204" pitchFamily="34" charset="0"/>
                <a:cs typeface="Arial" panose="020B0604020202020204" pitchFamily="34" charset="0"/>
              </a:rPr>
              <a:t>Description/sketch</a:t>
            </a:r>
            <a:r>
              <a:rPr lang="en-US" sz="1400" dirty="0" smtClean="0">
                <a:solidFill>
                  <a:schemeClr val="accent1"/>
                </a:solidFill>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 A </a:t>
            </a:r>
            <a:r>
              <a:rPr lang="en-US" sz="1400" dirty="0">
                <a:latin typeface="Arial" panose="020B0604020202020204" pitchFamily="34" charset="0"/>
                <a:cs typeface="Arial" panose="020B0604020202020204" pitchFamily="34" charset="0"/>
              </a:rPr>
              <a:t>description and sketch of what happened after the action plan was enacted. Try and focus your description on the motion and behavior of individual gas particles.</a:t>
            </a:r>
          </a:p>
          <a:p>
            <a:r>
              <a:rPr lang="en-US" sz="1400" i="1" dirty="0" smtClean="0">
                <a:solidFill>
                  <a:schemeClr val="accent1"/>
                </a:solidFill>
                <a:latin typeface="Arial" panose="020B0604020202020204" pitchFamily="34" charset="0"/>
                <a:cs typeface="Arial" panose="020B0604020202020204" pitchFamily="34" charset="0"/>
              </a:rPr>
              <a:t>Conclusion</a:t>
            </a:r>
            <a:r>
              <a:rPr lang="en-US" sz="1400" dirty="0" smtClean="0">
                <a:solidFill>
                  <a:schemeClr val="accent1"/>
                </a:solidFill>
                <a:latin typeface="Arial" panose="020B0604020202020204" pitchFamily="34" charset="0"/>
                <a:cs typeface="Arial" panose="020B0604020202020204" pitchFamily="34" charset="0"/>
              </a:rPr>
              <a:t>:</a:t>
            </a:r>
            <a:r>
              <a:rPr lang="en-US" sz="1400" dirty="0" smtClean="0">
                <a:latin typeface="Arial" panose="020B0604020202020204" pitchFamily="34" charset="0"/>
                <a:cs typeface="Arial" panose="020B0604020202020204" pitchFamily="34" charset="0"/>
              </a:rPr>
              <a:t> A </a:t>
            </a:r>
            <a:r>
              <a:rPr lang="en-US" sz="1400" dirty="0">
                <a:latin typeface="Arial" panose="020B0604020202020204" pitchFamily="34" charset="0"/>
                <a:cs typeface="Arial" panose="020B0604020202020204" pitchFamily="34" charset="0"/>
              </a:rPr>
              <a:t>summary statement where the appropriate gas properties are circled and descriptive blanks are filled in.</a:t>
            </a:r>
          </a:p>
        </p:txBody>
      </p:sp>
    </p:spTree>
    <p:extLst>
      <p:ext uri="{BB962C8B-B14F-4D97-AF65-F5344CB8AC3E}">
        <p14:creationId xmlns:p14="http://schemas.microsoft.com/office/powerpoint/2010/main" val="27115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Marshmallow in a ja</a:t>
            </a:r>
            <a:r>
              <a:rPr lang="en-US" sz="3200" dirty="0">
                <a:effectLst>
                  <a:outerShdw blurRad="38100" dist="38100" dir="2700000" algn="tl">
                    <a:srgbClr val="000000">
                      <a:alpha val="43137"/>
                    </a:srgbClr>
                  </a:outerShdw>
                </a:effectLst>
              </a:rPr>
              <a:t>r</a:t>
            </a:r>
          </a:p>
        </p:txBody>
      </p:sp>
      <p:sp>
        <p:nvSpPr>
          <p:cNvPr id="4" name="Text Placeholder 3"/>
          <p:cNvSpPr>
            <a:spLocks noGrp="1"/>
          </p:cNvSpPr>
          <p:nvPr>
            <p:ph type="body" sz="half" idx="2"/>
          </p:nvPr>
        </p:nvSpPr>
        <p:spPr/>
        <p:txBody>
          <a:bodyPr/>
          <a:lstStyle/>
          <a:p>
            <a:pPr indent="-273050"/>
            <a:r>
              <a:rPr lang="en-US" i="1" dirty="0" smtClean="0">
                <a:solidFill>
                  <a:schemeClr val="bg1"/>
                </a:solidFill>
                <a:latin typeface="Arial" panose="020B0604020202020204" pitchFamily="34" charset="0"/>
                <a:cs typeface="Arial" panose="020B0604020202020204" pitchFamily="34" charset="0"/>
              </a:rPr>
              <a:t>Objective</a:t>
            </a:r>
            <a:r>
              <a:rPr lang="en-US" dirty="0">
                <a:solidFill>
                  <a:schemeClr val="bg1"/>
                </a:solidFill>
                <a:latin typeface="Arial" panose="020B0604020202020204" pitchFamily="34" charset="0"/>
                <a:cs typeface="Arial" panose="020B0604020202020204" pitchFamily="34" charset="0"/>
              </a:rPr>
              <a:t>: Expand the marshmallow in the jar without touching it.</a:t>
            </a:r>
          </a:p>
          <a:p>
            <a:pPr lvl="1"/>
            <a:endParaRPr lang="en-US" sz="1600" dirty="0">
              <a:solidFill>
                <a:schemeClr val="bg1"/>
              </a:solidFill>
              <a:latin typeface="Arial" panose="020B0604020202020204" pitchFamily="34" charset="0"/>
              <a:cs typeface="Arial" panose="020B0604020202020204" pitchFamily="34" charset="0"/>
            </a:endParaRPr>
          </a:p>
          <a:p>
            <a:pPr indent="-273050"/>
            <a:r>
              <a:rPr lang="en-US" i="1" dirty="0">
                <a:solidFill>
                  <a:schemeClr val="bg1"/>
                </a:solidFill>
                <a:latin typeface="Arial" panose="020B0604020202020204" pitchFamily="34" charset="0"/>
                <a:cs typeface="Arial" panose="020B0604020202020204" pitchFamily="34" charset="0"/>
              </a:rPr>
              <a:t>Materials</a:t>
            </a:r>
            <a:r>
              <a:rPr lang="en-US" dirty="0">
                <a:solidFill>
                  <a:schemeClr val="bg1"/>
                </a:solidFill>
                <a:latin typeface="Arial" panose="020B0604020202020204" pitchFamily="34" charset="0"/>
                <a:cs typeface="Arial" panose="020B0604020202020204" pitchFamily="34" charset="0"/>
              </a:rPr>
              <a:t> </a:t>
            </a:r>
            <a:r>
              <a:rPr lang="en-US" i="1" dirty="0">
                <a:solidFill>
                  <a:schemeClr val="bg1"/>
                </a:solidFill>
                <a:latin typeface="Arial" panose="020B0604020202020204" pitchFamily="34" charset="0"/>
                <a:cs typeface="Arial" panose="020B0604020202020204" pitchFamily="34" charset="0"/>
              </a:rPr>
              <a:t>list</a:t>
            </a:r>
            <a:r>
              <a:rPr lang="en-US" dirty="0">
                <a:solidFill>
                  <a:schemeClr val="bg1"/>
                </a:solidFill>
                <a:latin typeface="Arial" panose="020B0604020202020204" pitchFamily="34" charset="0"/>
                <a:cs typeface="Arial" panose="020B0604020202020204" pitchFamily="34" charset="0"/>
              </a:rPr>
              <a:t>: marshmallow, jar, vacuum</a:t>
            </a:r>
          </a:p>
          <a:p>
            <a:pPr lvl="1"/>
            <a:endParaRPr lang="en-US" sz="1600" i="1" dirty="0">
              <a:solidFill>
                <a:schemeClr val="bg1"/>
              </a:solidFill>
              <a:latin typeface="Arial" panose="020B0604020202020204" pitchFamily="34" charset="0"/>
              <a:cs typeface="Arial" panose="020B0604020202020204" pitchFamily="34" charset="0"/>
            </a:endParaRPr>
          </a:p>
          <a:p>
            <a:pPr indent="-273050"/>
            <a:r>
              <a:rPr lang="en-US" i="1" dirty="0">
                <a:solidFill>
                  <a:schemeClr val="bg1"/>
                </a:solidFill>
                <a:latin typeface="Arial" panose="020B0604020202020204" pitchFamily="34" charset="0"/>
                <a:cs typeface="Arial" panose="020B0604020202020204" pitchFamily="34" charset="0"/>
              </a:rPr>
              <a:t>Action</a:t>
            </a:r>
            <a:r>
              <a:rPr lang="en-US" dirty="0">
                <a:solidFill>
                  <a:schemeClr val="bg1"/>
                </a:solidFill>
                <a:latin typeface="Arial" panose="020B0604020202020204" pitchFamily="34" charset="0"/>
                <a:cs typeface="Arial" panose="020B0604020202020204" pitchFamily="34" charset="0"/>
              </a:rPr>
              <a:t> </a:t>
            </a:r>
            <a:r>
              <a:rPr lang="en-US" i="1" dirty="0">
                <a:solidFill>
                  <a:schemeClr val="bg1"/>
                </a:solidFill>
                <a:latin typeface="Arial" panose="020B0604020202020204" pitchFamily="34" charset="0"/>
                <a:cs typeface="Arial" panose="020B0604020202020204" pitchFamily="34" charset="0"/>
              </a:rPr>
              <a:t>plan</a:t>
            </a:r>
            <a:r>
              <a:rPr lang="en-US" dirty="0">
                <a:solidFill>
                  <a:schemeClr val="bg1"/>
                </a:solidFill>
                <a:latin typeface="Arial" panose="020B0604020202020204" pitchFamily="34" charset="0"/>
                <a:cs typeface="Arial" panose="020B0604020202020204" pitchFamily="34" charset="0"/>
              </a:rPr>
              <a:t>: Put the marshmallow in the jar, seal it, and turn on the vacuum.</a:t>
            </a:r>
          </a:p>
          <a:p>
            <a:endParaRPr lang="en-US" sz="1800" dirty="0">
              <a:solidFill>
                <a:schemeClr val="bg1"/>
              </a:solidFill>
            </a:endParaRPr>
          </a:p>
        </p:txBody>
      </p:sp>
      <p:pic>
        <p:nvPicPr>
          <p:cNvPr id="5" name="my_peeps_in_a_vacuum_chamber">
            <a:hlinkClick r:id="" action="ppaction://media"/>
          </p:cNvPr>
          <p:cNvPicPr>
            <a:picLocks noGrp="1" noChangeAspect="1"/>
          </p:cNvPicPr>
          <p:nvPr>
            <p:ph type="pic" idx="1"/>
            <a:videoFile r:link="rId2"/>
            <p:extLst>
              <p:ext uri="{DAA4B4D4-6D71-4841-9C94-3DE7FCFB9230}">
                <p14:media xmlns:p14="http://schemas.microsoft.com/office/powerpoint/2010/main" r:embed="rId1"/>
              </p:ext>
            </p:extLst>
          </p:nvPr>
        </p:nvPicPr>
        <p:blipFill>
          <a:blip r:embed="rId5"/>
          <a:srcRect t="1515" b="1515"/>
          <a:stretch>
            <a:fillRect/>
          </a:stretch>
        </p:blipFill>
        <p:spPr>
          <a:prstGeom prst="rect">
            <a:avLst/>
          </a:prstGeom>
        </p:spPr>
      </p:pic>
    </p:spTree>
    <p:extLst>
      <p:ext uri="{BB962C8B-B14F-4D97-AF65-F5344CB8AC3E}">
        <p14:creationId xmlns:p14="http://schemas.microsoft.com/office/powerpoint/2010/main" val="28282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Soda can in ice water</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Crush the empty soda can without squeezing it with your hands</a:t>
            </a:r>
            <a:r>
              <a:rPr lang="en-US" dirty="0" smtClean="0">
                <a:latin typeface="Arial" panose="020B0604020202020204" pitchFamily="34" charset="0"/>
                <a:cs typeface="Arial" panose="020B0604020202020204" pitchFamily="34" charset="0"/>
              </a:rPr>
              <a:t>.</a:t>
            </a:r>
          </a:p>
          <a:p>
            <a:pPr indent="-273050"/>
            <a:endParaRPr lang="en-US" sz="1600"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soda can with 1 cm of water inside, tongs, a hot place, ice water</a:t>
            </a:r>
          </a:p>
          <a:p>
            <a:pPr indent="-273050"/>
            <a:endParaRPr lang="en-US" i="1" dirty="0" smtClean="0">
              <a:latin typeface="Arial" panose="020B0604020202020204" pitchFamily="34" charset="0"/>
              <a:cs typeface="Arial" panose="020B0604020202020204" pitchFamily="34" charset="0"/>
            </a:endParaRPr>
          </a:p>
          <a:p>
            <a:pPr indent="-273050"/>
            <a:r>
              <a:rPr lang="en-US" i="1" dirty="0" smtClean="0">
                <a:latin typeface="Arial" panose="020B0604020202020204" pitchFamily="34" charset="0"/>
                <a:cs typeface="Arial" panose="020B0604020202020204" pitchFamily="34" charset="0"/>
              </a:rPr>
              <a:t>Action</a:t>
            </a:r>
            <a:r>
              <a:rPr lang="en-US" dirty="0" smtClean="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Heat the can until the water boils, then invert the can and dip it in the ice bath.</a:t>
            </a:r>
          </a:p>
          <a:p>
            <a:endParaRPr lang="en-US" dirty="0">
              <a:solidFill>
                <a:schemeClr val="bg1"/>
              </a:solidFill>
              <a:latin typeface="Arial" panose="020B0604020202020204" pitchFamily="34" charset="0"/>
              <a:cs typeface="Arial" panose="020B0604020202020204" pitchFamily="34" charset="0"/>
            </a:endParaRPr>
          </a:p>
        </p:txBody>
      </p:sp>
      <p:pic>
        <p:nvPicPr>
          <p:cNvPr id="6" name="can_in_ic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47900" y="990600"/>
            <a:ext cx="5819875" cy="3273680"/>
          </a:xfrm>
          <a:prstGeom prst="rect">
            <a:avLst/>
          </a:prstGeom>
        </p:spPr>
      </p:pic>
    </p:spTree>
    <p:extLst>
      <p:ext uri="{BB962C8B-B14F-4D97-AF65-F5344CB8AC3E}">
        <p14:creationId xmlns:p14="http://schemas.microsoft.com/office/powerpoint/2010/main" val="1560849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Egg in the bottle</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Get the egg inside the bottle without using your hand to push it through.</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glass bottle, hard-boiled peeled egg, matches, strips of paper </a:t>
            </a:r>
          </a:p>
          <a:p>
            <a:pPr marL="274638" lvl="1" indent="0">
              <a:buNone/>
            </a:pPr>
            <a:endParaRPr lang="en-US" sz="1600" i="1" dirty="0" smtClean="0">
              <a:latin typeface="Arial" panose="020B0604020202020204" pitchFamily="34" charset="0"/>
              <a:cs typeface="Arial" panose="020B0604020202020204" pitchFamily="34" charset="0"/>
            </a:endParaRPr>
          </a:p>
          <a:p>
            <a:pPr indent="-273050"/>
            <a:r>
              <a:rPr lang="en-US" i="1" dirty="0" smtClean="0">
                <a:latin typeface="Arial" panose="020B0604020202020204" pitchFamily="34" charset="0"/>
                <a:cs typeface="Arial" panose="020B0604020202020204" pitchFamily="34" charset="0"/>
              </a:rPr>
              <a:t>Action</a:t>
            </a:r>
            <a:r>
              <a:rPr lang="en-US" dirty="0" smtClean="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We will light a strip of paper on fire, drop it in the bottle, then place the egg on top while the flame is still lit.</a:t>
            </a:r>
          </a:p>
          <a:p>
            <a:endParaRPr lang="en-US" b="1" dirty="0">
              <a:solidFill>
                <a:schemeClr val="bg1"/>
              </a:solidFill>
              <a:latin typeface="Arial" panose="020B0604020202020204" pitchFamily="34" charset="0"/>
              <a:cs typeface="Arial" panose="020B0604020202020204" pitchFamily="34" charset="0"/>
            </a:endParaRPr>
          </a:p>
        </p:txBody>
      </p:sp>
      <p:pic>
        <p:nvPicPr>
          <p:cNvPr id="5" name="egg_in_bottl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4316" y="1291961"/>
            <a:ext cx="5883460" cy="3309446"/>
          </a:xfrm>
          <a:prstGeom prst="rect">
            <a:avLst/>
          </a:prstGeom>
        </p:spPr>
      </p:pic>
    </p:spTree>
    <p:extLst>
      <p:ext uri="{BB962C8B-B14F-4D97-AF65-F5344CB8AC3E}">
        <p14:creationId xmlns:p14="http://schemas.microsoft.com/office/powerpoint/2010/main" val="347788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Balloon on the bottle</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Inflate the balloon on the bottle without blowing into it.</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An Erlenmeyer flask, water, hot plate, balloon, tongs</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Attach a balloon to the neck of the flask. Heat the flask until the water boils.</a:t>
            </a:r>
          </a:p>
          <a:p>
            <a:endParaRPr lang="en-US"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2067" y="763565"/>
            <a:ext cx="3252438" cy="243932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2173" r="15154"/>
          <a:stretch/>
        </p:blipFill>
        <p:spPr>
          <a:xfrm>
            <a:off x="6380477" y="1108318"/>
            <a:ext cx="2137058" cy="3920882"/>
          </a:xfrm>
          <a:prstGeom prst="rect">
            <a:avLst/>
          </a:prstGeom>
        </p:spPr>
      </p:pic>
    </p:spTree>
    <p:extLst>
      <p:ext uri="{BB962C8B-B14F-4D97-AF65-F5344CB8AC3E}">
        <p14:creationId xmlns:p14="http://schemas.microsoft.com/office/powerpoint/2010/main" val="369760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Marshmallow in a syringe</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Change the marshmallow’s volume while keeping it inside the syringe.</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Syringe, marshmallow</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We will push and pull the plunger top of the syringe so that the marshmallow changes volume.</a:t>
            </a:r>
          </a:p>
          <a:p>
            <a:endParaRPr lang="en-US" b="1" dirty="0">
              <a:solidFill>
                <a:schemeClr val="bg1"/>
              </a:solidFill>
              <a:latin typeface="Arial" panose="020B0604020202020204" pitchFamily="34" charset="0"/>
              <a:cs typeface="Arial" panose="020B0604020202020204" pitchFamily="34" charset="0"/>
            </a:endParaRPr>
          </a:p>
        </p:txBody>
      </p:sp>
      <p:pic>
        <p:nvPicPr>
          <p:cNvPr id="8" name="marshmallow_in_syring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85866" y="1301090"/>
            <a:ext cx="5496417" cy="3091735"/>
          </a:xfrm>
          <a:prstGeom prst="rect">
            <a:avLst/>
          </a:prstGeom>
        </p:spPr>
      </p:pic>
    </p:spTree>
    <p:extLst>
      <p:ext uri="{BB962C8B-B14F-4D97-AF65-F5344CB8AC3E}">
        <p14:creationId xmlns:p14="http://schemas.microsoft.com/office/powerpoint/2010/main" val="3100291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Balloons in water</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Change the volume of the balloons without adding or removing any air.</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2 inflated balloons, tub of ice water, hot water being heated by a hot plate.</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We will put one balloon in the cold water and one balloon in the hot water.</a:t>
            </a:r>
          </a:p>
          <a:p>
            <a:endParaRPr lang="en-US" b="1" dirty="0">
              <a:solidFill>
                <a:schemeClr val="bg1"/>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5000" t="22539" r="34524" b="13016"/>
          <a:stretch/>
        </p:blipFill>
        <p:spPr>
          <a:xfrm>
            <a:off x="3300582" y="1585387"/>
            <a:ext cx="2460567" cy="293820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6521" y="1585387"/>
            <a:ext cx="2203656" cy="2938207"/>
          </a:xfrm>
          <a:prstGeom prst="rect">
            <a:avLst/>
          </a:prstGeom>
        </p:spPr>
      </p:pic>
    </p:spTree>
    <p:extLst>
      <p:ext uri="{BB962C8B-B14F-4D97-AF65-F5344CB8AC3E}">
        <p14:creationId xmlns:p14="http://schemas.microsoft.com/office/powerpoint/2010/main" val="140228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Candle in water</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Raise the level of the water without touching it or adding more water.</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A dish of colored liquid, a candle, matches, a beaker.</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We will light the candle and place the beaker over it upside down.</a:t>
            </a:r>
          </a:p>
          <a:p>
            <a:endParaRPr lang="en-US" b="1" dirty="0">
              <a:solidFill>
                <a:schemeClr val="bg1"/>
              </a:solidFill>
              <a:latin typeface="Arial" panose="020B0604020202020204" pitchFamily="34" charset="0"/>
              <a:cs typeface="Arial" panose="020B0604020202020204" pitchFamily="34" charset="0"/>
            </a:endParaRPr>
          </a:p>
        </p:txBody>
      </p:sp>
      <p:pic>
        <p:nvPicPr>
          <p:cNvPr id="7" name="candle_in_wat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04348" y="1465749"/>
            <a:ext cx="5659453" cy="3183443"/>
          </a:xfrm>
          <a:prstGeom prst="rect">
            <a:avLst/>
          </a:prstGeom>
        </p:spPr>
      </p:pic>
    </p:spTree>
    <p:extLst>
      <p:ext uri="{BB962C8B-B14F-4D97-AF65-F5344CB8AC3E}">
        <p14:creationId xmlns:p14="http://schemas.microsoft.com/office/powerpoint/2010/main" val="2746567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p>
            <a:pPr algn="ctr"/>
            <a:r>
              <a:rPr lang="en-US" sz="3200" dirty="0" smtClean="0">
                <a:effectLst>
                  <a:outerShdw blurRad="38100" dist="38100" dir="2700000" algn="tl">
                    <a:srgbClr val="000000">
                      <a:alpha val="43137"/>
                    </a:srgbClr>
                  </a:outerShdw>
                </a:effectLst>
              </a:rPr>
              <a:t>Cotton fireball</a:t>
            </a:r>
            <a:endParaRPr lang="en-US" sz="3200" dirty="0">
              <a:effectLst>
                <a:outerShdw blurRad="38100" dist="38100" dir="2700000" algn="tl">
                  <a:srgbClr val="000000">
                    <a:alpha val="43137"/>
                  </a:srgbClr>
                </a:outerShdw>
              </a:effectLst>
            </a:endParaRPr>
          </a:p>
        </p:txBody>
      </p:sp>
      <p:sp>
        <p:nvSpPr>
          <p:cNvPr id="4" name="Text Placeholder 3"/>
          <p:cNvSpPr>
            <a:spLocks noGrp="1"/>
          </p:cNvSpPr>
          <p:nvPr>
            <p:ph type="body" sz="half" idx="2"/>
          </p:nvPr>
        </p:nvSpPr>
        <p:spPr/>
        <p:txBody>
          <a:bodyPr/>
          <a:lstStyle/>
          <a:p>
            <a:pPr indent="-273050"/>
            <a:r>
              <a:rPr lang="en-US" i="1" dirty="0">
                <a:latin typeface="Arial" panose="020B0604020202020204" pitchFamily="34" charset="0"/>
                <a:cs typeface="Arial" panose="020B0604020202020204" pitchFamily="34" charset="0"/>
              </a:rPr>
              <a:t>Objective</a:t>
            </a:r>
            <a:r>
              <a:rPr lang="en-US" dirty="0">
                <a:latin typeface="Arial" panose="020B0604020202020204" pitchFamily="34" charset="0"/>
                <a:cs typeface="Arial" panose="020B0604020202020204" pitchFamily="34" charset="0"/>
              </a:rPr>
              <a:t>: Ignite the cotton ball without using matches or a lighter.</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Materials</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list</a:t>
            </a:r>
            <a:r>
              <a:rPr lang="en-US" dirty="0">
                <a:latin typeface="Arial" panose="020B0604020202020204" pitchFamily="34" charset="0"/>
                <a:cs typeface="Arial" panose="020B0604020202020204" pitchFamily="34" charset="0"/>
              </a:rPr>
              <a:t>: Cotton ball, glass cylinder, plunger.</a:t>
            </a:r>
          </a:p>
          <a:p>
            <a:pPr lvl="1"/>
            <a:endParaRPr lang="en-US" sz="1600" i="1" dirty="0">
              <a:latin typeface="Arial" panose="020B0604020202020204" pitchFamily="34" charset="0"/>
              <a:cs typeface="Arial" panose="020B0604020202020204" pitchFamily="34" charset="0"/>
            </a:endParaRPr>
          </a:p>
          <a:p>
            <a:pPr indent="-273050"/>
            <a:r>
              <a:rPr lang="en-US" i="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plan</a:t>
            </a:r>
            <a:r>
              <a:rPr lang="en-US" dirty="0">
                <a:latin typeface="Arial" panose="020B0604020202020204" pitchFamily="34" charset="0"/>
                <a:cs typeface="Arial" panose="020B0604020202020204" pitchFamily="34" charset="0"/>
              </a:rPr>
              <a:t>: We will push the plunger so that the volume of the cylinder decreases.</a:t>
            </a:r>
          </a:p>
          <a:p>
            <a:endParaRPr lang="en-US" b="1" dirty="0">
              <a:solidFill>
                <a:schemeClr val="bg1"/>
              </a:solidFill>
              <a:latin typeface="Arial" panose="020B0604020202020204" pitchFamily="34" charset="0"/>
              <a:cs typeface="Arial" panose="020B0604020202020204" pitchFamily="34" charset="0"/>
            </a:endParaRPr>
          </a:p>
        </p:txBody>
      </p:sp>
      <p:pic>
        <p:nvPicPr>
          <p:cNvPr id="5" name="fire_syring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77827" y="1468191"/>
            <a:ext cx="5712496" cy="3213279"/>
          </a:xfrm>
          <a:prstGeom prst="rect">
            <a:avLst/>
          </a:prstGeom>
        </p:spPr>
      </p:pic>
    </p:spTree>
    <p:extLst>
      <p:ext uri="{BB962C8B-B14F-4D97-AF65-F5344CB8AC3E}">
        <p14:creationId xmlns:p14="http://schemas.microsoft.com/office/powerpoint/2010/main" val="405079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3030</TotalTime>
  <Words>2011</Words>
  <Application>Microsoft Office PowerPoint</Application>
  <PresentationFormat>On-screen Show (4:3)</PresentationFormat>
  <Paragraphs>141</Paragraphs>
  <Slides>11</Slides>
  <Notes>11</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ＭＳ Ｐゴシック</vt:lpstr>
      <vt:lpstr>ＭＳ Ｐゴシック</vt:lpstr>
      <vt:lpstr>Arial</vt:lpstr>
      <vt:lpstr>Calibri</vt:lpstr>
      <vt:lpstr>Georgia</vt:lpstr>
      <vt:lpstr>Wingdings</vt:lpstr>
      <vt:lpstr>Wingdings 2</vt:lpstr>
      <vt:lpstr>Civic</vt:lpstr>
      <vt:lpstr>Gas Law Activities</vt:lpstr>
      <vt:lpstr>Gas Law Activities</vt:lpstr>
      <vt:lpstr>Gas Law Activities</vt:lpstr>
      <vt:lpstr>Marshmallow in a jar</vt:lpstr>
      <vt:lpstr>Soda can in ice water</vt:lpstr>
      <vt:lpstr>Egg in the bottle</vt:lpstr>
      <vt:lpstr>Balloon on the bottle</vt:lpstr>
      <vt:lpstr>Marshmallow in a syringe</vt:lpstr>
      <vt:lpstr>Balloons in water</vt:lpstr>
      <vt:lpstr>Candle in water</vt:lpstr>
      <vt:lpstr>Cotton fireball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74</cp:revision>
  <dcterms:created xsi:type="dcterms:W3CDTF">2011-06-23T20:06:11Z</dcterms:created>
  <dcterms:modified xsi:type="dcterms:W3CDTF">2013-05-19T03:31:13Z</dcterms:modified>
</cp:coreProperties>
</file>