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24"/>
  </p:notesMasterIdLst>
  <p:sldIdLst>
    <p:sldId id="259" r:id="rId2"/>
    <p:sldId id="306" r:id="rId3"/>
    <p:sldId id="307" r:id="rId4"/>
    <p:sldId id="309" r:id="rId5"/>
    <p:sldId id="310" r:id="rId6"/>
    <p:sldId id="311" r:id="rId7"/>
    <p:sldId id="312" r:id="rId8"/>
    <p:sldId id="313" r:id="rId9"/>
    <p:sldId id="314" r:id="rId10"/>
    <p:sldId id="316" r:id="rId11"/>
    <p:sldId id="317" r:id="rId12"/>
    <p:sldId id="318" r:id="rId13"/>
    <p:sldId id="319" r:id="rId14"/>
    <p:sldId id="320" r:id="rId15"/>
    <p:sldId id="321" r:id="rId16"/>
    <p:sldId id="322" r:id="rId17"/>
    <p:sldId id="324" r:id="rId18"/>
    <p:sldId id="326" r:id="rId19"/>
    <p:sldId id="325" r:id="rId20"/>
    <p:sldId id="308" r:id="rId21"/>
    <p:sldId id="327" r:id="rId22"/>
    <p:sldId id="323" r:id="rId23"/>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Georgia" panose="02040502050405020303"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Georgia" panose="02040502050405020303"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Georgia" panose="02040502050405020303"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Georgia" panose="02040502050405020303"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ADAE"/>
    <a:srgbClr val="C5D1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895" autoAdjust="0"/>
    <p:restoredTop sz="61921" autoAdjust="0"/>
  </p:normalViewPr>
  <p:slideViewPr>
    <p:cSldViewPr snapToGrid="0" snapToObjects="1">
      <p:cViewPr varScale="1">
        <p:scale>
          <a:sx n="68" d="100"/>
          <a:sy n="68" d="100"/>
        </p:scale>
        <p:origin x="6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1440"/>
    </p:cViewPr>
  </p:notesTextViewPr>
  <p:notesViewPr>
    <p:cSldViewPr snapToGrid="0" snapToObjects="1">
      <p:cViewPr varScale="1">
        <p:scale>
          <a:sx n="69" d="100"/>
          <a:sy n="69" d="100"/>
        </p:scale>
        <p:origin x="-2560"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C61B9B9E-1D18-46FE-9655-A43BB9E3C8AE}" type="datetimeFigureOut">
              <a:rPr lang="en-US"/>
              <a:pPr/>
              <a:t>5/18/2013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4748238-0FF1-4A7A-AEAC-DA02EB38A720}" type="slidenum">
              <a:rPr lang="en-US"/>
              <a:pPr/>
              <a:t>‹#›</a:t>
            </a:fld>
            <a:endParaRPr lang="en-US"/>
          </a:p>
        </p:txBody>
      </p:sp>
    </p:spTree>
    <p:extLst>
      <p:ext uri="{BB962C8B-B14F-4D97-AF65-F5344CB8AC3E}">
        <p14:creationId xmlns:p14="http://schemas.microsoft.com/office/powerpoint/2010/main" val="159153057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457200" rtl="0" eaLnBrk="0" fontAlgn="base" latinLnBrk="0" hangingPunct="0">
              <a:lnSpc>
                <a:spcPct val="100000"/>
              </a:lnSpc>
              <a:spcBef>
                <a:spcPct val="0"/>
              </a:spcBef>
              <a:spcAft>
                <a:spcPct val="0"/>
              </a:spcAft>
              <a:buClrTx/>
              <a:buSzTx/>
              <a:buFontTx/>
              <a:buNone/>
              <a:tabLst/>
              <a:defRPr/>
            </a:pPr>
            <a:r>
              <a:rPr lang="en-US" b="1" dirty="0" smtClean="0"/>
              <a:t>Notes for this slide:</a:t>
            </a:r>
            <a:r>
              <a:rPr lang="en-US" b="1" baseline="0" dirty="0" smtClean="0"/>
              <a:t> </a:t>
            </a:r>
            <a:r>
              <a:rPr lang="en-US" b="0" baseline="0" dirty="0" smtClean="0"/>
              <a:t>Ask students to remember back to the global carbon cycle. There were many reservoirs of carbon. The transfer of carbon between reservoirs is known as a flux. Today we are going to talk about one of those pathways; air-sea gas transfer. Why do we care about this flux? Excess CO2 is put into the atmosphere by the burning of fossil fuels and deforestation. Where does it all go? The ocean is one of the major sinks for anthropogenic CO2. Because we are talking about atmospheric gas, all of the properties of gases we have encountered previously still apply. So how does gas actually enter the ocean from the atmosphere and what are the components of a model that can be used to quantify that carbon flux? That question will be answered in the lesson today. </a:t>
            </a:r>
            <a:endParaRPr lang="en-US" b="1" dirty="0" smtClean="0"/>
          </a:p>
          <a:p>
            <a:pPr marL="0" marR="0" indent="0" algn="l" defTabSz="457200" rtl="0" eaLnBrk="0" fontAlgn="base" latinLnBrk="0" hangingPunct="0">
              <a:lnSpc>
                <a:spcPct val="100000"/>
              </a:lnSpc>
              <a:spcBef>
                <a:spcPct val="0"/>
              </a:spcBef>
              <a:spcAft>
                <a:spcPct val="0"/>
              </a:spcAft>
              <a:buClrTx/>
              <a:buSzTx/>
              <a:buFontTx/>
              <a:buNone/>
              <a:tabLst/>
              <a:defRPr/>
            </a:pPr>
            <a:endParaRPr lang="en-US" b="1" dirty="0" smtClean="0"/>
          </a:p>
          <a:p>
            <a:pPr marL="0" marR="0" indent="0" algn="l" defTabSz="457200" rtl="0" eaLnBrk="0" fontAlgn="base" latinLnBrk="0" hangingPunct="0">
              <a:lnSpc>
                <a:spcPct val="100000"/>
              </a:lnSpc>
              <a:spcBef>
                <a:spcPct val="0"/>
              </a:spcBef>
              <a:spcAft>
                <a:spcPct val="0"/>
              </a:spcAft>
              <a:buClrTx/>
              <a:buSzTx/>
              <a:buFontTx/>
              <a:buNone/>
              <a:tabLst/>
              <a:defRPr/>
            </a:pPr>
            <a:r>
              <a:rPr lang="en-US" b="1" dirty="0" smtClean="0"/>
              <a:t>Authors: </a:t>
            </a:r>
            <a:r>
              <a:rPr lang="en-US" dirty="0" smtClean="0"/>
              <a:t>Sean Walstead, Scripps Institution of Oceanography; Alison</a:t>
            </a:r>
            <a:r>
              <a:rPr lang="en-US" baseline="0" dirty="0" smtClean="0"/>
              <a:t> Dickens</a:t>
            </a:r>
            <a:r>
              <a:rPr lang="en-US" dirty="0" smtClean="0"/>
              <a:t>, Lincoln High School, San Diego Unified District.</a:t>
            </a:r>
          </a:p>
          <a:p>
            <a:pPr>
              <a:spcBef>
                <a:spcPct val="0"/>
              </a:spcBef>
              <a:buFontTx/>
              <a:buNone/>
            </a:pPr>
            <a:endParaRPr lang="en-US" b="1" dirty="0" smtClean="0"/>
          </a:p>
          <a:p>
            <a:pPr>
              <a:spcBef>
                <a:spcPct val="0"/>
              </a:spcBef>
              <a:buFontTx/>
              <a:buAutoNum type="arabicPeriod"/>
            </a:pPr>
            <a:r>
              <a:rPr lang="en-US" b="1" dirty="0" smtClean="0"/>
              <a:t>WHY</a:t>
            </a:r>
            <a:r>
              <a:rPr lang="en-US" dirty="0" smtClean="0"/>
              <a:t>: </a:t>
            </a:r>
            <a:r>
              <a:rPr lang="en-US" sz="1200" kern="1200" dirty="0" smtClean="0">
                <a:solidFill>
                  <a:schemeClr val="tx1"/>
                </a:solidFill>
                <a:effectLst/>
                <a:latin typeface="+mn-lt"/>
                <a:ea typeface="MS PGothic" panose="020B0600070205080204" pitchFamily="34" charset="-128"/>
                <a:cs typeface="ＭＳ Ｐゴシック" charset="0"/>
              </a:rPr>
              <a:t>In the last 20-25 years, considerable attention has been placed on the influence of increasing greenhouse gases on global warming. Quantitative estimates of the role of the oceans in taking up increases in CO</a:t>
            </a:r>
            <a:r>
              <a:rPr lang="en-US" sz="1200" kern="1200" baseline="-25000" dirty="0" smtClean="0">
                <a:solidFill>
                  <a:schemeClr val="tx1"/>
                </a:solidFill>
                <a:effectLst/>
                <a:latin typeface="+mn-lt"/>
                <a:ea typeface="MS PGothic" panose="020B0600070205080204" pitchFamily="34" charset="-128"/>
                <a:cs typeface="ＭＳ Ｐゴシック" charset="0"/>
              </a:rPr>
              <a:t>2</a:t>
            </a:r>
            <a:r>
              <a:rPr lang="en-US" sz="1200" kern="1200" dirty="0" smtClean="0">
                <a:solidFill>
                  <a:schemeClr val="tx1"/>
                </a:solidFill>
                <a:effectLst/>
                <a:latin typeface="+mn-lt"/>
                <a:ea typeface="MS PGothic" panose="020B0600070205080204" pitchFamily="34" charset="-128"/>
                <a:cs typeface="ＭＳ Ｐゴシック" charset="0"/>
              </a:rPr>
              <a:t> are based in part on global budgets that involve considerable uncertainty. </a:t>
            </a:r>
          </a:p>
          <a:p>
            <a:pPr>
              <a:spcBef>
                <a:spcPct val="0"/>
              </a:spcBef>
              <a:buFontTx/>
              <a:buAutoNum type="arabicPeriod"/>
            </a:pPr>
            <a:endParaRPr lang="en-US" sz="1200" kern="1200" dirty="0" smtClean="0">
              <a:solidFill>
                <a:schemeClr val="tx1"/>
              </a:solidFill>
              <a:effectLst/>
              <a:latin typeface="+mn-lt"/>
              <a:ea typeface="MS PGothic" panose="020B0600070205080204" pitchFamily="34" charset="-128"/>
              <a:cs typeface="ＭＳ Ｐゴシック" charset="0"/>
            </a:endParaRPr>
          </a:p>
          <a:p>
            <a:pPr>
              <a:spcBef>
                <a:spcPct val="0"/>
              </a:spcBef>
              <a:buFontTx/>
              <a:buAutoNum type="arabicPeriod"/>
            </a:pPr>
            <a:r>
              <a:rPr lang="en-US" b="1" dirty="0" smtClean="0"/>
              <a:t>SUMMARY</a:t>
            </a:r>
            <a:r>
              <a:rPr lang="en-US" dirty="0" smtClean="0"/>
              <a:t>: </a:t>
            </a:r>
            <a:r>
              <a:rPr lang="en-US" sz="1200" kern="1200" dirty="0" smtClean="0">
                <a:solidFill>
                  <a:schemeClr val="tx1"/>
                </a:solidFill>
                <a:effectLst/>
                <a:latin typeface="+mn-lt"/>
                <a:ea typeface="MS PGothic" panose="020B0600070205080204" pitchFamily="34" charset="-128"/>
                <a:cs typeface="ＭＳ Ｐゴシック" charset="0"/>
              </a:rPr>
              <a:t>This PowerPoint presentation and accompanying worksheet will detail the aspects of deriving an appropriate air-sea gas transfer model on a global scale. Topics that will be addressed include the global carbon cycle, oceanic dissolved gas concentrations, the dynamics of wave breaking, the mechanics involved in bubble formation, and the technology used to collect data on a global scale. To set the framework for learning about air-sea gas transfer, students will perform an activity in which they examine how gases can be dissolved in liquid.</a:t>
            </a:r>
          </a:p>
          <a:p>
            <a:pPr>
              <a:spcBef>
                <a:spcPct val="0"/>
              </a:spcBef>
              <a:buFontTx/>
              <a:buAutoNum type="arabicPeriod"/>
            </a:pPr>
            <a:endParaRPr lang="en-US" sz="1200" kern="1200" dirty="0" smtClean="0">
              <a:solidFill>
                <a:schemeClr val="tx1"/>
              </a:solidFill>
              <a:effectLst/>
              <a:latin typeface="+mn-lt"/>
              <a:ea typeface="MS PGothic" panose="020B0600070205080204" pitchFamily="34" charset="-128"/>
              <a:cs typeface="ＭＳ Ｐゴシック" charset="0"/>
            </a:endParaRPr>
          </a:p>
          <a:p>
            <a:pPr>
              <a:spcBef>
                <a:spcPct val="0"/>
              </a:spcBef>
              <a:buFontTx/>
              <a:buAutoNum type="arabicPeriod"/>
            </a:pPr>
            <a:r>
              <a:rPr lang="en-US" b="1" dirty="0" smtClean="0"/>
              <a:t>PICTURE CREDIT</a:t>
            </a:r>
            <a:r>
              <a:rPr lang="en-US" dirty="0" smtClean="0"/>
              <a:t>:</a:t>
            </a:r>
            <a:r>
              <a:rPr lang="en-US" baseline="0" dirty="0" smtClean="0"/>
              <a:t> </a:t>
            </a:r>
            <a:r>
              <a:rPr lang="en-US" dirty="0" smtClean="0"/>
              <a:t>http://fc09.deviantart.net/fs70/f/2010/198/a/6/Bubbles_in_the_sun_by_ComradeDmytro.jpg</a:t>
            </a:r>
          </a:p>
          <a:p>
            <a:pPr>
              <a:spcBef>
                <a:spcPct val="0"/>
              </a:spcBef>
              <a:buFontTx/>
              <a:buAutoNum type="arabicPeriod"/>
            </a:pPr>
            <a:endParaRPr lang="en-US" dirty="0" smtClean="0"/>
          </a:p>
          <a:p>
            <a:pPr marL="0" marR="0" indent="0" algn="l" defTabSz="457200" rtl="0" eaLnBrk="0" fontAlgn="base" latinLnBrk="0" hangingPunct="0">
              <a:lnSpc>
                <a:spcPct val="100000"/>
              </a:lnSpc>
              <a:spcBef>
                <a:spcPct val="0"/>
              </a:spcBef>
              <a:spcAft>
                <a:spcPct val="0"/>
              </a:spcAft>
              <a:buClrTx/>
              <a:buSzTx/>
              <a:buFontTx/>
              <a:buAutoNum type="arabicPeriod"/>
              <a:tabLst/>
              <a:defRPr/>
            </a:pPr>
            <a:r>
              <a:rPr lang="en-US" b="1" dirty="0" smtClean="0"/>
              <a:t>WEBSITES USED IN THIS PRESENTATION</a:t>
            </a:r>
            <a:r>
              <a:rPr lang="en-US" dirty="0" smtClean="0"/>
              <a:t>:</a:t>
            </a:r>
            <a:r>
              <a:rPr lang="en-US" baseline="0" dirty="0" smtClean="0"/>
              <a:t> </a:t>
            </a:r>
            <a:r>
              <a:rPr lang="en-US" sz="1200" kern="1200" baseline="0" dirty="0" smtClean="0">
                <a:solidFill>
                  <a:schemeClr val="tx1"/>
                </a:solidFill>
                <a:effectLst/>
                <a:latin typeface="+mn-lt"/>
                <a:ea typeface="MS PGothic" panose="020B0600070205080204" pitchFamily="34" charset="-128"/>
                <a:cs typeface="ＭＳ Ｐゴシック" charset="0"/>
              </a:rPr>
              <a:t>http://oceanflux-ghg.blogspot.com/2012/11/observing-gas-transfer-between-ocean.html</a:t>
            </a:r>
          </a:p>
          <a:p>
            <a:pPr marL="0" marR="0" indent="0" algn="l" defTabSz="457200" rtl="0" eaLnBrk="0" fontAlgn="base" latinLnBrk="0" hangingPunct="0">
              <a:lnSpc>
                <a:spcPct val="100000"/>
              </a:lnSpc>
              <a:spcBef>
                <a:spcPct val="0"/>
              </a:spcBef>
              <a:spcAft>
                <a:spcPct val="0"/>
              </a:spcAft>
              <a:buClrTx/>
              <a:buSzTx/>
              <a:buFontTx/>
              <a:buAutoNum type="arabicPeriod"/>
              <a:tabLst/>
              <a:defRPr/>
            </a:pPr>
            <a:endParaRPr lang="en-US" dirty="0" smtClean="0"/>
          </a:p>
          <a:p>
            <a:pPr>
              <a:spcBef>
                <a:spcPct val="0"/>
              </a:spcBef>
              <a:buFontTx/>
              <a:buAutoNum type="arabicPeriod"/>
            </a:pPr>
            <a:r>
              <a:rPr lang="en-US" b="1" dirty="0" smtClean="0"/>
              <a:t>ADDITIONAL READING</a:t>
            </a:r>
            <a:r>
              <a:rPr lang="en-US" dirty="0" smtClean="0"/>
              <a:t>:</a:t>
            </a:r>
          </a:p>
          <a:p>
            <a:pPr>
              <a:spcBef>
                <a:spcPct val="0"/>
              </a:spcBef>
              <a:buFontTx/>
              <a:buNone/>
            </a:pPr>
            <a:r>
              <a:rPr lang="en-US" dirty="0" smtClean="0"/>
              <a:t>Wallace and </a:t>
            </a:r>
            <a:r>
              <a:rPr lang="en-US" dirty="0" err="1" smtClean="0"/>
              <a:t>Wirick</a:t>
            </a:r>
            <a:r>
              <a:rPr lang="en-US" dirty="0" smtClean="0"/>
              <a:t>, Nature </a:t>
            </a:r>
            <a:r>
              <a:rPr lang="en-US" b="1" dirty="0" smtClean="0"/>
              <a:t>356</a:t>
            </a:r>
            <a:r>
              <a:rPr lang="en-US" dirty="0" smtClean="0"/>
              <a:t>,</a:t>
            </a:r>
            <a:r>
              <a:rPr lang="en-US" baseline="0" dirty="0" smtClean="0"/>
              <a:t> Large air-sea gas fluxes associated with breaking waves. 1992</a:t>
            </a:r>
            <a:endParaRPr lang="en-US" dirty="0" smtClean="0"/>
          </a:p>
          <a:p>
            <a:pPr marL="0" marR="0" indent="0" algn="l" defTabSz="457200" rtl="0" eaLnBrk="0" fontAlgn="base" latinLnBrk="0" hangingPunct="0">
              <a:lnSpc>
                <a:spcPct val="100000"/>
              </a:lnSpc>
              <a:spcBef>
                <a:spcPct val="0"/>
              </a:spcBef>
              <a:spcAft>
                <a:spcPct val="0"/>
              </a:spcAft>
              <a:buClrTx/>
              <a:buSzTx/>
              <a:buFontTx/>
              <a:buNone/>
              <a:tabLst/>
              <a:defRPr/>
            </a:pPr>
            <a:r>
              <a:rPr lang="en-US" baseline="0" dirty="0" smtClean="0"/>
              <a:t>Deane and Stokes, Nature, Scale dependence of bubble creation mechanisms in breaking waves. 2002.</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Callaghan and White, Journal of Atmospheric and Oceanic Technology, 2009.</a:t>
            </a:r>
          </a:p>
          <a:p>
            <a:pPr eaLnBrk="1" hangingPunct="1">
              <a:spcBef>
                <a:spcPct val="0"/>
              </a:spcBef>
            </a:pPr>
            <a:r>
              <a:rPr lang="en-US" dirty="0" err="1" smtClean="0"/>
              <a:t>Baschek</a:t>
            </a:r>
            <a:r>
              <a:rPr lang="en-US" baseline="0" dirty="0" smtClean="0"/>
              <a:t> et. Al., Journal of Marine Research, 64, 483-515, 2006.</a:t>
            </a:r>
          </a:p>
          <a:p>
            <a:pPr eaLnBrk="1" hangingPunct="1">
              <a:spcBef>
                <a:spcPct val="0"/>
              </a:spcBef>
            </a:pPr>
            <a:endParaRPr lang="en-US" b="1" baseline="0" dirty="0" smtClean="0"/>
          </a:p>
          <a:p>
            <a:pPr eaLnBrk="1" hangingPunct="1">
              <a:spcBef>
                <a:spcPct val="0"/>
              </a:spcBef>
            </a:pPr>
            <a:r>
              <a:rPr lang="en-US" b="1" baseline="0" dirty="0" smtClean="0"/>
              <a:t>6.</a:t>
            </a:r>
            <a:r>
              <a:rPr lang="en-US" b="1" dirty="0" smtClean="0"/>
              <a:t>CONTEXT FOR USE</a:t>
            </a:r>
            <a:r>
              <a:rPr lang="en-US" dirty="0" smtClean="0"/>
              <a:t>: This inquiry</a:t>
            </a:r>
            <a:r>
              <a:rPr lang="en-US" baseline="0" dirty="0" smtClean="0"/>
              <a:t> activity is designed for a high school chemistry class. It is the fourth lesson in a sequence of 5 lessons aimed at covering interactions between the ocean and atmosphere.</a:t>
            </a:r>
          </a:p>
          <a:p>
            <a:pPr eaLnBrk="1" hangingPunct="1">
              <a:spcBef>
                <a:spcPct val="0"/>
              </a:spcBef>
            </a:pPr>
            <a:endParaRPr lang="en-US" dirty="0" smtClean="0"/>
          </a:p>
          <a:p>
            <a:pPr>
              <a:spcBef>
                <a:spcPct val="0"/>
              </a:spcBef>
              <a:buFontTx/>
              <a:buNone/>
            </a:pPr>
            <a:r>
              <a:rPr lang="en-US" b="1" dirty="0" smtClean="0"/>
              <a:t>7.MISCONCEPTIONS</a:t>
            </a:r>
            <a:r>
              <a:rPr lang="en-US" dirty="0" smtClean="0"/>
              <a:t>:</a:t>
            </a:r>
          </a:p>
          <a:p>
            <a:pPr lvl="0"/>
            <a:r>
              <a:rPr lang="en-US" sz="1200" kern="1200" dirty="0" smtClean="0">
                <a:solidFill>
                  <a:schemeClr val="tx1"/>
                </a:solidFill>
                <a:effectLst/>
                <a:latin typeface="+mn-lt"/>
                <a:ea typeface="MS PGothic" panose="020B0600070205080204" pitchFamily="34" charset="-128"/>
                <a:cs typeface="ＭＳ Ｐゴシック" charset="0"/>
              </a:rPr>
              <a:t>- Gases cannot dissolve in liquids.</a:t>
            </a:r>
          </a:p>
          <a:p>
            <a:pPr lvl="0"/>
            <a:r>
              <a:rPr lang="en-US" sz="1200" kern="1200" dirty="0" smtClean="0">
                <a:solidFill>
                  <a:schemeClr val="tx1"/>
                </a:solidFill>
                <a:effectLst/>
                <a:latin typeface="+mn-lt"/>
                <a:ea typeface="MS PGothic" panose="020B0600070205080204" pitchFamily="34" charset="-128"/>
                <a:cs typeface="ＭＳ Ｐゴシック" charset="0"/>
              </a:rPr>
              <a:t>- Global carbon flux values are perfectly known quantities with little uncertainty.</a:t>
            </a:r>
          </a:p>
          <a:p>
            <a:pPr marL="0" indent="0">
              <a:spcBef>
                <a:spcPct val="0"/>
              </a:spcBef>
              <a:buFontTx/>
              <a:buNone/>
            </a:pPr>
            <a:endParaRPr lang="en-US" baseline="0" dirty="0" smtClean="0"/>
          </a:p>
          <a:p>
            <a:pPr marL="0" marR="0" indent="0" algn="l" defTabSz="457200" rtl="0" eaLnBrk="0" fontAlgn="base" latinLnBrk="0" hangingPunct="0">
              <a:lnSpc>
                <a:spcPct val="100000"/>
              </a:lnSpc>
              <a:spcBef>
                <a:spcPct val="0"/>
              </a:spcBef>
              <a:spcAft>
                <a:spcPct val="0"/>
              </a:spcAft>
              <a:buClrTx/>
              <a:buSzTx/>
              <a:buFontTx/>
              <a:buNone/>
              <a:tabLst/>
              <a:defRPr/>
            </a:pPr>
            <a:r>
              <a:rPr lang="en-US" b="1" baseline="0" dirty="0" smtClean="0"/>
              <a:t>8.</a:t>
            </a:r>
            <a:r>
              <a:rPr lang="en-US" b="1" dirty="0" smtClean="0"/>
              <a:t>EVALUATION TIPS: </a:t>
            </a:r>
            <a:r>
              <a:rPr lang="en-US" b="0" baseline="0" dirty="0" smtClean="0"/>
              <a:t>There is a student worksheet that accompanies this PowerPoint lesson. Currently, the presentation is setup so that prompts appear throughout the slides to inform students when to answer certain worksheet questions. Instead of completing worksheets, any of the worksheet questions can be answered by brainstorming in groups and sharing ideas with the class. Students may perform think-pair-share exercises when answering the worksheet questions, use whiteboards, or simply finish the questions as homework. Also there is a worksheet for the Dissolving Liquids activity.</a:t>
            </a:r>
            <a:endParaRPr lang="en-US" b="1" dirty="0" smtClean="0"/>
          </a:p>
          <a:p>
            <a:pPr marL="0" indent="0">
              <a:spcBef>
                <a:spcPct val="0"/>
              </a:spcBef>
              <a:buFontTx/>
              <a:buNone/>
            </a:pPr>
            <a:endParaRPr lang="en-US" dirty="0" smtClean="0"/>
          </a:p>
          <a:p>
            <a:pPr>
              <a:spcBef>
                <a:spcPct val="0"/>
              </a:spcBef>
              <a:buFontTx/>
              <a:buNone/>
            </a:pPr>
            <a:r>
              <a:rPr lang="en-US" b="1" dirty="0" smtClean="0"/>
              <a:t>9.TEACHING NOTES</a:t>
            </a:r>
            <a:r>
              <a:rPr lang="en-US" dirty="0" smtClean="0"/>
              <a:t>: N</a:t>
            </a:r>
            <a:r>
              <a:rPr lang="en-US" sz="1200" kern="1200" dirty="0" smtClean="0">
                <a:solidFill>
                  <a:schemeClr val="tx1"/>
                </a:solidFill>
                <a:effectLst/>
                <a:latin typeface="+mn-lt"/>
                <a:ea typeface="MS PGothic" panose="020B0600070205080204" pitchFamily="34" charset="-128"/>
                <a:cs typeface="ＭＳ Ｐゴシック" charset="0"/>
              </a:rPr>
              <a:t>o prep is required other than having the materials ready to use for the </a:t>
            </a:r>
            <a:r>
              <a:rPr lang="en-US" sz="1200" kern="1200" dirty="0" err="1" smtClean="0">
                <a:solidFill>
                  <a:schemeClr val="tx1"/>
                </a:solidFill>
                <a:effectLst/>
                <a:latin typeface="+mn-lt"/>
                <a:ea typeface="MS PGothic" panose="020B0600070205080204" pitchFamily="34" charset="-128"/>
                <a:cs typeface="ＭＳ Ｐゴシック" charset="0"/>
              </a:rPr>
              <a:t>Undissolving</a:t>
            </a:r>
            <a:r>
              <a:rPr lang="en-US" sz="1200" kern="1200" dirty="0" smtClean="0">
                <a:solidFill>
                  <a:schemeClr val="tx1"/>
                </a:solidFill>
                <a:effectLst/>
                <a:latin typeface="+mn-lt"/>
                <a:ea typeface="MS PGothic" panose="020B0600070205080204" pitchFamily="34" charset="-128"/>
                <a:cs typeface="ＭＳ Ｐゴシック" charset="0"/>
              </a:rPr>
              <a:t> Gas activity.</a:t>
            </a:r>
          </a:p>
          <a:p>
            <a:pPr>
              <a:spcBef>
                <a:spcPct val="0"/>
              </a:spcBef>
              <a:buFontTx/>
              <a:buNone/>
            </a:pPr>
            <a:endParaRPr lang="en-US" baseline="0" dirty="0" smtClean="0"/>
          </a:p>
          <a:p>
            <a:pPr>
              <a:spcBef>
                <a:spcPct val="0"/>
              </a:spcBef>
              <a:buFontTx/>
              <a:buNone/>
            </a:pPr>
            <a:r>
              <a:rPr lang="en-US" b="1" baseline="0" dirty="0" smtClean="0"/>
              <a:t>10.TEACHING INSTRUCTIONS:</a:t>
            </a:r>
          </a:p>
          <a:p>
            <a:pPr>
              <a:spcBef>
                <a:spcPct val="0"/>
              </a:spcBef>
              <a:buFontTx/>
              <a:buNone/>
            </a:pPr>
            <a:r>
              <a:rPr lang="en-US" sz="1200" kern="1200" dirty="0" smtClean="0">
                <a:solidFill>
                  <a:schemeClr val="tx1"/>
                </a:solidFill>
                <a:effectLst/>
                <a:latin typeface="+mn-lt"/>
                <a:ea typeface="MS PGothic" panose="020B0600070205080204" pitchFamily="34" charset="-128"/>
                <a:cs typeface="ＭＳ Ｐゴシック" charset="0"/>
              </a:rPr>
              <a:t>1.) Perform the </a:t>
            </a:r>
            <a:r>
              <a:rPr lang="en-US" sz="1200" kern="1200" dirty="0" err="1" smtClean="0">
                <a:solidFill>
                  <a:schemeClr val="tx1"/>
                </a:solidFill>
                <a:effectLst/>
                <a:latin typeface="+mn-lt"/>
                <a:ea typeface="MS PGothic" panose="020B0600070205080204" pitchFamily="34" charset="-128"/>
                <a:cs typeface="ＭＳ Ｐゴシック" charset="0"/>
              </a:rPr>
              <a:t>Undissolving</a:t>
            </a:r>
            <a:r>
              <a:rPr lang="en-US" sz="1200" kern="1200" dirty="0" smtClean="0">
                <a:solidFill>
                  <a:schemeClr val="tx1"/>
                </a:solidFill>
                <a:effectLst/>
                <a:latin typeface="+mn-lt"/>
                <a:ea typeface="MS PGothic" panose="020B0600070205080204" pitchFamily="34" charset="-128"/>
                <a:cs typeface="ＭＳ Ｐゴシック" charset="0"/>
              </a:rPr>
              <a:t> Gas activity to provide a framework for students to start thinking about gases dissolving in the ocean.</a:t>
            </a:r>
            <a:br>
              <a:rPr lang="en-US" sz="1200" kern="1200" dirty="0" smtClean="0">
                <a:solidFill>
                  <a:schemeClr val="tx1"/>
                </a:solidFill>
                <a:effectLst/>
                <a:latin typeface="+mn-lt"/>
                <a:ea typeface="MS PGothic" panose="020B0600070205080204" pitchFamily="34" charset="-128"/>
                <a:cs typeface="ＭＳ Ｐゴシック" charset="0"/>
              </a:rPr>
            </a:br>
            <a:r>
              <a:rPr lang="en-US" sz="1200" kern="1200" dirty="0" smtClean="0">
                <a:solidFill>
                  <a:schemeClr val="tx1"/>
                </a:solidFill>
                <a:effectLst/>
                <a:latin typeface="+mn-lt"/>
                <a:ea typeface="MS PGothic" panose="020B0600070205080204" pitchFamily="34" charset="-128"/>
                <a:cs typeface="ＭＳ Ｐゴシック" charset="0"/>
              </a:rPr>
              <a:t>2.) Teach the presentation on Air-sea Gas Transfer and instruct students to follow the on-screen prompts to answer the associated worksheet questions.</a:t>
            </a:r>
            <a:endParaRPr lang="en-US" b="1" dirty="0" smtClean="0"/>
          </a:p>
        </p:txBody>
      </p:sp>
      <p:sp>
        <p:nvSpPr>
          <p:cNvPr id="153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fld id="{4B1A322C-2876-40CC-84DA-79C1189D9936}" type="slidenum">
              <a:rPr lang="en-US" sz="1200">
                <a:latin typeface="Calibri" panose="020F0502020204030204" pitchFamily="34" charset="0"/>
              </a:rPr>
              <a:pPr eaLnBrk="1" hangingPunct="1"/>
              <a:t>1</a:t>
            </a:fld>
            <a:endParaRPr lang="en-US" sz="1200">
              <a:latin typeface="Calibri" panose="020F0502020204030204" pitchFamily="34" charset="0"/>
            </a:endParaRPr>
          </a:p>
        </p:txBody>
      </p:sp>
    </p:spTree>
    <p:extLst>
      <p:ext uri="{BB962C8B-B14F-4D97-AF65-F5344CB8AC3E}">
        <p14:creationId xmlns:p14="http://schemas.microsoft.com/office/powerpoint/2010/main" val="586833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b="0" dirty="0" smtClean="0"/>
              <a:t>This</a:t>
            </a:r>
            <a:r>
              <a:rPr lang="en-US" b="0" baseline="0" dirty="0" smtClean="0"/>
              <a:t> diagram is the same from the first lesson on the global carbon cycle. Highlight the </a:t>
            </a:r>
            <a:r>
              <a:rPr lang="en-US" sz="1200" b="0" baseline="0" dirty="0" smtClean="0">
                <a:latin typeface="Arial" panose="020B0604020202020204" pitchFamily="34" charset="0"/>
                <a:cs typeface="Arial" panose="020B0604020202020204" pitchFamily="34" charset="0"/>
              </a:rPr>
              <a:t>a</a:t>
            </a:r>
            <a:r>
              <a:rPr lang="en-US" sz="1200" dirty="0" smtClean="0">
                <a:latin typeface="Arial" panose="020B0604020202020204" pitchFamily="34" charset="0"/>
                <a:cs typeface="Arial" panose="020B0604020202020204" pitchFamily="34" charset="0"/>
              </a:rPr>
              <a:t>nthropogenic CO</a:t>
            </a:r>
            <a:r>
              <a:rPr lang="en-US" sz="1200" baseline="-25000" dirty="0" smtClean="0">
                <a:latin typeface="Arial" panose="020B0604020202020204" pitchFamily="34" charset="0"/>
                <a:cs typeface="Arial" panose="020B0604020202020204" pitchFamily="34" charset="0"/>
              </a:rPr>
              <a:t>2</a:t>
            </a:r>
            <a:r>
              <a:rPr lang="en-US" sz="1200" dirty="0" smtClean="0">
                <a:latin typeface="Arial" panose="020B0604020202020204" pitchFamily="34" charset="0"/>
                <a:cs typeface="Arial" panose="020B0604020202020204" pitchFamily="34" charset="0"/>
              </a:rPr>
              <a:t> input to atmosphere circled on the left. This is one of the</a:t>
            </a:r>
            <a:r>
              <a:rPr lang="en-US" sz="1200" baseline="0" dirty="0" smtClean="0">
                <a:latin typeface="Arial" panose="020B0604020202020204" pitchFamily="34" charset="0"/>
                <a:cs typeface="Arial" panose="020B0604020202020204" pitchFamily="34" charset="0"/>
              </a:rPr>
              <a:t> few fluxes in the global carbon cycle that humans have control over. Also deforestation is a human-derived flux. Carbon dioxide is input to the atmosphere from the burning of fossil fuels. What happens to it? Well, some of it enters the ocean. How much gas transfer actually occurs between the ocean and atmosphere?</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baseline="0" dirty="0" smtClean="0">
              <a:latin typeface="Arial" panose="020B0604020202020204" pitchFamily="34" charset="0"/>
              <a:cs typeface="Arial" panose="020B0604020202020204" pitchFamily="34"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dirty="0" smtClean="0">
                <a:latin typeface="Arial" panose="020B0604020202020204" pitchFamily="34" charset="0"/>
                <a:cs typeface="Arial" panose="020B0604020202020204" pitchFamily="34" charset="0"/>
              </a:rPr>
              <a:t>Today’s lesson focuses on estimating this flux. </a:t>
            </a:r>
            <a:r>
              <a:rPr lang="en-US" dirty="0" smtClean="0"/>
              <a:t>In</a:t>
            </a:r>
            <a:r>
              <a:rPr lang="en-US" baseline="0" dirty="0" smtClean="0"/>
              <a:t> the last 20-25 years, considerable attention has been placed on the influence of the increase in greenhouse gases on global warming. </a:t>
            </a:r>
            <a:r>
              <a:rPr lang="en-US" sz="1200" dirty="0" smtClean="0">
                <a:latin typeface="Arial" panose="020B0604020202020204" pitchFamily="34" charset="0"/>
                <a:cs typeface="Arial" panose="020B0604020202020204" pitchFamily="34" charset="0"/>
              </a:rPr>
              <a:t>Even today, the exact mechanisms responsible for air-sea gas transfer are not completely understood. </a:t>
            </a:r>
            <a:endParaRPr lang="en-US" sz="1200" baseline="0" dirty="0" smtClean="0">
              <a:latin typeface="Arial" panose="020B0604020202020204" pitchFamily="34" charset="0"/>
              <a:cs typeface="Arial" panose="020B0604020202020204" pitchFamily="34"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lang="en-US" b="1" dirty="0" smtClean="0"/>
          </a:p>
          <a:p>
            <a:pPr marL="0" marR="0" indent="0" algn="l" defTabSz="457200" rtl="0" eaLnBrk="0" fontAlgn="base" latinLnBrk="0" hangingPunct="0">
              <a:lnSpc>
                <a:spcPct val="100000"/>
              </a:lnSpc>
              <a:spcBef>
                <a:spcPct val="30000"/>
              </a:spcBef>
              <a:spcAft>
                <a:spcPct val="0"/>
              </a:spcAft>
              <a:buClrTx/>
              <a:buSzTx/>
              <a:buFontTx/>
              <a:buNone/>
              <a:tabLst/>
              <a:defRPr/>
            </a:pPr>
            <a:r>
              <a:rPr lang="en-US" baseline="0" dirty="0" smtClean="0"/>
              <a:t>Quantitative estimates of the role of the oceans in taking up increases in CO2 are based in part on global budgets that involve considerable uncertainty. For moderately soluble gases such as CO2 and O2, the transfer across the air-sea interface at lower wind speeds is controlled by the aqueous boundary layer and is parameterized in terms of a gas transfer velocity. At higher wind speeds, above 10-12 m/s say, there is a relatively sharp increase in gas diffusion across the air-sea boundary. This increase in transfer velocity has been attributed to the onset of breaking and bubble entrainment. </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b="0" i="0" u="none" strike="noStrike" kern="1200" baseline="0" dirty="0" smtClean="0">
              <a:solidFill>
                <a:schemeClr val="tx1"/>
              </a:solidFill>
              <a:latin typeface="+mn-lt"/>
              <a:ea typeface="MS PGothic" panose="020B0600070205080204" pitchFamily="34" charset="-128"/>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kern="1200" baseline="0" dirty="0" smtClean="0">
                <a:solidFill>
                  <a:schemeClr val="tx1"/>
                </a:solidFill>
                <a:latin typeface="+mn-lt"/>
                <a:ea typeface="MS PGothic" panose="020B0600070205080204" pitchFamily="34" charset="-128"/>
                <a:cs typeface="ＭＳ Ｐゴシック" charset="0"/>
              </a:rPr>
              <a:t>Wind speed and bubble entrainment is just one piece of a model of air-sea gas transfer. Wind speeds all over the world must be known! That’s not a trivial task. The modeling work becomes very complicated very quickly.</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b="0" i="0" u="none" strike="noStrike" kern="1200" baseline="0" dirty="0" smtClean="0">
              <a:solidFill>
                <a:schemeClr val="tx1"/>
              </a:solidFill>
              <a:latin typeface="+mn-lt"/>
              <a:ea typeface="MS PGothic" panose="020B0600070205080204" pitchFamily="34" charset="-128"/>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kern="1200" baseline="0" smtClean="0">
                <a:solidFill>
                  <a:schemeClr val="tx1"/>
                </a:solidFill>
                <a:latin typeface="+mn-lt"/>
                <a:ea typeface="MS PGothic" panose="020B0600070205080204" pitchFamily="34" charset="-128"/>
                <a:cs typeface="ＭＳ Ｐゴシック" charset="0"/>
              </a:rPr>
              <a:t>Better understanding </a:t>
            </a:r>
            <a:r>
              <a:rPr lang="en-US" sz="1200" b="0" i="0" u="none" strike="noStrike" kern="1200" baseline="0" dirty="0" smtClean="0">
                <a:solidFill>
                  <a:schemeClr val="tx1"/>
                </a:solidFill>
                <a:latin typeface="+mn-lt"/>
                <a:ea typeface="MS PGothic" panose="020B0600070205080204" pitchFamily="34" charset="-128"/>
                <a:cs typeface="ＭＳ Ｐゴシック" charset="0"/>
              </a:rPr>
              <a:t>of air-sea gas transfer processes have depended to a great extent on laboratory studies, which may not faithfully represent the full complexity of the wind-driven sea surface. Therefore more ongoing theoretical, laboratory, and ocean work is required to better understand the complete interaction between atmospheric gases and dissolved gases in the ocean.</a:t>
            </a:r>
            <a:endParaRPr lang="en-US" b="1" dirty="0" smtClean="0"/>
          </a:p>
          <a:p>
            <a:endParaRPr lang="en-US" b="1" dirty="0" smtClean="0"/>
          </a:p>
          <a:p>
            <a:r>
              <a:rPr lang="en-US" b="1" dirty="0" smtClean="0"/>
              <a:t>Worksheet</a:t>
            </a:r>
            <a:r>
              <a:rPr lang="en-US" dirty="0" smtClean="0"/>
              <a:t> </a:t>
            </a:r>
            <a:r>
              <a:rPr lang="en-US" b="1" dirty="0" smtClean="0"/>
              <a:t>question 1</a:t>
            </a:r>
            <a:r>
              <a:rPr lang="en-US" dirty="0" smtClean="0"/>
              <a:t>:</a:t>
            </a:r>
            <a:r>
              <a:rPr lang="en-US" baseline="0" dirty="0" smtClean="0"/>
              <a:t> On average is the ocean a source or sink for global carbon? What chemical form (molecular structure) is the carbon that enters the ocean from the atmosphere?</a:t>
            </a:r>
          </a:p>
          <a:p>
            <a:endParaRPr lang="en-US" baseline="0" dirty="0" smtClean="0"/>
          </a:p>
          <a:p>
            <a:r>
              <a:rPr lang="en-US" b="1" baseline="0" dirty="0" smtClean="0"/>
              <a:t>Answer</a:t>
            </a:r>
            <a:r>
              <a:rPr lang="en-US" baseline="0" dirty="0" smtClean="0"/>
              <a:t>: On average, the ocean is a sink for global carbon. The carbon that enters the ocean from the atmosphere is carbon dioxide. Although methane is an important atmospheric gas composed of carbon, its solubility in water is much less than that of carbon dioxide.</a:t>
            </a:r>
            <a:endParaRPr lang="en-US" dirty="0" smtClean="0"/>
          </a:p>
          <a:p>
            <a:endParaRPr lang="en-US" dirty="0" smtClean="0"/>
          </a:p>
          <a:p>
            <a:r>
              <a:rPr lang="en-US" b="1" dirty="0" smtClean="0"/>
              <a:t>Worksheet</a:t>
            </a:r>
            <a:r>
              <a:rPr lang="en-US" baseline="0" dirty="0" smtClean="0"/>
              <a:t> </a:t>
            </a:r>
            <a:r>
              <a:rPr lang="en-US" b="1" baseline="0" dirty="0" smtClean="0"/>
              <a:t>question2</a:t>
            </a:r>
            <a:r>
              <a:rPr lang="en-US" baseline="0" dirty="0" smtClean="0"/>
              <a:t>: Do you think it is reasonable for all global transfer of carbon between the ocean and atmosphere to be represented by one number?</a:t>
            </a:r>
          </a:p>
          <a:p>
            <a:endParaRPr lang="en-US" baseline="0" dirty="0" smtClean="0"/>
          </a:p>
          <a:p>
            <a:r>
              <a:rPr lang="en-US" b="1" baseline="0" dirty="0" smtClean="0"/>
              <a:t>Answer</a:t>
            </a:r>
            <a:r>
              <a:rPr lang="en-US" baseline="0" dirty="0" smtClean="0"/>
              <a:t>: Attributing a global carbon flux to a single number is helpful because it puts that process in perspective to other global processes. However averaging a carbon flux into just one number ignores the many complicated processes contributing to that flux and does not reflect any spatial or temporal variability.</a:t>
            </a:r>
          </a:p>
          <a:p>
            <a:endParaRPr lang="en-US" sz="1200" b="0" i="0" u="none" strike="noStrike" kern="1200" baseline="0" dirty="0" smtClean="0">
              <a:solidFill>
                <a:schemeClr val="tx1"/>
              </a:solidFill>
              <a:latin typeface="+mn-lt"/>
              <a:ea typeface="MS PGothic" panose="020B0600070205080204" pitchFamily="34" charset="-128"/>
              <a:cs typeface="ＭＳ Ｐゴシック" charset="0"/>
            </a:endParaRPr>
          </a:p>
          <a:p>
            <a:r>
              <a:rPr lang="en-US" sz="1200" b="1" i="0" u="none" strike="noStrike" kern="1200" baseline="0" dirty="0" smtClean="0">
                <a:solidFill>
                  <a:schemeClr val="tx1"/>
                </a:solidFill>
                <a:latin typeface="+mn-lt"/>
                <a:ea typeface="MS PGothic" panose="020B0600070205080204" pitchFamily="34" charset="-128"/>
                <a:cs typeface="ＭＳ Ｐゴシック" charset="0"/>
              </a:rPr>
              <a:t>Reference</a:t>
            </a:r>
            <a:r>
              <a:rPr lang="en-US" sz="1200" b="0" i="0" u="none" strike="noStrike" kern="1200" baseline="0" dirty="0" smtClean="0">
                <a:solidFill>
                  <a:schemeClr val="tx1"/>
                </a:solidFill>
                <a:latin typeface="+mn-lt"/>
                <a:ea typeface="MS PGothic" panose="020B0600070205080204" pitchFamily="34" charset="-128"/>
                <a:cs typeface="ＭＳ Ｐゴシック" charset="0"/>
              </a:rPr>
              <a:t>: Melville, </a:t>
            </a:r>
            <a:r>
              <a:rPr lang="en-US" sz="1200" b="0" i="0" u="none" strike="noStrike" kern="1200" baseline="0" dirty="0" err="1" smtClean="0">
                <a:solidFill>
                  <a:schemeClr val="tx1"/>
                </a:solidFill>
                <a:latin typeface="+mn-lt"/>
                <a:ea typeface="MS PGothic" panose="020B0600070205080204" pitchFamily="34" charset="-128"/>
                <a:cs typeface="ＭＳ Ｐゴシック" charset="0"/>
              </a:rPr>
              <a:t>Annu</a:t>
            </a:r>
            <a:r>
              <a:rPr lang="en-US" sz="1200" b="0" i="0" u="none" strike="noStrike" kern="1200" baseline="0" dirty="0" smtClean="0">
                <a:solidFill>
                  <a:schemeClr val="tx1"/>
                </a:solidFill>
                <a:latin typeface="+mn-lt"/>
                <a:ea typeface="MS PGothic" panose="020B0600070205080204" pitchFamily="34" charset="-128"/>
                <a:cs typeface="ＭＳ Ｐゴシック" charset="0"/>
              </a:rPr>
              <a:t>. Rev. Fluid Mech., The role of surface-wave breaking in air-sea interaction, 1996.</a:t>
            </a:r>
          </a:p>
          <a:p>
            <a:endParaRPr lang="en-US" sz="1200" b="0" i="0" u="none" strike="noStrike" kern="1200" baseline="0" dirty="0" smtClean="0">
              <a:solidFill>
                <a:schemeClr val="tx1"/>
              </a:solidFill>
              <a:latin typeface="+mn-lt"/>
              <a:ea typeface="MS PGothic" panose="020B0600070205080204" pitchFamily="34" charset="-128"/>
              <a:cs typeface="ＭＳ Ｐゴシック" charset="0"/>
            </a:endParaRPr>
          </a:p>
          <a:p>
            <a:r>
              <a:rPr lang="en-US" sz="1200" b="1" i="0" u="none" strike="noStrike" kern="1200" baseline="0" dirty="0" smtClean="0">
                <a:solidFill>
                  <a:schemeClr val="tx1"/>
                </a:solidFill>
                <a:latin typeface="+mn-lt"/>
                <a:ea typeface="MS PGothic" panose="020B0600070205080204" pitchFamily="34" charset="-128"/>
                <a:cs typeface="ＭＳ Ｐゴシック" charset="0"/>
              </a:rPr>
              <a:t>Photo</a:t>
            </a:r>
            <a:r>
              <a:rPr lang="en-US" sz="1200" b="0" i="0" u="none" strike="noStrike" kern="1200" baseline="0" dirty="0" smtClean="0">
                <a:solidFill>
                  <a:schemeClr val="tx1"/>
                </a:solidFill>
                <a:latin typeface="+mn-lt"/>
                <a:ea typeface="MS PGothic" panose="020B0600070205080204" pitchFamily="34" charset="-128"/>
                <a:cs typeface="ＭＳ Ｐゴシック" charset="0"/>
              </a:rPr>
              <a:t> </a:t>
            </a:r>
            <a:r>
              <a:rPr lang="en-US" sz="1200" b="1" i="0" u="none" strike="noStrike" kern="1200" baseline="0" dirty="0" smtClean="0">
                <a:solidFill>
                  <a:schemeClr val="tx1"/>
                </a:solidFill>
                <a:latin typeface="+mn-lt"/>
                <a:ea typeface="MS PGothic" panose="020B0600070205080204" pitchFamily="34" charset="-128"/>
                <a:cs typeface="ＭＳ Ｐゴシック" charset="0"/>
              </a:rPr>
              <a:t>credit</a:t>
            </a:r>
            <a:r>
              <a:rPr lang="en-US" sz="1200" b="0" i="0" u="none" strike="noStrike" kern="1200" baseline="0" dirty="0" smtClean="0">
                <a:solidFill>
                  <a:schemeClr val="tx1"/>
                </a:solidFill>
                <a:latin typeface="+mn-lt"/>
                <a:ea typeface="MS PGothic" panose="020B0600070205080204" pitchFamily="34" charset="-128"/>
                <a:cs typeface="ＭＳ Ｐゴシック" charset="0"/>
              </a:rPr>
              <a:t>: http://www.wrsc.org/sites/default/files/images/2012/ccdiagram.jpg</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2</a:t>
            </a:fld>
            <a:endParaRPr lang="en-US"/>
          </a:p>
        </p:txBody>
      </p:sp>
    </p:spTree>
    <p:extLst>
      <p:ext uri="{BB962C8B-B14F-4D97-AF65-F5344CB8AC3E}">
        <p14:creationId xmlns:p14="http://schemas.microsoft.com/office/powerpoint/2010/main" val="549923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6576" indent="0" fontAlgn="auto">
              <a:spcAft>
                <a:spcPts val="0"/>
              </a:spcAft>
              <a:buFont typeface="Wingdings 2"/>
              <a:buNone/>
              <a:defRPr/>
            </a:pPr>
            <a:r>
              <a:rPr lang="en-US" sz="1200" dirty="0" smtClean="0"/>
              <a:t>The</a:t>
            </a:r>
            <a:r>
              <a:rPr lang="en-US" sz="1200" baseline="0" dirty="0" smtClean="0"/>
              <a:t> ultimate fate for anthropogenic CO2 in the atmosphere will be absorption into the ocean. This is why we are concerned about how the gas transfers and how much will transfer annually. The bulleted list below expands on the points on the slide.</a:t>
            </a:r>
            <a:endParaRPr lang="en-US" sz="1200" dirty="0" smtClean="0"/>
          </a:p>
          <a:p>
            <a:pPr marL="420624" indent="-384048" fontAlgn="auto">
              <a:spcAft>
                <a:spcPts val="0"/>
              </a:spcAft>
              <a:buFont typeface="Wingdings 2"/>
              <a:buChar char=""/>
              <a:defRPr/>
            </a:pPr>
            <a:endParaRPr lang="en-US" sz="1200" dirty="0" smtClean="0"/>
          </a:p>
          <a:p>
            <a:pPr marL="420624" indent="-384048" fontAlgn="auto">
              <a:spcAft>
                <a:spcPts val="0"/>
              </a:spcAft>
              <a:buFont typeface="Wingdings 2"/>
              <a:buChar char=""/>
              <a:defRPr/>
            </a:pPr>
            <a:r>
              <a:rPr lang="en-US" sz="1200" dirty="0" smtClean="0"/>
              <a:t>Global oceans are the largest natural reservoir for excess CO</a:t>
            </a:r>
            <a:r>
              <a:rPr lang="en-US" sz="1200" baseline="-25000" dirty="0" smtClean="0"/>
              <a:t>2</a:t>
            </a:r>
            <a:r>
              <a:rPr lang="en-US" sz="1200" dirty="0" smtClean="0"/>
              <a:t> </a:t>
            </a:r>
          </a:p>
          <a:p>
            <a:pPr marL="420624" indent="-384048" fontAlgn="auto">
              <a:spcAft>
                <a:spcPts val="0"/>
              </a:spcAft>
              <a:buFont typeface="Wingdings 2"/>
              <a:buChar char=""/>
              <a:defRPr/>
            </a:pPr>
            <a:endParaRPr lang="en-US" sz="1200" dirty="0" smtClean="0"/>
          </a:p>
          <a:p>
            <a:pPr marL="420624" indent="-384048" fontAlgn="auto">
              <a:spcAft>
                <a:spcPts val="0"/>
              </a:spcAft>
              <a:buFont typeface="Wingdings 2"/>
              <a:buChar char=""/>
              <a:defRPr/>
            </a:pPr>
            <a:r>
              <a:rPr lang="en-US" sz="1200" dirty="0" smtClean="0"/>
              <a:t>1/3 of excess CO</a:t>
            </a:r>
            <a:r>
              <a:rPr lang="en-US" sz="1200" baseline="-25000" dirty="0" smtClean="0"/>
              <a:t>2</a:t>
            </a:r>
            <a:r>
              <a:rPr lang="en-US" sz="1200" dirty="0" smtClean="0"/>
              <a:t> each year is absorbed in ocean</a:t>
            </a:r>
          </a:p>
          <a:p>
            <a:pPr marL="420624" indent="-384048" fontAlgn="auto">
              <a:spcAft>
                <a:spcPts val="0"/>
              </a:spcAft>
              <a:buFont typeface="Wingdings 2"/>
              <a:buChar char=""/>
              <a:defRPr/>
            </a:pPr>
            <a:endParaRPr lang="en-US" sz="1200" dirty="0" smtClean="0"/>
          </a:p>
          <a:p>
            <a:pPr marL="420624" indent="-384048" fontAlgn="auto">
              <a:spcAft>
                <a:spcPts val="0"/>
              </a:spcAft>
              <a:buFont typeface="Wingdings 2"/>
              <a:buChar char=""/>
              <a:defRPr/>
            </a:pPr>
            <a:r>
              <a:rPr lang="en-US" sz="1200" dirty="0" smtClean="0"/>
              <a:t>Over next millennium, 90% of CO</a:t>
            </a:r>
            <a:r>
              <a:rPr lang="en-US" sz="1200" baseline="-25000" dirty="0" smtClean="0"/>
              <a:t>2</a:t>
            </a:r>
            <a:r>
              <a:rPr lang="en-US" sz="1200" dirty="0" smtClean="0"/>
              <a:t> added to atmosphere will be absorbed by ocean</a:t>
            </a:r>
          </a:p>
          <a:p>
            <a:pPr marL="420624" indent="-384048" fontAlgn="auto">
              <a:spcAft>
                <a:spcPts val="0"/>
              </a:spcAft>
              <a:buFont typeface="Wingdings 2"/>
              <a:buChar char=""/>
              <a:defRPr/>
            </a:pPr>
            <a:endParaRPr lang="en-US" sz="1200" dirty="0" smtClean="0"/>
          </a:p>
          <a:p>
            <a:pPr marL="420624" indent="-384048" fontAlgn="auto">
              <a:spcAft>
                <a:spcPts val="0"/>
              </a:spcAft>
              <a:buFont typeface="Wingdings 2"/>
              <a:buChar char=""/>
              <a:defRPr/>
            </a:pPr>
            <a:r>
              <a:rPr lang="en-US" sz="1200" dirty="0" smtClean="0"/>
              <a:t>By middle of this century (2050), surface ocean acidity (pH) and carbonate ion decreases are expected to be greater than those experience during the transition from ice ages to warm ages.</a:t>
            </a:r>
          </a:p>
          <a:p>
            <a:pPr>
              <a:spcBef>
                <a:spcPct val="0"/>
              </a:spcBef>
            </a:pPr>
            <a:endParaRPr lang="en-US" b="1" dirty="0" smtClean="0"/>
          </a:p>
          <a:p>
            <a:pPr>
              <a:spcBef>
                <a:spcPct val="0"/>
              </a:spcBef>
            </a:pPr>
            <a:endParaRPr lang="en-US" b="1" dirty="0" smtClean="0"/>
          </a:p>
          <a:p>
            <a:pPr>
              <a:spcBef>
                <a:spcPct val="0"/>
              </a:spcBef>
            </a:pPr>
            <a:r>
              <a:rPr lang="en-US" b="1" dirty="0" smtClean="0"/>
              <a:t>Additional</a:t>
            </a:r>
            <a:r>
              <a:rPr lang="en-US" dirty="0" smtClean="0"/>
              <a:t> </a:t>
            </a:r>
            <a:r>
              <a:rPr lang="en-US" b="1" dirty="0" smtClean="0"/>
              <a:t>notes</a:t>
            </a:r>
            <a:r>
              <a:rPr lang="en-US" dirty="0" smtClean="0"/>
              <a:t>:</a:t>
            </a:r>
            <a:r>
              <a:rPr lang="en-US" baseline="0" dirty="0" smtClean="0"/>
              <a:t> </a:t>
            </a:r>
            <a:r>
              <a:rPr lang="en-US" sz="1200" kern="1200" dirty="0" smtClean="0">
                <a:solidFill>
                  <a:schemeClr val="tx1"/>
                </a:solidFill>
                <a:effectLst/>
                <a:latin typeface="+mn-lt"/>
                <a:ea typeface="MS PGothic" panose="020B0600070205080204" pitchFamily="34" charset="-128"/>
                <a:cs typeface="ＭＳ Ｐゴシック" charset="0"/>
              </a:rPr>
              <a:t>Calcium carbonate is an important mineral in the world's ocean, and in global carbon cycling. The majority of marine organisms that form shells/skeletons make them out of calcium carbonate (CaCO</a:t>
            </a:r>
            <a:r>
              <a:rPr lang="en-US" sz="1200" kern="1200" baseline="-25000" dirty="0" smtClean="0">
                <a:solidFill>
                  <a:schemeClr val="tx1"/>
                </a:solidFill>
                <a:effectLst/>
                <a:latin typeface="+mn-lt"/>
                <a:ea typeface="MS PGothic" panose="020B0600070205080204" pitchFamily="34" charset="-128"/>
                <a:cs typeface="ＭＳ Ｐゴシック" charset="0"/>
              </a:rPr>
              <a:t>3</a:t>
            </a:r>
            <a:r>
              <a:rPr lang="en-US" sz="1200" kern="1200" dirty="0" smtClean="0">
                <a:solidFill>
                  <a:schemeClr val="tx1"/>
                </a:solidFill>
                <a:effectLst/>
                <a:latin typeface="+mn-lt"/>
                <a:ea typeface="MS PGothic" panose="020B0600070205080204" pitchFamily="34" charset="-128"/>
                <a:cs typeface="ＭＳ Ｐゴシック" charset="0"/>
              </a:rPr>
              <a:t>). This works, because the ocean is saturated with respect to carbonate (CO</a:t>
            </a:r>
            <a:r>
              <a:rPr lang="en-US" sz="1200" kern="1200" baseline="-25000" dirty="0" smtClean="0">
                <a:solidFill>
                  <a:schemeClr val="tx1"/>
                </a:solidFill>
                <a:effectLst/>
                <a:latin typeface="+mn-lt"/>
                <a:ea typeface="MS PGothic" panose="020B0600070205080204" pitchFamily="34" charset="-128"/>
                <a:cs typeface="ＭＳ Ｐゴシック" charset="0"/>
              </a:rPr>
              <a:t>3</a:t>
            </a:r>
            <a:r>
              <a:rPr lang="en-US" sz="1200" kern="1200" baseline="30000" dirty="0" smtClean="0">
                <a:solidFill>
                  <a:schemeClr val="tx1"/>
                </a:solidFill>
                <a:effectLst/>
                <a:latin typeface="+mn-lt"/>
                <a:ea typeface="MS PGothic" panose="020B0600070205080204" pitchFamily="34" charset="-128"/>
                <a:cs typeface="ＭＳ Ｐゴシック" charset="0"/>
              </a:rPr>
              <a:t>2-</a:t>
            </a:r>
            <a:r>
              <a:rPr lang="en-US" sz="1200" kern="1200" dirty="0" smtClean="0">
                <a:solidFill>
                  <a:schemeClr val="tx1"/>
                </a:solidFill>
                <a:effectLst/>
                <a:latin typeface="+mn-lt"/>
                <a:ea typeface="MS PGothic" panose="020B0600070205080204" pitchFamily="34" charset="-128"/>
                <a:cs typeface="ＭＳ Ｐゴシック" charset="0"/>
              </a:rPr>
              <a:t>) several kilometers down in the ocean, and Ca</a:t>
            </a:r>
            <a:r>
              <a:rPr lang="en-US" sz="1200" kern="1200" baseline="30000" dirty="0" smtClean="0">
                <a:solidFill>
                  <a:schemeClr val="tx1"/>
                </a:solidFill>
                <a:effectLst/>
                <a:latin typeface="+mn-lt"/>
                <a:ea typeface="MS PGothic" panose="020B0600070205080204" pitchFamily="34" charset="-128"/>
                <a:cs typeface="ＭＳ Ｐゴシック" charset="0"/>
              </a:rPr>
              <a:t>2+</a:t>
            </a:r>
            <a:r>
              <a:rPr lang="en-US" sz="1200" kern="1200" dirty="0" smtClean="0">
                <a:solidFill>
                  <a:schemeClr val="tx1"/>
                </a:solidFill>
                <a:effectLst/>
                <a:latin typeface="+mn-lt"/>
                <a:ea typeface="MS PGothic" panose="020B0600070205080204" pitchFamily="34" charset="-128"/>
                <a:cs typeface="ＭＳ Ｐゴシック" charset="0"/>
              </a:rPr>
              <a:t> is abundant and distributed equally among ocean basins. This means that wherever the ocean is saturated with respect to carbonate, minerals made of calcium carbonate will not dissolve. As a consequence, vast swaths of the ocean floor are composed almost entirely of the calcium carbonate skeletons of phytoplankton, continental shelves are littered with clam and mussel shells, and it forms the foundation of the only structure built by a living organism (other than humans) visible from space: coral reefs.</a:t>
            </a:r>
            <a:r>
              <a:rPr lang="en-US" sz="1200" kern="1200" baseline="0" dirty="0" smtClean="0">
                <a:solidFill>
                  <a:schemeClr val="tx1"/>
                </a:solidFill>
                <a:effectLst/>
                <a:latin typeface="+mn-lt"/>
                <a:ea typeface="MS PGothic" panose="020B0600070205080204" pitchFamily="34" charset="-128"/>
                <a:cs typeface="ＭＳ Ｐゴシック" charset="0"/>
              </a:rPr>
              <a:t> Increased ocean acidity makes it more difficult for marine organisms like coral to produce their calcium carbonate shells.</a:t>
            </a:r>
          </a:p>
          <a:p>
            <a:pPr>
              <a:spcBef>
                <a:spcPct val="0"/>
              </a:spcBef>
            </a:pPr>
            <a:endParaRPr lang="en-US" sz="1200" kern="1200" baseline="0" dirty="0" smtClean="0">
              <a:solidFill>
                <a:schemeClr val="tx1"/>
              </a:solidFill>
              <a:effectLst/>
              <a:latin typeface="+mn-lt"/>
              <a:ea typeface="MS PGothic" panose="020B0600070205080204" pitchFamily="34" charset="-128"/>
              <a:cs typeface="ＭＳ Ｐゴシック" charset="0"/>
            </a:endParaRPr>
          </a:p>
          <a:p>
            <a:pPr>
              <a:spcBef>
                <a:spcPct val="0"/>
              </a:spcBef>
            </a:pPr>
            <a:r>
              <a:rPr lang="en-US" sz="1200" b="1" kern="1200" baseline="0" dirty="0" smtClean="0">
                <a:solidFill>
                  <a:schemeClr val="bg1"/>
                </a:solidFill>
                <a:effectLst/>
                <a:latin typeface="+mn-lt"/>
                <a:ea typeface="MS PGothic" panose="020B0600070205080204" pitchFamily="34" charset="-128"/>
                <a:cs typeface="ＭＳ Ｐゴシック" charset="0"/>
              </a:rPr>
              <a:t>Reference</a:t>
            </a:r>
            <a:r>
              <a:rPr lang="en-US" sz="1200" kern="1200" baseline="0" dirty="0" smtClean="0">
                <a:solidFill>
                  <a:schemeClr val="bg1"/>
                </a:solidFill>
                <a:effectLst/>
                <a:latin typeface="+mn-lt"/>
                <a:ea typeface="MS PGothic" panose="020B0600070205080204" pitchFamily="34" charset="-128"/>
                <a:cs typeface="ＭＳ Ｐゴシック" charset="0"/>
              </a:rPr>
              <a:t>: </a:t>
            </a:r>
            <a:r>
              <a:rPr lang="en-US" dirty="0" smtClean="0">
                <a:solidFill>
                  <a:schemeClr val="bg1"/>
                </a:solidFill>
                <a:effectLst/>
              </a:rPr>
              <a:t>Daniel Richter</a:t>
            </a:r>
            <a:r>
              <a:rPr lang="en-US" baseline="0" dirty="0" smtClean="0">
                <a:solidFill>
                  <a:schemeClr val="bg1"/>
                </a:solidFill>
                <a:effectLst/>
              </a:rPr>
              <a:t> and Jon Corbin, </a:t>
            </a:r>
            <a:r>
              <a:rPr lang="en-US" sz="1200" kern="1200" baseline="0" dirty="0" smtClean="0">
                <a:solidFill>
                  <a:schemeClr val="bg1"/>
                </a:solidFill>
                <a:effectLst/>
                <a:latin typeface="+mn-lt"/>
                <a:ea typeface="MS PGothic" panose="020B0600070205080204" pitchFamily="34" charset="-128"/>
                <a:cs typeface="ＭＳ Ｐゴシック" charset="0"/>
              </a:rPr>
              <a:t>http://earthref.org/SCC/lessons/2010/carbon/</a:t>
            </a:r>
            <a:endParaRPr lang="en-US" dirty="0" smtClean="0">
              <a:solidFill>
                <a:schemeClr val="bg1"/>
              </a:solidFill>
            </a:endParaRPr>
          </a:p>
        </p:txBody>
      </p:sp>
      <p:sp>
        <p:nvSpPr>
          <p:cNvPr id="4" name="Slide Number Placeholder 3"/>
          <p:cNvSpPr>
            <a:spLocks noGrp="1"/>
          </p:cNvSpPr>
          <p:nvPr>
            <p:ph type="sldNum" sz="quarter" idx="10"/>
          </p:nvPr>
        </p:nvSpPr>
        <p:spPr/>
        <p:txBody>
          <a:bodyPr/>
          <a:lstStyle/>
          <a:p>
            <a:fld id="{34748238-0FF1-4A7A-AEAC-DA02EB38A720}" type="slidenum">
              <a:rPr lang="en-US" smtClean="0"/>
              <a:pPr/>
              <a:t>3</a:t>
            </a:fld>
            <a:endParaRPr lang="en-US"/>
          </a:p>
        </p:txBody>
      </p:sp>
    </p:spTree>
    <p:extLst>
      <p:ext uri="{BB962C8B-B14F-4D97-AF65-F5344CB8AC3E}">
        <p14:creationId xmlns:p14="http://schemas.microsoft.com/office/powerpoint/2010/main" val="1031205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Directions</a:t>
            </a:r>
            <a:r>
              <a:rPr lang="en-US" dirty="0" smtClean="0"/>
              <a:t>: Ask students to brainstorm answers to the question (worksheet</a:t>
            </a:r>
            <a:r>
              <a:rPr lang="en-US" baseline="0" dirty="0" smtClean="0"/>
              <a:t> #3), then reveal the answers.</a:t>
            </a:r>
            <a:endParaRPr lang="en-US" dirty="0" smtClean="0"/>
          </a:p>
          <a:p>
            <a:endParaRPr lang="en-US" dirty="0" smtClean="0"/>
          </a:p>
          <a:p>
            <a:r>
              <a:rPr lang="en-US" b="1" dirty="0" smtClean="0"/>
              <a:t>Worksheet</a:t>
            </a:r>
            <a:r>
              <a:rPr lang="en-US" dirty="0" smtClean="0"/>
              <a:t> </a:t>
            </a:r>
            <a:r>
              <a:rPr lang="en-US" b="1" dirty="0" smtClean="0"/>
              <a:t>question 3</a:t>
            </a:r>
            <a:r>
              <a:rPr lang="en-US" dirty="0" smtClean="0"/>
              <a:t>: Brainstorm ideas</a:t>
            </a:r>
            <a:r>
              <a:rPr lang="en-US" baseline="0" dirty="0" smtClean="0"/>
              <a:t> about</a:t>
            </a:r>
            <a:r>
              <a:rPr lang="en-US" dirty="0" smtClean="0"/>
              <a:t> how gas is transferred from the atmosphere to the ocean. Write your ideas below.</a:t>
            </a:r>
          </a:p>
          <a:p>
            <a:endParaRPr lang="en-US" dirty="0" smtClean="0"/>
          </a:p>
          <a:p>
            <a:r>
              <a:rPr lang="en-US" b="1" dirty="0" smtClean="0"/>
              <a:t>Answer</a:t>
            </a:r>
            <a:r>
              <a:rPr lang="en-US" dirty="0" smtClean="0"/>
              <a:t>: The majority of gas transfer occurs through direct diffusion and bubble-mediated gas transfer from air</a:t>
            </a:r>
            <a:r>
              <a:rPr lang="en-US" baseline="0" dirty="0" smtClean="0"/>
              <a:t> entrained in breaking waves.</a:t>
            </a:r>
          </a:p>
          <a:p>
            <a:endParaRPr lang="en-US" baseline="0" dirty="0" smtClean="0"/>
          </a:p>
          <a:p>
            <a:r>
              <a:rPr lang="en-US" b="1" baseline="0" dirty="0" smtClean="0"/>
              <a:t>Additional notes: </a:t>
            </a:r>
            <a:endParaRPr lang="en-US" b="0" baseline="0" dirty="0" smtClean="0">
              <a:effectLst/>
            </a:endParaRPr>
          </a:p>
          <a:p>
            <a:r>
              <a:rPr lang="en-US" b="0" i="1" dirty="0" smtClean="0">
                <a:effectLst/>
              </a:rPr>
              <a:t>diffusion:</a:t>
            </a:r>
            <a:r>
              <a:rPr lang="en-US" b="0" dirty="0" smtClean="0">
                <a:effectLst/>
              </a:rPr>
              <a:t> </a:t>
            </a:r>
            <a:r>
              <a:rPr lang="en-US" dirty="0" smtClean="0">
                <a:effectLst/>
              </a:rPr>
              <a:t>Movement of a fluid (gas is a fluid) from an area of higher concentration</a:t>
            </a:r>
            <a:r>
              <a:rPr lang="en-US" baseline="0" dirty="0" smtClean="0">
                <a:effectLst/>
              </a:rPr>
              <a:t> </a:t>
            </a:r>
            <a:r>
              <a:rPr lang="en-US" dirty="0" smtClean="0">
                <a:effectLst/>
              </a:rPr>
              <a:t>to an area of lower concentration. Diffusion is a result of the kinetic properties of particles of matter. The particles will mix until they are evenly distributed.</a:t>
            </a:r>
          </a:p>
          <a:p>
            <a:r>
              <a:rPr lang="en-US" i="1" dirty="0" smtClean="0">
                <a:effectLst/>
              </a:rPr>
              <a:t>air entrainment</a:t>
            </a:r>
            <a:r>
              <a:rPr lang="en-US" dirty="0" smtClean="0">
                <a:effectLst/>
              </a:rPr>
              <a:t>:</a:t>
            </a:r>
            <a:r>
              <a:rPr lang="en-US" baseline="0" dirty="0" smtClean="0">
                <a:effectLst/>
              </a:rPr>
              <a:t> gas that is trapped</a:t>
            </a:r>
            <a:r>
              <a:rPr lang="en-US" dirty="0" smtClean="0">
                <a:effectLst/>
              </a:rPr>
              <a:t/>
            </a:r>
            <a:br>
              <a:rPr lang="en-US" dirty="0" smtClean="0">
                <a:effectLst/>
              </a:rPr>
            </a:br>
            <a:endParaRPr lang="en-US" dirty="0" smtClean="0"/>
          </a:p>
        </p:txBody>
      </p:sp>
      <p:sp>
        <p:nvSpPr>
          <p:cNvPr id="4" name="Slide Number Placeholder 3"/>
          <p:cNvSpPr>
            <a:spLocks noGrp="1"/>
          </p:cNvSpPr>
          <p:nvPr>
            <p:ph type="sldNum" sz="quarter" idx="10"/>
          </p:nvPr>
        </p:nvSpPr>
        <p:spPr/>
        <p:txBody>
          <a:bodyPr/>
          <a:lstStyle/>
          <a:p>
            <a:fld id="{34748238-0FF1-4A7A-AEAC-DA02EB38A720}" type="slidenum">
              <a:rPr lang="en-US" smtClean="0"/>
              <a:pPr/>
              <a:t>4</a:t>
            </a:fld>
            <a:endParaRPr lang="en-US"/>
          </a:p>
        </p:txBody>
      </p:sp>
    </p:spTree>
    <p:extLst>
      <p:ext uri="{BB962C8B-B14F-4D97-AF65-F5344CB8AC3E}">
        <p14:creationId xmlns:p14="http://schemas.microsoft.com/office/powerpoint/2010/main" val="2969424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This 2-box model is a good starting point for a model to describe air-sea gas fluxes because it is so simple. Before we start building up an advanced model of ocean-atmosphere gas transfer, let’s start with the basics; diffusion.</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Scientists always start with a simple model and increase the complexity as necessary. In the 2-box model, the orange boxes could represent the ocean, while the black boxes could represent the atmosphere. Even though carbon dioxide is an important gas because it is a greenhouse gas, the atmosphere is composed of other important gases as well like oxygen.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Therefore we are considering the diffusion of oxygen, but really we could be talking about any water soluble atmospheric gas (like CO2).</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Water may be oxygen deficient (hypoxic, anoxic) if it has been out of contact with the atmosphere for a very long time or the rate of decomposition or respiration in the oxygen is greater than the rate of photosynthesis. Water may be super saturated with oxygen if air from bubbles have been forced in the water by turbulence and breaking waves.</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Worksheet question 4: </a:t>
            </a:r>
            <a:r>
              <a:rPr lang="en-US" sz="1200" kern="1200" dirty="0" smtClean="0">
                <a:solidFill>
                  <a:schemeClr val="tx1"/>
                </a:solidFill>
                <a:effectLst/>
                <a:latin typeface="+mn-lt"/>
                <a:ea typeface="MS PGothic" panose="020B0600070205080204" pitchFamily="34" charset="-128"/>
                <a:cs typeface="ＭＳ Ｐゴシック" charset="0"/>
              </a:rPr>
              <a:t>Indicate with arrows (up/down) the net flux of oxygen gas.</a:t>
            </a:r>
            <a:endParaRPr lang="en-US" b="1" dirty="0" smtClean="0"/>
          </a:p>
          <a:p>
            <a:endParaRPr lang="en-US" b="1" dirty="0" smtClean="0"/>
          </a:p>
          <a:p>
            <a:r>
              <a:rPr lang="en-US" b="1" dirty="0" smtClean="0"/>
              <a:t>Answer: </a:t>
            </a:r>
            <a:r>
              <a:rPr lang="en-US" b="0" dirty="0" smtClean="0"/>
              <a:t>Left:</a:t>
            </a:r>
            <a:r>
              <a:rPr lang="en-US" b="0" baseline="0" dirty="0" smtClean="0"/>
              <a:t> down, Middle: no arrows, even though gas in equilibrium between two reservoirs diffuses up and down, the rates of diffusion are the same and so the net diffusion (flux) is zero. Right: up. </a:t>
            </a:r>
            <a:endParaRPr lang="en-US" b="1" dirty="0" smtClean="0"/>
          </a:p>
          <a:p>
            <a:endParaRPr lang="en-US" b="1"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5</a:t>
            </a:fld>
            <a:endParaRPr lang="en-US"/>
          </a:p>
        </p:txBody>
      </p:sp>
    </p:spTree>
    <p:extLst>
      <p:ext uri="{BB962C8B-B14F-4D97-AF65-F5344CB8AC3E}">
        <p14:creationId xmlns:p14="http://schemas.microsoft.com/office/powerpoint/2010/main" val="3819923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Let’s look at some real</a:t>
            </a:r>
            <a:r>
              <a:rPr lang="en-US" b="0" baseline="0" dirty="0" smtClean="0"/>
              <a:t> data for dissolved gases in the ocean. This slide shows dissolved oxygen in the Atlantic Ocean over a period of about 5 months. Ask the students if this data record shows oxygen to be constant valued over the sampling period. There are sharp spikes (numbered with arrows) when the dissolved oxygen levels rapidly increase. Then they slowly decrease again.</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Ask students to answer the corresponding worksheet questions. Then the explanation for this data is given on the next slide.</a:t>
            </a:r>
            <a:endParaRPr lang="en-US" b="1"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Additional information:</a:t>
            </a:r>
            <a:r>
              <a:rPr lang="en-US" b="1" baseline="0" dirty="0" smtClean="0"/>
              <a:t> </a:t>
            </a:r>
            <a:r>
              <a:rPr lang="en-US" b="0" baseline="0" dirty="0" smtClean="0"/>
              <a:t>Dissolved oxygen was measured from two </a:t>
            </a:r>
            <a:r>
              <a:rPr lang="en-US" b="0" baseline="0" dirty="0" err="1" smtClean="0"/>
              <a:t>Endeco</a:t>
            </a:r>
            <a:r>
              <a:rPr lang="en-US" b="0" baseline="0" dirty="0" smtClean="0"/>
              <a:t> Model 1133 pulses </a:t>
            </a:r>
            <a:r>
              <a:rPr lang="en-US" b="0" baseline="0" dirty="0" err="1" smtClean="0"/>
              <a:t>polarographic</a:t>
            </a:r>
            <a:r>
              <a:rPr lang="en-US" b="0" baseline="0" dirty="0" smtClean="0"/>
              <a:t> O2 sensors from a mooring in 38 m of water in a mid-shelf location. The sensors were located at 19 m and 34 m depth. Only the data from the 19 m deep sensor is shown. Dissolved oxygen saturation is plotted vs. day for about 5 months. Although it looks like a single event is causing the spike in dissolved oxygen, those spikes occur over a period of hours and are the combined result of many wave breaking events.</a:t>
            </a:r>
            <a:endParaRPr lang="en-US" b="1"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Worksheet question 5: </a:t>
            </a:r>
            <a:r>
              <a:rPr lang="en-US" b="0" dirty="0" smtClean="0"/>
              <a:t>What</a:t>
            </a:r>
            <a:r>
              <a:rPr lang="en-US" b="0" baseline="0" dirty="0" smtClean="0"/>
              <a:t> are the units on the horizontal and vertical axes?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Answer</a:t>
            </a:r>
            <a:r>
              <a:rPr lang="en-US" b="0" baseline="0" dirty="0" smtClean="0"/>
              <a:t>: The horizontal axis represents time and the units are days. The vertical axis represents dissolved oxygen saturation and the units are percent.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Worksheet</a:t>
            </a:r>
            <a:r>
              <a:rPr lang="en-US" b="0" baseline="0" dirty="0" smtClean="0"/>
              <a:t> </a:t>
            </a:r>
            <a:r>
              <a:rPr lang="en-US" b="1" baseline="0" dirty="0" smtClean="0"/>
              <a:t>question 6</a:t>
            </a:r>
            <a:r>
              <a:rPr lang="en-US" b="0" baseline="0" dirty="0" smtClean="0"/>
              <a:t>: Describe the trend for this data. What seems to happen every 7-10 days?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Answer</a:t>
            </a:r>
            <a:r>
              <a:rPr lang="en-US" b="0" baseline="0" dirty="0" smtClean="0"/>
              <a:t>: Dissolved oxygen rapidly increases above 100% saturation every 7-10 days. Then the saturation levels slowly and uniformly drop until another spike in dissolved oxygen saturation.</a:t>
            </a:r>
            <a:endParaRPr lang="en-US" b="1"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Worksheet question 7:</a:t>
            </a:r>
            <a:r>
              <a:rPr lang="en-US" b="1" baseline="0" dirty="0" smtClean="0"/>
              <a:t> </a:t>
            </a:r>
            <a:r>
              <a:rPr lang="en-US" b="0" baseline="0" dirty="0" smtClean="0"/>
              <a:t>Would you think a simple 2-box model is sufficient to describe this data?</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Answer</a:t>
            </a:r>
            <a:r>
              <a:rPr lang="en-US" b="0" baseline="0" dirty="0" smtClean="0"/>
              <a:t>: No, a simple 2-box model would not explain the rapid spikes in dissolved oxygen concentration. The model must be extended.</a:t>
            </a:r>
            <a:endParaRPr lang="en-US" b="1"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Reference</a:t>
            </a:r>
            <a:r>
              <a:rPr lang="en-US" dirty="0" smtClean="0"/>
              <a:t>: Wallace and </a:t>
            </a:r>
            <a:r>
              <a:rPr lang="en-US" dirty="0" err="1" smtClean="0"/>
              <a:t>Wirick</a:t>
            </a:r>
            <a:r>
              <a:rPr lang="en-US" dirty="0" smtClean="0"/>
              <a:t>, Nature </a:t>
            </a:r>
            <a:r>
              <a:rPr lang="en-US" b="1" dirty="0" smtClean="0"/>
              <a:t>356</a:t>
            </a:r>
            <a:r>
              <a:rPr lang="en-US" dirty="0" smtClean="0"/>
              <a:t>,</a:t>
            </a:r>
            <a:r>
              <a:rPr lang="en-US" baseline="0" dirty="0" smtClean="0"/>
              <a:t> Large air-sea gas fluxes associated with breaking waves. 1992</a:t>
            </a:r>
            <a:endParaRPr lang="en-US"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6</a:t>
            </a:fld>
            <a:endParaRPr lang="en-US"/>
          </a:p>
        </p:txBody>
      </p:sp>
    </p:spTree>
    <p:extLst>
      <p:ext uri="{BB962C8B-B14F-4D97-AF65-F5344CB8AC3E}">
        <p14:creationId xmlns:p14="http://schemas.microsoft.com/office/powerpoint/2010/main" val="3426361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0" dirty="0" smtClean="0"/>
              <a:t>So let’s now</a:t>
            </a:r>
            <a:r>
              <a:rPr lang="en-US" b="0" baseline="0" dirty="0" smtClean="0"/>
              <a:t> try and figure out what’s going on with the dissolved oxygen record. Let’s plot some additional parameters.</a:t>
            </a:r>
            <a:endParaRPr lang="en-US" b="0" dirty="0" smtClean="0"/>
          </a:p>
          <a:p>
            <a:pPr>
              <a:spcBef>
                <a:spcPct val="0"/>
              </a:spcBef>
            </a:pPr>
            <a:endParaRPr lang="en-US" b="0" dirty="0" smtClean="0"/>
          </a:p>
          <a:p>
            <a:pPr>
              <a:spcBef>
                <a:spcPct val="0"/>
              </a:spcBef>
            </a:pPr>
            <a:r>
              <a:rPr lang="en-US" b="0" dirty="0" smtClean="0"/>
              <a:t>In addition to the dissolved</a:t>
            </a:r>
            <a:r>
              <a:rPr lang="en-US" b="0" baseline="0" dirty="0" smtClean="0"/>
              <a:t> oxygen saturation shown on the previous slide (and top figure of this slide), also plotted are significant wave height, temperature, wave velocity amplitude, and wind speed. The horizontal time axis is the same for all figures and is only shown explicitly on the dissolved oxygen plot.</a:t>
            </a:r>
          </a:p>
          <a:p>
            <a:pPr>
              <a:spcBef>
                <a:spcPct val="0"/>
              </a:spcBef>
            </a:pPr>
            <a:endParaRPr lang="en-US" b="0" baseline="0" dirty="0" smtClean="0"/>
          </a:p>
          <a:p>
            <a:pPr>
              <a:spcBef>
                <a:spcPct val="0"/>
              </a:spcBef>
            </a:pPr>
            <a:r>
              <a:rPr lang="en-US" b="0" baseline="0" dirty="0" smtClean="0"/>
              <a:t>Scientists use the word correlation to describe how well 2 data sets are related. For instance if several repeatable and predictable events occur at the same time between two data sets, that data is correlated. So which data is correlated with the spikes in dissolved oxygen? It happens to be wave velocity amplitude and wave height.</a:t>
            </a:r>
          </a:p>
          <a:p>
            <a:pPr>
              <a:spcBef>
                <a:spcPct val="0"/>
              </a:spcBef>
            </a:pPr>
            <a:endParaRPr lang="en-US" b="0" baseline="0" dirty="0" smtClean="0"/>
          </a:p>
          <a:p>
            <a:pPr marL="0" marR="0" indent="0" algn="l" defTabSz="457200" rtl="0" eaLnBrk="0" fontAlgn="base" latinLnBrk="0" hangingPunct="0">
              <a:lnSpc>
                <a:spcPct val="100000"/>
              </a:lnSpc>
              <a:spcBef>
                <a:spcPct val="0"/>
              </a:spcBef>
              <a:spcAft>
                <a:spcPct val="0"/>
              </a:spcAft>
              <a:buClrTx/>
              <a:buSzTx/>
              <a:buFontTx/>
              <a:buNone/>
              <a:tabLst/>
              <a:defRPr/>
            </a:pPr>
            <a:r>
              <a:rPr lang="en-US" b="0" baseline="0" dirty="0" smtClean="0"/>
              <a:t>So what is happening? The answer corresponds to worksheet question #9. </a:t>
            </a:r>
            <a:r>
              <a:rPr lang="en-US" baseline="0" dirty="0" smtClean="0"/>
              <a:t>The strong relationship with wave parameters suggests that the sudden O2 increases were produced by wave breaking and consequent injection of air. The “recovery” periods would represent periods of net outgassing after the air injection process was switched off.</a:t>
            </a:r>
          </a:p>
          <a:p>
            <a:pPr marL="0" marR="0" indent="0" algn="l" defTabSz="457200" rtl="0" eaLnBrk="0" fontAlgn="base" latinLnBrk="0" hangingPunct="0">
              <a:lnSpc>
                <a:spcPct val="100000"/>
              </a:lnSpc>
              <a:spcBef>
                <a:spcPct val="0"/>
              </a:spcBef>
              <a:spcAft>
                <a:spcPct val="0"/>
              </a:spcAft>
              <a:buClrTx/>
              <a:buSzTx/>
              <a:buFontTx/>
              <a:buNone/>
              <a:tabLst/>
              <a:defRPr/>
            </a:pPr>
            <a:endParaRPr lang="en-US" b="0" baseline="0" dirty="0" smtClean="0"/>
          </a:p>
          <a:p>
            <a:pPr marL="0" marR="0" indent="0" algn="l" defTabSz="457200" rtl="0" eaLnBrk="0" fontAlgn="base" latinLnBrk="0" hangingPunct="0">
              <a:lnSpc>
                <a:spcPct val="100000"/>
              </a:lnSpc>
              <a:spcBef>
                <a:spcPct val="0"/>
              </a:spcBef>
              <a:spcAft>
                <a:spcPct val="0"/>
              </a:spcAft>
              <a:buClrTx/>
              <a:buSzTx/>
              <a:buFontTx/>
              <a:buNone/>
              <a:tabLst/>
              <a:defRPr/>
            </a:pPr>
            <a:r>
              <a:rPr lang="en-US" b="0" baseline="0" dirty="0" smtClean="0"/>
              <a:t>So modeling ocean air-sea gas flux is not as simple as a 2-box diffusion model! It looks like we need to know about how waves break and how air is entrained in breaking waves. That will be the focus of the next 5 or so slides.</a:t>
            </a:r>
          </a:p>
          <a:p>
            <a:pPr>
              <a:spcBef>
                <a:spcPct val="0"/>
              </a:spcBef>
            </a:pPr>
            <a:endParaRPr lang="en-US" b="1" dirty="0" smtClean="0"/>
          </a:p>
          <a:p>
            <a:pPr>
              <a:spcBef>
                <a:spcPct val="0"/>
              </a:spcBef>
            </a:pPr>
            <a:r>
              <a:rPr lang="en-US" b="1" dirty="0" smtClean="0"/>
              <a:t>Worksheet</a:t>
            </a:r>
            <a:r>
              <a:rPr lang="en-US" baseline="0" dirty="0" smtClean="0"/>
              <a:t> </a:t>
            </a:r>
            <a:r>
              <a:rPr lang="en-US" b="1" baseline="0" dirty="0" smtClean="0"/>
              <a:t>question 8</a:t>
            </a:r>
            <a:r>
              <a:rPr lang="en-US" baseline="0" dirty="0" smtClean="0"/>
              <a:t>: Additional data is shown for sea surface height, wave velocity, temperature, and wind speed. Which other data seems related to the dissolved oxygen record? Note: for data to be correlated (related) it does not have to look identical, there must be distinct events happening at the same time.</a:t>
            </a:r>
          </a:p>
          <a:p>
            <a:pPr>
              <a:spcBef>
                <a:spcPct val="0"/>
              </a:spcBef>
            </a:pPr>
            <a:endParaRPr lang="en-US" baseline="0" dirty="0" smtClean="0"/>
          </a:p>
          <a:p>
            <a:pPr>
              <a:spcBef>
                <a:spcPct val="0"/>
              </a:spcBef>
            </a:pPr>
            <a:r>
              <a:rPr lang="en-US" b="1" baseline="0" dirty="0" smtClean="0"/>
              <a:t>Answer</a:t>
            </a:r>
            <a:r>
              <a:rPr lang="en-US" baseline="0" dirty="0" smtClean="0"/>
              <a:t>: Temperature is definitely uncorrelated with the dissolved ocean data. A weak correlation exists between wind speed and dissolved oxygen data. The strongest correlation is between both wave velocity and wave height and dissolved oxygen.</a:t>
            </a:r>
          </a:p>
          <a:p>
            <a:pPr>
              <a:spcBef>
                <a:spcPct val="0"/>
              </a:spcBef>
            </a:pPr>
            <a:endParaRPr lang="en-US" baseline="0" dirty="0" smtClean="0"/>
          </a:p>
          <a:p>
            <a:pPr>
              <a:spcBef>
                <a:spcPct val="0"/>
              </a:spcBef>
            </a:pPr>
            <a:r>
              <a:rPr lang="en-US" b="1" baseline="0" dirty="0" smtClean="0"/>
              <a:t>Worksheet</a:t>
            </a:r>
            <a:r>
              <a:rPr lang="en-US" baseline="0" dirty="0" smtClean="0"/>
              <a:t> </a:t>
            </a:r>
            <a:r>
              <a:rPr lang="en-US" b="1" baseline="0" dirty="0" smtClean="0"/>
              <a:t>question 9</a:t>
            </a:r>
            <a:r>
              <a:rPr lang="en-US" baseline="0" dirty="0" smtClean="0"/>
              <a:t>: Why would fast moving waves be related to dissolved oxygen concentration? What is happening here to explain the behavior in dissolved oxygen?</a:t>
            </a:r>
          </a:p>
          <a:p>
            <a:pPr>
              <a:spcBef>
                <a:spcPct val="0"/>
              </a:spcBef>
            </a:pPr>
            <a:endParaRPr lang="en-US" baseline="0" dirty="0" smtClean="0"/>
          </a:p>
          <a:p>
            <a:pPr>
              <a:spcBef>
                <a:spcPct val="0"/>
              </a:spcBef>
            </a:pPr>
            <a:r>
              <a:rPr lang="en-US" b="1" baseline="0" dirty="0" smtClean="0"/>
              <a:t>Answer</a:t>
            </a:r>
            <a:r>
              <a:rPr lang="en-US" baseline="0" dirty="0" smtClean="0"/>
              <a:t>: The strong relationship with wave parameters suggests that the sudden O2 increases were produced by wave breaking and consequent injection of air. The “recovery” periods would represent periods of net outgassing after the air injection process was switched off.</a:t>
            </a:r>
          </a:p>
        </p:txBody>
      </p:sp>
      <p:sp>
        <p:nvSpPr>
          <p:cNvPr id="4" name="Slide Number Placeholder 3"/>
          <p:cNvSpPr>
            <a:spLocks noGrp="1"/>
          </p:cNvSpPr>
          <p:nvPr>
            <p:ph type="sldNum" sz="quarter" idx="10"/>
          </p:nvPr>
        </p:nvSpPr>
        <p:spPr/>
        <p:txBody>
          <a:bodyPr/>
          <a:lstStyle/>
          <a:p>
            <a:fld id="{34748238-0FF1-4A7A-AEAC-DA02EB38A720}" type="slidenum">
              <a:rPr lang="en-US" smtClean="0"/>
              <a:pPr/>
              <a:t>7</a:t>
            </a:fld>
            <a:endParaRPr lang="en-US"/>
          </a:p>
        </p:txBody>
      </p:sp>
    </p:spTree>
    <p:extLst>
      <p:ext uri="{BB962C8B-B14F-4D97-AF65-F5344CB8AC3E}">
        <p14:creationId xmlns:p14="http://schemas.microsoft.com/office/powerpoint/2010/main" val="27032895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b="0" kern="1200" dirty="0" smtClean="0">
                <a:solidFill>
                  <a:schemeClr val="tx1"/>
                </a:solidFill>
                <a:latin typeface="+mn-lt"/>
                <a:ea typeface="MS PGothic" panose="020B0600070205080204" pitchFamily="34" charset="-128"/>
                <a:cs typeface="ＭＳ Ｐゴシック" charset="0"/>
              </a:rPr>
              <a:t>So</a:t>
            </a:r>
            <a:r>
              <a:rPr lang="en-US" sz="1200" b="0" kern="1200" baseline="0" dirty="0" smtClean="0">
                <a:solidFill>
                  <a:schemeClr val="tx1"/>
                </a:solidFill>
                <a:latin typeface="+mn-lt"/>
                <a:ea typeface="MS PGothic" panose="020B0600070205080204" pitchFamily="34" charset="-128"/>
                <a:cs typeface="ＭＳ Ｐゴシック" charset="0"/>
              </a:rPr>
              <a:t> the simple 2-box diffusion model is not sufficient to describe dissolved oxygen (and consequently other atmospheric gases like CO2). </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b="0" kern="1200" baseline="0" dirty="0" smtClean="0">
              <a:solidFill>
                <a:schemeClr val="tx1"/>
              </a:solidFill>
              <a:latin typeface="+mn-lt"/>
              <a:ea typeface="MS PGothic" panose="020B0600070205080204" pitchFamily="34" charset="-128"/>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b="0" kern="1200" baseline="0" dirty="0" smtClean="0">
                <a:solidFill>
                  <a:schemeClr val="tx1"/>
                </a:solidFill>
                <a:latin typeface="+mn-lt"/>
                <a:ea typeface="MS PGothic" panose="020B0600070205080204" pitchFamily="34" charset="-128"/>
                <a:cs typeface="ＭＳ Ｐゴシック" charset="0"/>
              </a:rPr>
              <a:t>The more advanced model being outlined on this slide </a:t>
            </a:r>
            <a:r>
              <a:rPr lang="en-US" sz="1200" kern="1200" dirty="0" smtClean="0">
                <a:solidFill>
                  <a:schemeClr val="tx1"/>
                </a:solidFill>
                <a:latin typeface="+mn-lt"/>
                <a:ea typeface="MS PGothic" panose="020B0600070205080204" pitchFamily="34" charset="-128"/>
                <a:cs typeface="ＭＳ Ｐゴシック" charset="0"/>
              </a:rPr>
              <a:t>describes</a:t>
            </a:r>
            <a:r>
              <a:rPr lang="en-US" sz="1200" kern="1200" baseline="0" dirty="0" smtClean="0">
                <a:solidFill>
                  <a:schemeClr val="tx1"/>
                </a:solidFill>
                <a:latin typeface="+mn-lt"/>
                <a:ea typeface="MS PGothic" panose="020B0600070205080204" pitchFamily="34" charset="-128"/>
                <a:cs typeface="ＭＳ Ｐゴシック" charset="0"/>
              </a:rPr>
              <a:t> one used by Liang et. Al. (2011) to simulate bubbles and dissolved gases in the ocean. Note that this particular model to describe air-sea gas transfer combines 3 individual models. </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b="1" kern="1200" dirty="0" smtClean="0">
              <a:solidFill>
                <a:schemeClr val="tx1"/>
              </a:solidFill>
              <a:latin typeface="+mn-lt"/>
              <a:ea typeface="MS PGothic" panose="020B0600070205080204" pitchFamily="34" charset="-128"/>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b="0" kern="1200" dirty="0" smtClean="0">
                <a:solidFill>
                  <a:schemeClr val="tx1"/>
                </a:solidFill>
                <a:latin typeface="+mn-lt"/>
                <a:ea typeface="MS PGothic" panose="020B0600070205080204" pitchFamily="34" charset="-128"/>
                <a:cs typeface="ＭＳ Ｐゴシック" charset="0"/>
              </a:rPr>
              <a:t>For</a:t>
            </a:r>
            <a:r>
              <a:rPr lang="en-US" sz="1200" b="0" kern="1200" baseline="0" dirty="0" smtClean="0">
                <a:solidFill>
                  <a:schemeClr val="tx1"/>
                </a:solidFill>
                <a:latin typeface="+mn-lt"/>
                <a:ea typeface="MS PGothic" panose="020B0600070205080204" pitchFamily="34" charset="-128"/>
                <a:cs typeface="ＭＳ Ｐゴシック" charset="0"/>
              </a:rPr>
              <a:t> the sake of time, we will only investigate the dynamic model. What effect does wave breaking have on air-sea gas transfer? That will be the focus of the next few slides.</a:t>
            </a:r>
            <a:endParaRPr lang="en-US" sz="1200" kern="1200" baseline="0" dirty="0" smtClean="0">
              <a:solidFill>
                <a:schemeClr val="tx1"/>
              </a:solidFill>
              <a:latin typeface="+mn-lt"/>
              <a:ea typeface="MS PGothic" panose="020B0600070205080204" pitchFamily="34" charset="-128"/>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kern="1200" baseline="0" dirty="0" smtClean="0">
              <a:solidFill>
                <a:schemeClr val="tx1"/>
              </a:solidFill>
              <a:latin typeface="+mn-lt"/>
              <a:ea typeface="MS PGothic" panose="020B0600070205080204" pitchFamily="34" charset="-128"/>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baseline="0" dirty="0" smtClean="0">
                <a:solidFill>
                  <a:schemeClr val="tx1"/>
                </a:solidFill>
                <a:latin typeface="+mn-lt"/>
                <a:ea typeface="MS PGothic" panose="020B0600070205080204" pitchFamily="34" charset="-128"/>
                <a:cs typeface="ＭＳ Ｐゴシック" charset="0"/>
              </a:rPr>
              <a:t>The students should be encouraged that they are already familiar with many of the model components. The dissolved gas model describes diffusion and acid/base chemistry. The bubble model uses the ideal gas law to predict their behavior. The dynamic model is most likely the model component that students are least familiar with. The next few slides will clarify how ocean dynamics like wave breaking are treated.</a:t>
            </a:r>
            <a:endParaRPr lang="en-US" sz="1200" b="0" kern="1200" dirty="0" smtClean="0">
              <a:solidFill>
                <a:schemeClr val="tx1"/>
              </a:solidFill>
              <a:latin typeface="+mn-lt"/>
              <a:ea typeface="MS PGothic" panose="020B0600070205080204" pitchFamily="34" charset="-128"/>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b="1" kern="1200" dirty="0" smtClean="0">
              <a:solidFill>
                <a:schemeClr val="tx1"/>
              </a:solidFill>
              <a:latin typeface="+mn-lt"/>
              <a:ea typeface="MS PGothic" panose="020B0600070205080204" pitchFamily="34" charset="-128"/>
              <a:cs typeface="ＭＳ Ｐゴシック" charset="0"/>
            </a:endParaRPr>
          </a:p>
          <a:p>
            <a:pPr marL="285750" indent="-285750" fontAlgn="auto">
              <a:spcBef>
                <a:spcPts val="0"/>
              </a:spcBef>
              <a:spcAft>
                <a:spcPts val="0"/>
              </a:spcAft>
              <a:buFont typeface="Arial" pitchFamily="34" charset="0"/>
              <a:buChar char="•"/>
              <a:defRPr/>
            </a:pPr>
            <a:r>
              <a:rPr lang="en-US" i="1" dirty="0" smtClean="0">
                <a:latin typeface="Arial" panose="020B0604020202020204" pitchFamily="34" charset="0"/>
                <a:cs typeface="Arial" panose="020B0604020202020204" pitchFamily="34" charset="0"/>
              </a:rPr>
              <a:t>Dissolved gas model</a:t>
            </a:r>
            <a:r>
              <a:rPr lang="en-US" i="1" baseline="0" dirty="0" smtClean="0">
                <a:latin typeface="Arial" panose="020B0604020202020204" pitchFamily="34" charset="0"/>
                <a:cs typeface="Arial" panose="020B0604020202020204" pitchFamily="34" charset="0"/>
              </a:rPr>
              <a:t> </a:t>
            </a:r>
            <a:r>
              <a:rPr lang="en-US" i="0" baseline="0" dirty="0" smtClean="0">
                <a:latin typeface="Arial" panose="020B0604020202020204" pitchFamily="34" charset="0"/>
                <a:cs typeface="Arial" panose="020B0604020202020204" pitchFamily="34" charset="0"/>
              </a:rPr>
              <a:t>is</a:t>
            </a:r>
            <a:r>
              <a:rPr lang="en-US" i="1" dirty="0" smtClean="0">
                <a:latin typeface="Arial" panose="020B0604020202020204" pitchFamily="34" charset="0"/>
                <a:cs typeface="Arial" panose="020B0604020202020204" pitchFamily="34" charset="0"/>
              </a:rPr>
              <a:t> </a:t>
            </a:r>
            <a:r>
              <a:rPr lang="en-US" sz="1200" dirty="0" smtClean="0">
                <a:latin typeface="Arial" panose="020B0604020202020204" pitchFamily="34" charset="0"/>
                <a:cs typeface="Arial" panose="020B0604020202020204" pitchFamily="34" charset="0"/>
              </a:rPr>
              <a:t>similar to the 2-box model, describes gas exchange between the atmosphere through the ocean surface and bubbles. Includes acid/base chemistry of the ocean as well.</a:t>
            </a:r>
          </a:p>
          <a:p>
            <a:pPr fontAlgn="auto">
              <a:spcBef>
                <a:spcPts val="0"/>
              </a:spcBef>
              <a:spcAft>
                <a:spcPts val="0"/>
              </a:spcAft>
              <a:defRPr/>
            </a:pPr>
            <a:endParaRPr lang="en-US" dirty="0" smtClean="0">
              <a:latin typeface="Arial" panose="020B0604020202020204" pitchFamily="34" charset="0"/>
              <a:cs typeface="Arial" panose="020B0604020202020204" pitchFamily="34" charset="0"/>
            </a:endParaRPr>
          </a:p>
          <a:p>
            <a:pPr marL="285750" indent="-285750" fontAlgn="auto">
              <a:spcBef>
                <a:spcPts val="0"/>
              </a:spcBef>
              <a:spcAft>
                <a:spcPts val="0"/>
              </a:spcAft>
              <a:buFont typeface="Arial" pitchFamily="34" charset="0"/>
              <a:buChar char="•"/>
              <a:defRPr/>
            </a:pPr>
            <a:r>
              <a:rPr lang="en-US" i="1" dirty="0" smtClean="0">
                <a:latin typeface="Arial" panose="020B0604020202020204" pitchFamily="34" charset="0"/>
                <a:cs typeface="Arial" panose="020B0604020202020204" pitchFamily="34" charset="0"/>
              </a:rPr>
              <a:t>Bubble model </a:t>
            </a:r>
            <a:r>
              <a:rPr lang="en-US" sz="1200" dirty="0" smtClean="0">
                <a:latin typeface="Arial" panose="020B0604020202020204" pitchFamily="34" charset="0"/>
                <a:cs typeface="Arial" panose="020B0604020202020204" pitchFamily="34" charset="0"/>
              </a:rPr>
              <a:t>describes how bubble depth, radius, and number of entrained gas molecules changes in time according to the properties of gases and gas laws.</a:t>
            </a:r>
          </a:p>
          <a:p>
            <a:pPr marL="285750" indent="-285750" fontAlgn="auto">
              <a:spcBef>
                <a:spcPts val="0"/>
              </a:spcBef>
              <a:spcAft>
                <a:spcPts val="0"/>
              </a:spcAft>
              <a:buFont typeface="Arial" pitchFamily="34" charset="0"/>
              <a:buChar char="•"/>
              <a:defRPr/>
            </a:pPr>
            <a:endParaRPr lang="en-US" sz="1200" dirty="0" smtClean="0">
              <a:latin typeface="Arial" panose="020B0604020202020204" pitchFamily="34" charset="0"/>
              <a:cs typeface="Arial" panose="020B0604020202020204" pitchFamily="34" charset="0"/>
            </a:endParaRPr>
          </a:p>
          <a:p>
            <a:pPr marL="285750" indent="-285750" fontAlgn="auto">
              <a:spcBef>
                <a:spcPts val="0"/>
              </a:spcBef>
              <a:spcAft>
                <a:spcPts val="0"/>
              </a:spcAft>
              <a:buFont typeface="Arial" pitchFamily="34" charset="0"/>
              <a:buChar char="•"/>
              <a:defRPr/>
            </a:pPr>
            <a:r>
              <a:rPr lang="en-US" i="1" dirty="0" smtClean="0">
                <a:latin typeface="Arial" panose="020B0604020202020204" pitchFamily="34" charset="0"/>
                <a:cs typeface="Arial" panose="020B0604020202020204" pitchFamily="34" charset="0"/>
              </a:rPr>
              <a:t>Dynamic model: </a:t>
            </a:r>
            <a:r>
              <a:rPr lang="en-US" sz="1200" dirty="0" smtClean="0">
                <a:latin typeface="Arial" panose="020B0604020202020204" pitchFamily="34" charset="0"/>
                <a:cs typeface="Arial" panose="020B0604020202020204" pitchFamily="34" charset="0"/>
              </a:rPr>
              <a:t>describes water flows in an ocean boundary layer. The water velocity field can be a steady current or contain turbulent events like breaking waves.</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b="1" kern="1200" dirty="0" smtClean="0">
              <a:solidFill>
                <a:schemeClr val="tx1"/>
              </a:solidFill>
              <a:latin typeface="+mn-lt"/>
              <a:ea typeface="MS PGothic" panose="020B0600070205080204" pitchFamily="34" charset="-128"/>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b="1" kern="1200" dirty="0" smtClean="0">
              <a:solidFill>
                <a:schemeClr val="tx1"/>
              </a:solidFill>
              <a:latin typeface="+mn-lt"/>
              <a:ea typeface="MS PGothic" panose="020B0600070205080204" pitchFamily="34" charset="-128"/>
              <a:cs typeface="ＭＳ Ｐゴシック" charset="0"/>
            </a:endParaRPr>
          </a:p>
        </p:txBody>
      </p:sp>
      <p:sp>
        <p:nvSpPr>
          <p:cNvPr id="4" name="Slide Number Placeholder 3"/>
          <p:cNvSpPr>
            <a:spLocks noGrp="1"/>
          </p:cNvSpPr>
          <p:nvPr>
            <p:ph type="sldNum" sz="quarter" idx="10"/>
          </p:nvPr>
        </p:nvSpPr>
        <p:spPr/>
        <p:txBody>
          <a:bodyPr/>
          <a:lstStyle/>
          <a:p>
            <a:fld id="{34748238-0FF1-4A7A-AEAC-DA02EB38A720}" type="slidenum">
              <a:rPr lang="en-US" smtClean="0"/>
              <a:pPr/>
              <a:t>8</a:t>
            </a:fld>
            <a:endParaRPr lang="en-US"/>
          </a:p>
        </p:txBody>
      </p:sp>
    </p:spTree>
    <p:extLst>
      <p:ext uri="{BB962C8B-B14F-4D97-AF65-F5344CB8AC3E}">
        <p14:creationId xmlns:p14="http://schemas.microsoft.com/office/powerpoint/2010/main" val="31440182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Now</a:t>
            </a:r>
            <a:r>
              <a:rPr lang="en-US" b="0" baseline="0" dirty="0" smtClean="0"/>
              <a:t> we will discuss the role of wave breaking in air-sea gas exchange. First, what do breaking waves in the ocean look like? Generally speaking there are plunging breakers and spilling breakers. </a:t>
            </a:r>
            <a:endParaRPr lang="en-US" b="0" dirty="0" smtClean="0"/>
          </a:p>
          <a:p>
            <a:endParaRPr lang="en-US" b="1" dirty="0" smtClean="0"/>
          </a:p>
          <a:p>
            <a:r>
              <a:rPr lang="en-US" i="1" dirty="0" smtClean="0"/>
              <a:t>Plunging</a:t>
            </a:r>
            <a:r>
              <a:rPr lang="en-US" dirty="0" smtClean="0"/>
              <a:t> </a:t>
            </a:r>
            <a:r>
              <a:rPr lang="en-US" i="1" dirty="0" smtClean="0"/>
              <a:t>breaker</a:t>
            </a:r>
            <a:r>
              <a:rPr lang="en-US" dirty="0" smtClean="0"/>
              <a:t>:</a:t>
            </a:r>
            <a:r>
              <a:rPr lang="en-US" baseline="0" dirty="0" smtClean="0"/>
              <a:t> a </a:t>
            </a:r>
            <a:r>
              <a:rPr lang="en-US" dirty="0" smtClean="0"/>
              <a:t>plunging wave occurs when the ocean floor is steep or has sudden depth changes, such as from a reef or sandbar. The crest of the wave becomes much steeper than a spilling wave, becomes vertical, then curls over and drops onto the trough of the wave, releasing most of its energy at once in a relatively violent impact.</a:t>
            </a:r>
          </a:p>
          <a:p>
            <a:endParaRPr lang="en-US" dirty="0" smtClean="0"/>
          </a:p>
          <a:p>
            <a:r>
              <a:rPr lang="en-US" i="1" dirty="0" smtClean="0"/>
              <a:t>Spilling</a:t>
            </a:r>
            <a:r>
              <a:rPr lang="en-US" dirty="0" smtClean="0"/>
              <a:t> </a:t>
            </a:r>
            <a:r>
              <a:rPr lang="en-US" i="1" dirty="0" smtClean="0"/>
              <a:t>breaking</a:t>
            </a:r>
            <a:r>
              <a:rPr lang="en-US" dirty="0" smtClean="0"/>
              <a:t>: When the ocean floor has a gradual slope, the wave will steepen until the crest becomes unstable, resulting in turbulent whitewater spilling down the face of the wave. This continues as the wave approaches the shore, and the wave's energy is slowly dissipated in the whitewater. Because of this, spilling waves break for a longer time than other waves, and create a relatively gentle wave. Onshore wind conditions make spillers more likely.</a:t>
            </a:r>
          </a:p>
          <a:p>
            <a:endParaRPr lang="en-US" dirty="0" smtClean="0"/>
          </a:p>
          <a:p>
            <a:r>
              <a:rPr lang="en-US" dirty="0" smtClean="0"/>
              <a:t>Do</a:t>
            </a:r>
            <a:r>
              <a:rPr lang="en-US" baseline="0" dirty="0" smtClean="0"/>
              <a:t> we need to differentiate between these two types of waves in our air-sea gas exchange model? As we will see in the next few slides, we actually do not. Both waves result in similar predictable bubble clouds.</a:t>
            </a:r>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9</a:t>
            </a:fld>
            <a:endParaRPr lang="en-US"/>
          </a:p>
        </p:txBody>
      </p:sp>
    </p:spTree>
    <p:extLst>
      <p:ext uri="{BB962C8B-B14F-4D97-AF65-F5344CB8AC3E}">
        <p14:creationId xmlns:p14="http://schemas.microsoft.com/office/powerpoint/2010/main" val="12195711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To</a:t>
            </a:r>
            <a:r>
              <a:rPr lang="en-US" b="0" baseline="0" dirty="0" smtClean="0"/>
              <a:t> further demonstrate what breaking waves look like, there is a video on the left and high speed camera images on the right.</a:t>
            </a:r>
            <a:endParaRPr lang="en-US" b="0" dirty="0" smtClean="0"/>
          </a:p>
          <a:p>
            <a:endParaRPr lang="en-US" b="1" dirty="0" smtClean="0"/>
          </a:p>
          <a:p>
            <a:r>
              <a:rPr lang="en-US" b="0" baseline="0" dirty="0" smtClean="0"/>
              <a:t>Both examples shown are plunging breakers. The mechanisms for the wave breaking event in both the video and the image are the same. Each wave steepens until the wave crest overturns and plunges into the wave face entraining air and forming bubbles.</a:t>
            </a:r>
            <a:endParaRPr lang="en-US" b="1" dirty="0" smtClean="0"/>
          </a:p>
          <a:p>
            <a:endParaRPr lang="en-US" b="1" dirty="0" smtClean="0"/>
          </a:p>
          <a:p>
            <a:r>
              <a:rPr lang="en-US" b="1" dirty="0" smtClean="0"/>
              <a:t>References</a:t>
            </a:r>
            <a:r>
              <a:rPr lang="en-US" dirty="0" smtClean="0"/>
              <a:t>:</a:t>
            </a:r>
            <a:r>
              <a:rPr lang="en-US" baseline="0" dirty="0" smtClean="0"/>
              <a:t> </a:t>
            </a:r>
          </a:p>
          <a:p>
            <a:r>
              <a:rPr lang="en-US" baseline="0" dirty="0" smtClean="0"/>
              <a:t>image: Deane and Stokes, Nature, Scale dependence of bubble creation mechanisms in breaking waves. 2002.</a:t>
            </a:r>
          </a:p>
          <a:p>
            <a:r>
              <a:rPr lang="en-US" baseline="0" dirty="0" smtClean="0"/>
              <a:t>Video reference: Sean Walstead (2013)</a:t>
            </a:r>
            <a:endParaRPr lang="en-US" dirty="0"/>
          </a:p>
        </p:txBody>
      </p:sp>
      <p:sp>
        <p:nvSpPr>
          <p:cNvPr id="4" name="Slide Number Placeholder 3"/>
          <p:cNvSpPr>
            <a:spLocks noGrp="1"/>
          </p:cNvSpPr>
          <p:nvPr>
            <p:ph type="sldNum" sz="quarter" idx="10"/>
          </p:nvPr>
        </p:nvSpPr>
        <p:spPr/>
        <p:txBody>
          <a:bodyPr/>
          <a:lstStyle/>
          <a:p>
            <a:fld id="{FE8EE401-E597-4777-83A1-A23353A08A6D}" type="slidenum">
              <a:rPr lang="en-US" smtClean="0"/>
              <a:pPr/>
              <a:t>10</a:t>
            </a:fld>
            <a:endParaRPr lang="en-US"/>
          </a:p>
        </p:txBody>
      </p:sp>
    </p:spTree>
    <p:extLst>
      <p:ext uri="{BB962C8B-B14F-4D97-AF65-F5344CB8AC3E}">
        <p14:creationId xmlns:p14="http://schemas.microsoft.com/office/powerpoint/2010/main" val="7845399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will answer the question, “Are</a:t>
            </a:r>
            <a:r>
              <a:rPr lang="en-US" baseline="0" dirty="0" smtClean="0"/>
              <a:t> the bubbles produced in each case the same size?”,</a:t>
            </a:r>
            <a:r>
              <a:rPr lang="en-US" dirty="0" smtClean="0"/>
              <a:t> in</a:t>
            </a:r>
            <a:r>
              <a:rPr lang="en-US" baseline="0" dirty="0" smtClean="0"/>
              <a:t> the next 2 slides.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Breaking waves in the open ocean create dense plumes of bubbles that can extend 0.5m or more below the surface and have void fractions of air exceeding 10%. The bubbles in the plumes range in size from tens of micrometers to centimeters, and are known to be important for a number of diverse phenomena, including the enhanced transport of gases across the ocean surface, ambient noise generation, the production of aerosols, and the scavenging of biological surfactants.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single most important property of the bubbles is their size distribution. The distributions and dynamics of bubbles in the upper ocean tens to hundreds of seconds after their formation are fairly well understood.</a:t>
            </a:r>
          </a:p>
          <a:p>
            <a:endParaRPr lang="en-US" sz="1200" b="0" i="0" u="none" strike="noStrike" kern="1200" baseline="0" dirty="0" smtClean="0">
              <a:solidFill>
                <a:schemeClr val="tx1"/>
              </a:solidFill>
              <a:latin typeface="+mn-lt"/>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baseline="0" dirty="0" smtClean="0">
                <a:solidFill>
                  <a:schemeClr val="tx1"/>
                </a:solidFill>
                <a:latin typeface="+mn-lt"/>
                <a:ea typeface="+mn-ea"/>
                <a:cs typeface="+mn-cs"/>
              </a:rPr>
              <a:t>Reference</a:t>
            </a:r>
            <a:r>
              <a:rPr lang="en-US" sz="1200" b="0" i="0" u="none" strike="noStrike" kern="1200" baseline="0" dirty="0" smtClean="0">
                <a:solidFill>
                  <a:schemeClr val="tx1"/>
                </a:solidFill>
                <a:latin typeface="+mn-lt"/>
                <a:ea typeface="+mn-ea"/>
                <a:cs typeface="+mn-cs"/>
              </a:rPr>
              <a:t>: </a:t>
            </a:r>
            <a:r>
              <a:rPr lang="en-US" baseline="0" dirty="0" smtClean="0"/>
              <a:t>Deane and Stokes, Nature, Scale dependence of bubble creation mechanisms in breaking waves. 2002.</a:t>
            </a:r>
          </a:p>
          <a:p>
            <a:endParaRPr lang="en-US" dirty="0"/>
          </a:p>
        </p:txBody>
      </p:sp>
      <p:sp>
        <p:nvSpPr>
          <p:cNvPr id="4" name="Slide Number Placeholder 3"/>
          <p:cNvSpPr>
            <a:spLocks noGrp="1"/>
          </p:cNvSpPr>
          <p:nvPr>
            <p:ph type="sldNum" sz="quarter" idx="10"/>
          </p:nvPr>
        </p:nvSpPr>
        <p:spPr/>
        <p:txBody>
          <a:bodyPr/>
          <a:lstStyle/>
          <a:p>
            <a:fld id="{FE8EE401-E597-4777-83A1-A23353A08A6D}" type="slidenum">
              <a:rPr lang="en-US" smtClean="0"/>
              <a:pPr/>
              <a:t>11</a:t>
            </a:fld>
            <a:endParaRPr lang="en-US"/>
          </a:p>
        </p:txBody>
      </p:sp>
    </p:spTree>
    <p:extLst>
      <p:ext uri="{BB962C8B-B14F-4D97-AF65-F5344CB8AC3E}">
        <p14:creationId xmlns:p14="http://schemas.microsoft.com/office/powerpoint/2010/main" val="1101063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smtClean="0"/>
              <a:t>This challenge presents an analogy to wave breaking and bubble formation that students can concretely identify with.</a:t>
            </a:r>
          </a:p>
          <a:p>
            <a:endParaRPr lang="en-US" b="0" baseline="0" dirty="0" smtClean="0"/>
          </a:p>
          <a:p>
            <a:r>
              <a:rPr lang="en-US" b="0" baseline="0" dirty="0" smtClean="0"/>
              <a:t>The answer is given on the next slide.</a:t>
            </a:r>
          </a:p>
          <a:p>
            <a:endParaRPr lang="en-US" b="1" dirty="0" smtClean="0"/>
          </a:p>
          <a:p>
            <a:r>
              <a:rPr lang="en-US" b="1" dirty="0" smtClean="0"/>
              <a:t>Directions</a:t>
            </a:r>
            <a:r>
              <a:rPr lang="en-US" dirty="0" smtClean="0"/>
              <a:t>: Pass out equal</a:t>
            </a:r>
            <a:r>
              <a:rPr lang="en-US" baseline="0" dirty="0" smtClean="0"/>
              <a:t> sized slips of paper to each student. Ask the students to count how many times the paper can be folded in half. Have students share their results discuss why the paper cannot be ripped indefinitely.</a:t>
            </a:r>
          </a:p>
          <a:p>
            <a:endParaRPr lang="en-US" baseline="0" dirty="0" smtClean="0"/>
          </a:p>
          <a:p>
            <a:r>
              <a:rPr lang="en-US" b="1" baseline="0" dirty="0" smtClean="0"/>
              <a:t>Worksheet</a:t>
            </a:r>
            <a:r>
              <a:rPr lang="en-US" baseline="0" dirty="0" smtClean="0"/>
              <a:t> </a:t>
            </a:r>
            <a:r>
              <a:rPr lang="en-US" b="1" baseline="0" dirty="0" smtClean="0"/>
              <a:t>question 10</a:t>
            </a:r>
            <a:r>
              <a:rPr lang="en-US" baseline="0" dirty="0" smtClean="0"/>
              <a:t>: How many times can the paper be ripped in half, stacked, and ripped again.</a:t>
            </a:r>
          </a:p>
          <a:p>
            <a:endParaRPr lang="en-US" baseline="0" dirty="0" smtClean="0"/>
          </a:p>
          <a:p>
            <a:r>
              <a:rPr lang="en-US" b="1" dirty="0" smtClean="0"/>
              <a:t>Answer</a:t>
            </a:r>
            <a:r>
              <a:rPr lang="en-US" dirty="0" smtClean="0"/>
              <a:t>:</a:t>
            </a:r>
            <a:r>
              <a:rPr lang="en-US" baseline="0" dirty="0" smtClean="0"/>
              <a:t> Most students will find that they can fold the paper no more than 7 or 8 times.</a:t>
            </a:r>
            <a:endParaRPr lang="en-US"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12</a:t>
            </a:fld>
            <a:endParaRPr lang="en-US"/>
          </a:p>
        </p:txBody>
      </p:sp>
    </p:spTree>
    <p:extLst>
      <p:ext uri="{BB962C8B-B14F-4D97-AF65-F5344CB8AC3E}">
        <p14:creationId xmlns:p14="http://schemas.microsoft.com/office/powerpoint/2010/main" val="25514586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So how is folding paper related</a:t>
            </a:r>
            <a:r>
              <a:rPr lang="en-US" sz="1200" baseline="0"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to bubble formation? T</a:t>
            </a:r>
            <a:r>
              <a:rPr lang="en-US" sz="1200"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urbulence causes the bubbles in breaking waves to fragment repeatedly (</a:t>
            </a:r>
            <a:r>
              <a:rPr lang="en-US" sz="1200" i="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analogous to you folding the paper</a:t>
            </a:r>
            <a:r>
              <a:rPr lang="en-US" sz="1200"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until eventually they are so small that surface tension becomes too strong to overcome (</a:t>
            </a:r>
            <a:r>
              <a:rPr lang="en-US" sz="1200" i="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analogous with the paper being too thick</a:t>
            </a:r>
            <a:r>
              <a:rPr lang="en-US" sz="1200"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This means that regardless</a:t>
            </a:r>
            <a:r>
              <a:rPr lang="en-US" sz="1200" baseline="0"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of how a wave breaks, the bubble sizes are guided by surface tension. </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b="1" baseline="0"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b="0" baseline="0"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Remind students that surface tension was covered in lesson 2 and is resurfacing in terms of bubble production in the ocean. Is surface tension constant throughout the whole ocean? No! Biological productivity tends to result in a higher level of surfactants in the ocean. This lowers surface tension and has an impact on bubble production during wave breaking.</a:t>
            </a:r>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1" dirty="0" smtClean="0">
              <a:solidFill>
                <a:srgbClr val="C00000"/>
              </a:solidFill>
              <a:effectLst>
                <a:outerShdw blurRad="38100" dist="38100" dir="2700000" algn="tl">
                  <a:srgbClr val="000000">
                    <a:alpha val="43137"/>
                  </a:srgbClr>
                </a:outerShdw>
              </a:effectLs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dirty="0" smtClean="0">
                <a:solidFill>
                  <a:srgbClr val="C00000"/>
                </a:solidFill>
                <a:effectLst>
                  <a:outerShdw blurRad="38100" dist="38100" dir="2700000" algn="tl">
                    <a:srgbClr val="000000">
                      <a:alpha val="43137"/>
                    </a:srgbClr>
                  </a:outerShdw>
                </a:effectLst>
              </a:rPr>
              <a:t>Worksheet</a:t>
            </a:r>
            <a:r>
              <a:rPr lang="en-US" sz="1200" b="1" baseline="0" dirty="0" smtClean="0">
                <a:solidFill>
                  <a:srgbClr val="C00000"/>
                </a:solidFill>
                <a:effectLst>
                  <a:outerShdw blurRad="38100" dist="38100" dir="2700000" algn="tl">
                    <a:srgbClr val="000000">
                      <a:alpha val="43137"/>
                    </a:srgbClr>
                  </a:outerShdw>
                </a:effectLst>
              </a:rPr>
              <a:t> question 11</a:t>
            </a:r>
            <a:r>
              <a:rPr lang="en-US" sz="1200" baseline="0" dirty="0" smtClean="0">
                <a:solidFill>
                  <a:srgbClr val="C00000"/>
                </a:solidFill>
                <a:effectLst>
                  <a:outerShdw blurRad="38100" dist="38100" dir="2700000" algn="tl">
                    <a:srgbClr val="000000">
                      <a:alpha val="43137"/>
                    </a:srgbClr>
                  </a:outerShdw>
                </a:effectLst>
              </a:rPr>
              <a:t>: </a:t>
            </a:r>
            <a:r>
              <a:rPr lang="en-US" sz="1200" kern="1200" dirty="0" smtClean="0">
                <a:solidFill>
                  <a:schemeClr val="tx1"/>
                </a:solidFill>
                <a:effectLst/>
                <a:latin typeface="+mn-lt"/>
                <a:ea typeface="MS PGothic" panose="020B0600070205080204" pitchFamily="34" charset="-128"/>
                <a:cs typeface="ＭＳ Ｐゴシック" charset="0"/>
              </a:rPr>
              <a:t>How is this paper folding exercise analogous to bubble formation during wave breaking? What is keeping the very small bubbles from splitting?</a:t>
            </a:r>
          </a:p>
          <a:p>
            <a:pPr algn="l"/>
            <a:endParaRPr lang="en-US" sz="1200" dirty="0" smtClean="0">
              <a:solidFill>
                <a:schemeClr val="bg1"/>
              </a:solidFill>
              <a:effectLst>
                <a:outerShdw blurRad="38100" dist="38100" dir="2700000" algn="tl">
                  <a:srgbClr val="000000">
                    <a:alpha val="43137"/>
                  </a:srgbClr>
                </a:outerShdw>
              </a:effectLst>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dirty="0" smtClean="0">
                <a:solidFill>
                  <a:schemeClr val="bg1"/>
                </a:solidFill>
                <a:effectLst>
                  <a:outerShdw blurRad="38100" dist="38100" dir="2700000" algn="tl">
                    <a:srgbClr val="000000">
                      <a:alpha val="43137"/>
                    </a:srgbClr>
                  </a:outerShdw>
                </a:effectLst>
              </a:rPr>
              <a:t>Answer:</a:t>
            </a:r>
            <a:r>
              <a:rPr lang="en-US" sz="1200" b="0" baseline="0" dirty="0" smtClean="0">
                <a:solidFill>
                  <a:srgbClr val="C00000"/>
                </a:solidFill>
                <a:effectLst>
                  <a:outerShdw blurRad="38100" dist="38100" dir="2700000" algn="tl">
                    <a:srgbClr val="000000">
                      <a:alpha val="43137"/>
                    </a:srgbClr>
                  </a:outerShdw>
                </a:effectLst>
              </a:rPr>
              <a:t> </a:t>
            </a:r>
            <a:r>
              <a:rPr lang="en-US" sz="1200" dirty="0" smtClean="0">
                <a:solidFill>
                  <a:srgbClr val="C00000"/>
                </a:solidFill>
                <a:effectLst>
                  <a:outerShdw blurRad="38100" dist="38100" dir="2700000" algn="tl">
                    <a:srgbClr val="000000">
                      <a:alpha val="43137"/>
                    </a:srgbClr>
                  </a:outerShdw>
                </a:effectLst>
              </a:rPr>
              <a:t>Turbulence causes the bubbles to fragment repeatedly (</a:t>
            </a:r>
            <a:r>
              <a:rPr lang="en-US" sz="1200" i="1" dirty="0" smtClean="0">
                <a:solidFill>
                  <a:srgbClr val="C00000"/>
                </a:solidFill>
                <a:effectLst>
                  <a:outerShdw blurRad="38100" dist="38100" dir="2700000" algn="tl">
                    <a:srgbClr val="000000">
                      <a:alpha val="43137"/>
                    </a:srgbClr>
                  </a:outerShdw>
                </a:effectLst>
              </a:rPr>
              <a:t>analogous with you ripping the paper</a:t>
            </a:r>
            <a:r>
              <a:rPr lang="en-US" sz="1200" dirty="0" smtClean="0">
                <a:solidFill>
                  <a:srgbClr val="C00000"/>
                </a:solidFill>
                <a:effectLst>
                  <a:outerShdw blurRad="38100" dist="38100" dir="2700000" algn="tl">
                    <a:srgbClr val="000000">
                      <a:alpha val="43137"/>
                    </a:srgbClr>
                  </a:outerShdw>
                </a:effectLst>
              </a:rPr>
              <a:t>) until eventually they are so small that surface tension becomes too strong to overcome (</a:t>
            </a:r>
            <a:r>
              <a:rPr lang="en-US" sz="1200" i="1" dirty="0" smtClean="0">
                <a:solidFill>
                  <a:srgbClr val="C00000"/>
                </a:solidFill>
                <a:effectLst>
                  <a:outerShdw blurRad="38100" dist="38100" dir="2700000" algn="tl">
                    <a:srgbClr val="000000">
                      <a:alpha val="43137"/>
                    </a:srgbClr>
                  </a:outerShdw>
                </a:effectLst>
              </a:rPr>
              <a:t>analogous with the paper being too thick</a:t>
            </a:r>
            <a:r>
              <a:rPr lang="en-US" sz="1200" dirty="0" smtClean="0">
                <a:solidFill>
                  <a:srgbClr val="C00000"/>
                </a:solidFill>
                <a:effectLst>
                  <a:outerShdw blurRad="38100" dist="38100" dir="2700000" algn="tl">
                    <a:srgbClr val="000000">
                      <a:alpha val="43137"/>
                    </a:srgbClr>
                  </a:outerShdw>
                </a:effectLst>
              </a:rPr>
              <a:t>)</a:t>
            </a:r>
          </a:p>
          <a:p>
            <a:endParaRPr lang="en-US" dirty="0"/>
          </a:p>
        </p:txBody>
      </p:sp>
      <p:sp>
        <p:nvSpPr>
          <p:cNvPr id="4" name="Slide Number Placeholder 3"/>
          <p:cNvSpPr>
            <a:spLocks noGrp="1"/>
          </p:cNvSpPr>
          <p:nvPr>
            <p:ph type="sldNum" sz="quarter" idx="10"/>
          </p:nvPr>
        </p:nvSpPr>
        <p:spPr/>
        <p:txBody>
          <a:bodyPr/>
          <a:lstStyle/>
          <a:p>
            <a:fld id="{FE8EE401-E597-4777-83A1-A23353A08A6D}" type="slidenum">
              <a:rPr lang="en-US" smtClean="0"/>
              <a:pPr/>
              <a:t>13</a:t>
            </a:fld>
            <a:endParaRPr lang="en-US"/>
          </a:p>
        </p:txBody>
      </p:sp>
    </p:spTree>
    <p:extLst>
      <p:ext uri="{BB962C8B-B14F-4D97-AF65-F5344CB8AC3E}">
        <p14:creationId xmlns:p14="http://schemas.microsoft.com/office/powerpoint/2010/main" val="10925261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fontAlgn="auto">
              <a:spcBef>
                <a:spcPts val="0"/>
              </a:spcBef>
              <a:spcAft>
                <a:spcPts val="0"/>
              </a:spcAft>
              <a:defRPr/>
            </a:pPr>
            <a:r>
              <a:rPr lang="en-US" b="0" dirty="0" smtClean="0">
                <a:latin typeface="+mn-lt"/>
                <a:cs typeface="+mn-cs"/>
              </a:rPr>
              <a:t>Now</a:t>
            </a:r>
            <a:r>
              <a:rPr lang="en-US" b="0" baseline="0" dirty="0" smtClean="0">
                <a:latin typeface="+mn-lt"/>
                <a:cs typeface="+mn-cs"/>
              </a:rPr>
              <a:t> we now know that bubbles formed during wave breaking will have a predictable size distribution. Why is this important? Well our dynamic model will need to include the effects of wave breaking on air-sea gas exchange. We need to know bubble size in order to know the actual surface area per dispersed volume that diffuses gas. This uses known diffusion constants and gas concentrations. Actually measuring bubble gas diffusion rates directly is difficult.</a:t>
            </a:r>
            <a:endParaRPr lang="en-US" b="0" dirty="0" smtClean="0">
              <a:latin typeface="+mn-lt"/>
              <a:cs typeface="+mn-cs"/>
            </a:endParaRPr>
          </a:p>
        </p:txBody>
      </p:sp>
      <p:sp>
        <p:nvSpPr>
          <p:cNvPr id="972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857CE05-7D11-4A02-8D66-3BD6C374A8A0}" type="slidenum">
              <a:rPr lang="en-US">
                <a:latin typeface="Calibri" panose="020F0502020204030204" pitchFamily="34" charset="0"/>
              </a:rPr>
              <a:pPr/>
              <a:t>14</a:t>
            </a:fld>
            <a:endParaRPr lang="en-US">
              <a:latin typeface="Calibri" panose="020F0502020204030204" pitchFamily="34" charset="0"/>
            </a:endParaRPr>
          </a:p>
        </p:txBody>
      </p:sp>
    </p:spTree>
    <p:extLst>
      <p:ext uri="{BB962C8B-B14F-4D97-AF65-F5344CB8AC3E}">
        <p14:creationId xmlns:p14="http://schemas.microsoft.com/office/powerpoint/2010/main" val="13924954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0" baseline="0" dirty="0" smtClean="0"/>
              <a:t>So far we have only highlighted some of the modeling aspects of 1 component (dynamic model) of an entire air-sea gas transfer model. The other components of the model are based on known physics and chemistry of acids and bases, ideal gas laws, bubble behavior models.</a:t>
            </a:r>
          </a:p>
          <a:p>
            <a:pPr marL="0" marR="0" indent="0" algn="l" defTabSz="914400" rtl="0" eaLnBrk="1" fontAlgn="base" latinLnBrk="0" hangingPunct="1">
              <a:lnSpc>
                <a:spcPct val="100000"/>
              </a:lnSpc>
              <a:spcBef>
                <a:spcPct val="0"/>
              </a:spcBef>
              <a:spcAft>
                <a:spcPct val="0"/>
              </a:spcAft>
              <a:buClrTx/>
              <a:buSzTx/>
              <a:buFontTx/>
              <a:buNone/>
              <a:tabLst/>
              <a:defRPr/>
            </a:pPr>
            <a:endParaRPr lang="en-US" b="0" baseline="0"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b="0" baseline="0" dirty="0" smtClean="0"/>
              <a:t>Let’s take a look at some results from an actual complete air-sea gas model.</a:t>
            </a:r>
            <a:endParaRPr lang="en-US" b="0" dirty="0" smtClean="0"/>
          </a:p>
          <a:p>
            <a:pPr marL="0" marR="0" indent="0" algn="l" defTabSz="914400" rtl="0" eaLnBrk="1" fontAlgn="base" latinLnBrk="0" hangingPunct="1">
              <a:lnSpc>
                <a:spcPct val="100000"/>
              </a:lnSpc>
              <a:spcBef>
                <a:spcPct val="0"/>
              </a:spcBef>
              <a:spcAft>
                <a:spcPct val="0"/>
              </a:spcAft>
              <a:buClrTx/>
              <a:buSzTx/>
              <a:buFontTx/>
              <a:buNone/>
              <a:tabLst/>
              <a:defRPr/>
            </a:pPr>
            <a:endParaRPr lang="en-US" b="1"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b="0" baseline="0" dirty="0" smtClean="0"/>
              <a:t>The top panel in each 3 figures show the water velocity field after wave breaking. The swirling motion is a familiar feature common with breaking waves. The lower panels in each 3 figures show dissolved carbon dioxide saturation. In both cases horizontal and vertical axes represent horizontal and vertical wave channel distance respectively. The time above each figure refers to time since the wave breaking event. </a:t>
            </a:r>
          </a:p>
          <a:p>
            <a:pPr marL="0" marR="0" indent="0" algn="l" defTabSz="914400" rtl="0" eaLnBrk="1" fontAlgn="base" latinLnBrk="0" hangingPunct="1">
              <a:lnSpc>
                <a:spcPct val="100000"/>
              </a:lnSpc>
              <a:spcBef>
                <a:spcPct val="0"/>
              </a:spcBef>
              <a:spcAft>
                <a:spcPct val="0"/>
              </a:spcAft>
              <a:buClrTx/>
              <a:buSzTx/>
              <a:buFontTx/>
              <a:buNone/>
              <a:tabLst/>
              <a:defRPr/>
            </a:pPr>
            <a:endParaRPr lang="en-US" b="0" baseline="0"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b="0" baseline="0" dirty="0" smtClean="0"/>
              <a:t>The dissolved gas concentration increases (shown has red and orange) because of the air entrained during the wave breaking event. As bubbles persist in the water, gas dissolves from inside the bubble to the surrounding water. If the bubbles were to be </a:t>
            </a:r>
            <a:r>
              <a:rPr lang="en-US" b="0" baseline="0" dirty="0" err="1" smtClean="0"/>
              <a:t>advected</a:t>
            </a:r>
            <a:r>
              <a:rPr lang="en-US" b="0" baseline="0" dirty="0" smtClean="0"/>
              <a:t> (moved) to greater depths by currents, the bubble volume would decrease because of increased pressure (Boyle’s law!).  Decreased bubble volume would increase gas flux from the bubble to the water because the ratio of surface area to volume would increase.</a:t>
            </a:r>
          </a:p>
          <a:p>
            <a:pPr marL="0" marR="0" indent="0" algn="l" defTabSz="914400" rtl="0" eaLnBrk="1" fontAlgn="base" latinLnBrk="0" hangingPunct="1">
              <a:lnSpc>
                <a:spcPct val="100000"/>
              </a:lnSpc>
              <a:spcBef>
                <a:spcPct val="0"/>
              </a:spcBef>
              <a:spcAft>
                <a:spcPct val="0"/>
              </a:spcAft>
              <a:buClrTx/>
              <a:buSzTx/>
              <a:buFontTx/>
              <a:buNone/>
              <a:tabLst/>
              <a:defRPr/>
            </a:pPr>
            <a:endParaRPr lang="en-US" b="1" dirty="0" smtClean="0"/>
          </a:p>
          <a:p>
            <a:pPr marL="0" marR="0" lvl="0" indent="0" algn="l" defTabSz="914400" rtl="0" eaLnBrk="1" fontAlgn="base" latinLnBrk="0" hangingPunct="1">
              <a:lnSpc>
                <a:spcPct val="100000"/>
              </a:lnSpc>
              <a:spcBef>
                <a:spcPct val="0"/>
              </a:spcBef>
              <a:spcAft>
                <a:spcPct val="0"/>
              </a:spcAft>
              <a:buClrTx/>
              <a:buSzTx/>
              <a:buFontTx/>
              <a:buNone/>
              <a:tabLst/>
              <a:defRPr/>
            </a:pPr>
            <a:r>
              <a:rPr lang="en-US" b="1" dirty="0" smtClean="0"/>
              <a:t>Worksheet</a:t>
            </a:r>
            <a:r>
              <a:rPr lang="en-US" b="1" baseline="0" dirty="0" smtClean="0"/>
              <a:t> question 12: </a:t>
            </a:r>
            <a:r>
              <a:rPr lang="en-US" sz="1200" kern="1200" dirty="0" smtClean="0">
                <a:solidFill>
                  <a:schemeClr val="tx1"/>
                </a:solidFill>
                <a:effectLst/>
                <a:latin typeface="+mn-lt"/>
                <a:ea typeface="+mn-ea"/>
                <a:cs typeface="+mn-cs"/>
              </a:rPr>
              <a:t>Does pressure increase or decrease as you go deeper in water? What happens when you dive to the bottom of a pool?</a:t>
            </a:r>
          </a:p>
          <a:p>
            <a:pPr>
              <a:spcBef>
                <a:spcPct val="0"/>
              </a:spcBef>
            </a:pPr>
            <a:endParaRPr lang="en-US" b="1" dirty="0" smtClean="0"/>
          </a:p>
          <a:p>
            <a:pPr>
              <a:spcBef>
                <a:spcPct val="0"/>
              </a:spcBef>
            </a:pPr>
            <a:r>
              <a:rPr lang="en-US" b="1" dirty="0" smtClean="0"/>
              <a:t>Answer:</a:t>
            </a:r>
            <a:r>
              <a:rPr lang="en-US" b="1" baseline="0" dirty="0" smtClean="0"/>
              <a:t> </a:t>
            </a:r>
            <a:r>
              <a:rPr lang="en-US" b="0" baseline="0" dirty="0" smtClean="0"/>
              <a:t>Pressure increases as you go deeper in water. This is because there is increased force due to the weight of water overhead as you go deeper. When you dive to the bottom of a pool, you can feel the increased pressure on your inner ear. </a:t>
            </a:r>
            <a:endParaRPr lang="en-US" b="1" dirty="0" smtClean="0"/>
          </a:p>
          <a:p>
            <a:pPr>
              <a:spcBef>
                <a:spcPct val="0"/>
              </a:spcBef>
            </a:pPr>
            <a:endParaRPr lang="en-US" b="1" dirty="0" smtClean="0"/>
          </a:p>
          <a:p>
            <a:pPr marL="0" marR="0" lvl="0" indent="0" algn="l" defTabSz="914400" rtl="0" eaLnBrk="1" fontAlgn="base" latinLnBrk="0" hangingPunct="1">
              <a:lnSpc>
                <a:spcPct val="100000"/>
              </a:lnSpc>
              <a:spcBef>
                <a:spcPct val="0"/>
              </a:spcBef>
              <a:spcAft>
                <a:spcPct val="0"/>
              </a:spcAft>
              <a:buClrTx/>
              <a:buSzTx/>
              <a:buFontTx/>
              <a:buNone/>
              <a:tabLst/>
              <a:defRPr/>
            </a:pPr>
            <a:r>
              <a:rPr lang="en-US" b="1" dirty="0" smtClean="0"/>
              <a:t>Worksheet</a:t>
            </a:r>
            <a:r>
              <a:rPr lang="en-US" b="1" baseline="0" dirty="0" smtClean="0"/>
              <a:t> question 13: </a:t>
            </a:r>
            <a:r>
              <a:rPr lang="en-US" sz="1200" kern="1200" dirty="0" smtClean="0">
                <a:solidFill>
                  <a:schemeClr val="tx1"/>
                </a:solidFill>
                <a:effectLst/>
                <a:latin typeface="+mn-lt"/>
                <a:ea typeface="+mn-ea"/>
                <a:cs typeface="+mn-cs"/>
              </a:rPr>
              <a:t>Assuming the temperature of the upper ocean is constant, what happens to bubble volume as a bubble goes deeper in the water? Hint: your</a:t>
            </a:r>
            <a:r>
              <a:rPr lang="en-US" sz="1200" kern="1200" baseline="0" dirty="0" smtClean="0">
                <a:solidFill>
                  <a:schemeClr val="tx1"/>
                </a:solidFill>
                <a:effectLst/>
                <a:latin typeface="+mn-lt"/>
                <a:ea typeface="+mn-ea"/>
                <a:cs typeface="+mn-cs"/>
              </a:rPr>
              <a:t> answer to the previous question will help.</a:t>
            </a:r>
            <a:endParaRPr lang="en-US" b="1" baseline="0" dirty="0" smtClean="0"/>
          </a:p>
          <a:p>
            <a:pPr>
              <a:spcBef>
                <a:spcPct val="0"/>
              </a:spcBef>
            </a:pPr>
            <a:endParaRPr lang="en-US" b="1" baseline="0" dirty="0" smtClean="0"/>
          </a:p>
          <a:p>
            <a:pPr>
              <a:spcBef>
                <a:spcPct val="0"/>
              </a:spcBef>
            </a:pPr>
            <a:r>
              <a:rPr lang="en-US" b="1" baseline="0" dirty="0" smtClean="0"/>
              <a:t>Answer: </a:t>
            </a:r>
            <a:r>
              <a:rPr lang="en-US" b="0" baseline="0" dirty="0" smtClean="0"/>
              <a:t>As a bubble does deeper in water, the ambient pressure increases. This results in the bubble volume decreasing.</a:t>
            </a:r>
            <a:endParaRPr lang="en-US" b="1" baseline="0" dirty="0" smtClean="0"/>
          </a:p>
          <a:p>
            <a:pPr>
              <a:spcBef>
                <a:spcPct val="0"/>
              </a:spcBef>
            </a:pPr>
            <a:endParaRPr lang="en-US" b="1" baseline="0" dirty="0" smtClean="0"/>
          </a:p>
          <a:p>
            <a:pPr marL="0" marR="0" lvl="0" indent="0" algn="l" defTabSz="914400" rtl="0" eaLnBrk="1" fontAlgn="base" latinLnBrk="0" hangingPunct="1">
              <a:lnSpc>
                <a:spcPct val="100000"/>
              </a:lnSpc>
              <a:spcBef>
                <a:spcPct val="0"/>
              </a:spcBef>
              <a:spcAft>
                <a:spcPct val="0"/>
              </a:spcAft>
              <a:buClrTx/>
              <a:buSzTx/>
              <a:buFontTx/>
              <a:buNone/>
              <a:tabLst/>
              <a:defRPr/>
            </a:pPr>
            <a:r>
              <a:rPr lang="en-US" b="1" baseline="0" dirty="0" smtClean="0"/>
              <a:t>Worksheet question 14: </a:t>
            </a:r>
            <a:r>
              <a:rPr lang="en-US" sz="1200" kern="1200" dirty="0" smtClean="0">
                <a:solidFill>
                  <a:schemeClr val="tx1"/>
                </a:solidFill>
                <a:effectLst/>
                <a:latin typeface="+mn-lt"/>
                <a:ea typeface="+mn-ea"/>
                <a:cs typeface="+mn-cs"/>
              </a:rPr>
              <a:t>Saturation levels. According to</a:t>
            </a:r>
            <a:r>
              <a:rPr lang="en-US" sz="1200" kern="1200" baseline="0" dirty="0" smtClean="0">
                <a:solidFill>
                  <a:schemeClr val="tx1"/>
                </a:solidFill>
                <a:effectLst/>
                <a:latin typeface="+mn-lt"/>
                <a:ea typeface="+mn-ea"/>
                <a:cs typeface="+mn-cs"/>
              </a:rPr>
              <a:t> the simulations a</a:t>
            </a:r>
            <a:r>
              <a:rPr lang="en-US" sz="1200" kern="1200" dirty="0" smtClean="0">
                <a:solidFill>
                  <a:schemeClr val="tx1"/>
                </a:solidFill>
                <a:effectLst/>
                <a:latin typeface="+mn-lt"/>
                <a:ea typeface="+mn-ea"/>
                <a:cs typeface="+mn-cs"/>
              </a:rPr>
              <a:t>fter a wave breaks, do dissolved carbon dioxide levels increase or decrease? </a:t>
            </a:r>
            <a:endParaRPr lang="en-US" b="1" baseline="0" dirty="0" smtClean="0"/>
          </a:p>
          <a:p>
            <a:pPr>
              <a:spcBef>
                <a:spcPct val="0"/>
              </a:spcBef>
            </a:pPr>
            <a:endParaRPr lang="en-US" b="1" baseline="0" dirty="0" smtClean="0"/>
          </a:p>
          <a:p>
            <a:pPr>
              <a:spcBef>
                <a:spcPct val="0"/>
              </a:spcBef>
            </a:pPr>
            <a:r>
              <a:rPr lang="en-US" b="1" baseline="0" dirty="0" smtClean="0"/>
              <a:t>Answer:</a:t>
            </a:r>
            <a:r>
              <a:rPr lang="en-US" b="0" baseline="0" dirty="0" smtClean="0"/>
              <a:t> After a wave breaks, dissolved carbon dioxide levels increase. Those higher dissolved oxygen concentrations persist even 70 seconds after the wave breaking event.</a:t>
            </a:r>
          </a:p>
          <a:p>
            <a:pPr>
              <a:spcBef>
                <a:spcPct val="0"/>
              </a:spcBef>
            </a:pPr>
            <a:endParaRPr lang="en-US" b="1" dirty="0" smtClean="0"/>
          </a:p>
          <a:p>
            <a:pPr>
              <a:spcBef>
                <a:spcPct val="0"/>
              </a:spcBef>
            </a:pPr>
            <a:r>
              <a:rPr lang="en-US" b="1" dirty="0" smtClean="0"/>
              <a:t>Reference</a:t>
            </a:r>
            <a:r>
              <a:rPr lang="en-US" dirty="0" smtClean="0"/>
              <a:t>:</a:t>
            </a:r>
            <a:r>
              <a:rPr lang="en-US" baseline="0" dirty="0" smtClean="0"/>
              <a:t> Liang et. Al., Jour. Geophysical Research </a:t>
            </a:r>
            <a:r>
              <a:rPr lang="en-US" b="1" baseline="0" dirty="0" smtClean="0"/>
              <a:t>116</a:t>
            </a:r>
            <a:r>
              <a:rPr lang="en-US" baseline="0" dirty="0" smtClean="0"/>
              <a:t>, Modeling bubbles and dissolved gases in the ocean, 2011.</a:t>
            </a:r>
            <a:endParaRPr lang="en-US" dirty="0" smtClean="0"/>
          </a:p>
        </p:txBody>
      </p:sp>
      <p:sp>
        <p:nvSpPr>
          <p:cNvPr id="3072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8C0DAAB-C940-4265-B562-B79E74AAF03D}" type="slidenum">
              <a:rPr lang="en-US">
                <a:latin typeface="Calibri" panose="020F0502020204030204" pitchFamily="34" charset="0"/>
              </a:rPr>
              <a:pPr/>
              <a:t>15</a:t>
            </a:fld>
            <a:endParaRPr lang="en-US">
              <a:latin typeface="Calibri" panose="020F0502020204030204" pitchFamily="34" charset="0"/>
            </a:endParaRPr>
          </a:p>
        </p:txBody>
      </p:sp>
    </p:spTree>
    <p:extLst>
      <p:ext uri="{BB962C8B-B14F-4D97-AF65-F5344CB8AC3E}">
        <p14:creationId xmlns:p14="http://schemas.microsoft.com/office/powerpoint/2010/main" val="37598308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dirty="0" smtClean="0">
                <a:solidFill>
                  <a:schemeClr val="bg1"/>
                </a:solidFill>
              </a:rPr>
              <a:t>The</a:t>
            </a:r>
            <a:r>
              <a:rPr lang="en-US" sz="1200" baseline="0" dirty="0" smtClean="0">
                <a:solidFill>
                  <a:schemeClr val="bg1"/>
                </a:solidFill>
              </a:rPr>
              <a:t> </a:t>
            </a:r>
            <a:r>
              <a:rPr lang="en-US" sz="1200" dirty="0" smtClean="0">
                <a:solidFill>
                  <a:schemeClr val="bg1"/>
                </a:solidFill>
              </a:rPr>
              <a:t>model on the previous</a:t>
            </a:r>
            <a:r>
              <a:rPr lang="en-US" sz="1200" baseline="0" dirty="0" smtClean="0">
                <a:solidFill>
                  <a:schemeClr val="bg1"/>
                </a:solidFill>
              </a:rPr>
              <a:t> slide only accounts for the effect of ONE breaking wave. But waves are constantly breaking over all parts of the world’s oceans! The problem is getting complicated again!</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baseline="0" dirty="0" smtClean="0">
              <a:solidFill>
                <a:schemeClr val="bg1"/>
              </a:solidFill>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dirty="0" smtClean="0">
                <a:solidFill>
                  <a:schemeClr val="bg1"/>
                </a:solidFill>
              </a:rPr>
              <a:t>We need</a:t>
            </a:r>
            <a:r>
              <a:rPr lang="en-US" sz="1200" baseline="0" dirty="0" smtClean="0">
                <a:solidFill>
                  <a:schemeClr val="bg1"/>
                </a:solidFill>
              </a:rPr>
              <a:t> to be concerned about</a:t>
            </a:r>
            <a:r>
              <a:rPr lang="en-US" sz="1200" dirty="0" smtClean="0">
                <a:solidFill>
                  <a:schemeClr val="bg1"/>
                </a:solidFill>
              </a:rPr>
              <a:t> the combined effect of all the waves in all the oceans.</a:t>
            </a:r>
            <a:r>
              <a:rPr lang="en-US" sz="1200" baseline="0" dirty="0" smtClean="0">
                <a:solidFill>
                  <a:schemeClr val="bg1"/>
                </a:solidFill>
              </a:rPr>
              <a:t> That seems hard! The flux value of 92 </a:t>
            </a:r>
            <a:r>
              <a:rPr lang="en-US" sz="1200" baseline="0" dirty="0" err="1" smtClean="0">
                <a:solidFill>
                  <a:schemeClr val="bg1"/>
                </a:solidFill>
              </a:rPr>
              <a:t>Pg</a:t>
            </a:r>
            <a:r>
              <a:rPr lang="en-US" sz="1200" baseline="0" dirty="0" smtClean="0">
                <a:solidFill>
                  <a:schemeClr val="bg1"/>
                </a:solidFill>
              </a:rPr>
              <a:t>/year given on this slide incorporates and averages ocean events from all over the planet.</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dirty="0" smtClean="0">
              <a:solidFill>
                <a:schemeClr val="bg1"/>
              </a:solidFill>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baseline="0" dirty="0" smtClean="0">
                <a:solidFill>
                  <a:schemeClr val="bg1"/>
                </a:solidFill>
              </a:rPr>
              <a:t>We need advanced technology to give information about ocean conditions on a global scale. The next slide will highlight some of the technology scientists use to make estimates of gas transfer.</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baseline="0" dirty="0" smtClean="0">
              <a:solidFill>
                <a:schemeClr val="bg1"/>
              </a:solidFill>
            </a:endParaRPr>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16</a:t>
            </a:fld>
            <a:endParaRPr lang="en-US"/>
          </a:p>
        </p:txBody>
      </p:sp>
    </p:spTree>
    <p:extLst>
      <p:ext uri="{BB962C8B-B14F-4D97-AF65-F5344CB8AC3E}">
        <p14:creationId xmlns:p14="http://schemas.microsoft.com/office/powerpoint/2010/main" val="9848381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0" dirty="0" smtClean="0">
                <a:effectLst/>
              </a:rPr>
              <a:t>Satellites</a:t>
            </a:r>
            <a:r>
              <a:rPr lang="en-US" b="0" baseline="0" dirty="0" smtClean="0">
                <a:effectLst/>
              </a:rPr>
              <a:t> provide scientists with a means for monitoring physical processes all over the globe. They operate by sending </a:t>
            </a:r>
            <a:r>
              <a:rPr lang="en-US" b="0" baseline="0" dirty="0" smtClean="0">
                <a:effectLst/>
              </a:rPr>
              <a:t>electromagnetic radar </a:t>
            </a:r>
            <a:r>
              <a:rPr lang="en-US" b="0" baseline="0" dirty="0" smtClean="0">
                <a:effectLst/>
              </a:rPr>
              <a:t>information down to the ocean and then analyzing how it is reflected back to the satellite. In this way satellites can provide information about wave steepness and wave height.</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effectLst/>
            </a:endParaRPr>
          </a:p>
          <a:p>
            <a:r>
              <a:rPr lang="en-US" sz="1200" dirty="0" smtClean="0">
                <a:latin typeface="Arial" panose="020B0604020202020204" pitchFamily="34" charset="0"/>
                <a:cs typeface="Arial" panose="020B0604020202020204" pitchFamily="34" charset="0"/>
              </a:rPr>
              <a:t>Recent studies show a relationship between air-sea gas transfer and wave steepness. An example of data from a satellite altimeter </a:t>
            </a:r>
          </a:p>
          <a:p>
            <a:endParaRPr lang="en-US" sz="1200" dirty="0" smtClean="0">
              <a:latin typeface="Arial" panose="020B0604020202020204" pitchFamily="34" charset="0"/>
              <a:cs typeface="Arial" panose="020B0604020202020204" pitchFamily="34" charset="0"/>
            </a:endParaRPr>
          </a:p>
          <a:p>
            <a:r>
              <a:rPr lang="en-US" sz="1200" dirty="0" smtClean="0">
                <a:latin typeface="Arial" panose="020B0604020202020204" pitchFamily="34" charset="0"/>
                <a:cs typeface="Arial" panose="020B0604020202020204" pitchFamily="34" charset="0"/>
              </a:rPr>
              <a:t>The plot above</a:t>
            </a:r>
            <a:r>
              <a:rPr lang="en-US" sz="1200" baseline="0" dirty="0" smtClean="0">
                <a:latin typeface="Arial" panose="020B0604020202020204" pitchFamily="34" charset="0"/>
                <a:cs typeface="Arial" panose="020B0604020202020204" pitchFamily="34" charset="0"/>
              </a:rPr>
              <a:t> shows wave height at a given moment on December 15, 2011. The red swirls indicate very high sea height and are indicative of storms. Wave breaking and air entrainment will be very high in those regions. All that data must be incorporated into a model if air-sea gas fluxes are to be estimated on a global scale.</a:t>
            </a:r>
            <a:endParaRPr lang="en-US" sz="1200" dirty="0" smtClean="0">
              <a:latin typeface="Arial" panose="020B0604020202020204" pitchFamily="34" charset="0"/>
              <a:cs typeface="Arial" panose="020B0604020202020204" pitchFamily="34" charset="0"/>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effectLst/>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effectLst/>
              </a:rPr>
              <a:t>Photo</a:t>
            </a:r>
            <a:r>
              <a:rPr lang="en-US" baseline="0" dirty="0" smtClean="0">
                <a:effectLst/>
              </a:rPr>
              <a:t> </a:t>
            </a:r>
            <a:r>
              <a:rPr lang="en-US" b="1" baseline="0" dirty="0" smtClean="0">
                <a:effectLst/>
              </a:rPr>
              <a:t>credit</a:t>
            </a:r>
            <a:r>
              <a:rPr lang="en-US" baseline="0" dirty="0" smtClean="0">
                <a:effectLst/>
              </a:rPr>
              <a:t>: </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effectLst/>
              </a:rPr>
              <a:t>satellite: http://www.altimetry.info/images/alti/principle/methode_en.jpg</a:t>
            </a:r>
            <a:endParaRPr lang="en-US" dirty="0" smtClean="0">
              <a:effectLst/>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effectLst/>
              </a:rPr>
              <a:t>Significant wave height</a:t>
            </a:r>
            <a:r>
              <a:rPr lang="en-US" baseline="0" dirty="0" smtClean="0">
                <a:effectLst/>
              </a:rPr>
              <a:t> map: </a:t>
            </a:r>
            <a:r>
              <a:rPr lang="en-US" dirty="0" smtClean="0"/>
              <a:t>http://oceanflux-ghg.blogspot.com/2012/11/observing-gas-transfer-between-ocean.html</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effectLst/>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FE8EE401-E597-4777-83A1-A23353A08A6D}" type="slidenum">
              <a:rPr lang="en-US" smtClean="0"/>
              <a:pPr/>
              <a:t>17</a:t>
            </a:fld>
            <a:endParaRPr lang="en-US"/>
          </a:p>
        </p:txBody>
      </p:sp>
    </p:spTree>
    <p:extLst>
      <p:ext uri="{BB962C8B-B14F-4D97-AF65-F5344CB8AC3E}">
        <p14:creationId xmlns:p14="http://schemas.microsoft.com/office/powerpoint/2010/main" val="32146765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latin typeface="Arial" panose="020B0604020202020204" pitchFamily="34" charset="0"/>
                <a:cs typeface="Arial" panose="020B0604020202020204" pitchFamily="34" charset="0"/>
              </a:rPr>
              <a:t>But satellite altimeters</a:t>
            </a:r>
            <a:r>
              <a:rPr lang="en-US" sz="1200" baseline="0" dirty="0" smtClean="0">
                <a:latin typeface="Arial" panose="020B0604020202020204" pitchFamily="34" charset="0"/>
                <a:cs typeface="Arial" panose="020B0604020202020204" pitchFamily="34" charset="0"/>
              </a:rPr>
              <a:t> do not entirely answer the whole question!</a:t>
            </a:r>
            <a:r>
              <a:rPr lang="en-US" sz="1200" dirty="0" smtClean="0">
                <a:latin typeface="Arial" panose="020B0604020202020204" pitchFamily="34" charset="0"/>
                <a:cs typeface="Arial" panose="020B0604020202020204" pitchFamily="34" charset="0"/>
              </a:rPr>
              <a:t> Because CO</a:t>
            </a:r>
            <a:r>
              <a:rPr lang="en-US" sz="1200" baseline="-25000" dirty="0" smtClean="0">
                <a:latin typeface="Arial" panose="020B0604020202020204" pitchFamily="34" charset="0"/>
                <a:cs typeface="Arial" panose="020B0604020202020204" pitchFamily="34" charset="0"/>
              </a:rPr>
              <a:t>2</a:t>
            </a:r>
            <a:r>
              <a:rPr lang="en-US" sz="1200" dirty="0" smtClean="0">
                <a:latin typeface="Arial" panose="020B0604020202020204" pitchFamily="34" charset="0"/>
                <a:cs typeface="Arial" panose="020B0604020202020204" pitchFamily="34" charset="0"/>
              </a:rPr>
              <a:t> is only slightly soluble in water, wave slope measurements from satellite altimeters do not answer the entire question. Bubble mediated gas transfer must be taken into account.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baseline="0" dirty="0" smtClean="0">
              <a:latin typeface="Arial" panose="020B0604020202020204" pitchFamily="34" charset="0"/>
              <a:cs typeface="Arial" panose="020B0604020202020204" pitchFamily="34"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aseline="0" dirty="0" smtClean="0">
                <a:latin typeface="Arial" panose="020B0604020202020204" pitchFamily="34" charset="0"/>
                <a:cs typeface="Arial" panose="020B0604020202020204" pitchFamily="34" charset="0"/>
              </a:rPr>
              <a:t>Do all bubbles transfer gas equally?</a:t>
            </a:r>
            <a:endParaRPr lang="en-US" sz="1200" dirty="0" smtClean="0">
              <a:latin typeface="Arial" panose="020B0604020202020204" pitchFamily="34" charset="0"/>
              <a:cs typeface="Arial" panose="020B0604020202020204" pitchFamily="34" charset="0"/>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dirty="0" smtClean="0">
              <a:latin typeface="Arial" panose="020B0604020202020204" pitchFamily="34" charset="0"/>
              <a:cs typeface="Arial" panose="020B0604020202020204" pitchFamily="34"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latin typeface="Arial" panose="020B0604020202020204" pitchFamily="34" charset="0"/>
                <a:cs typeface="Arial" panose="020B0604020202020204" pitchFamily="34" charset="0"/>
              </a:rPr>
              <a:t>Bubbles may transfer gas differently depending on the type of water they are in. Ocean</a:t>
            </a:r>
            <a:r>
              <a:rPr lang="en-US" sz="1200" baseline="0" dirty="0" smtClean="0">
                <a:latin typeface="Arial" panose="020B0604020202020204" pitchFamily="34" charset="0"/>
                <a:cs typeface="Arial" panose="020B0604020202020204" pitchFamily="34" charset="0"/>
              </a:rPr>
              <a:t> water with high biologic productivity and thus high levels of surfactants may contain sea foam that persists for longer periods of time. </a:t>
            </a:r>
            <a:endParaRPr lang="en-US" sz="1200" dirty="0" smtClean="0">
              <a:latin typeface="Arial" panose="020B0604020202020204" pitchFamily="34" charset="0"/>
              <a:cs typeface="Arial" panose="020B0604020202020204" pitchFamily="34" charset="0"/>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Recent work uses camera imaging from satellites to detect how much sea foam exists on the ocean surface. Those measurements can be cross-referenced with satellite altimeters that measure sea surface slope.</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Additional information: </a:t>
            </a:r>
            <a:r>
              <a:rPr lang="en-US" baseline="0" dirty="0" smtClean="0"/>
              <a:t>On this slide, the figure on the left is from a paper by Callaghan in the Jour. of </a:t>
            </a:r>
            <a:r>
              <a:rPr lang="en-US" baseline="0" dirty="0" err="1" smtClean="0"/>
              <a:t>Atmos</a:t>
            </a:r>
            <a:r>
              <a:rPr lang="en-US" baseline="0" dirty="0" smtClean="0"/>
              <a:t> and Ocean Tech. It shows how scientists automate with computers the process of measuring ocean white caps. The photo on the left is a satellite image and run through an AWE (automated whitecap extraction (AWE)) process to result in the detected whitecap on the right. By automating this process, scientists can analyze many more satellite images than could be by hand.</a:t>
            </a:r>
            <a:endParaRPr lang="en-US" b="1"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Photo</a:t>
            </a:r>
            <a:r>
              <a:rPr lang="en-US" baseline="0" dirty="0" smtClean="0"/>
              <a:t> </a:t>
            </a:r>
            <a:r>
              <a:rPr lang="en-US" b="1" baseline="0" dirty="0" smtClean="0"/>
              <a:t>credit</a:t>
            </a:r>
            <a:r>
              <a:rPr lang="en-US" baseline="0" dirty="0" smtClean="0"/>
              <a:t>: </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Callaghan and White, Journal of Atmospheric and Oceanic Technology, 2009.</a:t>
            </a:r>
          </a:p>
          <a:p>
            <a:pPr eaLnBrk="1" hangingPunct="1">
              <a:spcBef>
                <a:spcPct val="0"/>
              </a:spcBef>
            </a:pPr>
            <a:r>
              <a:rPr lang="en-US" dirty="0" err="1" smtClean="0"/>
              <a:t>Baschek</a:t>
            </a:r>
            <a:r>
              <a:rPr lang="en-US" baseline="0" dirty="0" smtClean="0"/>
              <a:t> et. Al., Journal of Marine Research, 64, 483-515, 2006.</a:t>
            </a:r>
            <a:endParaRPr lang="en-US" dirty="0" smtClean="0"/>
          </a:p>
          <a:p>
            <a:endParaRPr lang="en-US" dirty="0"/>
          </a:p>
        </p:txBody>
      </p:sp>
      <p:sp>
        <p:nvSpPr>
          <p:cNvPr id="4" name="Slide Number Placeholder 3"/>
          <p:cNvSpPr>
            <a:spLocks noGrp="1"/>
          </p:cNvSpPr>
          <p:nvPr>
            <p:ph type="sldNum" sz="quarter" idx="10"/>
          </p:nvPr>
        </p:nvSpPr>
        <p:spPr/>
        <p:txBody>
          <a:bodyPr/>
          <a:lstStyle/>
          <a:p>
            <a:fld id="{FE8EE401-E597-4777-83A1-A23353A08A6D}" type="slidenum">
              <a:rPr lang="en-US" smtClean="0"/>
              <a:pPr/>
              <a:t>18</a:t>
            </a:fld>
            <a:endParaRPr lang="en-US"/>
          </a:p>
        </p:txBody>
      </p:sp>
    </p:spTree>
    <p:extLst>
      <p:ext uri="{BB962C8B-B14F-4D97-AF65-F5344CB8AC3E}">
        <p14:creationId xmlns:p14="http://schemas.microsoft.com/office/powerpoint/2010/main" val="27203310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0" fontAlgn="base" latinLnBrk="0" hangingPunct="0">
              <a:lnSpc>
                <a:spcPct val="100000"/>
              </a:lnSpc>
              <a:spcBef>
                <a:spcPct val="30000"/>
              </a:spcBef>
              <a:spcAft>
                <a:spcPct val="0"/>
              </a:spcAft>
              <a:buClrTx/>
              <a:buSzTx/>
              <a:buFontTx/>
              <a:buNone/>
              <a:tabLst/>
              <a:defRPr/>
            </a:pPr>
            <a:r>
              <a:rPr lang="en-US" sz="1800" dirty="0" smtClean="0">
                <a:solidFill>
                  <a:schemeClr val="tx2"/>
                </a:solidFill>
              </a:rPr>
              <a:t>At this point, we have discussed some of the aspects in building a</a:t>
            </a:r>
            <a:r>
              <a:rPr lang="en-US" sz="1800" baseline="0" dirty="0" smtClean="0">
                <a:solidFill>
                  <a:schemeClr val="tx2"/>
                </a:solidFill>
              </a:rPr>
              <a:t> large-scale model of air-sea gas transfer on a global scale. Shown in this figure are the actual results of such a global air-sea gas transfer model. The map shows the daily mean of air-sea carbon dioxide flux averaged over an entire year.</a:t>
            </a:r>
            <a:endParaRPr lang="en-US" sz="1800" dirty="0" smtClean="0">
              <a:solidFill>
                <a:schemeClr val="tx2"/>
              </a:solidFill>
            </a:endParaRPr>
          </a:p>
          <a:p>
            <a:pPr marL="0" marR="0" lvl="1" indent="0" algn="l" defTabSz="457200" rtl="0" eaLnBrk="0" fontAlgn="base" latinLnBrk="0" hangingPunct="0">
              <a:lnSpc>
                <a:spcPct val="100000"/>
              </a:lnSpc>
              <a:spcBef>
                <a:spcPct val="30000"/>
              </a:spcBef>
              <a:spcAft>
                <a:spcPct val="0"/>
              </a:spcAft>
              <a:buClrTx/>
              <a:buSzTx/>
              <a:buFontTx/>
              <a:buNone/>
              <a:tabLst/>
              <a:defRPr/>
            </a:pPr>
            <a:endParaRPr lang="en-US" sz="1800" dirty="0" smtClean="0">
              <a:solidFill>
                <a:schemeClr val="tx2"/>
              </a:solidFill>
            </a:endParaRPr>
          </a:p>
          <a:p>
            <a:r>
              <a:rPr lang="en-US" sz="1800" b="0" dirty="0" smtClean="0">
                <a:solidFill>
                  <a:schemeClr val="tx2"/>
                </a:solidFill>
              </a:rPr>
              <a:t>The most</a:t>
            </a:r>
            <a:r>
              <a:rPr lang="en-US" sz="1800" b="0" baseline="0" dirty="0" smtClean="0">
                <a:solidFill>
                  <a:schemeClr val="tx2"/>
                </a:solidFill>
              </a:rPr>
              <a:t> obvious feature of the map is that gas transfer is not uniform across the entire planet!</a:t>
            </a:r>
            <a:endParaRPr lang="en-US" sz="1800" b="0" dirty="0" smtClean="0">
              <a:solidFill>
                <a:schemeClr val="tx2"/>
              </a:solidFill>
            </a:endParaRPr>
          </a:p>
          <a:p>
            <a:endParaRPr lang="en-US" b="1" dirty="0" smtClean="0"/>
          </a:p>
          <a:p>
            <a:r>
              <a:rPr lang="en-US" b="0" baseline="0" dirty="0" smtClean="0"/>
              <a:t>Negative flux (blue) indicates gas flux from air to sea ,while positive flux (red) indicates gas flux from sea to air. Clearly CO2 gas flux is not constant across the planet. The net transfer of CO2 in the polar regions may be due to increased gas solubility of cold ocean water vs. warm water. Also storms in the Arctic may increase wave action which would increase bubble-mediated gas transfer. In the tropics, net gas flux is from ocean to air. This may be due to warmer ocean temperatures.</a:t>
            </a:r>
          </a:p>
          <a:p>
            <a:endParaRPr lang="en-US" b="0" baseline="0" dirty="0" smtClean="0"/>
          </a:p>
          <a:p>
            <a:r>
              <a:rPr lang="en-US" b="0" baseline="0" dirty="0" smtClean="0"/>
              <a:t>The research presented on this slide is from the </a:t>
            </a:r>
            <a:r>
              <a:rPr lang="en-US" b="0" baseline="0" dirty="0" err="1" smtClean="0"/>
              <a:t>Oceanflux</a:t>
            </a:r>
            <a:r>
              <a:rPr lang="en-US" b="0" baseline="0" dirty="0" smtClean="0"/>
              <a:t> Greenhouse Gases project which is funded by the European Space Agency.</a:t>
            </a:r>
            <a:endParaRPr lang="en-US" b="1" dirty="0" smtClean="0"/>
          </a:p>
          <a:p>
            <a:endParaRPr lang="en-US" b="1" dirty="0" smtClean="0"/>
          </a:p>
          <a:p>
            <a:r>
              <a:rPr lang="en-US" b="1" dirty="0" smtClean="0"/>
              <a:t>Photo</a:t>
            </a:r>
            <a:r>
              <a:rPr lang="en-US" b="1" baseline="0" dirty="0" smtClean="0"/>
              <a:t> credit</a:t>
            </a:r>
            <a:r>
              <a:rPr lang="en-US" dirty="0" smtClean="0"/>
              <a:t>: http://www.oceanflux-ghg.org/</a:t>
            </a:r>
            <a:endParaRPr lang="en-US" dirty="0"/>
          </a:p>
        </p:txBody>
      </p:sp>
      <p:sp>
        <p:nvSpPr>
          <p:cNvPr id="4" name="Slide Number Placeholder 3"/>
          <p:cNvSpPr>
            <a:spLocks noGrp="1"/>
          </p:cNvSpPr>
          <p:nvPr>
            <p:ph type="sldNum" sz="quarter" idx="10"/>
          </p:nvPr>
        </p:nvSpPr>
        <p:spPr/>
        <p:txBody>
          <a:bodyPr/>
          <a:lstStyle/>
          <a:p>
            <a:fld id="{FE8EE401-E597-4777-83A1-A23353A08A6D}" type="slidenum">
              <a:rPr lang="en-US" smtClean="0"/>
              <a:pPr/>
              <a:t>19</a:t>
            </a:fld>
            <a:endParaRPr lang="en-US"/>
          </a:p>
        </p:txBody>
      </p:sp>
    </p:spTree>
    <p:extLst>
      <p:ext uri="{BB962C8B-B14F-4D97-AF65-F5344CB8AC3E}">
        <p14:creationId xmlns:p14="http://schemas.microsoft.com/office/powerpoint/2010/main" val="17116486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0" dirty="0" smtClean="0"/>
              <a:t>So</a:t>
            </a:r>
            <a:r>
              <a:rPr lang="en-US" b="0" baseline="0" dirty="0" smtClean="0"/>
              <a:t> who cares about air-sea gas transfer? </a:t>
            </a:r>
          </a:p>
          <a:p>
            <a:pPr marL="171450" indent="-171450">
              <a:buFont typeface="Arial" panose="020B0604020202020204" pitchFamily="34" charset="0"/>
              <a:buChar char="•"/>
            </a:pPr>
            <a:r>
              <a:rPr lang="en-US" sz="1200" b="0" baseline="0" dirty="0" smtClean="0"/>
              <a:t>   </a:t>
            </a:r>
            <a:r>
              <a:rPr lang="en-US" sz="1200" dirty="0" smtClean="0"/>
              <a:t>Policy makers</a:t>
            </a:r>
          </a:p>
          <a:p>
            <a:pPr marL="285750" indent="-285750">
              <a:buFont typeface="Arial" panose="020B0604020202020204" pitchFamily="34" charset="0"/>
              <a:buChar char="•"/>
            </a:pPr>
            <a:r>
              <a:rPr lang="en-US" sz="1200" dirty="0" smtClean="0"/>
              <a:t>Biologists</a:t>
            </a:r>
          </a:p>
          <a:p>
            <a:pPr marL="285750" indent="-285750">
              <a:buFont typeface="Arial" panose="020B0604020202020204" pitchFamily="34" charset="0"/>
              <a:buChar char="•"/>
            </a:pPr>
            <a:r>
              <a:rPr lang="en-US" sz="1200" dirty="0" smtClean="0"/>
              <a:t>Car manufacturers</a:t>
            </a:r>
          </a:p>
          <a:p>
            <a:pPr marL="285750" indent="-285750">
              <a:buFont typeface="Arial" panose="020B0604020202020204" pitchFamily="34" charset="0"/>
              <a:buChar char="•"/>
            </a:pPr>
            <a:r>
              <a:rPr lang="en-US" sz="1200" dirty="0" smtClean="0"/>
              <a:t>Climate scientists</a:t>
            </a:r>
          </a:p>
          <a:p>
            <a:pPr marL="285750" indent="-285750">
              <a:buFont typeface="Arial" panose="020B0604020202020204" pitchFamily="34" charset="0"/>
              <a:buChar char="•"/>
            </a:pPr>
            <a:r>
              <a:rPr lang="en-US" sz="1200" dirty="0" smtClean="0"/>
              <a:t>Green technology engineers</a:t>
            </a:r>
          </a:p>
          <a:p>
            <a:pPr marL="285750" indent="-285750">
              <a:buFont typeface="Arial" panose="020B0604020202020204" pitchFamily="34" charset="0"/>
              <a:buChar char="•"/>
            </a:pPr>
            <a:r>
              <a:rPr lang="en-US" sz="1200" dirty="0" smtClean="0"/>
              <a:t>Fisheries management</a:t>
            </a:r>
          </a:p>
          <a:p>
            <a:pPr marL="285750" indent="-285750">
              <a:buFont typeface="Arial" panose="020B0604020202020204" pitchFamily="34" charset="0"/>
              <a:buChar char="•"/>
            </a:pPr>
            <a:r>
              <a:rPr lang="en-US" sz="1200" dirty="0" smtClean="0"/>
              <a:t>Power supply companies</a:t>
            </a:r>
          </a:p>
          <a:p>
            <a:pPr marL="285750" indent="-285750">
              <a:buFont typeface="Arial" panose="020B0604020202020204" pitchFamily="34" charset="0"/>
              <a:buChar char="•"/>
            </a:pPr>
            <a:r>
              <a:rPr lang="en-US" sz="1200" dirty="0" smtClean="0"/>
              <a:t>Shipping industry</a:t>
            </a:r>
          </a:p>
          <a:p>
            <a:endParaRPr lang="en-US" b="0" dirty="0" smtClean="0"/>
          </a:p>
          <a:p>
            <a:r>
              <a:rPr lang="en-US" b="0" dirty="0" smtClean="0"/>
              <a:t>A</a:t>
            </a:r>
            <a:r>
              <a:rPr lang="en-US" b="0" baseline="0" dirty="0" smtClean="0"/>
              <a:t> notice for a science workshop is presented to show students that this is a very active and ongoing research topic.</a:t>
            </a:r>
          </a:p>
          <a:p>
            <a:endParaRPr lang="en-US" b="0" baseline="0" dirty="0" smtClean="0"/>
          </a:p>
          <a:p>
            <a:r>
              <a:rPr lang="en-US" b="0" baseline="0" dirty="0" smtClean="0"/>
              <a:t>The ultimate fate of anthropogenic CO2 is absorption into the ocean. The better we understand that process of air-sea gas transfer, the better we can make policies and technologies to deal with increasing carbon dioxide in our atmosphere.</a:t>
            </a:r>
            <a:endParaRPr lang="en-US" b="0" dirty="0" smtClean="0"/>
          </a:p>
          <a:p>
            <a:endParaRPr lang="en-US" b="1" dirty="0" smtClean="0"/>
          </a:p>
          <a:p>
            <a:r>
              <a:rPr lang="en-US" b="1" dirty="0" smtClean="0"/>
              <a:t>Photo</a:t>
            </a:r>
            <a:r>
              <a:rPr lang="en-US" b="1" baseline="0" dirty="0" smtClean="0"/>
              <a:t> credit</a:t>
            </a:r>
            <a:r>
              <a:rPr lang="en-US" dirty="0" smtClean="0"/>
              <a:t>: http://www.oceanflux-ghg.org/</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20</a:t>
            </a:fld>
            <a:endParaRPr lang="en-US"/>
          </a:p>
        </p:txBody>
      </p:sp>
    </p:spTree>
    <p:extLst>
      <p:ext uri="{BB962C8B-B14F-4D97-AF65-F5344CB8AC3E}">
        <p14:creationId xmlns:p14="http://schemas.microsoft.com/office/powerpoint/2010/main" val="35426341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993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aseline="0" dirty="0" smtClean="0"/>
              <a:t>In this lesson we have details aspects of a global air-sea gas exchange model. Why do we care about such a model? The ultimate fate of anthropogenic CO2 is absorption in the ocean. Increasing atmospheric carbon dioxide levels will make the ocean more acidic and less able to support calcium carbonate shelled organisms. Understanding just how gas enters the ocean from the atmosphere will help scientists make better predictions about the ocean’s response to increased carbon dioxide levels in the atmosphere.</a:t>
            </a:r>
          </a:p>
          <a:p>
            <a:pPr eaLnBrk="1" hangingPunct="1">
              <a:spcBef>
                <a:spcPct val="0"/>
              </a:spcBef>
            </a:pPr>
            <a:endParaRPr lang="en-US" baseline="0" dirty="0" smtClean="0"/>
          </a:p>
          <a:p>
            <a:pPr eaLnBrk="1" hangingPunct="1">
              <a:spcBef>
                <a:spcPct val="0"/>
              </a:spcBef>
            </a:pPr>
            <a:r>
              <a:rPr lang="en-US" baseline="0" dirty="0" smtClean="0"/>
              <a:t>We showed that a simple 2-box diffusion model is not sufficient in describing global air-sea gas transfer.</a:t>
            </a:r>
          </a:p>
          <a:p>
            <a:pPr eaLnBrk="1" hangingPunct="1">
              <a:spcBef>
                <a:spcPct val="0"/>
              </a:spcBef>
            </a:pPr>
            <a:endParaRPr lang="en-US" baseline="0" dirty="0" smtClean="0"/>
          </a:p>
          <a:p>
            <a:pPr eaLnBrk="1" hangingPunct="1">
              <a:spcBef>
                <a:spcPct val="0"/>
              </a:spcBef>
            </a:pPr>
            <a:r>
              <a:rPr lang="en-US" baseline="0" dirty="0" smtClean="0"/>
              <a:t>This is because bubbles and breaking waves must be included. Air entrainment from breaking waves is a major mechanism for the transfer of gas from the atmosphere to the ocean.</a:t>
            </a:r>
          </a:p>
          <a:p>
            <a:pPr eaLnBrk="1" hangingPunct="1">
              <a:spcBef>
                <a:spcPct val="0"/>
              </a:spcBef>
            </a:pPr>
            <a:endParaRPr lang="en-US" baseline="0" dirty="0" smtClean="0"/>
          </a:p>
          <a:p>
            <a:pPr eaLnBrk="1" hangingPunct="1">
              <a:spcBef>
                <a:spcPct val="0"/>
              </a:spcBef>
            </a:pPr>
            <a:r>
              <a:rPr lang="en-US" baseline="0" dirty="0" smtClean="0"/>
              <a:t>In order to quantify gas fluxes on a global scale, advanced technology such as satellite cameras and altimeters must be used to observe ocean phenomenon.</a:t>
            </a:r>
          </a:p>
          <a:p>
            <a:pPr eaLnBrk="1" hangingPunct="1">
              <a:spcBef>
                <a:spcPct val="0"/>
              </a:spcBef>
            </a:pPr>
            <a:endParaRPr lang="en-US" baseline="0" dirty="0" smtClean="0"/>
          </a:p>
          <a:p>
            <a:pPr eaLnBrk="1" hangingPunct="1">
              <a:spcBef>
                <a:spcPct val="0"/>
              </a:spcBef>
            </a:pPr>
            <a:r>
              <a:rPr lang="en-US" baseline="0" dirty="0" smtClean="0"/>
              <a:t>We have shown the results of one research group’s model of air-sea carbon dioxide gas transfer. The flux of carbon dioxide from ocean to atmosphere is not uniform across the planet. This is why averaging all of those flux values into one single number to describe air-sea gas transfer does not really explain the entire story of what </a:t>
            </a:r>
            <a:r>
              <a:rPr lang="en-US" baseline="0" smtClean="0"/>
              <a:t>is going on.</a:t>
            </a:r>
            <a:endParaRPr lang="en-US" baseline="0" dirty="0" smtClean="0"/>
          </a:p>
        </p:txBody>
      </p:sp>
      <p:sp>
        <p:nvSpPr>
          <p:cNvPr id="3993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fld id="{F808D87F-C23D-4319-82CC-066A1D75685E}" type="slidenum">
              <a:rPr lang="en-US" sz="1200">
                <a:latin typeface="Calibri" panose="020F0502020204030204" pitchFamily="34" charset="0"/>
              </a:rPr>
              <a:pPr eaLnBrk="1" hangingPunct="1"/>
              <a:t>21</a:t>
            </a:fld>
            <a:endParaRPr lang="en-US" sz="1200">
              <a:latin typeface="Calibri" panose="020F0502020204030204" pitchFamily="34" charset="0"/>
            </a:endParaRPr>
          </a:p>
        </p:txBody>
      </p:sp>
    </p:spTree>
    <p:extLst>
      <p:ext uri="{BB962C8B-B14F-4D97-AF65-F5344CB8AC3E}">
        <p14:creationId xmlns:p14="http://schemas.microsoft.com/office/powerpoint/2010/main" val="765697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Worksheet</a:t>
            </a:r>
            <a:r>
              <a:rPr lang="en-US" dirty="0" smtClean="0"/>
              <a:t> </a:t>
            </a:r>
            <a:r>
              <a:rPr lang="en-US" b="1" dirty="0" smtClean="0"/>
              <a:t>question</a:t>
            </a:r>
            <a:r>
              <a:rPr lang="en-US" dirty="0" smtClean="0"/>
              <a:t> </a:t>
            </a:r>
            <a:r>
              <a:rPr lang="en-US" b="1" dirty="0" smtClean="0"/>
              <a:t>15</a:t>
            </a:r>
            <a:r>
              <a:rPr lang="en-US" dirty="0" smtClean="0"/>
              <a:t>: </a:t>
            </a:r>
            <a:r>
              <a:rPr lang="en-US" sz="1200" kern="1200" dirty="0" smtClean="0">
                <a:solidFill>
                  <a:schemeClr val="tx1"/>
                </a:solidFill>
                <a:effectLst/>
                <a:latin typeface="+mn-lt"/>
                <a:ea typeface="MS PGothic" panose="020B0600070205080204" pitchFamily="34" charset="-128"/>
                <a:cs typeface="ＭＳ Ｐゴシック" charset="0"/>
              </a:rPr>
              <a:t>Are there any additional components to an air-sea gas transfer model that were not mentioned you feel should be considered?</a:t>
            </a:r>
          </a:p>
          <a:p>
            <a:endParaRPr lang="en-US" dirty="0" smtClean="0"/>
          </a:p>
          <a:p>
            <a:r>
              <a:rPr lang="en-US" b="1" dirty="0" smtClean="0"/>
              <a:t>Answer</a:t>
            </a:r>
            <a:r>
              <a:rPr lang="en-US" dirty="0" smtClean="0"/>
              <a:t>: Answers</a:t>
            </a:r>
            <a:r>
              <a:rPr lang="en-US" baseline="0" dirty="0" smtClean="0"/>
              <a:t> will vary. Possible answers include considering the role of ocean biology in ocean gas concentration, using accurate weather data to help predict gas transfer, better knowledge of specific ocean chemistry affecting gas transfer like surfactants and local acidity.</a:t>
            </a:r>
            <a:endParaRPr lang="en-US" dirty="0" smtClean="0"/>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Worksheet</a:t>
            </a:r>
            <a:r>
              <a:rPr lang="en-US" baseline="0" dirty="0" smtClean="0"/>
              <a:t> </a:t>
            </a:r>
            <a:r>
              <a:rPr lang="en-US" b="1" baseline="0" dirty="0" smtClean="0"/>
              <a:t>question</a:t>
            </a:r>
            <a:r>
              <a:rPr lang="en-US" baseline="0" dirty="0" smtClean="0"/>
              <a:t> </a:t>
            </a:r>
            <a:r>
              <a:rPr lang="en-US" b="1" baseline="0" dirty="0" smtClean="0"/>
              <a:t>16</a:t>
            </a:r>
            <a:r>
              <a:rPr lang="en-US" baseline="0" dirty="0" smtClean="0"/>
              <a:t>: </a:t>
            </a:r>
            <a:r>
              <a:rPr lang="en-US" sz="1200" kern="1200" dirty="0" smtClean="0">
                <a:solidFill>
                  <a:schemeClr val="tx1"/>
                </a:solidFill>
                <a:effectLst/>
                <a:latin typeface="+mn-lt"/>
                <a:ea typeface="MS PGothic" panose="020B0600070205080204" pitchFamily="34" charset="-128"/>
                <a:cs typeface="ＭＳ Ｐゴシック" charset="0"/>
              </a:rPr>
              <a:t>Recall on the global carbon cycle diagram that carbon flux to and from the ocean and atmosphere were represented by a single number. Other fluxes that are represented by a single number are carbon input to the atmosphere from the burning of fossil fuels. What do you think are some components of the model used to determine that value?</a:t>
            </a:r>
          </a:p>
          <a:p>
            <a:endParaRPr lang="en-US" dirty="0" smtClean="0"/>
          </a:p>
          <a:p>
            <a:r>
              <a:rPr lang="en-US" b="1" dirty="0" smtClean="0"/>
              <a:t>Answer</a:t>
            </a:r>
            <a:r>
              <a:rPr lang="en-US" dirty="0" smtClean="0"/>
              <a:t>: Answers will vary. Possible answers include</a:t>
            </a:r>
            <a:r>
              <a:rPr lang="en-US" baseline="0" dirty="0" smtClean="0"/>
              <a:t> knowing the specific distribution (quantity) of manufacturing facilities, traffic and car patterns, the carbon output of cars, the type of fossil fuel being burning at power plants, etc.</a:t>
            </a:r>
            <a:endParaRPr lang="en-US"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22</a:t>
            </a:fld>
            <a:endParaRPr lang="en-US"/>
          </a:p>
        </p:txBody>
      </p:sp>
    </p:spTree>
    <p:extLst>
      <p:ext uri="{BB962C8B-B14F-4D97-AF65-F5344CB8AC3E}">
        <p14:creationId xmlns:p14="http://schemas.microsoft.com/office/powerpoint/2010/main" val="17513045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5" name="Rectangle 20"/>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6"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4"/>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1" name="Straight Connector 10"/>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2" name="Rectangle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smtClean="0"/>
              <a:t>Click to edit Master title style</a:t>
            </a:r>
            <a:endParaRPr lang="en-US"/>
          </a:p>
        </p:txBody>
      </p:sp>
      <p:sp>
        <p:nvSpPr>
          <p:cNvPr id="15" name="Date Placeholder 27"/>
          <p:cNvSpPr>
            <a:spLocks noGrp="1"/>
          </p:cNvSpPr>
          <p:nvPr>
            <p:ph type="dt" sz="half" idx="10"/>
          </p:nvPr>
        </p:nvSpPr>
        <p:spPr/>
        <p:txBody>
          <a:bodyPr/>
          <a:lstStyle>
            <a:lvl1pPr>
              <a:defRPr/>
            </a:lvl1pPr>
          </a:lstStyle>
          <a:p>
            <a:fld id="{97F0B4BD-69CF-4DB0-B33E-6B1EB69EB92D}" type="datetimeFigureOut">
              <a:rPr lang="en-US"/>
              <a:pPr/>
              <a:t>5/18/2013</a:t>
            </a:fld>
            <a:endParaRPr lang="en-US"/>
          </a:p>
        </p:txBody>
      </p:sp>
      <p:sp>
        <p:nvSpPr>
          <p:cNvPr id="16" name="Footer Placeholder 16"/>
          <p:cNvSpPr>
            <a:spLocks noGrp="1"/>
          </p:cNvSpPr>
          <p:nvPr>
            <p:ph type="ftr" sz="quarter" idx="11"/>
          </p:nvPr>
        </p:nvSpPr>
        <p:spPr/>
        <p:txBody>
          <a:bodyPr/>
          <a:lstStyle>
            <a:lvl1pPr>
              <a:defRPr/>
            </a:lvl1pPr>
          </a:lstStyle>
          <a:p>
            <a:pPr>
              <a:defRPr/>
            </a:pPr>
            <a:endParaRPr lang="en-US"/>
          </a:p>
        </p:txBody>
      </p:sp>
      <p:sp>
        <p:nvSpPr>
          <p:cNvPr id="17" name="Slide Number Placeholder 28"/>
          <p:cNvSpPr>
            <a:spLocks noGrp="1"/>
          </p:cNvSpPr>
          <p:nvPr>
            <p:ph type="sldNum" sz="quarter" idx="12"/>
          </p:nvPr>
        </p:nvSpPr>
        <p:spPr>
          <a:xfrm>
            <a:off x="4343400" y="2198688"/>
            <a:ext cx="457200" cy="441325"/>
          </a:xfrm>
        </p:spPr>
        <p:txBody>
          <a:bodyPr/>
          <a:lstStyle>
            <a:lvl1pPr>
              <a:defRPr/>
            </a:lvl1pPr>
          </a:lstStyle>
          <a:p>
            <a:fld id="{75D60C97-F2E5-45B4-825A-0F1379FF47A0}" type="slidenum">
              <a:rPr lang="en-US"/>
              <a:pPr/>
              <a:t>‹#›</a:t>
            </a:fld>
            <a:endParaRPr lang="en-US"/>
          </a:p>
        </p:txBody>
      </p:sp>
    </p:spTree>
    <p:extLst>
      <p:ext uri="{BB962C8B-B14F-4D97-AF65-F5344CB8AC3E}">
        <p14:creationId xmlns:p14="http://schemas.microsoft.com/office/powerpoint/2010/main" val="7637475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smtClean="0"/>
              <a:t>Click to edit Master title style</a:t>
            </a:r>
            <a:endParaRPr lang="en-US"/>
          </a:p>
        </p:txBody>
      </p:sp>
      <p:sp>
        <p:nvSpPr>
          <p:cNvPr id="8" name="Content Placeholder 7"/>
          <p:cNvSpPr>
            <a:spLocks noGrp="1"/>
          </p:cNvSpPr>
          <p:nvPr>
            <p:ph sz="quarter" idx="1"/>
          </p:nvPr>
        </p:nvSpPr>
        <p:spPr>
          <a:xfrm>
            <a:off x="301752" y="1527048"/>
            <a:ext cx="850392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BFF743B-0167-449C-B39F-AABDD449B5E0}" type="datetimeFigureOut">
              <a:rPr lang="en-US"/>
              <a:pPr/>
              <a:t>5/18/2013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4362450" y="1027113"/>
            <a:ext cx="457200" cy="441325"/>
          </a:xfrm>
        </p:spPr>
        <p:txBody>
          <a:bodyPr/>
          <a:lstStyle>
            <a:lvl1pPr>
              <a:defRPr/>
            </a:lvl1pPr>
          </a:lstStyle>
          <a:p>
            <a:fld id="{32FCFFB7-E940-40D9-BF3A-86BFB95EE699}" type="slidenum">
              <a:rPr lang="en-US"/>
              <a:pPr/>
              <a:t>‹#›</a:t>
            </a:fld>
            <a:endParaRPr lang="en-US"/>
          </a:p>
        </p:txBody>
      </p:sp>
    </p:spTree>
    <p:extLst>
      <p:ext uri="{BB962C8B-B14F-4D97-AF65-F5344CB8AC3E}">
        <p14:creationId xmlns:p14="http://schemas.microsoft.com/office/powerpoint/2010/main" val="131121505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5"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6" name="Rectangle 23"/>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4"/>
          <p:cNvSpPr>
            <a:spLocks noChangeArrowheads="1"/>
          </p:cNvSpPr>
          <p:nvPr/>
        </p:nvSpPr>
        <p:spPr bwMode="white">
          <a:xfrm>
            <a:off x="8991600" y="1905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8" name="Rectangle 25"/>
          <p:cNvSpPr>
            <a:spLocks noChangeArrowheads="1"/>
          </p:cNvSpPr>
          <p:nvPr/>
        </p:nvSpPr>
        <p:spPr bwMode="white">
          <a:xfrm>
            <a:off x="152400" y="2286000"/>
            <a:ext cx="8832850"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26"/>
          <p:cNvSpPr>
            <a:spLocks noChangeArrowheads="1"/>
          </p:cNvSpPr>
          <p:nvPr/>
        </p:nvSpPr>
        <p:spPr bwMode="auto">
          <a:xfrm>
            <a:off x="155575" y="142875"/>
            <a:ext cx="8832850" cy="21399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2" name="Straight Connector 11"/>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smtClean="0"/>
              <a:t>Click to edit Master title style</a:t>
            </a:r>
            <a:endParaRPr lang="en-US"/>
          </a:p>
        </p:txBody>
      </p:sp>
      <p:sp>
        <p:nvSpPr>
          <p:cNvPr id="15" name="Footer Placeholder 4"/>
          <p:cNvSpPr>
            <a:spLocks noGrp="1"/>
          </p:cNvSpPr>
          <p:nvPr>
            <p:ph type="ftr" sz="quarter" idx="10"/>
          </p:nvPr>
        </p:nvSpPr>
        <p:spPr/>
        <p:txBody>
          <a:bodyPr/>
          <a:lstStyle>
            <a:lvl1pPr>
              <a:defRPr/>
            </a:lvl1pPr>
          </a:lstStyle>
          <a:p>
            <a:pPr>
              <a:defRPr/>
            </a:pPr>
            <a:endParaRPr lang="en-US"/>
          </a:p>
        </p:txBody>
      </p:sp>
      <p:sp>
        <p:nvSpPr>
          <p:cNvPr id="16" name="Date Placeholder 3"/>
          <p:cNvSpPr>
            <a:spLocks noGrp="1"/>
          </p:cNvSpPr>
          <p:nvPr>
            <p:ph type="dt" sz="half" idx="11"/>
          </p:nvPr>
        </p:nvSpPr>
        <p:spPr/>
        <p:txBody>
          <a:bodyPr/>
          <a:lstStyle>
            <a:lvl1pPr>
              <a:defRPr/>
            </a:lvl1pPr>
          </a:lstStyle>
          <a:p>
            <a:fld id="{3EBDD020-8F2C-453B-AB35-EC9283DC5E17}" type="datetimeFigureOut">
              <a:rPr lang="en-US"/>
              <a:pPr/>
              <a:t>5/18/2013</a:t>
            </a:fld>
            <a:endParaRPr lang="en-US"/>
          </a:p>
        </p:txBody>
      </p:sp>
      <p:sp>
        <p:nvSpPr>
          <p:cNvPr id="17" name="Slide Number Placeholder 5"/>
          <p:cNvSpPr>
            <a:spLocks noGrp="1"/>
          </p:cNvSpPr>
          <p:nvPr>
            <p:ph type="sldNum" sz="quarter" idx="12"/>
          </p:nvPr>
        </p:nvSpPr>
        <p:spPr>
          <a:xfrm>
            <a:off x="4343400" y="2198688"/>
            <a:ext cx="457200" cy="441325"/>
          </a:xfrm>
        </p:spPr>
        <p:txBody>
          <a:bodyPr/>
          <a:lstStyle>
            <a:lvl1pPr>
              <a:defRPr/>
            </a:lvl1pPr>
          </a:lstStyle>
          <a:p>
            <a:fld id="{ACA9A38C-DEB6-4DDE-8839-6679342302C8}" type="slidenum">
              <a:rPr lang="en-US"/>
              <a:pPr/>
              <a:t>‹#›</a:t>
            </a:fld>
            <a:endParaRPr lang="en-US"/>
          </a:p>
        </p:txBody>
      </p:sp>
    </p:spTree>
    <p:extLst>
      <p:ext uri="{BB962C8B-B14F-4D97-AF65-F5344CB8AC3E}">
        <p14:creationId xmlns:p14="http://schemas.microsoft.com/office/powerpoint/2010/main" val="71761974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5" name="Straight Connector 19"/>
          <p:cNvSpPr>
            <a:spLocks noChangeShapeType="1"/>
          </p:cNvSpPr>
          <p:nvPr/>
        </p:nvSpPr>
        <p:spPr bwMode="auto">
          <a:xfrm flipV="1">
            <a:off x="4562475" y="1576388"/>
            <a:ext cx="9525" cy="4818062"/>
          </a:xfrm>
          <a:prstGeom prst="line">
            <a:avLst/>
          </a:prstGeom>
          <a:noFill/>
          <a:ln w="9525">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 name="Title 1"/>
          <p:cNvSpPr>
            <a:spLocks noGrp="1"/>
          </p:cNvSpPr>
          <p:nvPr>
            <p:ph type="title"/>
          </p:nvPr>
        </p:nvSpPr>
        <p:spPr>
          <a:xfrm>
            <a:off x="301752" y="228600"/>
            <a:ext cx="8534400" cy="758952"/>
          </a:xfrm>
        </p:spPr>
        <p:txBody>
          <a:bodyPr/>
          <a:lstStyle/>
          <a:p>
            <a:r>
              <a:rPr lang="en-US" smtClean="0"/>
              <a:t>Click to edit Master title style</a:t>
            </a:r>
            <a:endParaRPr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5791200" y="6410325"/>
            <a:ext cx="3044825" cy="365125"/>
          </a:xfrm>
        </p:spPr>
        <p:txBody>
          <a:bodyPr/>
          <a:lstStyle>
            <a:lvl1pPr>
              <a:defRPr/>
            </a:lvl1pPr>
          </a:lstStyle>
          <a:p>
            <a:fld id="{F86ADA40-0470-42B7-ACB9-E95C06C3DA01}" type="datetimeFigureOut">
              <a:rPr lang="en-US"/>
              <a:pPr/>
              <a:t>5/18/2013</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fld id="{205E361D-5278-4082-8BE4-54C771040743}" type="slidenum">
              <a:rPr lang="en-US"/>
              <a:pPr/>
              <a:t>‹#›</a:t>
            </a:fld>
            <a:endParaRPr lang="en-US"/>
          </a:p>
        </p:txBody>
      </p:sp>
    </p:spTree>
    <p:extLst>
      <p:ext uri="{BB962C8B-B14F-4D97-AF65-F5344CB8AC3E}">
        <p14:creationId xmlns:p14="http://schemas.microsoft.com/office/powerpoint/2010/main" val="738777209"/>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7" name="Straight Connector 19"/>
          <p:cNvSpPr>
            <a:spLocks noChangeShapeType="1"/>
          </p:cNvSpPr>
          <p:nvPr/>
        </p:nvSpPr>
        <p:spPr bwMode="auto">
          <a:xfrm flipV="1">
            <a:off x="4572000" y="2200275"/>
            <a:ext cx="0" cy="4187825"/>
          </a:xfrm>
          <a:prstGeom prst="line">
            <a:avLst/>
          </a:prstGeom>
          <a:noFill/>
          <a:ln w="9525">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Rectangle 20"/>
          <p:cNvSpPr>
            <a:spLocks noChangeArrowheads="1"/>
          </p:cNvSpPr>
          <p:nvPr/>
        </p:nvSpPr>
        <p:spPr bwMode="white">
          <a:xfrm>
            <a:off x="0" y="0"/>
            <a:ext cx="9144000" cy="1447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23"/>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1" name="Rectangle 25"/>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2" name="Rectangle 11"/>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4" name="Straight Connector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5"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Oval 1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6" name="Content Placeholder 25"/>
          <p:cNvSpPr>
            <a:spLocks noGrp="1"/>
          </p:cNvSpPr>
          <p:nvPr>
            <p:ph sz="quarter" idx="4"/>
          </p:nvPr>
        </p:nvSpPr>
        <p:spPr>
          <a:xfrm>
            <a:off x="4800600" y="2471383"/>
            <a:ext cx="4038600" cy="38221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Title 22"/>
          <p:cNvSpPr>
            <a:spLocks noGrp="1"/>
          </p:cNvSpPr>
          <p:nvPr>
            <p:ph type="title"/>
          </p:nvPr>
        </p:nvSpPr>
        <p:spPr/>
        <p:txBody>
          <a:bodyPr rtlCol="0"/>
          <a:lstStyle/>
          <a:p>
            <a:r>
              <a:rPr lang="en-US" smtClean="0"/>
              <a:t>Click to edit Master title style</a:t>
            </a:r>
            <a:endParaRPr lang="en-US"/>
          </a:p>
        </p:txBody>
      </p:sp>
      <p:sp>
        <p:nvSpPr>
          <p:cNvPr id="18" name="Date Placeholder 6"/>
          <p:cNvSpPr>
            <a:spLocks noGrp="1"/>
          </p:cNvSpPr>
          <p:nvPr>
            <p:ph type="dt" sz="half" idx="10"/>
          </p:nvPr>
        </p:nvSpPr>
        <p:spPr/>
        <p:txBody>
          <a:bodyPr/>
          <a:lstStyle>
            <a:lvl1pPr>
              <a:defRPr/>
            </a:lvl1pPr>
          </a:lstStyle>
          <a:p>
            <a:fld id="{0CED1DA4-5B75-476D-9B28-7162A8F68E29}" type="datetimeFigureOut">
              <a:rPr lang="en-US"/>
              <a:pPr/>
              <a:t>5/18/2013</a:t>
            </a:fld>
            <a:endParaRPr lang="en-US"/>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endParaRPr lang="en-US"/>
          </a:p>
        </p:txBody>
      </p:sp>
      <p:sp>
        <p:nvSpPr>
          <p:cNvPr id="20" name="Slide Number Placeholder 8"/>
          <p:cNvSpPr>
            <a:spLocks noGrp="1"/>
          </p:cNvSpPr>
          <p:nvPr>
            <p:ph type="sldNum" sz="quarter" idx="12"/>
          </p:nvPr>
        </p:nvSpPr>
        <p:spPr>
          <a:xfrm>
            <a:off x="4343400" y="1042988"/>
            <a:ext cx="457200" cy="441325"/>
          </a:xfrm>
        </p:spPr>
        <p:txBody>
          <a:bodyPr/>
          <a:lstStyle>
            <a:lvl1pPr>
              <a:defRPr/>
            </a:lvl1pPr>
          </a:lstStyle>
          <a:p>
            <a:fld id="{54BCDC39-0E4D-4943-9D83-A77E9D969369}" type="slidenum">
              <a:rPr lang="en-US"/>
              <a:pPr/>
              <a:t>‹#›</a:t>
            </a:fld>
            <a:endParaRPr lang="en-US"/>
          </a:p>
        </p:txBody>
      </p:sp>
    </p:spTree>
    <p:extLst>
      <p:ext uri="{BB962C8B-B14F-4D97-AF65-F5344CB8AC3E}">
        <p14:creationId xmlns:p14="http://schemas.microsoft.com/office/powerpoint/2010/main" val="1963851672"/>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11936B40-7A90-483C-AE65-CB56532060DC}" type="datetimeFigureOut">
              <a:rPr lang="en-US"/>
              <a:pPr/>
              <a:t>5/18/2013</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4343400" y="1036638"/>
            <a:ext cx="457200" cy="441325"/>
          </a:xfrm>
        </p:spPr>
        <p:txBody>
          <a:bodyPr/>
          <a:lstStyle>
            <a:lvl1pPr>
              <a:defRPr/>
            </a:lvl1pPr>
          </a:lstStyle>
          <a:p>
            <a:fld id="{2013F348-4799-4480-BAE5-2820037C58C0}" type="slidenum">
              <a:rPr lang="en-US"/>
              <a:pPr/>
              <a:t>‹#›</a:t>
            </a:fld>
            <a:endParaRPr lang="en-US"/>
          </a:p>
        </p:txBody>
      </p:sp>
    </p:spTree>
    <p:extLst>
      <p:ext uri="{BB962C8B-B14F-4D97-AF65-F5344CB8AC3E}">
        <p14:creationId xmlns:p14="http://schemas.microsoft.com/office/powerpoint/2010/main" val="2190718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3" name="Rectangle 20"/>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4" name="Rectangle 23"/>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5"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8" name="Date Placeholder 1"/>
          <p:cNvSpPr>
            <a:spLocks noGrp="1"/>
          </p:cNvSpPr>
          <p:nvPr>
            <p:ph type="dt" sz="half" idx="10"/>
          </p:nvPr>
        </p:nvSpPr>
        <p:spPr/>
        <p:txBody>
          <a:bodyPr/>
          <a:lstStyle>
            <a:lvl1pPr>
              <a:defRPr/>
            </a:lvl1pPr>
          </a:lstStyle>
          <a:p>
            <a:fld id="{6FC75738-2E10-456C-87C2-F66E98C4BF1A}" type="datetimeFigureOut">
              <a:rPr lang="en-US"/>
              <a:pPr/>
              <a:t>5/18/2013</a:t>
            </a:fld>
            <a:endParaRPr lang="en-US"/>
          </a:p>
        </p:txBody>
      </p:sp>
      <p:sp>
        <p:nvSpPr>
          <p:cNvPr id="9" name="Footer Placeholder 2"/>
          <p:cNvSpPr>
            <a:spLocks noGrp="1"/>
          </p:cNvSpPr>
          <p:nvPr>
            <p:ph type="ftr" sz="quarter" idx="11"/>
          </p:nvPr>
        </p:nvSpPr>
        <p:spPr/>
        <p:txBody>
          <a:bodyPr/>
          <a:lstStyle>
            <a:lvl1pPr>
              <a:defRPr/>
            </a:lvl1pPr>
          </a:lstStyle>
          <a:p>
            <a:pPr>
              <a:defRPr/>
            </a:pPr>
            <a:endParaRPr lang="en-US"/>
          </a:p>
        </p:txBody>
      </p:sp>
      <p:sp>
        <p:nvSpPr>
          <p:cNvPr id="10" name="Slide Number Placeholder 3"/>
          <p:cNvSpPr>
            <a:spLocks noGrp="1"/>
          </p:cNvSpPr>
          <p:nvPr>
            <p:ph type="sldNum" sz="quarter" idx="12"/>
          </p:nvPr>
        </p:nvSpPr>
        <p:spPr>
          <a:xfrm>
            <a:off x="4267200" y="6324600"/>
            <a:ext cx="609600" cy="441325"/>
          </a:xfrm>
        </p:spPr>
        <p:txBody>
          <a:bodyPr/>
          <a:lstStyle>
            <a:lvl1pPr>
              <a:defRPr>
                <a:solidFill>
                  <a:srgbClr val="FFFFFF"/>
                </a:solidFill>
              </a:defRPr>
            </a:lvl1pPr>
          </a:lstStyle>
          <a:p>
            <a:fld id="{F06F5DD6-0B9D-4CF9-8C44-F8D79D4536C5}" type="slidenum">
              <a:rPr lang="en-US"/>
              <a:pPr/>
              <a:t>‹#›</a:t>
            </a:fld>
            <a:endParaRPr lang="en-US"/>
          </a:p>
        </p:txBody>
      </p:sp>
    </p:spTree>
    <p:extLst>
      <p:ext uri="{BB962C8B-B14F-4D97-AF65-F5344CB8AC3E}">
        <p14:creationId xmlns:p14="http://schemas.microsoft.com/office/powerpoint/2010/main" val="3122461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3"/>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8" name="Rectangle 24"/>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25"/>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2" name="Straight Connector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fld id="{3AD6118A-D236-4075-BC83-690355260907}" type="slidenum">
              <a:rPr lang="en-US"/>
              <a:pPr/>
              <a:t>‹#›</a:t>
            </a:fld>
            <a:endParaRPr lang="en-US"/>
          </a:p>
        </p:txBody>
      </p:sp>
      <p:sp>
        <p:nvSpPr>
          <p:cNvPr id="17" name="Date Placeholder 4"/>
          <p:cNvSpPr>
            <a:spLocks noGrp="1"/>
          </p:cNvSpPr>
          <p:nvPr>
            <p:ph type="dt" sz="half" idx="11"/>
          </p:nvPr>
        </p:nvSpPr>
        <p:spPr/>
        <p:txBody>
          <a:bodyPr/>
          <a:lstStyle>
            <a:lvl1pPr>
              <a:defRPr/>
            </a:lvl1pPr>
          </a:lstStyle>
          <a:p>
            <a:fld id="{1104351E-B5CD-4B2E-8957-661F820CFAA6}" type="datetimeFigureOut">
              <a:rPr lang="en-US"/>
              <a:pPr/>
              <a:t>5/18/2013</a:t>
            </a:fld>
            <a:endParaRPr lang="en-US"/>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endParaRPr lang="en-US"/>
          </a:p>
        </p:txBody>
      </p:sp>
    </p:spTree>
    <p:extLst>
      <p:ext uri="{BB962C8B-B14F-4D97-AF65-F5344CB8AC3E}">
        <p14:creationId xmlns:p14="http://schemas.microsoft.com/office/powerpoint/2010/main" val="623875784"/>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3"/>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8" name="Rectangle 24"/>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25"/>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1" name="Rectangle 10"/>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fld id="{B410F580-382D-44E5-921D-28B73A3E2387}" type="slidenum">
              <a:rPr lang="en-US"/>
              <a:pPr/>
              <a:t>‹#›</a:t>
            </a:fld>
            <a:endParaRPr lang="en-US"/>
          </a:p>
        </p:txBody>
      </p:sp>
      <p:sp>
        <p:nvSpPr>
          <p:cNvPr id="17" name="Date Placeholder 4"/>
          <p:cNvSpPr>
            <a:spLocks noGrp="1"/>
          </p:cNvSpPr>
          <p:nvPr>
            <p:ph type="dt" sz="half" idx="11"/>
          </p:nvPr>
        </p:nvSpPr>
        <p:spPr>
          <a:xfrm>
            <a:off x="5788025" y="6405563"/>
            <a:ext cx="3044825" cy="365125"/>
          </a:xfrm>
        </p:spPr>
        <p:txBody>
          <a:bodyPr/>
          <a:lstStyle>
            <a:lvl1pPr>
              <a:defRPr/>
            </a:lvl1pPr>
          </a:lstStyle>
          <a:p>
            <a:fld id="{14E5976E-D164-4862-BAED-660DEBD5F686}" type="datetimeFigureOut">
              <a:rPr lang="en-US"/>
              <a:pPr/>
              <a:t>5/18/2013</a:t>
            </a:fld>
            <a:endParaRPr lang="en-US"/>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endParaRPr lang="en-US"/>
          </a:p>
        </p:txBody>
      </p:sp>
    </p:spTree>
    <p:extLst>
      <p:ext uri="{BB962C8B-B14F-4D97-AF65-F5344CB8AC3E}">
        <p14:creationId xmlns:p14="http://schemas.microsoft.com/office/powerpoint/2010/main" val="1830960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84AA2569-E815-493D-A5F8-7F1447D2655D}" type="datetimeFigureOut">
              <a:rPr lang="en-US"/>
              <a:pPr/>
              <a:t>5/18/2013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6BF8B2F-4F68-4B07-8465-8276279BA150}" type="slidenum">
              <a:rPr lang="en-US"/>
              <a:pPr/>
              <a:t>‹#›</a:t>
            </a:fld>
            <a:endParaRPr lang="en-US"/>
          </a:p>
        </p:txBody>
      </p:sp>
    </p:spTree>
    <p:extLst>
      <p:ext uri="{BB962C8B-B14F-4D97-AF65-F5344CB8AC3E}">
        <p14:creationId xmlns:p14="http://schemas.microsoft.com/office/powerpoint/2010/main" val="419777038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5" name="Rectangle 20"/>
          <p:cNvSpPr>
            <a:spLocks noChangeArrowheads="1"/>
          </p:cNvSpPr>
          <p:nvPr/>
        </p:nvSpPr>
        <p:spPr bwMode="white">
          <a:xfrm>
            <a:off x="7010400" y="0"/>
            <a:ext cx="21336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6" name="Rectangle 23"/>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8" name="Rectangle 7"/>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9" name="Rectangle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0" name="Straight Connector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1" name="Oval 10"/>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Oval 11"/>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7391400" y="304801"/>
            <a:ext cx="1447800" cy="5851525"/>
          </a:xfrm>
        </p:spPr>
        <p:txBody>
          <a:bodyPr vert="eaVert"/>
          <a:lstStyle/>
          <a:p>
            <a:r>
              <a:rPr lang="en-US" smtClean="0"/>
              <a:t>Click to edit Master title style</a:t>
            </a:r>
            <a:endParaRPr lang="en-US"/>
          </a:p>
        </p:txBody>
      </p:sp>
      <p:sp>
        <p:nvSpPr>
          <p:cNvPr id="13" name="Slide Number Placeholder 5"/>
          <p:cNvSpPr>
            <a:spLocks noGrp="1"/>
          </p:cNvSpPr>
          <p:nvPr>
            <p:ph type="sldNum" sz="quarter" idx="10"/>
          </p:nvPr>
        </p:nvSpPr>
        <p:spPr>
          <a:xfrm>
            <a:off x="6915150" y="3009900"/>
            <a:ext cx="457200" cy="441325"/>
          </a:xfrm>
        </p:spPr>
        <p:txBody>
          <a:bodyPr/>
          <a:lstStyle>
            <a:lvl1pPr>
              <a:defRPr/>
            </a:lvl1pPr>
          </a:lstStyle>
          <a:p>
            <a:fld id="{FBB7412D-DF69-4DB8-ABEA-15CCD37F1F92}" type="slidenum">
              <a:rPr lang="en-US"/>
              <a:pPr/>
              <a:t>‹#›</a:t>
            </a:fld>
            <a:endParaRPr lang="en-US"/>
          </a:p>
        </p:txBody>
      </p:sp>
      <p:sp>
        <p:nvSpPr>
          <p:cNvPr id="14" name="Date Placeholder 3"/>
          <p:cNvSpPr>
            <a:spLocks noGrp="1"/>
          </p:cNvSpPr>
          <p:nvPr>
            <p:ph type="dt" sz="half" idx="11"/>
          </p:nvPr>
        </p:nvSpPr>
        <p:spPr/>
        <p:txBody>
          <a:bodyPr/>
          <a:lstStyle>
            <a:lvl1pPr>
              <a:defRPr/>
            </a:lvl1pPr>
          </a:lstStyle>
          <a:p>
            <a:fld id="{EDABD1C6-9AFC-43B6-BC61-2F3CFD7A39CF}" type="datetimeFigureOut">
              <a:rPr lang="en-US"/>
              <a:pPr/>
              <a:t>5/18/2013</a:t>
            </a:fld>
            <a:endParaRPr lang="en-US"/>
          </a:p>
        </p:txBody>
      </p:sp>
      <p:sp>
        <p:nvSpPr>
          <p:cNvPr id="15" name="Footer Placeholder 4"/>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69183353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16"/>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27" name="Rectangle 15"/>
          <p:cNvSpPr>
            <a:spLocks noChangeArrowheads="1"/>
          </p:cNvSpPr>
          <p:nvPr/>
        </p:nvSpPr>
        <p:spPr bwMode="white">
          <a:xfrm>
            <a:off x="0" y="0"/>
            <a:ext cx="9144000" cy="13938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28" name="Rectangle 17"/>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29" name="Rectangle 18"/>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4" name="Date Placeholder 13"/>
          <p:cNvSpPr>
            <a:spLocks noGrp="1"/>
          </p:cNvSpPr>
          <p:nvPr>
            <p:ph type="dt" sz="half" idx="2"/>
          </p:nvPr>
        </p:nvSpPr>
        <p:spPr>
          <a:xfrm>
            <a:off x="5791200" y="6405563"/>
            <a:ext cx="3044825" cy="365125"/>
          </a:xfrm>
          <a:prstGeom prst="rect">
            <a:avLst/>
          </a:prstGeom>
        </p:spPr>
        <p:txBody>
          <a:bodyPr vert="horz" wrap="square" lIns="91440" tIns="45720" rIns="91440" bIns="45720" numCol="1" anchor="t" anchorCtr="0" compatLnSpc="1">
            <a:prstTxWarp prst="textNoShape">
              <a:avLst/>
            </a:prstTxWarp>
          </a:bodyPr>
          <a:lstStyle>
            <a:lvl1pPr algn="r">
              <a:defRPr sz="1400">
                <a:solidFill>
                  <a:srgbClr val="FFFFFF"/>
                </a:solidFill>
              </a:defRPr>
            </a:lvl1pPr>
          </a:lstStyle>
          <a:p>
            <a:fld id="{09F4CBCD-78B9-44B5-AA9D-E5A5D91FF893}" type="datetimeFigureOut">
              <a:rPr lang="en-US"/>
              <a:pPr/>
              <a:t>5/18/2013</a:t>
            </a:fld>
            <a:endParaRPr lang="en-US"/>
          </a:p>
        </p:txBody>
      </p:sp>
      <p:sp>
        <p:nvSpPr>
          <p:cNvPr id="3" name="Footer Placeholder 2"/>
          <p:cNvSpPr>
            <a:spLocks noGrp="1"/>
          </p:cNvSpPr>
          <p:nvPr>
            <p:ph type="ftr" sz="quarter" idx="3"/>
          </p:nvPr>
        </p:nvSpPr>
        <p:spPr>
          <a:xfrm>
            <a:off x="304800" y="6410325"/>
            <a:ext cx="3581400" cy="366713"/>
          </a:xfrm>
          <a:prstGeom prst="rect">
            <a:avLst/>
          </a:prstGeom>
        </p:spPr>
        <p:txBody>
          <a:bodyPr vert="horz"/>
          <a:lstStyle>
            <a:lvl1pPr algn="l" eaLnBrk="1" fontAlgn="auto" latinLnBrk="0" hangingPunct="1">
              <a:spcBef>
                <a:spcPts val="0"/>
              </a:spcBef>
              <a:spcAft>
                <a:spcPts val="0"/>
              </a:spcAft>
              <a:defRPr kumimoji="0" sz="1200">
                <a:solidFill>
                  <a:srgbClr val="FFFFFF"/>
                </a:solidFill>
                <a:latin typeface="+mn-lt"/>
                <a:ea typeface="+mn-ea"/>
                <a:cs typeface="+mn-cs"/>
              </a:defRPr>
            </a:lvl1pPr>
          </a:lstStyle>
          <a:p>
            <a:pPr>
              <a:defRPr/>
            </a:pPr>
            <a:endParaRPr lang="en-US"/>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a:defRPr sz="1600">
                <a:solidFill>
                  <a:srgbClr val="7B9899"/>
                </a:solidFill>
              </a:defRPr>
            </a:lvl1pPr>
          </a:lstStyle>
          <a:p>
            <a:fld id="{DFE806A3-35B4-420A-A93C-8DEC0A4D3C07}" type="slidenum">
              <a:rPr lang="en-US"/>
              <a:pPr/>
              <a:t>‹#›</a:t>
            </a:fld>
            <a:endParaRPr lang="en-US"/>
          </a:p>
        </p:txBody>
      </p:sp>
      <p:sp>
        <p:nvSpPr>
          <p:cNvPr id="1038" name="Title Placeholder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9" name="Text Placehold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Lst>
  <p:txStyles>
    <p:titleStyle>
      <a:lvl1pPr algn="ctr" rtl="0" eaLnBrk="0" fontAlgn="base" hangingPunct="0">
        <a:spcBef>
          <a:spcPct val="0"/>
        </a:spcBef>
        <a:spcAft>
          <a:spcPct val="0"/>
        </a:spcAft>
        <a:defRPr sz="3300" kern="1200">
          <a:solidFill>
            <a:srgbClr val="7B9899"/>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3300">
          <a:solidFill>
            <a:srgbClr val="7B9899"/>
          </a:solidFill>
          <a:latin typeface="Georgia" charset="0"/>
          <a:ea typeface="MS PGothic" panose="020B0600070205080204" pitchFamily="34" charset="-128"/>
          <a:cs typeface="ＭＳ Ｐゴシック" charset="0"/>
        </a:defRPr>
      </a:lvl2pPr>
      <a:lvl3pPr algn="ctr" rtl="0" eaLnBrk="0" fontAlgn="base" hangingPunct="0">
        <a:spcBef>
          <a:spcPct val="0"/>
        </a:spcBef>
        <a:spcAft>
          <a:spcPct val="0"/>
        </a:spcAft>
        <a:defRPr sz="3300">
          <a:solidFill>
            <a:srgbClr val="7B9899"/>
          </a:solidFill>
          <a:latin typeface="Georgia" charset="0"/>
          <a:ea typeface="MS PGothic" panose="020B0600070205080204" pitchFamily="34" charset="-128"/>
          <a:cs typeface="ＭＳ Ｐゴシック" charset="0"/>
        </a:defRPr>
      </a:lvl3pPr>
      <a:lvl4pPr algn="ctr" rtl="0" eaLnBrk="0" fontAlgn="base" hangingPunct="0">
        <a:spcBef>
          <a:spcPct val="0"/>
        </a:spcBef>
        <a:spcAft>
          <a:spcPct val="0"/>
        </a:spcAft>
        <a:defRPr sz="3300">
          <a:solidFill>
            <a:srgbClr val="7B9899"/>
          </a:solidFill>
          <a:latin typeface="Georgia" charset="0"/>
          <a:ea typeface="MS PGothic" panose="020B0600070205080204" pitchFamily="34" charset="-128"/>
          <a:cs typeface="ＭＳ Ｐゴシック" charset="0"/>
        </a:defRPr>
      </a:lvl4pPr>
      <a:lvl5pPr algn="ctr" rtl="0" eaLnBrk="0" fontAlgn="base" hangingPunct="0">
        <a:spcBef>
          <a:spcPct val="0"/>
        </a:spcBef>
        <a:spcAft>
          <a:spcPct val="0"/>
        </a:spcAft>
        <a:defRPr sz="3300">
          <a:solidFill>
            <a:srgbClr val="7B9899"/>
          </a:solidFill>
          <a:latin typeface="Georgia" charset="0"/>
          <a:ea typeface="MS PGothic" panose="020B0600070205080204" pitchFamily="34" charset="-128"/>
          <a:cs typeface="ＭＳ Ｐゴシック" charset="0"/>
        </a:defRPr>
      </a:lvl5pPr>
      <a:lvl6pPr marL="457200" algn="ctr" rtl="0" fontAlgn="base">
        <a:spcBef>
          <a:spcPct val="0"/>
        </a:spcBef>
        <a:spcAft>
          <a:spcPct val="0"/>
        </a:spcAft>
        <a:defRPr sz="3300">
          <a:solidFill>
            <a:srgbClr val="7B9899"/>
          </a:solidFill>
          <a:latin typeface="Georgia" charset="0"/>
          <a:ea typeface="ＭＳ Ｐゴシック" charset="0"/>
          <a:cs typeface="ＭＳ Ｐゴシック" charset="0"/>
        </a:defRPr>
      </a:lvl6pPr>
      <a:lvl7pPr marL="914400" algn="ctr" rtl="0" fontAlgn="base">
        <a:spcBef>
          <a:spcPct val="0"/>
        </a:spcBef>
        <a:spcAft>
          <a:spcPct val="0"/>
        </a:spcAft>
        <a:defRPr sz="3300">
          <a:solidFill>
            <a:srgbClr val="7B9899"/>
          </a:solidFill>
          <a:latin typeface="Georgia" charset="0"/>
          <a:ea typeface="ＭＳ Ｐゴシック" charset="0"/>
          <a:cs typeface="ＭＳ Ｐゴシック" charset="0"/>
        </a:defRPr>
      </a:lvl7pPr>
      <a:lvl8pPr marL="1371600" algn="ctr" rtl="0" fontAlgn="base">
        <a:spcBef>
          <a:spcPct val="0"/>
        </a:spcBef>
        <a:spcAft>
          <a:spcPct val="0"/>
        </a:spcAft>
        <a:defRPr sz="3300">
          <a:solidFill>
            <a:srgbClr val="7B9899"/>
          </a:solidFill>
          <a:latin typeface="Georgia" charset="0"/>
          <a:ea typeface="ＭＳ Ｐゴシック" charset="0"/>
          <a:cs typeface="ＭＳ Ｐゴシック" charset="0"/>
        </a:defRPr>
      </a:lvl8pPr>
      <a:lvl9pPr marL="1828800" algn="ctr" rtl="0" fontAlgn="base">
        <a:spcBef>
          <a:spcPct val="0"/>
        </a:spcBef>
        <a:spcAft>
          <a:spcPct val="0"/>
        </a:spcAft>
        <a:defRPr sz="3300">
          <a:solidFill>
            <a:srgbClr val="7B9899"/>
          </a:solidFill>
          <a:latin typeface="Georgia" charset="0"/>
          <a:ea typeface="ＭＳ Ｐゴシック" charset="0"/>
          <a:cs typeface="ＭＳ Ｐゴシック" charset="0"/>
        </a:defRPr>
      </a:lvl9pPr>
    </p:titleStyle>
    <p:body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S PGothic" panose="020B0600070205080204" pitchFamily="34" charset="-128"/>
          <a:cs typeface="ＭＳ Ｐゴシック" charset="0"/>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S PGothic" panose="020B0600070205080204" pitchFamily="34" charset="-128"/>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S PGothic" panose="020B0600070205080204" pitchFamily="34" charset="-128"/>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S PGothic" panose="020B0600070205080204" pitchFamily="34" charset="-128"/>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S PGothic" panose="020B0600070205080204" pitchFamily="34" charset="-128"/>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ctr" anchorCtr="0">
            <a:normAutofit/>
          </a:bodyPr>
          <a:lstStyle/>
          <a:p>
            <a:pPr eaLnBrk="1" fontAlgn="auto" hangingPunct="1">
              <a:spcAft>
                <a:spcPts val="0"/>
              </a:spcAft>
              <a:defRPr/>
            </a:pPr>
            <a:r>
              <a:rPr lang="en-US" dirty="0" smtClean="0">
                <a:ea typeface="+mj-ea"/>
                <a:cs typeface="+mj-cs"/>
              </a:rPr>
              <a:t>Air-sea Gas Transfer</a:t>
            </a:r>
            <a:endParaRPr lang="en-US" dirty="0">
              <a:ea typeface="+mj-ea"/>
              <a:cs typeface="+mj-cs"/>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8097" y="2781837"/>
            <a:ext cx="4627806" cy="34708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507" y="0"/>
            <a:ext cx="8204985" cy="6858000"/>
          </a:xfrm>
          <a:prstGeom prst="rect">
            <a:avLst/>
          </a:prstGeom>
        </p:spPr>
      </p:pic>
      <p:sp>
        <p:nvSpPr>
          <p:cNvPr id="5" name="Oval 4"/>
          <p:cNvSpPr/>
          <p:nvPr/>
        </p:nvSpPr>
        <p:spPr>
          <a:xfrm>
            <a:off x="6110355" y="1337777"/>
            <a:ext cx="1729101" cy="2448233"/>
          </a:xfrm>
          <a:prstGeom prst="ellipse">
            <a:avLst/>
          </a:prstGeom>
          <a:noFill/>
          <a:ln w="635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869873" y="1240795"/>
            <a:ext cx="1729101" cy="2448233"/>
          </a:xfrm>
          <a:prstGeom prst="ellipse">
            <a:avLst/>
          </a:prstGeom>
          <a:noFill/>
          <a:ln w="635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loud 8"/>
          <p:cNvSpPr/>
          <p:nvPr/>
        </p:nvSpPr>
        <p:spPr>
          <a:xfrm>
            <a:off x="4890192" y="5293952"/>
            <a:ext cx="3652838" cy="1403350"/>
          </a:xfrm>
          <a:prstGeom prst="cloud">
            <a:avLst/>
          </a:prstGeom>
          <a:ln>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effectLst>
                  <a:outerShdw blurRad="38100" dist="38100" dir="2700000" algn="tl">
                    <a:srgbClr val="000000">
                      <a:alpha val="43137"/>
                    </a:srgbClr>
                  </a:outerShdw>
                </a:effectLst>
              </a:rPr>
              <a:t>Answer </a:t>
            </a:r>
            <a:r>
              <a:rPr lang="en-US" sz="2000" b="1" dirty="0" smtClean="0">
                <a:effectLst>
                  <a:outerShdw blurRad="38100" dist="38100" dir="2700000" algn="tl">
                    <a:srgbClr val="000000">
                      <a:alpha val="43137"/>
                    </a:srgbClr>
                  </a:outerShdw>
                </a:effectLst>
              </a:rPr>
              <a:t>questions #1 and #2 </a:t>
            </a:r>
            <a:r>
              <a:rPr lang="en-US" sz="2000" b="1" dirty="0">
                <a:effectLst>
                  <a:outerShdw blurRad="38100" dist="38100" dir="2700000" algn="tl">
                    <a:srgbClr val="000000">
                      <a:alpha val="43137"/>
                    </a:srgbClr>
                  </a:outerShdw>
                </a:effectLst>
              </a:rPr>
              <a:t>now</a:t>
            </a:r>
          </a:p>
        </p:txBody>
      </p:sp>
    </p:spTree>
    <p:extLst>
      <p:ext uri="{BB962C8B-B14F-4D97-AF65-F5344CB8AC3E}">
        <p14:creationId xmlns:p14="http://schemas.microsoft.com/office/powerpoint/2010/main" val="997500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of anthropogenic CO</a:t>
            </a:r>
            <a:r>
              <a:rPr lang="en-US" baseline="-25000" dirty="0" smtClean="0"/>
              <a:t>2</a:t>
            </a:r>
            <a:r>
              <a:rPr lang="en-US" dirty="0" smtClean="0"/>
              <a:t> in the ocean</a:t>
            </a:r>
            <a:endParaRPr lang="en-US" dirty="0"/>
          </a:p>
        </p:txBody>
      </p:sp>
      <p:sp>
        <p:nvSpPr>
          <p:cNvPr id="3" name="Content Placeholder 2"/>
          <p:cNvSpPr>
            <a:spLocks noGrp="1"/>
          </p:cNvSpPr>
          <p:nvPr>
            <p:ph sz="quarter" idx="1"/>
          </p:nvPr>
        </p:nvSpPr>
        <p:spPr/>
        <p:txBody>
          <a:bodyPr/>
          <a:lstStyle/>
          <a:p>
            <a:pPr marL="420624" indent="-384048" fontAlgn="auto">
              <a:spcAft>
                <a:spcPts val="0"/>
              </a:spcAft>
              <a:buFont typeface="Wingdings 2"/>
              <a:buChar char=""/>
              <a:defRPr/>
            </a:pPr>
            <a:endParaRPr lang="en-US" sz="2600" dirty="0" smtClean="0"/>
          </a:p>
          <a:p>
            <a:pPr marL="420624" indent="-384048" fontAlgn="auto">
              <a:spcAft>
                <a:spcPts val="0"/>
              </a:spcAft>
              <a:buFont typeface="Wingdings 2"/>
              <a:buChar char=""/>
              <a:defRPr/>
            </a:pPr>
            <a:r>
              <a:rPr lang="en-US" sz="2600" dirty="0" smtClean="0"/>
              <a:t>Largest natural reservoir</a:t>
            </a:r>
            <a:endParaRPr lang="en-US" sz="2600" dirty="0"/>
          </a:p>
          <a:p>
            <a:pPr marL="420624" indent="-384048" fontAlgn="auto">
              <a:spcAft>
                <a:spcPts val="0"/>
              </a:spcAft>
              <a:buFont typeface="Wingdings 2"/>
              <a:buChar char=""/>
              <a:defRPr/>
            </a:pPr>
            <a:endParaRPr lang="en-US" sz="2600" dirty="0"/>
          </a:p>
          <a:p>
            <a:pPr marL="420624" indent="-384048" fontAlgn="auto">
              <a:spcAft>
                <a:spcPts val="0"/>
              </a:spcAft>
              <a:buFont typeface="Wingdings 2"/>
              <a:buChar char=""/>
              <a:defRPr/>
            </a:pPr>
            <a:r>
              <a:rPr lang="en-US" sz="2600" dirty="0" smtClean="0"/>
              <a:t>Absorbs 1/3 </a:t>
            </a:r>
            <a:r>
              <a:rPr lang="en-US" sz="2600" dirty="0"/>
              <a:t>of excess </a:t>
            </a:r>
            <a:r>
              <a:rPr lang="en-US" sz="2600" dirty="0" smtClean="0"/>
              <a:t>CO</a:t>
            </a:r>
            <a:r>
              <a:rPr lang="en-US" sz="2600" baseline="-25000" dirty="0" smtClean="0"/>
              <a:t>2</a:t>
            </a:r>
          </a:p>
          <a:p>
            <a:pPr marL="420624" indent="-384048" fontAlgn="auto">
              <a:spcAft>
                <a:spcPts val="0"/>
              </a:spcAft>
              <a:buFont typeface="Wingdings 2"/>
              <a:buChar char=""/>
              <a:defRPr/>
            </a:pPr>
            <a:endParaRPr lang="en-US" sz="2600" dirty="0"/>
          </a:p>
          <a:p>
            <a:pPr marL="420624" indent="-384048" fontAlgn="auto">
              <a:spcAft>
                <a:spcPts val="0"/>
              </a:spcAft>
              <a:buFont typeface="Wingdings 2"/>
              <a:buChar char=""/>
              <a:defRPr/>
            </a:pPr>
            <a:r>
              <a:rPr lang="en-US" sz="2600" dirty="0" smtClean="0"/>
              <a:t>Future absorption</a:t>
            </a:r>
          </a:p>
          <a:p>
            <a:pPr marL="420624" indent="-384048" fontAlgn="auto">
              <a:spcAft>
                <a:spcPts val="0"/>
              </a:spcAft>
              <a:buFont typeface="Wingdings 2"/>
              <a:buChar char=""/>
              <a:defRPr/>
            </a:pPr>
            <a:endParaRPr lang="en-US" sz="2600" dirty="0"/>
          </a:p>
          <a:p>
            <a:pPr marL="420624" indent="-384048" fontAlgn="auto">
              <a:spcAft>
                <a:spcPts val="0"/>
              </a:spcAft>
              <a:buFont typeface="Wingdings 2"/>
              <a:buChar char=""/>
              <a:defRPr/>
            </a:pPr>
            <a:r>
              <a:rPr lang="en-US" sz="2600" dirty="0" smtClean="0"/>
              <a:t>surface </a:t>
            </a:r>
            <a:r>
              <a:rPr lang="en-US" sz="2600" dirty="0"/>
              <a:t>ocean acidity (pH</a:t>
            </a:r>
            <a:r>
              <a:rPr lang="en-US" sz="2600" dirty="0" smtClean="0"/>
              <a:t>)</a:t>
            </a:r>
            <a:endParaRPr lang="en-US" sz="2600" dirty="0"/>
          </a:p>
        </p:txBody>
      </p:sp>
      <p:sp>
        <p:nvSpPr>
          <p:cNvPr id="4" name="TextBox 5"/>
          <p:cNvSpPr txBox="1">
            <a:spLocks noChangeArrowheads="1"/>
          </p:cNvSpPr>
          <p:nvPr/>
        </p:nvSpPr>
        <p:spPr bwMode="auto">
          <a:xfrm>
            <a:off x="4715513" y="5727372"/>
            <a:ext cx="373531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z="1400" dirty="0"/>
              <a:t>NOAA (2012</a:t>
            </a:r>
            <a:r>
              <a:rPr lang="en-US" sz="1400" dirty="0" smtClean="0"/>
              <a:t>) from</a:t>
            </a:r>
          </a:p>
          <a:p>
            <a:r>
              <a:rPr lang="en-US" sz="1400" dirty="0">
                <a:cs typeface="ＭＳ Ｐゴシック" charset="0"/>
              </a:rPr>
              <a:t>http://earthref.org/SCC/lessons/2010/carbon/</a:t>
            </a:r>
            <a:endParaRPr lang="en-US" sz="1400" dirty="0"/>
          </a:p>
          <a:p>
            <a:r>
              <a:rPr lang="en-US" sz="1400" dirty="0" smtClean="0"/>
              <a:t> </a:t>
            </a:r>
            <a:endParaRPr lang="en-US" sz="1400" dirty="0"/>
          </a:p>
        </p:txBody>
      </p:sp>
    </p:spTree>
    <p:extLst>
      <p:ext uri="{BB962C8B-B14F-4D97-AF65-F5344CB8AC3E}">
        <p14:creationId xmlns:p14="http://schemas.microsoft.com/office/powerpoint/2010/main" val="4245031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7726" y="0"/>
            <a:ext cx="12780818" cy="6858000"/>
          </a:xfrm>
          <a:prstGeom prst="rect">
            <a:avLst/>
          </a:prstGeom>
        </p:spPr>
      </p:pic>
      <p:sp>
        <p:nvSpPr>
          <p:cNvPr id="5" name="Title 1"/>
          <p:cNvSpPr>
            <a:spLocks noGrp="1"/>
          </p:cNvSpPr>
          <p:nvPr>
            <p:ph type="title"/>
          </p:nvPr>
        </p:nvSpPr>
        <p:spPr>
          <a:xfrm>
            <a:off x="2377873" y="419622"/>
            <a:ext cx="5746298" cy="1143000"/>
          </a:xfrm>
          <a:solidFill>
            <a:schemeClr val="accent1">
              <a:alpha val="1000"/>
            </a:schemeClr>
          </a:solidFill>
          <a:effectLst>
            <a:glow rad="927100">
              <a:schemeClr val="bg1">
                <a:alpha val="18000"/>
              </a:schemeClr>
            </a:glow>
          </a:effectLst>
        </p:spPr>
        <p:txBody>
          <a:bodyPr/>
          <a:lstStyle/>
          <a:p>
            <a:pPr algn="ctr"/>
            <a:r>
              <a:rPr lang="en-US" sz="4000" b="1" dirty="0" smtClean="0">
                <a:solidFill>
                  <a:schemeClr val="bg1"/>
                </a:solidFill>
                <a:effectLst>
                  <a:outerShdw blurRad="38100" dist="38100" dir="2700000" algn="tl">
                    <a:srgbClr val="000000">
                      <a:alpha val="43137"/>
                    </a:srgbClr>
                  </a:outerShdw>
                </a:effectLst>
              </a:rPr>
              <a:t>Air-sea gas transfer</a:t>
            </a:r>
            <a:endParaRPr lang="en-US" sz="4000" b="1" dirty="0">
              <a:solidFill>
                <a:schemeClr val="bg1"/>
              </a:solidFill>
              <a:effectLst>
                <a:outerShdw blurRad="38100" dist="38100" dir="2700000" algn="tl">
                  <a:srgbClr val="000000">
                    <a:alpha val="43137"/>
                  </a:srgbClr>
                </a:outerShdw>
              </a:effectLst>
            </a:endParaRPr>
          </a:p>
        </p:txBody>
      </p:sp>
      <p:sp>
        <p:nvSpPr>
          <p:cNvPr id="6" name="Content Placeholder 2"/>
          <p:cNvSpPr>
            <a:spLocks noGrp="1"/>
          </p:cNvSpPr>
          <p:nvPr>
            <p:ph idx="1"/>
          </p:nvPr>
        </p:nvSpPr>
        <p:spPr>
          <a:xfrm>
            <a:off x="656571" y="1763039"/>
            <a:ext cx="7467600" cy="4525963"/>
          </a:xfrm>
        </p:spPr>
        <p:txBody>
          <a:bodyPr/>
          <a:lstStyle/>
          <a:p>
            <a:r>
              <a:rPr lang="en-US" dirty="0" smtClean="0">
                <a:solidFill>
                  <a:srgbClr val="FFFF00"/>
                </a:solidFill>
                <a:effectLst>
                  <a:outerShdw blurRad="38100" dist="38100" dir="2700000" algn="tl">
                    <a:srgbClr val="000000">
                      <a:alpha val="43137"/>
                    </a:srgbClr>
                  </a:outerShdw>
                </a:effectLst>
              </a:rPr>
              <a:t>How does gas from the atmosphere get into the ocean?</a:t>
            </a:r>
            <a:endParaRPr lang="en-US" dirty="0">
              <a:solidFill>
                <a:srgbClr val="FFFF00"/>
              </a:solidFill>
              <a:effectLst>
                <a:outerShdw blurRad="38100" dist="38100" dir="2700000" algn="tl">
                  <a:srgbClr val="000000">
                    <a:alpha val="43137"/>
                  </a:srgbClr>
                </a:outerShdw>
              </a:effectLst>
            </a:endParaRPr>
          </a:p>
        </p:txBody>
      </p:sp>
      <p:sp>
        <p:nvSpPr>
          <p:cNvPr id="7" name="TextBox 6"/>
          <p:cNvSpPr txBox="1"/>
          <p:nvPr/>
        </p:nvSpPr>
        <p:spPr>
          <a:xfrm>
            <a:off x="989555" y="2893512"/>
            <a:ext cx="6801633" cy="1446550"/>
          </a:xfrm>
          <a:prstGeom prst="rect">
            <a:avLst/>
          </a:prstGeom>
          <a:noFill/>
        </p:spPr>
        <p:txBody>
          <a:bodyPr wrap="square" rtlCol="0">
            <a:spAutoFit/>
          </a:bodyPr>
          <a:lstStyle/>
          <a:p>
            <a:r>
              <a:rPr lang="en-US" sz="2200" dirty="0" smtClean="0">
                <a:solidFill>
                  <a:srgbClr val="FFFF00"/>
                </a:solidFill>
                <a:effectLst>
                  <a:outerShdw blurRad="38100" dist="38100" dir="2700000" algn="tl">
                    <a:srgbClr val="000000">
                      <a:alpha val="43137"/>
                    </a:srgbClr>
                  </a:outerShdw>
                </a:effectLst>
              </a:rPr>
              <a:t>1. Direct diffusion</a:t>
            </a:r>
          </a:p>
          <a:p>
            <a:endParaRPr lang="en-US" sz="2200" dirty="0">
              <a:solidFill>
                <a:srgbClr val="FFFF00"/>
              </a:solidFill>
              <a:effectLst>
                <a:outerShdw blurRad="38100" dist="38100" dir="2700000" algn="tl">
                  <a:srgbClr val="000000">
                    <a:alpha val="43137"/>
                  </a:srgbClr>
                </a:outerShdw>
              </a:effectLst>
            </a:endParaRPr>
          </a:p>
          <a:p>
            <a:r>
              <a:rPr lang="en-US" sz="2200" dirty="0" smtClean="0">
                <a:solidFill>
                  <a:srgbClr val="FFFF00"/>
                </a:solidFill>
                <a:effectLst>
                  <a:outerShdw blurRad="38100" dist="38100" dir="2700000" algn="tl">
                    <a:srgbClr val="000000">
                      <a:alpha val="43137"/>
                    </a:srgbClr>
                  </a:outerShdw>
                </a:effectLst>
              </a:rPr>
              <a:t>2. Bubble-mediated gas transfer from air entrained in breaking waves</a:t>
            </a:r>
            <a:endParaRPr lang="en-US" sz="2200" dirty="0">
              <a:solidFill>
                <a:srgbClr val="FFFF00"/>
              </a:solidFill>
              <a:effectLst>
                <a:outerShdw blurRad="38100" dist="38100" dir="2700000" algn="tl">
                  <a:srgbClr val="000000">
                    <a:alpha val="43137"/>
                  </a:srgbClr>
                </a:outerShdw>
              </a:effectLst>
            </a:endParaRPr>
          </a:p>
        </p:txBody>
      </p:sp>
      <p:sp>
        <p:nvSpPr>
          <p:cNvPr id="8" name="Cloud 7"/>
          <p:cNvSpPr/>
          <p:nvPr/>
        </p:nvSpPr>
        <p:spPr>
          <a:xfrm>
            <a:off x="4390371" y="4340062"/>
            <a:ext cx="3652838" cy="1403350"/>
          </a:xfrm>
          <a:prstGeom prst="cloud">
            <a:avLst/>
          </a:prstGeom>
          <a:ln>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effectLst>
                  <a:outerShdw blurRad="38100" dist="38100" dir="2700000" algn="tl">
                    <a:srgbClr val="000000">
                      <a:alpha val="43137"/>
                    </a:srgbClr>
                  </a:outerShdw>
                </a:effectLst>
              </a:rPr>
              <a:t>Answer question </a:t>
            </a:r>
            <a:r>
              <a:rPr lang="en-US" sz="2000" b="1" dirty="0" smtClean="0">
                <a:effectLst>
                  <a:outerShdw blurRad="38100" dist="38100" dir="2700000" algn="tl">
                    <a:srgbClr val="000000">
                      <a:alpha val="43137"/>
                    </a:srgbClr>
                  </a:outerShdw>
                </a:effectLst>
              </a:rPr>
              <a:t>#3 </a:t>
            </a:r>
            <a:r>
              <a:rPr lang="en-US" sz="2000" b="1" dirty="0">
                <a:effectLst>
                  <a:outerShdw blurRad="38100" dist="38100" dir="2700000" algn="tl">
                    <a:srgbClr val="000000">
                      <a:alpha val="43137"/>
                    </a:srgbClr>
                  </a:outerShdw>
                </a:effectLst>
              </a:rPr>
              <a:t>now</a:t>
            </a:r>
          </a:p>
        </p:txBody>
      </p:sp>
    </p:spTree>
    <p:extLst>
      <p:ext uri="{BB962C8B-B14F-4D97-AF65-F5344CB8AC3E}">
        <p14:creationId xmlns:p14="http://schemas.microsoft.com/office/powerpoint/2010/main" val="2878561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Air-sea gas transfer</a:t>
            </a:r>
            <a:endParaRPr lang="en-US" dirty="0"/>
          </a:p>
        </p:txBody>
      </p:sp>
      <p:sp>
        <p:nvSpPr>
          <p:cNvPr id="3" name="Content Placeholder 2"/>
          <p:cNvSpPr>
            <a:spLocks noGrp="1"/>
          </p:cNvSpPr>
          <p:nvPr>
            <p:ph sz="quarter" idx="1"/>
          </p:nvPr>
        </p:nvSpPr>
        <p:spPr/>
        <p:txBody>
          <a:bodyPr/>
          <a:lstStyle/>
          <a:p>
            <a:pPr marL="0" indent="0">
              <a:buNone/>
            </a:pPr>
            <a:r>
              <a:rPr lang="en-US" dirty="0" smtClean="0"/>
              <a:t>2-box model: diffusion</a:t>
            </a:r>
          </a:p>
          <a:p>
            <a:r>
              <a:rPr lang="en-US" dirty="0" smtClean="0"/>
              <a:t>Indicate with arrows (up/down) the net flux of oxygen gas</a:t>
            </a:r>
          </a:p>
        </p:txBody>
      </p:sp>
      <p:sp>
        <p:nvSpPr>
          <p:cNvPr id="4" name="Rectangle 3"/>
          <p:cNvSpPr/>
          <p:nvPr/>
        </p:nvSpPr>
        <p:spPr>
          <a:xfrm>
            <a:off x="851374" y="4895723"/>
            <a:ext cx="1908175" cy="1214438"/>
          </a:xfrm>
          <a:prstGeom prst="rect">
            <a:avLst/>
          </a:prstGeom>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bg1"/>
                </a:solidFill>
                <a:latin typeface="Arial" panose="020B0604020202020204" pitchFamily="34" charset="0"/>
                <a:cs typeface="Arial" panose="020B0604020202020204" pitchFamily="34" charset="0"/>
              </a:rPr>
              <a:t>95% O</a:t>
            </a:r>
            <a:r>
              <a:rPr lang="en-US" baseline="-25000" dirty="0">
                <a:solidFill>
                  <a:schemeClr val="bg1"/>
                </a:solidFill>
                <a:latin typeface="Arial" panose="020B0604020202020204" pitchFamily="34" charset="0"/>
                <a:cs typeface="Arial" panose="020B0604020202020204" pitchFamily="34" charset="0"/>
              </a:rPr>
              <a:t>2</a:t>
            </a:r>
            <a:r>
              <a:rPr lang="en-US" dirty="0">
                <a:solidFill>
                  <a:schemeClr val="bg1"/>
                </a:solidFill>
                <a:latin typeface="Arial" panose="020B0604020202020204" pitchFamily="34" charset="0"/>
                <a:cs typeface="Arial" panose="020B0604020202020204" pitchFamily="34" charset="0"/>
              </a:rPr>
              <a:t> saturation</a:t>
            </a:r>
          </a:p>
        </p:txBody>
      </p:sp>
      <p:sp>
        <p:nvSpPr>
          <p:cNvPr id="5" name="Rectangle 4"/>
          <p:cNvSpPr/>
          <p:nvPr/>
        </p:nvSpPr>
        <p:spPr>
          <a:xfrm>
            <a:off x="851374" y="3195511"/>
            <a:ext cx="1908175" cy="1214437"/>
          </a:xfrm>
          <a:prstGeom prst="rect">
            <a:avLst/>
          </a:prstGeom>
          <a:solidFill>
            <a:schemeClr val="tx1"/>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bg1"/>
                </a:solidFill>
                <a:latin typeface="Arial" panose="020B0604020202020204" pitchFamily="34" charset="0"/>
                <a:cs typeface="Arial" panose="020B0604020202020204" pitchFamily="34" charset="0"/>
              </a:rPr>
              <a:t>O</a:t>
            </a:r>
            <a:r>
              <a:rPr lang="en-US" baseline="-25000" dirty="0">
                <a:solidFill>
                  <a:schemeClr val="bg1"/>
                </a:solidFill>
                <a:latin typeface="Arial" panose="020B0604020202020204" pitchFamily="34" charset="0"/>
                <a:cs typeface="Arial" panose="020B0604020202020204" pitchFamily="34" charset="0"/>
              </a:rPr>
              <a:t>2</a:t>
            </a:r>
            <a:r>
              <a:rPr lang="en-US" dirty="0">
                <a:solidFill>
                  <a:schemeClr val="bg1"/>
                </a:solidFill>
                <a:latin typeface="Arial" panose="020B0604020202020204" pitchFamily="34" charset="0"/>
                <a:cs typeface="Arial" panose="020B0604020202020204" pitchFamily="34" charset="0"/>
              </a:rPr>
              <a:t> reservoir</a:t>
            </a:r>
          </a:p>
        </p:txBody>
      </p:sp>
      <p:sp>
        <p:nvSpPr>
          <p:cNvPr id="6" name="Rectangle 5"/>
          <p:cNvSpPr/>
          <p:nvPr/>
        </p:nvSpPr>
        <p:spPr>
          <a:xfrm>
            <a:off x="3558062" y="4895723"/>
            <a:ext cx="1908175" cy="1214438"/>
          </a:xfrm>
          <a:prstGeom prst="rect">
            <a:avLst/>
          </a:prstGeom>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bg1"/>
                </a:solidFill>
                <a:latin typeface="Arial" panose="020B0604020202020204" pitchFamily="34" charset="0"/>
                <a:cs typeface="Arial" panose="020B0604020202020204" pitchFamily="34" charset="0"/>
              </a:rPr>
              <a:t>100% O</a:t>
            </a:r>
            <a:r>
              <a:rPr lang="en-US" baseline="-25000" dirty="0">
                <a:solidFill>
                  <a:schemeClr val="bg1"/>
                </a:solidFill>
                <a:latin typeface="Arial" panose="020B0604020202020204" pitchFamily="34" charset="0"/>
                <a:cs typeface="Arial" panose="020B0604020202020204" pitchFamily="34" charset="0"/>
              </a:rPr>
              <a:t>2</a:t>
            </a:r>
            <a:r>
              <a:rPr lang="en-US" dirty="0">
                <a:solidFill>
                  <a:schemeClr val="bg1"/>
                </a:solidFill>
                <a:latin typeface="Arial" panose="020B0604020202020204" pitchFamily="34" charset="0"/>
                <a:cs typeface="Arial" panose="020B0604020202020204" pitchFamily="34" charset="0"/>
              </a:rPr>
              <a:t> saturation</a:t>
            </a:r>
          </a:p>
        </p:txBody>
      </p:sp>
      <p:sp>
        <p:nvSpPr>
          <p:cNvPr id="7" name="Rectangle 6"/>
          <p:cNvSpPr/>
          <p:nvPr/>
        </p:nvSpPr>
        <p:spPr>
          <a:xfrm>
            <a:off x="3558062" y="3195511"/>
            <a:ext cx="1908175" cy="1214437"/>
          </a:xfrm>
          <a:prstGeom prst="rect">
            <a:avLst/>
          </a:prstGeom>
          <a:solidFill>
            <a:schemeClr val="tx1"/>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bg1"/>
                </a:solidFill>
                <a:latin typeface="Arial" panose="020B0604020202020204" pitchFamily="34" charset="0"/>
                <a:cs typeface="Arial" panose="020B0604020202020204" pitchFamily="34" charset="0"/>
              </a:rPr>
              <a:t>O</a:t>
            </a:r>
            <a:r>
              <a:rPr lang="en-US" baseline="-25000" dirty="0">
                <a:solidFill>
                  <a:schemeClr val="bg1"/>
                </a:solidFill>
                <a:latin typeface="Arial" panose="020B0604020202020204" pitchFamily="34" charset="0"/>
                <a:cs typeface="Arial" panose="020B0604020202020204" pitchFamily="34" charset="0"/>
              </a:rPr>
              <a:t>2</a:t>
            </a:r>
            <a:r>
              <a:rPr lang="en-US" dirty="0">
                <a:solidFill>
                  <a:schemeClr val="bg1"/>
                </a:solidFill>
                <a:latin typeface="Arial" panose="020B0604020202020204" pitchFamily="34" charset="0"/>
                <a:cs typeface="Arial" panose="020B0604020202020204" pitchFamily="34" charset="0"/>
              </a:rPr>
              <a:t> reservoir</a:t>
            </a:r>
          </a:p>
        </p:txBody>
      </p:sp>
      <p:sp>
        <p:nvSpPr>
          <p:cNvPr id="8" name="Rectangle 7"/>
          <p:cNvSpPr/>
          <p:nvPr/>
        </p:nvSpPr>
        <p:spPr>
          <a:xfrm>
            <a:off x="6221887" y="4895723"/>
            <a:ext cx="1908175" cy="1214438"/>
          </a:xfrm>
          <a:prstGeom prst="rect">
            <a:avLst/>
          </a:prstGeom>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bg1"/>
                </a:solidFill>
                <a:latin typeface="Arial" panose="020B0604020202020204" pitchFamily="34" charset="0"/>
                <a:cs typeface="Arial" panose="020B0604020202020204" pitchFamily="34" charset="0"/>
              </a:rPr>
              <a:t>102% O</a:t>
            </a:r>
            <a:r>
              <a:rPr lang="en-US" baseline="-25000" dirty="0">
                <a:solidFill>
                  <a:schemeClr val="bg1"/>
                </a:solidFill>
                <a:latin typeface="Arial" panose="020B0604020202020204" pitchFamily="34" charset="0"/>
                <a:cs typeface="Arial" panose="020B0604020202020204" pitchFamily="34" charset="0"/>
              </a:rPr>
              <a:t>2</a:t>
            </a:r>
            <a:r>
              <a:rPr lang="en-US" dirty="0">
                <a:solidFill>
                  <a:schemeClr val="bg1"/>
                </a:solidFill>
                <a:latin typeface="Arial" panose="020B0604020202020204" pitchFamily="34" charset="0"/>
                <a:cs typeface="Arial" panose="020B0604020202020204" pitchFamily="34" charset="0"/>
              </a:rPr>
              <a:t> saturation</a:t>
            </a:r>
          </a:p>
        </p:txBody>
      </p:sp>
      <p:sp>
        <p:nvSpPr>
          <p:cNvPr id="9" name="Rectangle 8"/>
          <p:cNvSpPr/>
          <p:nvPr/>
        </p:nvSpPr>
        <p:spPr>
          <a:xfrm>
            <a:off x="6221887" y="3195511"/>
            <a:ext cx="1908175" cy="1214437"/>
          </a:xfrm>
          <a:prstGeom prst="rect">
            <a:avLst/>
          </a:prstGeom>
          <a:solidFill>
            <a:schemeClr val="tx1"/>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bg1"/>
                </a:solidFill>
                <a:latin typeface="Arial" panose="020B0604020202020204" pitchFamily="34" charset="0"/>
                <a:cs typeface="Arial" panose="020B0604020202020204" pitchFamily="34" charset="0"/>
              </a:rPr>
              <a:t>O</a:t>
            </a:r>
            <a:r>
              <a:rPr lang="en-US" baseline="-25000" dirty="0">
                <a:solidFill>
                  <a:schemeClr val="bg1"/>
                </a:solidFill>
                <a:latin typeface="Arial" panose="020B0604020202020204" pitchFamily="34" charset="0"/>
                <a:cs typeface="Arial" panose="020B0604020202020204" pitchFamily="34" charset="0"/>
              </a:rPr>
              <a:t>2</a:t>
            </a:r>
            <a:r>
              <a:rPr lang="en-US" dirty="0">
                <a:solidFill>
                  <a:schemeClr val="bg1"/>
                </a:solidFill>
                <a:latin typeface="Arial" panose="020B0604020202020204" pitchFamily="34" charset="0"/>
                <a:cs typeface="Arial" panose="020B0604020202020204" pitchFamily="34" charset="0"/>
              </a:rPr>
              <a:t> reservoir</a:t>
            </a:r>
          </a:p>
        </p:txBody>
      </p:sp>
      <p:cxnSp>
        <p:nvCxnSpPr>
          <p:cNvPr id="10" name="Straight Arrow Connector 9"/>
          <p:cNvCxnSpPr/>
          <p:nvPr/>
        </p:nvCxnSpPr>
        <p:spPr>
          <a:xfrm>
            <a:off x="1805461" y="4014111"/>
            <a:ext cx="475" cy="1046012"/>
          </a:xfrm>
          <a:prstGeom prst="straightConnector1">
            <a:avLst/>
          </a:prstGeom>
          <a:ln w="127000">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7175974" y="4014111"/>
            <a:ext cx="475" cy="1046012"/>
          </a:xfrm>
          <a:prstGeom prst="straightConnector1">
            <a:avLst/>
          </a:prstGeom>
          <a:ln w="1270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 name="&quot;No&quot; Symbol 11"/>
          <p:cNvSpPr/>
          <p:nvPr/>
        </p:nvSpPr>
        <p:spPr>
          <a:xfrm>
            <a:off x="4113748" y="4243081"/>
            <a:ext cx="808966" cy="819510"/>
          </a:xfrm>
          <a:prstGeom prst="noSmoking">
            <a:avLst/>
          </a:prstGeom>
          <a:solidFill>
            <a:srgbClr val="C00000"/>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cs typeface="Arial" panose="020B0604020202020204" pitchFamily="34" charset="0"/>
            </a:endParaRPr>
          </a:p>
        </p:txBody>
      </p:sp>
      <p:sp>
        <p:nvSpPr>
          <p:cNvPr id="13" name="Cloud 12"/>
          <p:cNvSpPr/>
          <p:nvPr/>
        </p:nvSpPr>
        <p:spPr>
          <a:xfrm>
            <a:off x="5152834" y="936475"/>
            <a:ext cx="3652838" cy="1034500"/>
          </a:xfrm>
          <a:prstGeom prst="cloud">
            <a:avLst/>
          </a:prstGeom>
          <a:ln>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Answer question </a:t>
            </a:r>
            <a:r>
              <a:rPr lang="en-US" sz="20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#4 now</a:t>
            </a:r>
            <a:endParaRPr 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3334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Air-sea gas transfer</a:t>
            </a:r>
            <a:endParaRPr lang="en-US" dirty="0"/>
          </a:p>
        </p:txBody>
      </p:sp>
      <p:sp>
        <p:nvSpPr>
          <p:cNvPr id="3" name="Content Placeholder 2"/>
          <p:cNvSpPr>
            <a:spLocks noGrp="1"/>
          </p:cNvSpPr>
          <p:nvPr>
            <p:ph sz="quarter" idx="1"/>
          </p:nvPr>
        </p:nvSpPr>
        <p:spPr/>
        <p:txBody>
          <a:bodyPr/>
          <a:lstStyle/>
          <a:p>
            <a:pPr marL="0" indent="0">
              <a:buNone/>
            </a:pPr>
            <a:r>
              <a:rPr lang="en-US" dirty="0" smtClean="0"/>
              <a:t>Dissolved oxygen (O</a:t>
            </a:r>
            <a:r>
              <a:rPr lang="en-US" baseline="-25000" dirty="0" smtClean="0"/>
              <a:t>2</a:t>
            </a:r>
            <a:r>
              <a:rPr lang="en-US" dirty="0" smtClean="0"/>
              <a:t>) data:</a:t>
            </a:r>
          </a:p>
          <a:p>
            <a:r>
              <a:rPr lang="en-US" i="1" dirty="0" smtClean="0"/>
              <a:t>Middle Atlantic Blight</a:t>
            </a:r>
          </a:p>
        </p:txBody>
      </p:sp>
      <p:sp>
        <p:nvSpPr>
          <p:cNvPr id="4" name="TextBox 7"/>
          <p:cNvSpPr txBox="1">
            <a:spLocks noChangeArrowheads="1"/>
          </p:cNvSpPr>
          <p:nvPr/>
        </p:nvSpPr>
        <p:spPr bwMode="auto">
          <a:xfrm>
            <a:off x="5162028" y="5780259"/>
            <a:ext cx="29337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dirty="0"/>
              <a:t>Wallace and </a:t>
            </a:r>
            <a:r>
              <a:rPr lang="en-US" dirty="0" err="1"/>
              <a:t>Wirick</a:t>
            </a:r>
            <a:r>
              <a:rPr lang="en-US" dirty="0"/>
              <a:t> (1992)</a:t>
            </a:r>
          </a:p>
        </p:txBody>
      </p:sp>
      <p:grpSp>
        <p:nvGrpSpPr>
          <p:cNvPr id="5" name="Group 4"/>
          <p:cNvGrpSpPr/>
          <p:nvPr/>
        </p:nvGrpSpPr>
        <p:grpSpPr>
          <a:xfrm>
            <a:off x="1305481" y="2925762"/>
            <a:ext cx="6620563" cy="2628741"/>
            <a:chOff x="2017288" y="3200400"/>
            <a:chExt cx="5740972" cy="2547611"/>
          </a:xfrm>
          <a:solidFill>
            <a:schemeClr val="bg1"/>
          </a:solidFill>
        </p:grpSpPr>
        <p:sp>
          <p:nvSpPr>
            <p:cNvPr id="6" name="Rectangle 5"/>
            <p:cNvSpPr/>
            <p:nvPr/>
          </p:nvSpPr>
          <p:spPr>
            <a:xfrm>
              <a:off x="2017288" y="3200400"/>
              <a:ext cx="5740972" cy="254761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stretch>
              <a:fillRect/>
            </a:stretch>
          </p:blipFill>
          <p:spPr>
            <a:xfrm>
              <a:off x="2017288" y="3200400"/>
              <a:ext cx="5740972" cy="1850094"/>
            </a:xfrm>
            <a:prstGeom prst="rect">
              <a:avLst/>
            </a:prstGeom>
            <a:grpFill/>
          </p:spPr>
        </p:pic>
        <p:cxnSp>
          <p:nvCxnSpPr>
            <p:cNvPr id="8" name="Straight Connector 7"/>
            <p:cNvCxnSpPr/>
            <p:nvPr/>
          </p:nvCxnSpPr>
          <p:spPr>
            <a:xfrm>
              <a:off x="3133419" y="4261574"/>
              <a:ext cx="4211042" cy="17818"/>
            </a:xfrm>
            <a:prstGeom prst="line">
              <a:avLst/>
            </a:prstGeom>
            <a:grpFill/>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4"/>
            <a:stretch>
              <a:fillRect/>
            </a:stretch>
          </p:blipFill>
          <p:spPr>
            <a:xfrm>
              <a:off x="2653695" y="4944108"/>
              <a:ext cx="4895768" cy="803903"/>
            </a:xfrm>
            <a:prstGeom prst="rect">
              <a:avLst/>
            </a:prstGeom>
            <a:grpFill/>
          </p:spPr>
        </p:pic>
      </p:grpSp>
      <p:sp>
        <p:nvSpPr>
          <p:cNvPr id="10" name="Cloud 9"/>
          <p:cNvSpPr/>
          <p:nvPr/>
        </p:nvSpPr>
        <p:spPr>
          <a:xfrm>
            <a:off x="4748321" y="1670588"/>
            <a:ext cx="4280101" cy="1564862"/>
          </a:xfrm>
          <a:prstGeom prst="cloud">
            <a:avLst/>
          </a:prstGeom>
          <a:ln>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effectLst>
                  <a:outerShdw blurRad="38100" dist="38100" dir="2700000" algn="tl">
                    <a:srgbClr val="000000">
                      <a:alpha val="43137"/>
                    </a:srgbClr>
                  </a:outerShdw>
                </a:effectLst>
              </a:rPr>
              <a:t>Answer question </a:t>
            </a:r>
            <a:r>
              <a:rPr lang="en-US" sz="2000" b="1" dirty="0" smtClean="0">
                <a:effectLst>
                  <a:outerShdw blurRad="38100" dist="38100" dir="2700000" algn="tl">
                    <a:srgbClr val="000000">
                      <a:alpha val="43137"/>
                    </a:srgbClr>
                  </a:outerShdw>
                </a:effectLst>
              </a:rPr>
              <a:t>#5, #6, and #7 </a:t>
            </a:r>
            <a:r>
              <a:rPr lang="en-US" sz="2000" b="1" dirty="0">
                <a:effectLst>
                  <a:outerShdw blurRad="38100" dist="38100" dir="2700000" algn="tl">
                    <a:srgbClr val="000000">
                      <a:alpha val="43137"/>
                    </a:srgbClr>
                  </a:outerShdw>
                </a:effectLst>
              </a:rPr>
              <a:t>now</a:t>
            </a:r>
          </a:p>
        </p:txBody>
      </p:sp>
    </p:spTree>
    <p:extLst>
      <p:ext uri="{BB962C8B-B14F-4D97-AF65-F5344CB8AC3E}">
        <p14:creationId xmlns:p14="http://schemas.microsoft.com/office/powerpoint/2010/main" val="1685452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Air-sea gas transfer</a:t>
            </a:r>
            <a:endParaRPr lang="en-US"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t="54614" b="27287"/>
          <a:stretch>
            <a:fillRect/>
          </a:stretch>
        </p:blipFill>
        <p:spPr bwMode="auto">
          <a:xfrm>
            <a:off x="418553" y="5124551"/>
            <a:ext cx="3886200" cy="119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t="72701" b="6097"/>
          <a:stretch>
            <a:fillRect/>
          </a:stretch>
        </p:blipFill>
        <p:spPr bwMode="auto">
          <a:xfrm>
            <a:off x="4559300" y="4922938"/>
            <a:ext cx="3836988" cy="14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t="19429" b="60925"/>
          <a:stretch>
            <a:fillRect/>
          </a:stretch>
        </p:blipFill>
        <p:spPr bwMode="auto">
          <a:xfrm>
            <a:off x="4597400" y="3398938"/>
            <a:ext cx="3836988" cy="1300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b="80571"/>
          <a:stretch>
            <a:fillRect/>
          </a:stretch>
        </p:blipFill>
        <p:spPr bwMode="auto">
          <a:xfrm>
            <a:off x="443160" y="3398938"/>
            <a:ext cx="3836987"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12"/>
          <p:cNvSpPr txBox="1">
            <a:spLocks noChangeArrowheads="1"/>
          </p:cNvSpPr>
          <p:nvPr/>
        </p:nvSpPr>
        <p:spPr bwMode="auto">
          <a:xfrm>
            <a:off x="5872163" y="6323113"/>
            <a:ext cx="29337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t>Wallace and Wirick (1992)</a:t>
            </a:r>
          </a:p>
        </p:txBody>
      </p:sp>
      <p:grpSp>
        <p:nvGrpSpPr>
          <p:cNvPr id="11" name="Group 10"/>
          <p:cNvGrpSpPr/>
          <p:nvPr/>
        </p:nvGrpSpPr>
        <p:grpSpPr>
          <a:xfrm>
            <a:off x="2178838" y="1301850"/>
            <a:ext cx="4760923" cy="1851025"/>
            <a:chOff x="2017288" y="3200400"/>
            <a:chExt cx="5740972" cy="2547611"/>
          </a:xfrm>
          <a:solidFill>
            <a:schemeClr val="bg1"/>
          </a:solidFill>
        </p:grpSpPr>
        <p:sp>
          <p:nvSpPr>
            <p:cNvPr id="12" name="Rectangle 11"/>
            <p:cNvSpPr/>
            <p:nvPr/>
          </p:nvSpPr>
          <p:spPr>
            <a:xfrm>
              <a:off x="2017288" y="3200400"/>
              <a:ext cx="5740972" cy="254761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5"/>
            <a:stretch>
              <a:fillRect/>
            </a:stretch>
          </p:blipFill>
          <p:spPr>
            <a:xfrm>
              <a:off x="2017288" y="3200400"/>
              <a:ext cx="5740972" cy="1850094"/>
            </a:xfrm>
            <a:prstGeom prst="rect">
              <a:avLst/>
            </a:prstGeom>
            <a:grpFill/>
          </p:spPr>
        </p:pic>
        <p:cxnSp>
          <p:nvCxnSpPr>
            <p:cNvPr id="14" name="Straight Connector 13"/>
            <p:cNvCxnSpPr/>
            <p:nvPr/>
          </p:nvCxnSpPr>
          <p:spPr>
            <a:xfrm>
              <a:off x="3133419" y="4261574"/>
              <a:ext cx="4211042" cy="17818"/>
            </a:xfrm>
            <a:prstGeom prst="line">
              <a:avLst/>
            </a:prstGeom>
            <a:grpFill/>
            <a:ln w="12700">
              <a:solidFill>
                <a:srgbClr val="FF0000"/>
              </a:solidFill>
              <a:prstDash val="dash"/>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p:nvPicPr>
          <p:blipFill>
            <a:blip r:embed="rId6"/>
            <a:stretch>
              <a:fillRect/>
            </a:stretch>
          </p:blipFill>
          <p:spPr>
            <a:xfrm>
              <a:off x="2653695" y="4944108"/>
              <a:ext cx="4895768" cy="803903"/>
            </a:xfrm>
            <a:prstGeom prst="rect">
              <a:avLst/>
            </a:prstGeom>
            <a:grpFill/>
          </p:spPr>
        </p:pic>
      </p:grpSp>
      <p:sp>
        <p:nvSpPr>
          <p:cNvPr id="16" name="Oval 15"/>
          <p:cNvSpPr/>
          <p:nvPr/>
        </p:nvSpPr>
        <p:spPr>
          <a:xfrm>
            <a:off x="4053453" y="3157988"/>
            <a:ext cx="5086298" cy="1742945"/>
          </a:xfrm>
          <a:prstGeom prst="ellipse">
            <a:avLst/>
          </a:prstGeom>
          <a:noFill/>
          <a:ln w="635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7403586" y="1735808"/>
            <a:ext cx="1426461" cy="738664"/>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US" sz="1400" dirty="0" smtClean="0">
                <a:latin typeface="Arial" panose="020B0604020202020204" pitchFamily="34" charset="0"/>
                <a:cs typeface="Arial" panose="020B0604020202020204" pitchFamily="34" charset="0"/>
              </a:rPr>
              <a:t>Distinct events occur at the same time</a:t>
            </a:r>
            <a:endParaRPr lang="en-US" sz="1400" dirty="0">
              <a:latin typeface="Arial" panose="020B0604020202020204" pitchFamily="34" charset="0"/>
              <a:cs typeface="Arial" panose="020B0604020202020204" pitchFamily="34" charset="0"/>
            </a:endParaRPr>
          </a:p>
        </p:txBody>
      </p:sp>
      <p:cxnSp>
        <p:nvCxnSpPr>
          <p:cNvPr id="18" name="Straight Arrow Connector 17"/>
          <p:cNvCxnSpPr>
            <a:stCxn id="17" idx="1"/>
          </p:cNvCxnSpPr>
          <p:nvPr/>
        </p:nvCxnSpPr>
        <p:spPr>
          <a:xfrm flipH="1" flipV="1">
            <a:off x="5177642" y="1924247"/>
            <a:ext cx="2225944" cy="180893"/>
          </a:xfrm>
          <a:prstGeom prst="straightConnector1">
            <a:avLst/>
          </a:prstGeom>
          <a:ln w="317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7" idx="2"/>
          </p:cNvCxnSpPr>
          <p:nvPr/>
        </p:nvCxnSpPr>
        <p:spPr>
          <a:xfrm flipH="1">
            <a:off x="7111346" y="2474472"/>
            <a:ext cx="1005471" cy="1585716"/>
          </a:xfrm>
          <a:prstGeom prst="straightConnector1">
            <a:avLst/>
          </a:prstGeom>
          <a:ln w="317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0" name="Cloud 19"/>
          <p:cNvSpPr/>
          <p:nvPr/>
        </p:nvSpPr>
        <p:spPr>
          <a:xfrm>
            <a:off x="98343" y="987425"/>
            <a:ext cx="3652838" cy="1365236"/>
          </a:xfrm>
          <a:prstGeom prst="cloud">
            <a:avLst/>
          </a:prstGeom>
          <a:ln>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effectLst>
                  <a:outerShdw blurRad="38100" dist="38100" dir="2700000" algn="tl">
                    <a:srgbClr val="000000">
                      <a:alpha val="43137"/>
                    </a:srgbClr>
                  </a:outerShdw>
                </a:effectLst>
              </a:rPr>
              <a:t>Answer </a:t>
            </a:r>
            <a:r>
              <a:rPr lang="en-US" sz="2000" b="1" dirty="0" smtClean="0">
                <a:effectLst>
                  <a:outerShdw blurRad="38100" dist="38100" dir="2700000" algn="tl">
                    <a:srgbClr val="000000">
                      <a:alpha val="43137"/>
                    </a:srgbClr>
                  </a:outerShdw>
                </a:effectLst>
              </a:rPr>
              <a:t>questions #8 and #9 </a:t>
            </a:r>
            <a:r>
              <a:rPr lang="en-US" sz="2000" b="1" dirty="0">
                <a:effectLst>
                  <a:outerShdw blurRad="38100" dist="38100" dir="2700000" algn="tl">
                    <a:srgbClr val="000000">
                      <a:alpha val="43137"/>
                    </a:srgbClr>
                  </a:outerShdw>
                </a:effectLst>
              </a:rPr>
              <a:t>now</a:t>
            </a:r>
          </a:p>
        </p:txBody>
      </p:sp>
    </p:spTree>
    <p:extLst>
      <p:ext uri="{BB962C8B-B14F-4D97-AF65-F5344CB8AC3E}">
        <p14:creationId xmlns:p14="http://schemas.microsoft.com/office/powerpoint/2010/main" val="3764675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Modeling air-sea gas transfer</a:t>
            </a:r>
            <a:endParaRPr lang="en-US" dirty="0"/>
          </a:p>
        </p:txBody>
      </p:sp>
      <p:sp>
        <p:nvSpPr>
          <p:cNvPr id="3" name="Content Placeholder 2"/>
          <p:cNvSpPr>
            <a:spLocks noGrp="1"/>
          </p:cNvSpPr>
          <p:nvPr>
            <p:ph sz="quarter" idx="1"/>
          </p:nvPr>
        </p:nvSpPr>
        <p:spPr>
          <a:xfrm>
            <a:off x="301752" y="1527048"/>
            <a:ext cx="8503920" cy="1235202"/>
          </a:xfrm>
        </p:spPr>
        <p:txBody>
          <a:bodyPr/>
          <a:lstStyle/>
          <a:p>
            <a:r>
              <a:rPr lang="en-US" dirty="0" smtClean="0"/>
              <a:t>2-box diffusion model is not sufficient, we need additional components</a:t>
            </a:r>
          </a:p>
          <a:p>
            <a:endParaRPr lang="en-US" dirty="0"/>
          </a:p>
          <a:p>
            <a:endParaRPr lang="en-US" dirty="0"/>
          </a:p>
        </p:txBody>
      </p:sp>
      <p:sp>
        <p:nvSpPr>
          <p:cNvPr id="4" name="TextBox 3"/>
          <p:cNvSpPr txBox="1"/>
          <p:nvPr/>
        </p:nvSpPr>
        <p:spPr>
          <a:xfrm>
            <a:off x="621527" y="2767137"/>
            <a:ext cx="8016834" cy="1969770"/>
          </a:xfrm>
          <a:prstGeom prst="rect">
            <a:avLst/>
          </a:prstGeom>
          <a:noFill/>
        </p:spPr>
        <p:txBody>
          <a:bodyPr wrap="square">
            <a:spAutoFit/>
          </a:bodyPr>
          <a:lstStyle/>
          <a:p>
            <a:pPr fontAlgn="auto">
              <a:spcBef>
                <a:spcPts val="0"/>
              </a:spcBef>
              <a:spcAft>
                <a:spcPts val="0"/>
              </a:spcAft>
              <a:defRPr/>
            </a:pPr>
            <a:r>
              <a:rPr lang="en-US" u="sng" dirty="0" smtClean="0">
                <a:latin typeface="Arial" panose="020B0604020202020204" pitchFamily="34" charset="0"/>
                <a:cs typeface="Arial" panose="020B0604020202020204" pitchFamily="34" charset="0"/>
              </a:rPr>
              <a:t>Model components:</a:t>
            </a:r>
          </a:p>
          <a:p>
            <a:pPr fontAlgn="auto">
              <a:spcBef>
                <a:spcPts val="0"/>
              </a:spcBef>
              <a:spcAft>
                <a:spcPts val="0"/>
              </a:spcAft>
              <a:defRPr/>
            </a:pPr>
            <a:endParaRPr lang="en-US" u="sng" dirty="0" smtClean="0">
              <a:latin typeface="Arial" panose="020B0604020202020204" pitchFamily="34" charset="0"/>
              <a:cs typeface="Arial" panose="020B0604020202020204" pitchFamily="34" charset="0"/>
            </a:endParaRPr>
          </a:p>
          <a:p>
            <a:pPr marL="285750" indent="-285750" fontAlgn="auto">
              <a:spcBef>
                <a:spcPts val="0"/>
              </a:spcBef>
              <a:spcAft>
                <a:spcPts val="0"/>
              </a:spcAft>
              <a:buFont typeface="Arial" pitchFamily="34" charset="0"/>
              <a:buChar char="•"/>
              <a:defRPr/>
            </a:pPr>
            <a:r>
              <a:rPr lang="en-US" i="1" dirty="0">
                <a:latin typeface="Arial" panose="020B0604020202020204" pitchFamily="34" charset="0"/>
                <a:cs typeface="Arial" panose="020B0604020202020204" pitchFamily="34" charset="0"/>
              </a:rPr>
              <a:t>Dissolved gas </a:t>
            </a:r>
            <a:r>
              <a:rPr lang="en-US" i="1" dirty="0" smtClean="0">
                <a:latin typeface="Arial" panose="020B0604020202020204" pitchFamily="34" charset="0"/>
                <a:cs typeface="Arial" panose="020B0604020202020204" pitchFamily="34" charset="0"/>
              </a:rPr>
              <a:t>model</a:t>
            </a:r>
            <a:endParaRPr lang="en-US" i="1" dirty="0">
              <a:latin typeface="Arial" panose="020B0604020202020204" pitchFamily="34" charset="0"/>
              <a:cs typeface="Arial" panose="020B0604020202020204" pitchFamily="34" charset="0"/>
            </a:endParaRPr>
          </a:p>
          <a:p>
            <a:pPr marL="285750" indent="-285750" fontAlgn="auto">
              <a:spcBef>
                <a:spcPts val="0"/>
              </a:spcBef>
              <a:spcAft>
                <a:spcPts val="0"/>
              </a:spcAft>
              <a:buFont typeface="Arial" pitchFamily="34" charset="0"/>
              <a:buChar char="•"/>
              <a:defRPr/>
            </a:pPr>
            <a:endParaRPr lang="en-US" dirty="0">
              <a:latin typeface="Arial" panose="020B0604020202020204" pitchFamily="34" charset="0"/>
              <a:cs typeface="Arial" panose="020B0604020202020204" pitchFamily="34" charset="0"/>
            </a:endParaRPr>
          </a:p>
          <a:p>
            <a:pPr marL="285750" indent="-285750" fontAlgn="auto">
              <a:spcBef>
                <a:spcPts val="0"/>
              </a:spcBef>
              <a:spcAft>
                <a:spcPts val="0"/>
              </a:spcAft>
              <a:buFont typeface="Arial" pitchFamily="34" charset="0"/>
              <a:buChar char="•"/>
              <a:defRPr/>
            </a:pPr>
            <a:r>
              <a:rPr lang="en-US" i="1" dirty="0">
                <a:latin typeface="Arial" panose="020B0604020202020204" pitchFamily="34" charset="0"/>
                <a:cs typeface="Arial" panose="020B0604020202020204" pitchFamily="34" charset="0"/>
              </a:rPr>
              <a:t>Bubble </a:t>
            </a:r>
            <a:r>
              <a:rPr lang="en-US" i="1" dirty="0" smtClean="0">
                <a:latin typeface="Arial" panose="020B0604020202020204" pitchFamily="34" charset="0"/>
                <a:cs typeface="Arial" panose="020B0604020202020204" pitchFamily="34" charset="0"/>
              </a:rPr>
              <a:t>model</a:t>
            </a:r>
            <a:endParaRPr lang="en-US" i="1" dirty="0">
              <a:latin typeface="Arial" panose="020B0604020202020204" pitchFamily="34" charset="0"/>
              <a:cs typeface="Arial" panose="020B0604020202020204" pitchFamily="34" charset="0"/>
            </a:endParaRPr>
          </a:p>
          <a:p>
            <a:pPr marL="285750" indent="-285750" fontAlgn="auto">
              <a:spcBef>
                <a:spcPts val="0"/>
              </a:spcBef>
              <a:spcAft>
                <a:spcPts val="0"/>
              </a:spcAft>
              <a:buFont typeface="Arial" pitchFamily="34" charset="0"/>
              <a:buChar char="•"/>
              <a:defRPr/>
            </a:pPr>
            <a:endParaRPr lang="en-US" sz="1400" dirty="0">
              <a:latin typeface="Arial" panose="020B0604020202020204" pitchFamily="34" charset="0"/>
              <a:cs typeface="Arial" panose="020B0604020202020204" pitchFamily="34" charset="0"/>
            </a:endParaRPr>
          </a:p>
          <a:p>
            <a:pPr marL="285750" indent="-285750" fontAlgn="auto">
              <a:spcBef>
                <a:spcPts val="0"/>
              </a:spcBef>
              <a:spcAft>
                <a:spcPts val="0"/>
              </a:spcAft>
              <a:buFont typeface="Arial" pitchFamily="34" charset="0"/>
              <a:buChar char="•"/>
              <a:defRPr/>
            </a:pPr>
            <a:r>
              <a:rPr lang="en-US" i="1" dirty="0">
                <a:latin typeface="Arial" panose="020B0604020202020204" pitchFamily="34" charset="0"/>
                <a:cs typeface="Arial" panose="020B0604020202020204" pitchFamily="34" charset="0"/>
              </a:rPr>
              <a:t>Dynamic </a:t>
            </a:r>
            <a:r>
              <a:rPr lang="en-US" i="1" dirty="0" smtClean="0">
                <a:latin typeface="Arial" panose="020B0604020202020204" pitchFamily="34" charset="0"/>
                <a:cs typeface="Arial" panose="020B0604020202020204" pitchFamily="34" charset="0"/>
              </a:rPr>
              <a:t>model</a:t>
            </a:r>
            <a:endParaRPr lang="en-US" dirty="0">
              <a:effectLst>
                <a:outerShdw blurRad="38100" dist="38100" dir="2700000" algn="tl">
                  <a:srgbClr val="000000">
                    <a:alpha val="43137"/>
                  </a:srgbClr>
                </a:outerShdw>
              </a:effectLst>
              <a:latin typeface="+mn-lt"/>
              <a:cs typeface="+mn-cs"/>
            </a:endParaRPr>
          </a:p>
        </p:txBody>
      </p:sp>
    </p:spTree>
    <p:extLst>
      <p:ext uri="{BB962C8B-B14F-4D97-AF65-F5344CB8AC3E}">
        <p14:creationId xmlns:p14="http://schemas.microsoft.com/office/powerpoint/2010/main" val="2496846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animEffect transition="in" filter="fade">
                                      <p:cBhvr>
                                        <p:cTn id="1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Parts of the dynamic model: waves</a:t>
            </a:r>
            <a:endParaRPr lang="en-US" dirty="0"/>
          </a:p>
        </p:txBody>
      </p:sp>
      <p:pic>
        <p:nvPicPr>
          <p:cNvPr id="5" name="Picture 2" descr="http://www.ohiodnr.com/Portals/13/Coastal_Design_Manual/CDM%20Pictures/Chpt3_pics_formulas/CDm3_spilling-wav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2965450"/>
            <a:ext cx="3130550" cy="282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http://oceana.org/sites/default/files/explore/science/ocean076ocewav_01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813" y="2973388"/>
            <a:ext cx="4203700" cy="282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ontent Placeholder 2"/>
          <p:cNvSpPr txBox="1">
            <a:spLocks/>
          </p:cNvSpPr>
          <p:nvPr/>
        </p:nvSpPr>
        <p:spPr bwMode="auto">
          <a:xfrm>
            <a:off x="5165725" y="2133600"/>
            <a:ext cx="3978275"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19100" indent="-3825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20000"/>
              </a:spcBef>
              <a:buClr>
                <a:schemeClr val="accent1"/>
              </a:buClr>
              <a:buSzPct val="80000"/>
              <a:buFont typeface="Wingdings 2" panose="05020102010507070707" pitchFamily="18" charset="2"/>
              <a:buChar char=""/>
            </a:pPr>
            <a:r>
              <a:rPr lang="en-US" sz="3000" dirty="0"/>
              <a:t>Spilling breaker</a:t>
            </a:r>
          </a:p>
        </p:txBody>
      </p:sp>
      <p:sp>
        <p:nvSpPr>
          <p:cNvPr id="8" name="Content Placeholder 2"/>
          <p:cNvSpPr txBox="1">
            <a:spLocks/>
          </p:cNvSpPr>
          <p:nvPr/>
        </p:nvSpPr>
        <p:spPr bwMode="auto">
          <a:xfrm>
            <a:off x="508000" y="2133600"/>
            <a:ext cx="3978275"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19100" indent="-3825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20000"/>
              </a:spcBef>
              <a:buClr>
                <a:schemeClr val="accent1"/>
              </a:buClr>
              <a:buSzPct val="80000"/>
              <a:buFont typeface="Wingdings 2" panose="05020102010507070707" pitchFamily="18" charset="2"/>
              <a:buChar char=""/>
            </a:pPr>
            <a:r>
              <a:rPr lang="en-US" sz="3000" dirty="0" smtClean="0"/>
              <a:t>Plunging breaker</a:t>
            </a:r>
            <a:endParaRPr lang="en-US" sz="3000" dirty="0"/>
          </a:p>
        </p:txBody>
      </p:sp>
    </p:spTree>
    <p:extLst>
      <p:ext uri="{BB962C8B-B14F-4D97-AF65-F5344CB8AC3E}">
        <p14:creationId xmlns:p14="http://schemas.microsoft.com/office/powerpoint/2010/main" val="3955399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5600" y="228600"/>
            <a:ext cx="2311400" cy="617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495156" y="6402388"/>
            <a:ext cx="25218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z="1600" dirty="0" smtClean="0"/>
              <a:t>Deane and Stokes (2002)</a:t>
            </a:r>
            <a:endParaRPr lang="en-US" sz="1600" dirty="0"/>
          </a:p>
        </p:txBody>
      </p:sp>
      <p:sp>
        <p:nvSpPr>
          <p:cNvPr id="7" name="TextBox 6"/>
          <p:cNvSpPr txBox="1">
            <a:spLocks noChangeArrowheads="1"/>
          </p:cNvSpPr>
          <p:nvPr/>
        </p:nvSpPr>
        <p:spPr bwMode="auto">
          <a:xfrm>
            <a:off x="301625" y="5334739"/>
            <a:ext cx="16822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z="1600" dirty="0" smtClean="0"/>
              <a:t>Walstead (2013)</a:t>
            </a:r>
            <a:endParaRPr lang="en-US" sz="1600" dirty="0"/>
          </a:p>
        </p:txBody>
      </p:sp>
      <p:pic>
        <p:nvPicPr>
          <p:cNvPr id="2" name="wavetank">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01625" y="2100903"/>
            <a:ext cx="5667566" cy="3188006"/>
          </a:xfrm>
          <a:prstGeom prst="rect">
            <a:avLst/>
          </a:prstGeom>
        </p:spPr>
      </p:pic>
      <p:sp>
        <p:nvSpPr>
          <p:cNvPr id="3" name="Title 2"/>
          <p:cNvSpPr>
            <a:spLocks noGrp="1"/>
          </p:cNvSpPr>
          <p:nvPr>
            <p:ph type="title"/>
          </p:nvPr>
        </p:nvSpPr>
        <p:spPr/>
        <p:txBody>
          <a:bodyPr/>
          <a:lstStyle/>
          <a:p>
            <a:pPr algn="l"/>
            <a:r>
              <a:rPr lang="en-US" dirty="0" smtClean="0"/>
              <a:t>         More plunging breakers</a:t>
            </a:r>
            <a:endParaRPr lang="en-US" dirty="0"/>
          </a:p>
        </p:txBody>
      </p:sp>
    </p:spTree>
    <p:extLst>
      <p:ext uri="{BB962C8B-B14F-4D97-AF65-F5344CB8AC3E}">
        <p14:creationId xmlns:p14="http://schemas.microsoft.com/office/powerpoint/2010/main" val="1603708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2" descr="http://www.ohiodnr.com/Portals/13/Coastal_Design_Manual/CDM%20Pictures/Chpt3_pics_formulas/CDm3_spilling-wav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3486" y="3457514"/>
            <a:ext cx="3132137" cy="282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4" descr="http://oceana.org/sites/default/files/explore/science/ocean076ocewav_01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298" y="3463864"/>
            <a:ext cx="4203700" cy="282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Content Placeholder 2"/>
          <p:cNvSpPr txBox="1">
            <a:spLocks/>
          </p:cNvSpPr>
          <p:nvPr/>
        </p:nvSpPr>
        <p:spPr bwMode="auto">
          <a:xfrm>
            <a:off x="2039116" y="1583762"/>
            <a:ext cx="5192763" cy="134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513">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20000"/>
              </a:spcBef>
              <a:buClr>
                <a:schemeClr val="accent1"/>
              </a:buClr>
              <a:buSzPct val="80000"/>
              <a:buFont typeface="Wingdings 2" panose="05020102010507070707" pitchFamily="18" charset="2"/>
              <a:buNone/>
            </a:pPr>
            <a:endParaRPr lang="en-US" sz="1200" dirty="0" smtClean="0"/>
          </a:p>
          <a:p>
            <a:pPr algn="ctr">
              <a:spcBef>
                <a:spcPct val="20000"/>
              </a:spcBef>
              <a:buClr>
                <a:schemeClr val="accent1"/>
              </a:buClr>
              <a:buSzPct val="80000"/>
              <a:buFont typeface="Wingdings 2" panose="05020102010507070707" pitchFamily="18" charset="2"/>
              <a:buNone/>
            </a:pPr>
            <a:r>
              <a:rPr lang="en-US" sz="2400" dirty="0" smtClean="0"/>
              <a:t>Are </a:t>
            </a:r>
            <a:r>
              <a:rPr lang="en-US" sz="2400" dirty="0"/>
              <a:t>the bubbles produced in each case the same </a:t>
            </a:r>
            <a:r>
              <a:rPr lang="en-US" sz="2400" dirty="0" smtClean="0"/>
              <a:t>size?</a:t>
            </a:r>
            <a:endParaRPr lang="en-US" sz="2400" dirty="0"/>
          </a:p>
        </p:txBody>
      </p:sp>
      <p:sp>
        <p:nvSpPr>
          <p:cNvPr id="9" name="Title 1"/>
          <p:cNvSpPr txBox="1">
            <a:spLocks/>
          </p:cNvSpPr>
          <p:nvPr/>
        </p:nvSpPr>
        <p:spPr bwMode="auto">
          <a:xfrm>
            <a:off x="368298" y="108774"/>
            <a:ext cx="8534401"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bodyPr>
          <a:lstStyle>
            <a:lvl1pPr algn="l" rtl="0" fontAlgn="base">
              <a:spcBef>
                <a:spcPct val="0"/>
              </a:spcBef>
              <a:spcAft>
                <a:spcPct val="0"/>
              </a:spcAft>
              <a:defRPr sz="4600" kern="1200">
                <a:solidFill>
                  <a:schemeClr val="tx1"/>
                </a:solidFill>
                <a:latin typeface="+mj-lt"/>
                <a:ea typeface="+mj-ea"/>
                <a:cs typeface="+mj-cs"/>
              </a:defRPr>
            </a:lvl1pPr>
            <a:lvl2pPr algn="l" rtl="0" fontAlgn="base">
              <a:spcBef>
                <a:spcPct val="0"/>
              </a:spcBef>
              <a:spcAft>
                <a:spcPct val="0"/>
              </a:spcAft>
              <a:defRPr sz="4600">
                <a:solidFill>
                  <a:schemeClr val="tx1"/>
                </a:solidFill>
                <a:latin typeface="Franklin Gothic Book" panose="020B0503020102020204" pitchFamily="34" charset="0"/>
              </a:defRPr>
            </a:lvl2pPr>
            <a:lvl3pPr algn="l" rtl="0" fontAlgn="base">
              <a:spcBef>
                <a:spcPct val="0"/>
              </a:spcBef>
              <a:spcAft>
                <a:spcPct val="0"/>
              </a:spcAft>
              <a:defRPr sz="4600">
                <a:solidFill>
                  <a:schemeClr val="tx1"/>
                </a:solidFill>
                <a:latin typeface="Franklin Gothic Book" panose="020B0503020102020204" pitchFamily="34" charset="0"/>
              </a:defRPr>
            </a:lvl3pPr>
            <a:lvl4pPr algn="l" rtl="0" fontAlgn="base">
              <a:spcBef>
                <a:spcPct val="0"/>
              </a:spcBef>
              <a:spcAft>
                <a:spcPct val="0"/>
              </a:spcAft>
              <a:defRPr sz="4600">
                <a:solidFill>
                  <a:schemeClr val="tx1"/>
                </a:solidFill>
                <a:latin typeface="Franklin Gothic Book" panose="020B0503020102020204" pitchFamily="34" charset="0"/>
              </a:defRPr>
            </a:lvl4pPr>
            <a:lvl5pPr algn="l" rtl="0" fontAlgn="base">
              <a:spcBef>
                <a:spcPct val="0"/>
              </a:spcBef>
              <a:spcAft>
                <a:spcPct val="0"/>
              </a:spcAft>
              <a:defRPr sz="4600">
                <a:solidFill>
                  <a:schemeClr val="tx1"/>
                </a:solidFill>
                <a:latin typeface="Franklin Gothic Book" panose="020B0503020102020204" pitchFamily="34" charset="0"/>
              </a:defRPr>
            </a:lvl5pPr>
            <a:lvl6pPr marL="457200" algn="l" rtl="0" fontAlgn="base">
              <a:spcBef>
                <a:spcPct val="0"/>
              </a:spcBef>
              <a:spcAft>
                <a:spcPct val="0"/>
              </a:spcAft>
              <a:defRPr sz="4600">
                <a:solidFill>
                  <a:schemeClr val="tx1"/>
                </a:solidFill>
                <a:latin typeface="Franklin Gothic Book" panose="020B0503020102020204" pitchFamily="34" charset="0"/>
              </a:defRPr>
            </a:lvl6pPr>
            <a:lvl7pPr marL="914400" algn="l" rtl="0" fontAlgn="base">
              <a:spcBef>
                <a:spcPct val="0"/>
              </a:spcBef>
              <a:spcAft>
                <a:spcPct val="0"/>
              </a:spcAft>
              <a:defRPr sz="4600">
                <a:solidFill>
                  <a:schemeClr val="tx1"/>
                </a:solidFill>
                <a:latin typeface="Franklin Gothic Book" panose="020B0503020102020204" pitchFamily="34" charset="0"/>
              </a:defRPr>
            </a:lvl7pPr>
            <a:lvl8pPr marL="1371600" algn="l" rtl="0" fontAlgn="base">
              <a:spcBef>
                <a:spcPct val="0"/>
              </a:spcBef>
              <a:spcAft>
                <a:spcPct val="0"/>
              </a:spcAft>
              <a:defRPr sz="4600">
                <a:solidFill>
                  <a:schemeClr val="tx1"/>
                </a:solidFill>
                <a:latin typeface="Franklin Gothic Book" panose="020B0503020102020204" pitchFamily="34" charset="0"/>
              </a:defRPr>
            </a:lvl8pPr>
            <a:lvl9pPr marL="1828800" algn="l" rtl="0" fontAlgn="base">
              <a:spcBef>
                <a:spcPct val="0"/>
              </a:spcBef>
              <a:spcAft>
                <a:spcPct val="0"/>
              </a:spcAft>
              <a:defRPr sz="4600">
                <a:solidFill>
                  <a:schemeClr val="tx1"/>
                </a:solidFill>
                <a:latin typeface="Franklin Gothic Book" panose="020B0503020102020204" pitchFamily="34" charset="0"/>
              </a:defRPr>
            </a:lvl9pPr>
          </a:lstStyle>
          <a:p>
            <a:pPr algn="ctr"/>
            <a:r>
              <a:rPr lang="en-US" sz="3200" b="1" dirty="0" smtClean="0">
                <a:solidFill>
                  <a:schemeClr val="tx2"/>
                </a:solidFill>
              </a:rPr>
              <a:t>We are interested in air-sea gas transfer</a:t>
            </a:r>
          </a:p>
        </p:txBody>
      </p:sp>
      <p:sp>
        <p:nvSpPr>
          <p:cNvPr id="10" name="Content Placeholder 2"/>
          <p:cNvSpPr txBox="1">
            <a:spLocks/>
          </p:cNvSpPr>
          <p:nvPr/>
        </p:nvSpPr>
        <p:spPr bwMode="auto">
          <a:xfrm>
            <a:off x="4924424" y="2856932"/>
            <a:ext cx="3978275"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19100" indent="-3825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20000"/>
              </a:spcBef>
              <a:buClr>
                <a:schemeClr val="accent1"/>
              </a:buClr>
              <a:buSzPct val="80000"/>
              <a:buFont typeface="Wingdings 2" panose="05020102010507070707" pitchFamily="18" charset="2"/>
              <a:buChar char=""/>
            </a:pPr>
            <a:r>
              <a:rPr lang="en-US" sz="3000" dirty="0">
                <a:solidFill>
                  <a:schemeClr val="tx2"/>
                </a:solidFill>
              </a:rPr>
              <a:t>Spilling breaker</a:t>
            </a:r>
          </a:p>
        </p:txBody>
      </p:sp>
      <p:sp>
        <p:nvSpPr>
          <p:cNvPr id="11" name="Content Placeholder 2"/>
          <p:cNvSpPr txBox="1">
            <a:spLocks/>
          </p:cNvSpPr>
          <p:nvPr/>
        </p:nvSpPr>
        <p:spPr bwMode="auto">
          <a:xfrm>
            <a:off x="266699" y="2856932"/>
            <a:ext cx="3978275"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19100" indent="-3825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20000"/>
              </a:spcBef>
              <a:buClr>
                <a:schemeClr val="accent1"/>
              </a:buClr>
              <a:buSzPct val="80000"/>
              <a:buFont typeface="Wingdings 2" panose="05020102010507070707" pitchFamily="18" charset="2"/>
              <a:buChar char=""/>
            </a:pPr>
            <a:r>
              <a:rPr lang="en-US" sz="3000" dirty="0" smtClean="0">
                <a:solidFill>
                  <a:schemeClr val="tx2"/>
                </a:solidFill>
              </a:rPr>
              <a:t>Plunging breaker</a:t>
            </a:r>
            <a:endParaRPr lang="en-US" sz="3000" dirty="0">
              <a:solidFill>
                <a:schemeClr val="tx2"/>
              </a:solidFill>
            </a:endParaRPr>
          </a:p>
        </p:txBody>
      </p:sp>
    </p:spTree>
    <p:extLst>
      <p:ext uri="{BB962C8B-B14F-4D97-AF65-F5344CB8AC3E}">
        <p14:creationId xmlns:p14="http://schemas.microsoft.com/office/powerpoint/2010/main" val="4140566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u="sng" dirty="0" smtClean="0"/>
              <a:t>Challenge</a:t>
            </a:r>
            <a:endParaRPr lang="en-US" sz="4000" u="sng" dirty="0"/>
          </a:p>
        </p:txBody>
      </p:sp>
      <p:sp>
        <p:nvSpPr>
          <p:cNvPr id="4" name="Content Placeholder 2"/>
          <p:cNvSpPr txBox="1">
            <a:spLocks/>
          </p:cNvSpPr>
          <p:nvPr/>
        </p:nvSpPr>
        <p:spPr bwMode="auto">
          <a:xfrm>
            <a:off x="1209779" y="1681348"/>
            <a:ext cx="6521058" cy="305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513">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20000"/>
              </a:spcBef>
              <a:buClr>
                <a:schemeClr val="accent1"/>
              </a:buClr>
              <a:buSzPct val="80000"/>
              <a:buFont typeface="Wingdings 2" panose="05020102010507070707" pitchFamily="18" charset="2"/>
              <a:buNone/>
            </a:pPr>
            <a:endParaRPr lang="en-US" sz="4000" b="1" u="sng" dirty="0">
              <a:solidFill>
                <a:schemeClr val="accent2"/>
              </a:solidFill>
            </a:endParaRPr>
          </a:p>
          <a:p>
            <a:pPr algn="ctr">
              <a:spcBef>
                <a:spcPct val="20000"/>
              </a:spcBef>
              <a:buClr>
                <a:schemeClr val="accent1"/>
              </a:buClr>
              <a:buSzPct val="80000"/>
              <a:buFont typeface="Wingdings 2" panose="05020102010507070707" pitchFamily="18" charset="2"/>
              <a:buNone/>
            </a:pPr>
            <a:r>
              <a:rPr lang="en-US" sz="3000" dirty="0"/>
              <a:t>How many times can </a:t>
            </a:r>
            <a:r>
              <a:rPr lang="en-US" sz="3000" dirty="0" smtClean="0"/>
              <a:t>a paper </a:t>
            </a:r>
            <a:r>
              <a:rPr lang="en-US" sz="3000" dirty="0"/>
              <a:t>be </a:t>
            </a:r>
            <a:r>
              <a:rPr lang="en-US" sz="3000" dirty="0" smtClean="0"/>
              <a:t>folded in half?</a:t>
            </a:r>
            <a:endParaRPr lang="en-US" sz="3000" dirty="0"/>
          </a:p>
        </p:txBody>
      </p:sp>
      <p:sp>
        <p:nvSpPr>
          <p:cNvPr id="5" name="Cloud 4"/>
          <p:cNvSpPr/>
          <p:nvPr/>
        </p:nvSpPr>
        <p:spPr>
          <a:xfrm>
            <a:off x="2643889" y="4023096"/>
            <a:ext cx="3652838" cy="1403350"/>
          </a:xfrm>
          <a:prstGeom prst="cloud">
            <a:avLst/>
          </a:prstGeom>
          <a:ln>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effectLst>
                  <a:outerShdw blurRad="38100" dist="38100" dir="2700000" algn="tl">
                    <a:srgbClr val="000000">
                      <a:alpha val="43137"/>
                    </a:srgbClr>
                  </a:outerShdw>
                </a:effectLst>
              </a:rPr>
              <a:t>Answer question </a:t>
            </a:r>
            <a:r>
              <a:rPr lang="en-US" sz="2000" b="1" dirty="0" smtClean="0">
                <a:effectLst>
                  <a:outerShdw blurRad="38100" dist="38100" dir="2700000" algn="tl">
                    <a:srgbClr val="000000">
                      <a:alpha val="43137"/>
                    </a:srgbClr>
                  </a:outerShdw>
                </a:effectLst>
              </a:rPr>
              <a:t>#10 </a:t>
            </a:r>
            <a:r>
              <a:rPr lang="en-US" sz="2000" b="1" dirty="0">
                <a:effectLst>
                  <a:outerShdw blurRad="38100" dist="38100" dir="2700000" algn="tl">
                    <a:srgbClr val="000000">
                      <a:alpha val="43137"/>
                    </a:srgbClr>
                  </a:outerShdw>
                </a:effectLst>
              </a:rPr>
              <a:t>now</a:t>
            </a:r>
          </a:p>
        </p:txBody>
      </p:sp>
    </p:spTree>
    <p:extLst>
      <p:ext uri="{BB962C8B-B14F-4D97-AF65-F5344CB8AC3E}">
        <p14:creationId xmlns:p14="http://schemas.microsoft.com/office/powerpoint/2010/main" val="1108627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2" descr="http://www.ohiodnr.com/Portals/13/Coastal_Design_Manual/CDM%20Pictures/Chpt3_pics_formulas/CDm3_spilling-wav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3486" y="3457514"/>
            <a:ext cx="3132137" cy="282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4" descr="http://oceana.org/sites/default/files/explore/science/ocean076ocewav_01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298" y="3463864"/>
            <a:ext cx="4203700" cy="282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Content Placeholder 2"/>
          <p:cNvSpPr txBox="1">
            <a:spLocks/>
          </p:cNvSpPr>
          <p:nvPr/>
        </p:nvSpPr>
        <p:spPr bwMode="auto">
          <a:xfrm>
            <a:off x="2039116" y="1583762"/>
            <a:ext cx="5192763" cy="134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513">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20000"/>
              </a:spcBef>
              <a:buClr>
                <a:schemeClr val="accent1"/>
              </a:buClr>
              <a:buSzPct val="80000"/>
              <a:buFont typeface="Wingdings 2" panose="05020102010507070707" pitchFamily="18" charset="2"/>
              <a:buNone/>
            </a:pPr>
            <a:r>
              <a:rPr lang="en-US" sz="2400" dirty="0" smtClean="0"/>
              <a:t>Are </a:t>
            </a:r>
            <a:r>
              <a:rPr lang="en-US" sz="2400" dirty="0"/>
              <a:t>the bubbles produced in each case the same </a:t>
            </a:r>
            <a:r>
              <a:rPr lang="en-US" sz="2400" dirty="0" smtClean="0"/>
              <a:t>size?</a:t>
            </a:r>
            <a:endParaRPr lang="en-US" sz="2400" dirty="0"/>
          </a:p>
        </p:txBody>
      </p:sp>
      <p:sp>
        <p:nvSpPr>
          <p:cNvPr id="9" name="Title 1"/>
          <p:cNvSpPr txBox="1">
            <a:spLocks/>
          </p:cNvSpPr>
          <p:nvPr/>
        </p:nvSpPr>
        <p:spPr bwMode="auto">
          <a:xfrm>
            <a:off x="368298" y="108774"/>
            <a:ext cx="8534401"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bodyPr>
          <a:lstStyle>
            <a:lvl1pPr algn="l" rtl="0" fontAlgn="base">
              <a:spcBef>
                <a:spcPct val="0"/>
              </a:spcBef>
              <a:spcAft>
                <a:spcPct val="0"/>
              </a:spcAft>
              <a:defRPr sz="4600" kern="1200">
                <a:solidFill>
                  <a:schemeClr val="tx1"/>
                </a:solidFill>
                <a:latin typeface="+mj-lt"/>
                <a:ea typeface="+mj-ea"/>
                <a:cs typeface="+mj-cs"/>
              </a:defRPr>
            </a:lvl1pPr>
            <a:lvl2pPr algn="l" rtl="0" fontAlgn="base">
              <a:spcBef>
                <a:spcPct val="0"/>
              </a:spcBef>
              <a:spcAft>
                <a:spcPct val="0"/>
              </a:spcAft>
              <a:defRPr sz="4600">
                <a:solidFill>
                  <a:schemeClr val="tx1"/>
                </a:solidFill>
                <a:latin typeface="Franklin Gothic Book" panose="020B0503020102020204" pitchFamily="34" charset="0"/>
              </a:defRPr>
            </a:lvl2pPr>
            <a:lvl3pPr algn="l" rtl="0" fontAlgn="base">
              <a:spcBef>
                <a:spcPct val="0"/>
              </a:spcBef>
              <a:spcAft>
                <a:spcPct val="0"/>
              </a:spcAft>
              <a:defRPr sz="4600">
                <a:solidFill>
                  <a:schemeClr val="tx1"/>
                </a:solidFill>
                <a:latin typeface="Franklin Gothic Book" panose="020B0503020102020204" pitchFamily="34" charset="0"/>
              </a:defRPr>
            </a:lvl3pPr>
            <a:lvl4pPr algn="l" rtl="0" fontAlgn="base">
              <a:spcBef>
                <a:spcPct val="0"/>
              </a:spcBef>
              <a:spcAft>
                <a:spcPct val="0"/>
              </a:spcAft>
              <a:defRPr sz="4600">
                <a:solidFill>
                  <a:schemeClr val="tx1"/>
                </a:solidFill>
                <a:latin typeface="Franklin Gothic Book" panose="020B0503020102020204" pitchFamily="34" charset="0"/>
              </a:defRPr>
            </a:lvl4pPr>
            <a:lvl5pPr algn="l" rtl="0" fontAlgn="base">
              <a:spcBef>
                <a:spcPct val="0"/>
              </a:spcBef>
              <a:spcAft>
                <a:spcPct val="0"/>
              </a:spcAft>
              <a:defRPr sz="4600">
                <a:solidFill>
                  <a:schemeClr val="tx1"/>
                </a:solidFill>
                <a:latin typeface="Franklin Gothic Book" panose="020B0503020102020204" pitchFamily="34" charset="0"/>
              </a:defRPr>
            </a:lvl5pPr>
            <a:lvl6pPr marL="457200" algn="l" rtl="0" fontAlgn="base">
              <a:spcBef>
                <a:spcPct val="0"/>
              </a:spcBef>
              <a:spcAft>
                <a:spcPct val="0"/>
              </a:spcAft>
              <a:defRPr sz="4600">
                <a:solidFill>
                  <a:schemeClr val="tx1"/>
                </a:solidFill>
                <a:latin typeface="Franklin Gothic Book" panose="020B0503020102020204" pitchFamily="34" charset="0"/>
              </a:defRPr>
            </a:lvl6pPr>
            <a:lvl7pPr marL="914400" algn="l" rtl="0" fontAlgn="base">
              <a:spcBef>
                <a:spcPct val="0"/>
              </a:spcBef>
              <a:spcAft>
                <a:spcPct val="0"/>
              </a:spcAft>
              <a:defRPr sz="4600">
                <a:solidFill>
                  <a:schemeClr val="tx1"/>
                </a:solidFill>
                <a:latin typeface="Franklin Gothic Book" panose="020B0503020102020204" pitchFamily="34" charset="0"/>
              </a:defRPr>
            </a:lvl7pPr>
            <a:lvl8pPr marL="1371600" algn="l" rtl="0" fontAlgn="base">
              <a:spcBef>
                <a:spcPct val="0"/>
              </a:spcBef>
              <a:spcAft>
                <a:spcPct val="0"/>
              </a:spcAft>
              <a:defRPr sz="4600">
                <a:solidFill>
                  <a:schemeClr val="tx1"/>
                </a:solidFill>
                <a:latin typeface="Franklin Gothic Book" panose="020B0503020102020204" pitchFamily="34" charset="0"/>
              </a:defRPr>
            </a:lvl8pPr>
            <a:lvl9pPr marL="1828800" algn="l" rtl="0" fontAlgn="base">
              <a:spcBef>
                <a:spcPct val="0"/>
              </a:spcBef>
              <a:spcAft>
                <a:spcPct val="0"/>
              </a:spcAft>
              <a:defRPr sz="4600">
                <a:solidFill>
                  <a:schemeClr val="tx1"/>
                </a:solidFill>
                <a:latin typeface="Franklin Gothic Book" panose="020B0503020102020204" pitchFamily="34" charset="0"/>
              </a:defRPr>
            </a:lvl9pPr>
          </a:lstStyle>
          <a:p>
            <a:pPr algn="ctr"/>
            <a:r>
              <a:rPr lang="en-US" sz="3200" b="1" dirty="0" smtClean="0">
                <a:solidFill>
                  <a:schemeClr val="tx2"/>
                </a:solidFill>
              </a:rPr>
              <a:t>We are interested in air-sea gas transfer</a:t>
            </a:r>
          </a:p>
        </p:txBody>
      </p:sp>
      <p:sp>
        <p:nvSpPr>
          <p:cNvPr id="10" name="Content Placeholder 2"/>
          <p:cNvSpPr txBox="1">
            <a:spLocks/>
          </p:cNvSpPr>
          <p:nvPr/>
        </p:nvSpPr>
        <p:spPr bwMode="auto">
          <a:xfrm>
            <a:off x="4924424" y="2856932"/>
            <a:ext cx="3978275"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19100" indent="-3825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20000"/>
              </a:spcBef>
              <a:buClr>
                <a:schemeClr val="accent1"/>
              </a:buClr>
              <a:buSzPct val="80000"/>
              <a:buFont typeface="Wingdings 2" panose="05020102010507070707" pitchFamily="18" charset="2"/>
              <a:buChar char=""/>
            </a:pPr>
            <a:r>
              <a:rPr lang="en-US" sz="3000" dirty="0">
                <a:solidFill>
                  <a:schemeClr val="tx2"/>
                </a:solidFill>
              </a:rPr>
              <a:t>Spilling breaker</a:t>
            </a:r>
          </a:p>
        </p:txBody>
      </p:sp>
      <p:sp>
        <p:nvSpPr>
          <p:cNvPr id="11" name="Content Placeholder 2"/>
          <p:cNvSpPr txBox="1">
            <a:spLocks/>
          </p:cNvSpPr>
          <p:nvPr/>
        </p:nvSpPr>
        <p:spPr bwMode="auto">
          <a:xfrm>
            <a:off x="266699" y="2856932"/>
            <a:ext cx="3978275"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19100" indent="-3825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20000"/>
              </a:spcBef>
              <a:buClr>
                <a:schemeClr val="accent1"/>
              </a:buClr>
              <a:buSzPct val="80000"/>
              <a:buFont typeface="Wingdings 2" panose="05020102010507070707" pitchFamily="18" charset="2"/>
              <a:buChar char=""/>
            </a:pPr>
            <a:r>
              <a:rPr lang="en-US" sz="3000" dirty="0" smtClean="0">
                <a:solidFill>
                  <a:schemeClr val="tx2"/>
                </a:solidFill>
              </a:rPr>
              <a:t>Plunging breaker</a:t>
            </a:r>
            <a:endParaRPr lang="en-US" sz="3000" dirty="0">
              <a:solidFill>
                <a:schemeClr val="tx2"/>
              </a:solidFill>
            </a:endParaRPr>
          </a:p>
        </p:txBody>
      </p:sp>
      <p:sp>
        <p:nvSpPr>
          <p:cNvPr id="8" name="TextBox 7"/>
          <p:cNvSpPr txBox="1"/>
          <p:nvPr/>
        </p:nvSpPr>
        <p:spPr>
          <a:xfrm>
            <a:off x="2943056" y="4793084"/>
            <a:ext cx="3057335" cy="1015663"/>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pPr algn="ctr"/>
            <a:r>
              <a:rPr lang="en-US" sz="6000" b="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Yes!</a:t>
            </a:r>
          </a:p>
        </p:txBody>
      </p:sp>
      <p:sp>
        <p:nvSpPr>
          <p:cNvPr id="12" name="Cloud 11"/>
          <p:cNvSpPr/>
          <p:nvPr/>
        </p:nvSpPr>
        <p:spPr>
          <a:xfrm>
            <a:off x="5368923" y="3359726"/>
            <a:ext cx="3652838" cy="1403350"/>
          </a:xfrm>
          <a:prstGeom prst="cloud">
            <a:avLst/>
          </a:prstGeom>
          <a:ln>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effectLst>
                  <a:outerShdw blurRad="38100" dist="38100" dir="2700000" algn="tl">
                    <a:srgbClr val="000000">
                      <a:alpha val="43137"/>
                    </a:srgbClr>
                  </a:outerShdw>
                </a:effectLst>
              </a:rPr>
              <a:t>Answer question </a:t>
            </a:r>
            <a:r>
              <a:rPr lang="en-US" sz="2000" b="1" dirty="0" smtClean="0">
                <a:effectLst>
                  <a:outerShdw blurRad="38100" dist="38100" dir="2700000" algn="tl">
                    <a:srgbClr val="000000">
                      <a:alpha val="43137"/>
                    </a:srgbClr>
                  </a:outerShdw>
                </a:effectLst>
              </a:rPr>
              <a:t>#11 </a:t>
            </a:r>
            <a:r>
              <a:rPr lang="en-US" sz="2000" b="1" dirty="0">
                <a:effectLst>
                  <a:outerShdw blurRad="38100" dist="38100" dir="2700000" algn="tl">
                    <a:srgbClr val="000000">
                      <a:alpha val="43137"/>
                    </a:srgbClr>
                  </a:outerShdw>
                </a:effectLst>
              </a:rPr>
              <a:t>now</a:t>
            </a:r>
          </a:p>
        </p:txBody>
      </p:sp>
    </p:spTree>
    <p:extLst>
      <p:ext uri="{BB962C8B-B14F-4D97-AF65-F5344CB8AC3E}">
        <p14:creationId xmlns:p14="http://schemas.microsoft.com/office/powerpoint/2010/main" val="3264534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Content Placeholder 2"/>
          <p:cNvSpPr>
            <a:spLocks noGrp="1"/>
          </p:cNvSpPr>
          <p:nvPr>
            <p:ph idx="1"/>
          </p:nvPr>
        </p:nvSpPr>
        <p:spPr>
          <a:xfrm>
            <a:off x="457200" y="1734472"/>
            <a:ext cx="7416140" cy="1390774"/>
          </a:xfrm>
        </p:spPr>
        <p:txBody>
          <a:bodyPr/>
          <a:lstStyle/>
          <a:p>
            <a:r>
              <a:rPr lang="en-US" dirty="0" smtClean="0">
                <a:solidFill>
                  <a:schemeClr val="accent1"/>
                </a:solidFill>
                <a:effectLst>
                  <a:outerShdw blurRad="38100" dist="38100" dir="2700000" algn="tl">
                    <a:srgbClr val="000000">
                      <a:alpha val="43137"/>
                    </a:srgbClr>
                  </a:outerShdw>
                </a:effectLst>
              </a:rPr>
              <a:t>So how far have we come with our model?</a:t>
            </a:r>
          </a:p>
        </p:txBody>
      </p:sp>
      <p:sp>
        <p:nvSpPr>
          <p:cNvPr id="3" name="TextBox 2"/>
          <p:cNvSpPr txBox="1"/>
          <p:nvPr/>
        </p:nvSpPr>
        <p:spPr>
          <a:xfrm>
            <a:off x="621527" y="2767137"/>
            <a:ext cx="8016834" cy="1969770"/>
          </a:xfrm>
          <a:prstGeom prst="rect">
            <a:avLst/>
          </a:prstGeom>
          <a:noFill/>
        </p:spPr>
        <p:txBody>
          <a:bodyPr wrap="square">
            <a:spAutoFit/>
          </a:bodyPr>
          <a:lstStyle/>
          <a:p>
            <a:pPr fontAlgn="auto">
              <a:spcBef>
                <a:spcPts val="0"/>
              </a:spcBef>
              <a:spcAft>
                <a:spcPts val="0"/>
              </a:spcAft>
              <a:defRPr/>
            </a:pPr>
            <a:r>
              <a:rPr lang="en-US" u="sng"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Total air-sea gas model components:</a:t>
            </a:r>
          </a:p>
          <a:p>
            <a:pPr fontAlgn="auto">
              <a:spcBef>
                <a:spcPts val="0"/>
              </a:spcBef>
              <a:spcAft>
                <a:spcPts val="0"/>
              </a:spcAft>
              <a:defRPr/>
            </a:pPr>
            <a:endParaRPr lang="en-US" u="sng"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285750" indent="-285750" fontAlgn="auto">
              <a:spcBef>
                <a:spcPts val="0"/>
              </a:spcBef>
              <a:spcAft>
                <a:spcPts val="0"/>
              </a:spcAft>
              <a:buFont typeface="Arial" pitchFamily="34" charset="0"/>
              <a:buChar char="•"/>
              <a:defRPr/>
            </a:pPr>
            <a:r>
              <a:rPr lang="en-US"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Dissolved gas </a:t>
            </a:r>
            <a:r>
              <a:rPr lang="en-US"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model:</a:t>
            </a:r>
          </a:p>
          <a:p>
            <a:pPr marL="285750" indent="-285750" fontAlgn="auto">
              <a:spcBef>
                <a:spcPts val="0"/>
              </a:spcBef>
              <a:spcAft>
                <a:spcPts val="0"/>
              </a:spcAft>
              <a:buFont typeface="Arial" pitchFamily="34" charset="0"/>
              <a:buChar char="•"/>
              <a:defRPr/>
            </a:pPr>
            <a:endPar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285750" indent="-285750" fontAlgn="auto">
              <a:spcBef>
                <a:spcPts val="0"/>
              </a:spcBef>
              <a:spcAft>
                <a:spcPts val="0"/>
              </a:spcAft>
              <a:buFont typeface="Arial" pitchFamily="34" charset="0"/>
              <a:buChar char="•"/>
              <a:defRPr/>
            </a:pPr>
            <a:r>
              <a:rPr lang="en-US"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Bubble </a:t>
            </a:r>
            <a:r>
              <a:rPr lang="en-US"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model:</a:t>
            </a:r>
          </a:p>
          <a:p>
            <a:pPr marL="285750" indent="-285750" fontAlgn="auto">
              <a:spcBef>
                <a:spcPts val="0"/>
              </a:spcBef>
              <a:spcAft>
                <a:spcPts val="0"/>
              </a:spcAft>
              <a:buFont typeface="Arial" pitchFamily="34" charset="0"/>
              <a:buChar char="•"/>
              <a:defRPr/>
            </a:pPr>
            <a:endParaRPr lang="en-US" sz="1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285750" indent="-285750" fontAlgn="auto">
              <a:spcBef>
                <a:spcPts val="0"/>
              </a:spcBef>
              <a:spcAft>
                <a:spcPts val="0"/>
              </a:spcAft>
              <a:buFont typeface="Arial" pitchFamily="34" charset="0"/>
              <a:buChar char="•"/>
              <a:defRPr/>
            </a:pPr>
            <a:r>
              <a:rPr lang="en-US" i="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Dynamic </a:t>
            </a:r>
            <a:r>
              <a:rPr lang="en-US" i="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model:</a:t>
            </a:r>
            <a:endPar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 name="TextBox 5"/>
          <p:cNvSpPr txBox="1"/>
          <p:nvPr/>
        </p:nvSpPr>
        <p:spPr>
          <a:xfrm>
            <a:off x="3753799" y="4600021"/>
            <a:ext cx="1752290" cy="1169551"/>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US" sz="14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We have described how waves behave and the type of bubbles that are produced</a:t>
            </a:r>
            <a:endParaRPr lang="en-US" sz="1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cxnSp>
        <p:nvCxnSpPr>
          <p:cNvPr id="7" name="Straight Arrow Connector 6"/>
          <p:cNvCxnSpPr>
            <a:stCxn id="6" idx="1"/>
          </p:cNvCxnSpPr>
          <p:nvPr/>
        </p:nvCxnSpPr>
        <p:spPr>
          <a:xfrm flipH="1" flipV="1">
            <a:off x="2778827" y="4600021"/>
            <a:ext cx="974972" cy="584776"/>
          </a:xfrm>
          <a:prstGeom prst="straightConnector1">
            <a:avLst/>
          </a:prstGeom>
          <a:ln w="317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smtClean="0"/>
              <a:t>Modeling air-sea gas transfer</a:t>
            </a:r>
            <a:endParaRPr lang="en-US" dirty="0"/>
          </a:p>
        </p:txBody>
      </p:sp>
    </p:spTree>
    <p:extLst>
      <p:ext uri="{BB962C8B-B14F-4D97-AF65-F5344CB8AC3E}">
        <p14:creationId xmlns:p14="http://schemas.microsoft.com/office/powerpoint/2010/main" val="3566896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p:cNvSpPr>
            <a:spLocks noGrp="1"/>
          </p:cNvSpPr>
          <p:nvPr>
            <p:ph idx="1"/>
          </p:nvPr>
        </p:nvSpPr>
        <p:spPr>
          <a:xfrm>
            <a:off x="888206" y="1444625"/>
            <a:ext cx="7467600" cy="4525963"/>
          </a:xfrm>
        </p:spPr>
        <p:txBody>
          <a:bodyPr/>
          <a:lstStyle/>
          <a:p>
            <a:r>
              <a:rPr lang="en-US" sz="2800" dirty="0" smtClean="0"/>
              <a:t>CO</a:t>
            </a:r>
            <a:r>
              <a:rPr lang="en-US" sz="2800" baseline="-25000" dirty="0" smtClean="0"/>
              <a:t>2</a:t>
            </a:r>
            <a:r>
              <a:rPr lang="en-US" sz="2800" dirty="0" smtClean="0"/>
              <a:t> Saturation levels after wave breaking</a:t>
            </a:r>
          </a:p>
        </p:txBody>
      </p:sp>
      <p:grpSp>
        <p:nvGrpSpPr>
          <p:cNvPr id="29699" name="Group 9"/>
          <p:cNvGrpSpPr>
            <a:grpSpLocks/>
          </p:cNvGrpSpPr>
          <p:nvPr/>
        </p:nvGrpSpPr>
        <p:grpSpPr bwMode="auto">
          <a:xfrm>
            <a:off x="331788" y="2733675"/>
            <a:ext cx="2765425" cy="1928813"/>
            <a:chOff x="304799" y="2774345"/>
            <a:chExt cx="2766498" cy="1928923"/>
          </a:xfrm>
        </p:grpSpPr>
        <p:pic>
          <p:nvPicPr>
            <p:cNvPr id="29711" name="Picture 3"/>
            <p:cNvPicPr>
              <a:picLocks noChangeAspect="1" noChangeArrowheads="1"/>
            </p:cNvPicPr>
            <p:nvPr/>
          </p:nvPicPr>
          <p:blipFill>
            <a:blip r:embed="rId3">
              <a:extLst>
                <a:ext uri="{28A0092B-C50C-407E-A947-70E740481C1C}">
                  <a14:useLocalDpi xmlns:a14="http://schemas.microsoft.com/office/drawing/2010/main" val="0"/>
                </a:ext>
              </a:extLst>
            </a:blip>
            <a:srcRect b="75011"/>
            <a:stretch>
              <a:fillRect/>
            </a:stretch>
          </p:blipFill>
          <p:spPr bwMode="auto">
            <a:xfrm>
              <a:off x="304800" y="2774345"/>
              <a:ext cx="2766497" cy="904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2" name="Picture 6"/>
            <p:cNvPicPr>
              <a:picLocks noChangeAspect="1" noChangeArrowheads="1"/>
            </p:cNvPicPr>
            <p:nvPr/>
          </p:nvPicPr>
          <p:blipFill>
            <a:blip r:embed="rId3">
              <a:extLst>
                <a:ext uri="{28A0092B-C50C-407E-A947-70E740481C1C}">
                  <a14:useLocalDpi xmlns:a14="http://schemas.microsoft.com/office/drawing/2010/main" val="0"/>
                </a:ext>
              </a:extLst>
            </a:blip>
            <a:srcRect t="71698"/>
            <a:stretch>
              <a:fillRect/>
            </a:stretch>
          </p:blipFill>
          <p:spPr bwMode="auto">
            <a:xfrm>
              <a:off x="304799" y="3678865"/>
              <a:ext cx="2766497" cy="1024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9700" name="Group 10"/>
          <p:cNvGrpSpPr>
            <a:grpSpLocks/>
          </p:cNvGrpSpPr>
          <p:nvPr/>
        </p:nvGrpSpPr>
        <p:grpSpPr bwMode="auto">
          <a:xfrm>
            <a:off x="3303588" y="2757488"/>
            <a:ext cx="2730500" cy="1905000"/>
            <a:chOff x="3891103" y="3226605"/>
            <a:chExt cx="2731807" cy="1905444"/>
          </a:xfrm>
        </p:grpSpPr>
        <p:pic>
          <p:nvPicPr>
            <p:cNvPr id="29709" name="Picture 4"/>
            <p:cNvPicPr>
              <a:picLocks noChangeAspect="1" noChangeArrowheads="1"/>
            </p:cNvPicPr>
            <p:nvPr/>
          </p:nvPicPr>
          <p:blipFill>
            <a:blip r:embed="rId4">
              <a:extLst>
                <a:ext uri="{28A0092B-C50C-407E-A947-70E740481C1C}">
                  <a14:useLocalDpi xmlns:a14="http://schemas.microsoft.com/office/drawing/2010/main" val="0"/>
                </a:ext>
              </a:extLst>
            </a:blip>
            <a:srcRect t="71111"/>
            <a:stretch>
              <a:fillRect/>
            </a:stretch>
          </p:blipFill>
          <p:spPr bwMode="auto">
            <a:xfrm>
              <a:off x="3891103" y="4086381"/>
              <a:ext cx="2731807" cy="1045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0" name="Picture 7"/>
            <p:cNvPicPr>
              <a:picLocks noChangeAspect="1" noChangeArrowheads="1"/>
            </p:cNvPicPr>
            <p:nvPr/>
          </p:nvPicPr>
          <p:blipFill>
            <a:blip r:embed="rId4">
              <a:extLst>
                <a:ext uri="{28A0092B-C50C-407E-A947-70E740481C1C}">
                  <a14:useLocalDpi xmlns:a14="http://schemas.microsoft.com/office/drawing/2010/main" val="0"/>
                </a:ext>
              </a:extLst>
            </a:blip>
            <a:srcRect b="76247"/>
            <a:stretch>
              <a:fillRect/>
            </a:stretch>
          </p:blipFill>
          <p:spPr bwMode="auto">
            <a:xfrm>
              <a:off x="3891103" y="3226605"/>
              <a:ext cx="2731807" cy="859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9701" name="Group 11"/>
          <p:cNvGrpSpPr>
            <a:grpSpLocks/>
          </p:cNvGrpSpPr>
          <p:nvPr/>
        </p:nvGrpSpPr>
        <p:grpSpPr bwMode="auto">
          <a:xfrm>
            <a:off x="6192838" y="2757488"/>
            <a:ext cx="2765425" cy="1882775"/>
            <a:chOff x="6008407" y="619481"/>
            <a:chExt cx="2766496" cy="1882848"/>
          </a:xfrm>
        </p:grpSpPr>
        <p:pic>
          <p:nvPicPr>
            <p:cNvPr id="29707" name="Picture 5"/>
            <p:cNvPicPr>
              <a:picLocks noChangeAspect="1" noChangeArrowheads="1"/>
            </p:cNvPicPr>
            <p:nvPr/>
          </p:nvPicPr>
          <p:blipFill>
            <a:blip r:embed="rId5">
              <a:extLst>
                <a:ext uri="{28A0092B-C50C-407E-A947-70E740481C1C}">
                  <a14:useLocalDpi xmlns:a14="http://schemas.microsoft.com/office/drawing/2010/main" val="0"/>
                </a:ext>
              </a:extLst>
            </a:blip>
            <a:srcRect t="71111"/>
            <a:stretch>
              <a:fillRect/>
            </a:stretch>
          </p:blipFill>
          <p:spPr bwMode="auto">
            <a:xfrm>
              <a:off x="6008407" y="1456661"/>
              <a:ext cx="2766496" cy="1045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8" name="Picture 8"/>
            <p:cNvPicPr>
              <a:picLocks noChangeAspect="1" noChangeArrowheads="1"/>
            </p:cNvPicPr>
            <p:nvPr/>
          </p:nvPicPr>
          <p:blipFill>
            <a:blip r:embed="rId5">
              <a:extLst>
                <a:ext uri="{28A0092B-C50C-407E-A947-70E740481C1C}">
                  <a14:useLocalDpi xmlns:a14="http://schemas.microsoft.com/office/drawing/2010/main" val="0"/>
                </a:ext>
              </a:extLst>
            </a:blip>
            <a:srcRect b="76871"/>
            <a:stretch>
              <a:fillRect/>
            </a:stretch>
          </p:blipFill>
          <p:spPr bwMode="auto">
            <a:xfrm>
              <a:off x="6008407" y="619481"/>
              <a:ext cx="2766496" cy="837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9702" name="TextBox 12"/>
          <p:cNvSpPr txBox="1">
            <a:spLocks noChangeArrowheads="1"/>
          </p:cNvSpPr>
          <p:nvPr/>
        </p:nvSpPr>
        <p:spPr bwMode="auto">
          <a:xfrm>
            <a:off x="1177925" y="2209800"/>
            <a:ext cx="11271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dirty="0"/>
              <a:t>t = 3 sec </a:t>
            </a:r>
          </a:p>
        </p:txBody>
      </p:sp>
      <p:sp>
        <p:nvSpPr>
          <p:cNvPr id="29703" name="TextBox 13"/>
          <p:cNvSpPr txBox="1">
            <a:spLocks noChangeArrowheads="1"/>
          </p:cNvSpPr>
          <p:nvPr/>
        </p:nvSpPr>
        <p:spPr bwMode="auto">
          <a:xfrm>
            <a:off x="3994150" y="2220913"/>
            <a:ext cx="12557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t>t = 15 sec </a:t>
            </a:r>
          </a:p>
        </p:txBody>
      </p:sp>
      <p:sp>
        <p:nvSpPr>
          <p:cNvPr id="29704" name="TextBox 14"/>
          <p:cNvSpPr txBox="1">
            <a:spLocks noChangeArrowheads="1"/>
          </p:cNvSpPr>
          <p:nvPr/>
        </p:nvSpPr>
        <p:spPr bwMode="auto">
          <a:xfrm>
            <a:off x="6948488" y="2209800"/>
            <a:ext cx="12557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t>t = 70 sec </a:t>
            </a:r>
          </a:p>
        </p:txBody>
      </p:sp>
      <p:sp>
        <p:nvSpPr>
          <p:cNvPr id="29705" name="Rectangle 15"/>
          <p:cNvSpPr>
            <a:spLocks noChangeArrowheads="1"/>
          </p:cNvSpPr>
          <p:nvPr/>
        </p:nvSpPr>
        <p:spPr bwMode="auto">
          <a:xfrm>
            <a:off x="96838" y="5022181"/>
            <a:ext cx="45720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sz="2200" dirty="0"/>
              <a:t>Bubbles obey the ideal gas law</a:t>
            </a:r>
          </a:p>
          <a:p>
            <a:pPr algn="ctr"/>
            <a:r>
              <a:rPr lang="en-US" sz="2200" dirty="0"/>
              <a:t>Remember your PTV sticks!</a:t>
            </a:r>
          </a:p>
        </p:txBody>
      </p:sp>
      <p:sp>
        <p:nvSpPr>
          <p:cNvPr id="29706" name="TextBox 16"/>
          <p:cNvSpPr txBox="1">
            <a:spLocks noChangeArrowheads="1"/>
          </p:cNvSpPr>
          <p:nvPr/>
        </p:nvSpPr>
        <p:spPr bwMode="auto">
          <a:xfrm>
            <a:off x="6804025" y="4662488"/>
            <a:ext cx="21542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t>Liang, et. al. (2011)</a:t>
            </a:r>
          </a:p>
        </p:txBody>
      </p:sp>
      <p:sp>
        <p:nvSpPr>
          <p:cNvPr id="18" name="Cloud 17"/>
          <p:cNvSpPr/>
          <p:nvPr/>
        </p:nvSpPr>
        <p:spPr>
          <a:xfrm>
            <a:off x="4299046" y="5232401"/>
            <a:ext cx="4613178" cy="1403350"/>
          </a:xfrm>
          <a:prstGeom prst="cloud">
            <a:avLst/>
          </a:prstGeom>
          <a:ln>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effectLst>
                  <a:outerShdw blurRad="38100" dist="38100" dir="2700000" algn="tl">
                    <a:srgbClr val="000000">
                      <a:alpha val="43137"/>
                    </a:srgbClr>
                  </a:outerShdw>
                </a:effectLst>
              </a:rPr>
              <a:t>Answer </a:t>
            </a:r>
            <a:r>
              <a:rPr lang="en-US" sz="2000" b="1" dirty="0" smtClean="0">
                <a:effectLst>
                  <a:outerShdw blurRad="38100" dist="38100" dir="2700000" algn="tl">
                    <a:srgbClr val="000000">
                      <a:alpha val="43137"/>
                    </a:srgbClr>
                  </a:outerShdw>
                </a:effectLst>
              </a:rPr>
              <a:t>questions #12, #13 and #14 </a:t>
            </a:r>
            <a:r>
              <a:rPr lang="en-US" sz="2000" b="1" dirty="0">
                <a:effectLst>
                  <a:outerShdw blurRad="38100" dist="38100" dir="2700000" algn="tl">
                    <a:srgbClr val="000000">
                      <a:alpha val="43137"/>
                    </a:srgbClr>
                  </a:outerShdw>
                </a:effectLst>
              </a:rPr>
              <a:t>now</a:t>
            </a:r>
          </a:p>
        </p:txBody>
      </p:sp>
      <p:sp>
        <p:nvSpPr>
          <p:cNvPr id="2" name="Title 1"/>
          <p:cNvSpPr>
            <a:spLocks noGrp="1"/>
          </p:cNvSpPr>
          <p:nvPr>
            <p:ph type="title"/>
          </p:nvPr>
        </p:nvSpPr>
        <p:spPr/>
        <p:txBody>
          <a:bodyPr/>
          <a:lstStyle/>
          <a:p>
            <a:r>
              <a:rPr lang="en-US" dirty="0" smtClean="0"/>
              <a:t>Let’s look at some model results</a:t>
            </a:r>
            <a:endParaRPr lang="en-US" dirty="0"/>
          </a:p>
        </p:txBody>
      </p:sp>
    </p:spTree>
    <p:extLst>
      <p:ext uri="{BB962C8B-B14F-4D97-AF65-F5344CB8AC3E}">
        <p14:creationId xmlns:p14="http://schemas.microsoft.com/office/powerpoint/2010/main" val="3820117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507" y="0"/>
            <a:ext cx="8204985" cy="6858000"/>
          </a:xfrm>
          <a:prstGeom prst="rect">
            <a:avLst/>
          </a:prstGeom>
        </p:spPr>
      </p:pic>
      <p:sp>
        <p:nvSpPr>
          <p:cNvPr id="5" name="Oval 4"/>
          <p:cNvSpPr/>
          <p:nvPr/>
        </p:nvSpPr>
        <p:spPr>
          <a:xfrm>
            <a:off x="6110355" y="1337777"/>
            <a:ext cx="1729101" cy="2448233"/>
          </a:xfrm>
          <a:prstGeom prst="ellipse">
            <a:avLst/>
          </a:prstGeom>
          <a:noFill/>
          <a:ln w="635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1048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2760" y="1417638"/>
            <a:ext cx="5152099" cy="4411684"/>
          </a:xfrm>
        </p:spPr>
        <p:txBody>
          <a:bodyPr/>
          <a:lstStyle/>
          <a:p>
            <a:r>
              <a:rPr lang="en-US" sz="2200" dirty="0" smtClean="0">
                <a:latin typeface="Arial" panose="020B0604020202020204" pitchFamily="34" charset="0"/>
                <a:cs typeface="Arial" panose="020B0604020202020204" pitchFamily="34" charset="0"/>
              </a:rPr>
              <a:t>Satellite </a:t>
            </a:r>
            <a:r>
              <a:rPr lang="en-US" sz="2200" dirty="0">
                <a:latin typeface="Arial" panose="020B0604020202020204" pitchFamily="34" charset="0"/>
                <a:cs typeface="Arial" panose="020B0604020202020204" pitchFamily="34" charset="0"/>
              </a:rPr>
              <a:t>altimeters can measure the </a:t>
            </a:r>
            <a:r>
              <a:rPr lang="en-US" sz="2200" dirty="0" smtClean="0">
                <a:latin typeface="Arial" panose="020B0604020202020204" pitchFamily="34" charset="0"/>
                <a:cs typeface="Arial" panose="020B0604020202020204" pitchFamily="34" charset="0"/>
              </a:rPr>
              <a:t>slope of waves generated by wind. </a:t>
            </a:r>
            <a:endParaRPr lang="en-US" sz="22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7286" y="274638"/>
            <a:ext cx="3298166" cy="3172836"/>
          </a:xfrm>
          <a:prstGeom prst="rect">
            <a:avLst/>
          </a:prstGeom>
        </p:spPr>
      </p:pic>
      <p:pic>
        <p:nvPicPr>
          <p:cNvPr id="4" name="Content Placeholder 5"/>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1904218" y="2774556"/>
            <a:ext cx="5149724" cy="343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1904217" y="6211669"/>
            <a:ext cx="5149725" cy="646331"/>
          </a:xfrm>
          <a:prstGeom prst="rect">
            <a:avLst/>
          </a:prstGeom>
          <a:solidFill>
            <a:schemeClr val="bg1"/>
          </a:solidFill>
        </p:spPr>
        <p:txBody>
          <a:bodyPr wrap="square" rtlCol="0">
            <a:spAutoFit/>
          </a:bodyPr>
          <a:lstStyle/>
          <a:p>
            <a:pPr algn="ctr"/>
            <a:r>
              <a:rPr lang="en-US" sz="1200" dirty="0"/>
              <a:t>Significant Wave Height (m) forecast for December 15, 2011, 10:00 Paris local time, the winter storm Joachim over Europe is clearly marked.</a:t>
            </a:r>
          </a:p>
          <a:p>
            <a:pPr algn="ctr"/>
            <a:endParaRPr lang="en-US" sz="1200" dirty="0"/>
          </a:p>
        </p:txBody>
      </p:sp>
      <p:sp>
        <p:nvSpPr>
          <p:cNvPr id="5" name="Title 4"/>
          <p:cNvSpPr>
            <a:spLocks noGrp="1"/>
          </p:cNvSpPr>
          <p:nvPr>
            <p:ph type="title"/>
          </p:nvPr>
        </p:nvSpPr>
        <p:spPr/>
        <p:txBody>
          <a:bodyPr/>
          <a:lstStyle/>
          <a:p>
            <a:pPr algn="l"/>
            <a:r>
              <a:rPr lang="en-US" dirty="0" smtClean="0"/>
              <a:t>         Satellite altimeters</a:t>
            </a:r>
            <a:endParaRPr lang="en-US" dirty="0"/>
          </a:p>
        </p:txBody>
      </p:sp>
    </p:spTree>
    <p:extLst>
      <p:ext uri="{BB962C8B-B14F-4D97-AF65-F5344CB8AC3E}">
        <p14:creationId xmlns:p14="http://schemas.microsoft.com/office/powerpoint/2010/main" val="2481003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715" y="1518599"/>
            <a:ext cx="7467600" cy="969043"/>
          </a:xfrm>
        </p:spPr>
        <p:txBody>
          <a:bodyPr/>
          <a:lstStyle/>
          <a:p>
            <a:pPr marL="144462" indent="-382588">
              <a:buSzPct val="80000"/>
              <a:buFont typeface="Wingdings 2" panose="05020102010507070707" pitchFamily="18" charset="2"/>
              <a:buChar char=""/>
            </a:pPr>
            <a:endParaRPr lang="en-US" sz="1200" dirty="0" smtClean="0"/>
          </a:p>
          <a:p>
            <a:pPr marL="144462" indent="-382588">
              <a:buSzPct val="80000"/>
              <a:buFont typeface="Wingdings 2" panose="05020102010507070707" pitchFamily="18" charset="2"/>
              <a:buChar char=""/>
            </a:pPr>
            <a:r>
              <a:rPr lang="en-US" sz="2400" dirty="0" smtClean="0"/>
              <a:t>Do all bubbles transfer gas equally?</a:t>
            </a:r>
            <a:endParaRPr lang="en-US" sz="2400" dirty="0">
              <a:latin typeface="Arial" panose="020B0604020202020204" pitchFamily="34" charset="0"/>
              <a:cs typeface="Arial" panose="020B0604020202020204" pitchFamily="34" charset="0"/>
            </a:endParaRPr>
          </a:p>
        </p:txBody>
      </p:sp>
      <p:pic>
        <p:nvPicPr>
          <p:cNvPr id="5" name="Picture 2" descr="C:\Users\swalstea\Desktop\Global Impact of CO2\tidal_front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8515" y="2518608"/>
            <a:ext cx="4330880" cy="263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C:\Users\swalstea\Desktop\Global Impact of CO2\whitecap_automati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346" y="3773492"/>
            <a:ext cx="5088576" cy="2760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58902" y="5173348"/>
            <a:ext cx="18004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dirty="0" err="1" smtClean="0"/>
              <a:t>Baschek</a:t>
            </a:r>
            <a:r>
              <a:rPr lang="en-US" dirty="0" smtClean="0"/>
              <a:t> (2006)</a:t>
            </a:r>
            <a:endParaRPr lang="en-US" dirty="0"/>
          </a:p>
        </p:txBody>
      </p:sp>
      <p:sp>
        <p:nvSpPr>
          <p:cNvPr id="7" name="TextBox 6"/>
          <p:cNvSpPr txBox="1">
            <a:spLocks noChangeArrowheads="1"/>
          </p:cNvSpPr>
          <p:nvPr/>
        </p:nvSpPr>
        <p:spPr bwMode="auto">
          <a:xfrm>
            <a:off x="3663092" y="6184897"/>
            <a:ext cx="19543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dirty="0" smtClean="0"/>
              <a:t>Callaghan (2009)</a:t>
            </a:r>
            <a:endParaRPr lang="en-US" dirty="0"/>
          </a:p>
        </p:txBody>
      </p:sp>
      <p:sp>
        <p:nvSpPr>
          <p:cNvPr id="8" name="TextBox 7"/>
          <p:cNvSpPr txBox="1"/>
          <p:nvPr/>
        </p:nvSpPr>
        <p:spPr>
          <a:xfrm>
            <a:off x="349795" y="3073281"/>
            <a:ext cx="2820609" cy="923330"/>
          </a:xfrm>
          <a:prstGeom prst="rect">
            <a:avLst/>
          </a:prstGeom>
          <a:noFill/>
        </p:spPr>
        <p:txBody>
          <a:bodyPr wrap="square" rtlCol="0">
            <a:spAutoFit/>
          </a:bodyPr>
          <a:lstStyle/>
          <a:p>
            <a:pPr marL="0" lvl="1" algn="ctr"/>
            <a:r>
              <a:rPr lang="en-US" dirty="0">
                <a:latin typeface="Arial" panose="020B0604020202020204" pitchFamily="34" charset="0"/>
                <a:cs typeface="Arial" panose="020B0604020202020204" pitchFamily="34" charset="0"/>
              </a:rPr>
              <a:t>Use </a:t>
            </a:r>
            <a:r>
              <a:rPr lang="en-US" dirty="0" smtClean="0">
                <a:latin typeface="Arial" panose="020B0604020202020204" pitchFamily="34" charset="0"/>
                <a:cs typeface="Arial" panose="020B0604020202020204" pitchFamily="34" charset="0"/>
              </a:rPr>
              <a:t>the satellite image </a:t>
            </a:r>
            <a:r>
              <a:rPr lang="en-US" dirty="0" err="1" smtClean="0">
                <a:latin typeface="Arial" panose="020B0604020202020204" pitchFamily="34" charset="0"/>
                <a:cs typeface="Arial" panose="020B0604020202020204" pitchFamily="34" charset="0"/>
              </a:rPr>
              <a:t>whitecapping</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model</a:t>
            </a:r>
          </a:p>
          <a:p>
            <a:pPr algn="ctr"/>
            <a:endParaRPr lang="en-US" dirty="0">
              <a:latin typeface="Arial" panose="020B0604020202020204" pitchFamily="34" charset="0"/>
              <a:cs typeface="Arial" panose="020B0604020202020204" pitchFamily="34" charset="0"/>
            </a:endParaRPr>
          </a:p>
        </p:txBody>
      </p:sp>
      <p:sp>
        <p:nvSpPr>
          <p:cNvPr id="9" name="Title 8"/>
          <p:cNvSpPr>
            <a:spLocks noGrp="1"/>
          </p:cNvSpPr>
          <p:nvPr>
            <p:ph type="title"/>
          </p:nvPr>
        </p:nvSpPr>
        <p:spPr/>
        <p:txBody>
          <a:bodyPr/>
          <a:lstStyle/>
          <a:p>
            <a:r>
              <a:rPr lang="en-US" sz="2800" dirty="0" smtClean="0"/>
              <a:t>Imaging technology</a:t>
            </a:r>
            <a:endParaRPr lang="en-US" sz="2800" dirty="0"/>
          </a:p>
        </p:txBody>
      </p:sp>
    </p:spTree>
    <p:extLst>
      <p:ext uri="{BB962C8B-B14F-4D97-AF65-F5344CB8AC3E}">
        <p14:creationId xmlns:p14="http://schemas.microsoft.com/office/powerpoint/2010/main" val="1364893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1625" y="1383475"/>
            <a:ext cx="8342416" cy="4903005"/>
          </a:xfrm>
        </p:spPr>
        <p:txBody>
          <a:bodyPr/>
          <a:lstStyle/>
          <a:p>
            <a:pPr marL="0" indent="0">
              <a:buNone/>
            </a:pPr>
            <a:r>
              <a:rPr lang="en-US" sz="1200" dirty="0" smtClean="0"/>
              <a:t/>
            </a:r>
            <a:br>
              <a:rPr lang="en-US" sz="1200" dirty="0" smtClean="0"/>
            </a:br>
            <a:r>
              <a:rPr lang="en-US" sz="2800" dirty="0" err="1" smtClean="0"/>
              <a:t>Oceanflux</a:t>
            </a:r>
            <a:r>
              <a:rPr lang="en-US" sz="2800" dirty="0" smtClean="0"/>
              <a:t> Greenhouse Gases project</a:t>
            </a:r>
          </a:p>
        </p:txBody>
      </p:sp>
      <p:pic>
        <p:nvPicPr>
          <p:cNvPr id="4"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395413" y="2203983"/>
            <a:ext cx="6346823" cy="3714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dirty="0" smtClean="0"/>
              <a:t>Who actually does this?</a:t>
            </a:r>
            <a:endParaRPr lang="en-US" dirty="0"/>
          </a:p>
        </p:txBody>
      </p:sp>
      <p:sp>
        <p:nvSpPr>
          <p:cNvPr id="5" name="TextBox 4"/>
          <p:cNvSpPr txBox="1"/>
          <p:nvPr/>
        </p:nvSpPr>
        <p:spPr>
          <a:xfrm>
            <a:off x="4953231" y="5963314"/>
            <a:ext cx="3882794" cy="646331"/>
          </a:xfrm>
          <a:prstGeom prst="rect">
            <a:avLst/>
          </a:prstGeom>
          <a:noFill/>
        </p:spPr>
        <p:txBody>
          <a:bodyPr wrap="none" rtlCol="0">
            <a:spAutoFit/>
          </a:bodyPr>
          <a:lstStyle/>
          <a:p>
            <a:r>
              <a:rPr lang="en-US" dirty="0"/>
              <a:t>(funded by European Space Agency)</a:t>
            </a:r>
          </a:p>
          <a:p>
            <a:endParaRPr lang="en-US" dirty="0"/>
          </a:p>
        </p:txBody>
      </p:sp>
    </p:spTree>
    <p:extLst>
      <p:ext uri="{BB962C8B-B14F-4D97-AF65-F5344CB8AC3E}">
        <p14:creationId xmlns:p14="http://schemas.microsoft.com/office/powerpoint/2010/main" val="3883988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000" dirty="0" smtClean="0"/>
              <a:t/>
            </a:r>
            <a:br>
              <a:rPr lang="en-US" sz="2000" dirty="0" smtClean="0"/>
            </a:br>
            <a:r>
              <a:rPr lang="en-US" sz="4000" dirty="0" smtClean="0"/>
              <a:t>Air-sea gas transfer</a:t>
            </a:r>
            <a:endParaRPr lang="en-US" sz="4000" dirty="0"/>
          </a:p>
        </p:txBody>
      </p:sp>
      <p:sp>
        <p:nvSpPr>
          <p:cNvPr id="4" name="Text Placeholder 3"/>
          <p:cNvSpPr>
            <a:spLocks noGrp="1"/>
          </p:cNvSpPr>
          <p:nvPr>
            <p:ph type="body" sz="half" idx="2"/>
          </p:nvPr>
        </p:nvSpPr>
        <p:spPr/>
        <p:txBody>
          <a:bodyPr/>
          <a:lstStyle/>
          <a:p>
            <a:pPr marL="36512"/>
            <a:r>
              <a:rPr lang="en-US" sz="2600" dirty="0"/>
              <a:t>Who cares?</a:t>
            </a:r>
          </a:p>
          <a:p>
            <a:pPr marL="285750" indent="-285750">
              <a:buFont typeface="Arial" panose="020B0604020202020204" pitchFamily="34" charset="0"/>
              <a:buChar char="•"/>
            </a:pPr>
            <a:r>
              <a:rPr lang="en-US" sz="1800" dirty="0"/>
              <a:t>Policy makers</a:t>
            </a:r>
          </a:p>
          <a:p>
            <a:pPr marL="285750" indent="-285750">
              <a:buFont typeface="Arial" panose="020B0604020202020204" pitchFamily="34" charset="0"/>
              <a:buChar char="•"/>
            </a:pPr>
            <a:r>
              <a:rPr lang="en-US" sz="1800" dirty="0"/>
              <a:t>Biologists</a:t>
            </a:r>
          </a:p>
          <a:p>
            <a:pPr marL="285750" indent="-285750">
              <a:buFont typeface="Arial" panose="020B0604020202020204" pitchFamily="34" charset="0"/>
              <a:buChar char="•"/>
            </a:pPr>
            <a:r>
              <a:rPr lang="en-US" sz="1800" dirty="0"/>
              <a:t>Car manufacturers</a:t>
            </a:r>
          </a:p>
          <a:p>
            <a:pPr marL="285750" indent="-285750">
              <a:buFont typeface="Arial" panose="020B0604020202020204" pitchFamily="34" charset="0"/>
              <a:buChar char="•"/>
            </a:pPr>
            <a:r>
              <a:rPr lang="en-US" sz="1800" dirty="0"/>
              <a:t>Climate scientists</a:t>
            </a:r>
          </a:p>
          <a:p>
            <a:pPr marL="285750" indent="-285750">
              <a:buFont typeface="Arial" panose="020B0604020202020204" pitchFamily="34" charset="0"/>
              <a:buChar char="•"/>
            </a:pPr>
            <a:r>
              <a:rPr lang="en-US" sz="1800" dirty="0"/>
              <a:t>Green technology engineers</a:t>
            </a:r>
          </a:p>
          <a:p>
            <a:pPr marL="285750" indent="-285750">
              <a:buFont typeface="Arial" panose="020B0604020202020204" pitchFamily="34" charset="0"/>
              <a:buChar char="•"/>
            </a:pPr>
            <a:r>
              <a:rPr lang="en-US" sz="1800" dirty="0"/>
              <a:t>Fisheries management</a:t>
            </a:r>
          </a:p>
          <a:p>
            <a:pPr marL="285750" indent="-285750">
              <a:buFont typeface="Arial" panose="020B0604020202020204" pitchFamily="34" charset="0"/>
              <a:buChar char="•"/>
            </a:pPr>
            <a:r>
              <a:rPr lang="en-US" sz="1800" dirty="0"/>
              <a:t>Power supply companies</a:t>
            </a:r>
          </a:p>
          <a:p>
            <a:pPr marL="285750" indent="-285750">
              <a:buFont typeface="Arial" panose="020B0604020202020204" pitchFamily="34" charset="0"/>
              <a:buChar char="•"/>
            </a:pPr>
            <a:r>
              <a:rPr lang="en-US" sz="1800" dirty="0"/>
              <a:t>Shipping industry</a:t>
            </a:r>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5664" y="644615"/>
            <a:ext cx="4316822" cy="4603246"/>
          </a:xfrm>
          <a:prstGeom prst="rect">
            <a:avLst/>
          </a:prstGeom>
        </p:spPr>
      </p:pic>
    </p:spTree>
    <p:extLst>
      <p:ext uri="{BB962C8B-B14F-4D97-AF65-F5344CB8AC3E}">
        <p14:creationId xmlns:p14="http://schemas.microsoft.com/office/powerpoint/2010/main" val="2987960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525463" y="2736850"/>
            <a:ext cx="8318286" cy="3338513"/>
          </a:xfrm>
        </p:spPr>
        <p:txBody>
          <a:bodyPr>
            <a:noAutofit/>
          </a:bodyPr>
          <a:lstStyle/>
          <a:p>
            <a:pPr marL="285750" indent="-285750" algn="l" eaLnBrk="1" fontAlgn="auto" hangingPunct="1">
              <a:buFont typeface="Wingdings" charset="2"/>
              <a:buChar char="§"/>
              <a:defRPr/>
            </a:pPr>
            <a:endParaRPr lang="en-US" dirty="0" smtClean="0">
              <a:ea typeface="ＭＳ Ｐゴシック" charset="0"/>
            </a:endParaRPr>
          </a:p>
          <a:p>
            <a:pPr marL="285750" indent="-285750" algn="l" eaLnBrk="1" fontAlgn="auto" hangingPunct="1">
              <a:buFont typeface="Wingdings" charset="2"/>
              <a:buChar char="§"/>
              <a:defRPr/>
            </a:pPr>
            <a:r>
              <a:rPr lang="en-US" dirty="0" smtClean="0">
                <a:ea typeface="ＭＳ Ｐゴシック" charset="0"/>
              </a:rPr>
              <a:t>Fate of anthropogenic CO</a:t>
            </a:r>
            <a:r>
              <a:rPr lang="en-US" baseline="-25000" dirty="0" smtClean="0">
                <a:ea typeface="ＭＳ Ｐゴシック" charset="0"/>
              </a:rPr>
              <a:t>2</a:t>
            </a:r>
            <a:r>
              <a:rPr lang="en-US" dirty="0" smtClean="0">
                <a:ea typeface="ＭＳ Ｐゴシック" charset="0"/>
              </a:rPr>
              <a:t> is in ocean</a:t>
            </a:r>
            <a:endParaRPr lang="en-US" baseline="-25000" dirty="0">
              <a:ea typeface="ＭＳ Ｐゴシック" charset="0"/>
            </a:endParaRPr>
          </a:p>
          <a:p>
            <a:pPr marL="285750" indent="-285750" algn="l" eaLnBrk="1" fontAlgn="auto" hangingPunct="1">
              <a:buFont typeface="Wingdings" charset="2"/>
              <a:buChar char="§"/>
              <a:defRPr/>
            </a:pPr>
            <a:endParaRPr lang="en-US" dirty="0" smtClean="0">
              <a:ea typeface="ＭＳ Ｐゴシック" charset="0"/>
            </a:endParaRPr>
          </a:p>
          <a:p>
            <a:pPr marL="285750" indent="-285750" algn="l" eaLnBrk="1" fontAlgn="auto" hangingPunct="1">
              <a:buFont typeface="Wingdings" charset="2"/>
              <a:buChar char="§"/>
              <a:defRPr/>
            </a:pPr>
            <a:r>
              <a:rPr lang="en-US" dirty="0" smtClean="0">
                <a:ea typeface="ＭＳ Ｐゴシック" charset="0"/>
              </a:rPr>
              <a:t>2-box model not sufficient</a:t>
            </a:r>
          </a:p>
          <a:p>
            <a:pPr marL="285750" indent="-285750" algn="l" eaLnBrk="1" fontAlgn="auto" hangingPunct="1">
              <a:buFont typeface="Wingdings" charset="2"/>
              <a:buChar char="§"/>
              <a:defRPr/>
            </a:pPr>
            <a:endParaRPr lang="en-US" dirty="0" smtClean="0">
              <a:ea typeface="ＭＳ Ｐゴシック" charset="0"/>
            </a:endParaRPr>
          </a:p>
          <a:p>
            <a:pPr marL="285750" indent="-285750" algn="l" eaLnBrk="1" fontAlgn="auto" hangingPunct="1">
              <a:buFont typeface="Wingdings" charset="2"/>
              <a:buChar char="§"/>
              <a:defRPr/>
            </a:pPr>
            <a:r>
              <a:rPr lang="en-US" dirty="0" smtClean="0">
                <a:ea typeface="ＭＳ Ｐゴシック" charset="0"/>
              </a:rPr>
              <a:t>Bubbles and breaking waves must be included</a:t>
            </a:r>
          </a:p>
          <a:p>
            <a:pPr marL="285750" indent="-285750" algn="l" eaLnBrk="1" fontAlgn="auto" hangingPunct="1">
              <a:buFont typeface="Wingdings" charset="2"/>
              <a:buChar char="§"/>
              <a:defRPr/>
            </a:pPr>
            <a:endParaRPr lang="en-US" dirty="0">
              <a:ea typeface="ＭＳ Ｐゴシック" charset="0"/>
            </a:endParaRPr>
          </a:p>
          <a:p>
            <a:pPr marL="285750" indent="-285750" algn="l" eaLnBrk="1" fontAlgn="auto" hangingPunct="1">
              <a:buFont typeface="Wingdings" charset="2"/>
              <a:buChar char="§"/>
              <a:defRPr/>
            </a:pPr>
            <a:r>
              <a:rPr lang="en-US" dirty="0" smtClean="0">
                <a:ea typeface="ＭＳ Ｐゴシック" charset="0"/>
              </a:rPr>
              <a:t>Global measurement techniques</a:t>
            </a:r>
          </a:p>
          <a:p>
            <a:pPr marL="285750" indent="-285750" algn="l" eaLnBrk="1" fontAlgn="auto" hangingPunct="1">
              <a:buFont typeface="Wingdings" charset="2"/>
              <a:buChar char="§"/>
              <a:defRPr/>
            </a:pPr>
            <a:endParaRPr lang="en-US" dirty="0">
              <a:ea typeface="ＭＳ Ｐゴシック" charset="0"/>
            </a:endParaRPr>
          </a:p>
          <a:p>
            <a:pPr marL="285750" indent="-285750" algn="l" eaLnBrk="1" fontAlgn="auto" hangingPunct="1">
              <a:buFont typeface="Wingdings" charset="2"/>
              <a:buChar char="§"/>
              <a:defRPr/>
            </a:pPr>
            <a:r>
              <a:rPr lang="en-US" dirty="0" smtClean="0">
                <a:ea typeface="ＭＳ Ｐゴシック" charset="0"/>
              </a:rPr>
              <a:t>Air-sea gas flux model results</a:t>
            </a:r>
          </a:p>
          <a:p>
            <a:pPr marL="285750" indent="-285750" algn="l" eaLnBrk="1" fontAlgn="auto" hangingPunct="1">
              <a:buFont typeface="Wingdings" charset="2"/>
              <a:buChar char="§"/>
              <a:defRPr/>
            </a:pPr>
            <a:endParaRPr lang="en-US" dirty="0" smtClean="0">
              <a:ea typeface="ＭＳ Ｐゴシック" charset="0"/>
            </a:endParaRPr>
          </a:p>
          <a:p>
            <a:pPr marL="285750" indent="-285750" algn="l" eaLnBrk="1" fontAlgn="auto" hangingPunct="1">
              <a:buFont typeface="Wingdings" charset="2"/>
              <a:buChar char="§"/>
              <a:defRPr/>
            </a:pPr>
            <a:endParaRPr lang="en-US" dirty="0">
              <a:ea typeface="ＭＳ Ｐゴシック" charset="0"/>
            </a:endParaRPr>
          </a:p>
        </p:txBody>
      </p:sp>
      <p:sp>
        <p:nvSpPr>
          <p:cNvPr id="38914" name="Title 2"/>
          <p:cNvSpPr>
            <a:spLocks noGrp="1"/>
          </p:cNvSpPr>
          <p:nvPr>
            <p:ph type="ctrTitle"/>
          </p:nvPr>
        </p:nvSpPr>
        <p:spPr/>
        <p:txBody>
          <a:bodyPr/>
          <a:lstStyle/>
          <a:p>
            <a:pPr eaLnBrk="1" hangingPunct="1"/>
            <a:r>
              <a:rPr lang="en-US" dirty="0" smtClean="0"/>
              <a:t>Conclusions</a:t>
            </a:r>
            <a:br>
              <a:rPr lang="en-US" dirty="0" smtClean="0"/>
            </a:br>
            <a:endParaRPr lang="en-US" dirty="0" smtClean="0"/>
          </a:p>
        </p:txBody>
      </p:sp>
    </p:spTree>
    <p:extLst>
      <p:ext uri="{BB962C8B-B14F-4D97-AF65-F5344CB8AC3E}">
        <p14:creationId xmlns:p14="http://schemas.microsoft.com/office/powerpoint/2010/main" val="1622856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Air-sea gas transfer</a:t>
            </a:r>
            <a:endParaRPr lang="en-US" dirty="0"/>
          </a:p>
        </p:txBody>
      </p:sp>
      <p:sp>
        <p:nvSpPr>
          <p:cNvPr id="4" name="Cloud 3"/>
          <p:cNvSpPr/>
          <p:nvPr/>
        </p:nvSpPr>
        <p:spPr>
          <a:xfrm>
            <a:off x="2138921" y="2251881"/>
            <a:ext cx="4753198" cy="2138949"/>
          </a:xfrm>
          <a:prstGeom prst="cloud">
            <a:avLst/>
          </a:prstGeom>
          <a:ln>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effectLst>
                  <a:outerShdw blurRad="38100" dist="38100" dir="2700000" algn="tl">
                    <a:srgbClr val="000000">
                      <a:alpha val="43137"/>
                    </a:srgbClr>
                  </a:outerShdw>
                </a:effectLst>
              </a:rPr>
              <a:t>Answer </a:t>
            </a:r>
            <a:r>
              <a:rPr lang="en-US" sz="2000" b="1" dirty="0" smtClean="0">
                <a:effectLst>
                  <a:outerShdw blurRad="38100" dist="38100" dir="2700000" algn="tl">
                    <a:srgbClr val="000000">
                      <a:alpha val="43137"/>
                    </a:srgbClr>
                  </a:outerShdw>
                </a:effectLst>
              </a:rPr>
              <a:t>questions </a:t>
            </a:r>
            <a:br>
              <a:rPr lang="en-US" sz="2000" b="1" dirty="0" smtClean="0">
                <a:effectLst>
                  <a:outerShdw blurRad="38100" dist="38100" dir="2700000" algn="tl">
                    <a:srgbClr val="000000">
                      <a:alpha val="43137"/>
                    </a:srgbClr>
                  </a:outerShdw>
                </a:effectLst>
              </a:rPr>
            </a:br>
            <a:r>
              <a:rPr lang="en-US" sz="2000" b="1" dirty="0" smtClean="0">
                <a:effectLst>
                  <a:outerShdw blurRad="38100" dist="38100" dir="2700000" algn="tl">
                    <a:srgbClr val="000000">
                      <a:alpha val="43137"/>
                    </a:srgbClr>
                  </a:outerShdw>
                </a:effectLst>
              </a:rPr>
              <a:t>#15 and #16 </a:t>
            </a:r>
            <a:r>
              <a:rPr lang="en-US" sz="2000" b="1" dirty="0">
                <a:effectLst>
                  <a:outerShdw blurRad="38100" dist="38100" dir="2700000" algn="tl">
                    <a:srgbClr val="000000">
                      <a:alpha val="43137"/>
                    </a:srgbClr>
                  </a:outerShdw>
                </a:effectLst>
              </a:rPr>
              <a:t>now</a:t>
            </a:r>
          </a:p>
        </p:txBody>
      </p:sp>
    </p:spTree>
    <p:extLst>
      <p:ext uri="{BB962C8B-B14F-4D97-AF65-F5344CB8AC3E}">
        <p14:creationId xmlns:p14="http://schemas.microsoft.com/office/powerpoint/2010/main" val="3527568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3367</TotalTime>
  <Words>5959</Words>
  <Application>Microsoft Office PowerPoint</Application>
  <PresentationFormat>On-screen Show (4:3)</PresentationFormat>
  <Paragraphs>406</Paragraphs>
  <Slides>22</Slides>
  <Notes>22</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ＭＳ Ｐゴシック</vt:lpstr>
      <vt:lpstr>ＭＳ Ｐゴシック</vt:lpstr>
      <vt:lpstr>Arial</vt:lpstr>
      <vt:lpstr>Calibri</vt:lpstr>
      <vt:lpstr>Georgia</vt:lpstr>
      <vt:lpstr>Wingdings</vt:lpstr>
      <vt:lpstr>Wingdings 2</vt:lpstr>
      <vt:lpstr>Civic</vt:lpstr>
      <vt:lpstr>Air-sea Gas Transfer</vt:lpstr>
      <vt:lpstr>PowerPoint Presentation</vt:lpstr>
      <vt:lpstr>Effect of anthropogenic CO2 in the ocean</vt:lpstr>
      <vt:lpstr>Air-sea gas transfer</vt:lpstr>
      <vt:lpstr>Air-sea gas transfer</vt:lpstr>
      <vt:lpstr>Air-sea gas transfer</vt:lpstr>
      <vt:lpstr>Air-sea gas transfer</vt:lpstr>
      <vt:lpstr>Modeling air-sea gas transfer</vt:lpstr>
      <vt:lpstr>Parts of the dynamic model: waves</vt:lpstr>
      <vt:lpstr>         More plunging breakers</vt:lpstr>
      <vt:lpstr>PowerPoint Presentation</vt:lpstr>
      <vt:lpstr>Challenge</vt:lpstr>
      <vt:lpstr>PowerPoint Presentation</vt:lpstr>
      <vt:lpstr>Modeling air-sea gas transfer</vt:lpstr>
      <vt:lpstr>Let’s look at some model results</vt:lpstr>
      <vt:lpstr>PowerPoint Presentation</vt:lpstr>
      <vt:lpstr>         Satellite altimeters</vt:lpstr>
      <vt:lpstr>Imaging technology</vt:lpstr>
      <vt:lpstr>Who actually does this?</vt:lpstr>
      <vt:lpstr> Air-sea gas transfer</vt:lpstr>
      <vt:lpstr>Conclusions </vt:lpstr>
      <vt:lpstr>Air-sea gas transfer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Sean Walstead</cp:lastModifiedBy>
  <cp:revision>98</cp:revision>
  <dcterms:created xsi:type="dcterms:W3CDTF">2011-06-23T20:06:11Z</dcterms:created>
  <dcterms:modified xsi:type="dcterms:W3CDTF">2013-05-19T03:35:30Z</dcterms:modified>
</cp:coreProperties>
</file>