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5"/>
  </p:notesMasterIdLst>
  <p:sldIdLst>
    <p:sldId id="259" r:id="rId2"/>
    <p:sldId id="284" r:id="rId3"/>
    <p:sldId id="276" r:id="rId4"/>
    <p:sldId id="277" r:id="rId5"/>
    <p:sldId id="275" r:id="rId6"/>
    <p:sldId id="285" r:id="rId7"/>
    <p:sldId id="298" r:id="rId8"/>
    <p:sldId id="288" r:id="rId9"/>
    <p:sldId id="289" r:id="rId10"/>
    <p:sldId id="287" r:id="rId11"/>
    <p:sldId id="292" r:id="rId12"/>
    <p:sldId id="293" r:id="rId13"/>
    <p:sldId id="297"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75" autoAdjust="0"/>
    <p:restoredTop sz="79513" autoAdjust="0"/>
  </p:normalViewPr>
  <p:slideViewPr>
    <p:cSldViewPr snapToGrid="0" snapToObjects="1">
      <p:cViewPr varScale="1">
        <p:scale>
          <a:sx n="48" d="100"/>
          <a:sy n="48" d="100"/>
        </p:scale>
        <p:origin x="-10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5/14/2013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File:TheWave_1600pixels.jp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File:TheWave_1600pixels.jp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lasszone.com/books/earth_science/terc/content/investigations/es0602/es0602page02.cf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File:Conglomerate_Death_Valley_NP.jpg"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classzone.com/books/earth_science/terc/content/investigations/es0602/es0602page02_popup4.cfm"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media.tiscali.co.uk/images/feeds/hutchinson/ency/c00775.jp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xplanet.info/Chapter02.ht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en.wikipedia.org/wiki/File:Ripple_marks_in_Moenkopi_Formation_rock_off_of_Capitol_Reef_Scenic_Drive2.jpeg"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outreach.canterbury.ac.nz/resources/geology/glossary/mudcracks.jpg"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Have students answer the key question in their notes. Give them 5-10 minutes to write the question and their answer in their notebooks. Then ask them what they know and list ideas on the board. See if they can determine different types of sedimentary rocks and processes of sedimentary rock formation.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AUTHORS: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 Scripps Institution of Oceanography and Joe </a:t>
            </a:r>
            <a:r>
              <a:rPr lang="en-US" sz="1200" kern="1200" dirty="0" err="1" smtClean="0">
                <a:solidFill>
                  <a:schemeClr val="tx1"/>
                </a:solidFill>
                <a:effectLst/>
                <a:latin typeface="+mn-lt"/>
                <a:ea typeface="+mn-ea"/>
                <a:cs typeface="+mn-cs"/>
              </a:rPr>
              <a:t>Krupens</a:t>
            </a:r>
            <a:r>
              <a:rPr lang="en-US" sz="1200" kern="1200" dirty="0" smtClean="0">
                <a:solidFill>
                  <a:schemeClr val="tx1"/>
                </a:solidFill>
                <a:effectLst/>
                <a:latin typeface="+mn-lt"/>
                <a:ea typeface="+mn-ea"/>
                <a:cs typeface="+mn-cs"/>
              </a:rPr>
              <a:t> – University City High School</a:t>
            </a:r>
          </a:p>
          <a:p>
            <a:r>
              <a:rPr lang="en-US" sz="1200" kern="1200" dirty="0" smtClean="0">
                <a:solidFill>
                  <a:schemeClr val="tx1"/>
                </a:solidFill>
                <a:effectLst/>
                <a:latin typeface="+mn-lt"/>
                <a:ea typeface="+mn-ea"/>
                <a:cs typeface="+mn-cs"/>
              </a:rPr>
              <a:t>WHY: </a:t>
            </a:r>
          </a:p>
          <a:p>
            <a:r>
              <a:rPr lang="en-US" sz="1200" kern="1200" dirty="0" smtClean="0">
                <a:solidFill>
                  <a:schemeClr val="tx1"/>
                </a:solidFill>
                <a:effectLst/>
                <a:latin typeface="+mn-lt"/>
                <a:ea typeface="+mn-ea"/>
                <a:cs typeface="+mn-cs"/>
              </a:rPr>
              <a:t>Most of the Earth’s natural gas and oil resources are located within sedimentary rocks. Coal is a sedimentary rock.  Sediments contain all of the fossils that help us understand how life on earth evolved.  They form in locations on the Earth people see every day and have distinctive characteristics that show where they formed.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SUMMARY (&lt; 100 words):  </a:t>
            </a:r>
          </a:p>
          <a:p>
            <a:r>
              <a:rPr lang="en-US" sz="1200" kern="1200" dirty="0" smtClean="0">
                <a:solidFill>
                  <a:schemeClr val="tx1"/>
                </a:solidFill>
                <a:effectLst/>
                <a:latin typeface="+mn-lt"/>
                <a:ea typeface="+mn-ea"/>
                <a:cs typeface="+mn-cs"/>
              </a:rPr>
              <a:t>The focus of this lesson is to understand processes which govern the formation of sedimentary rocks, ways to classify them, and the locations in which they form, particularly which plate tectonics related environments. The first steps will be undertaken by having students participate in a sedimentation activity using a different sized particles suspended in water and settled. Students will then examine a suite of sedimentary rock samples to relate the activity to real life. Finally, the students will then relate the rocks to plate tectonics environments, especially depositional environments.</a:t>
            </a:r>
          </a:p>
          <a:p>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Picture from </a:t>
            </a:r>
            <a:r>
              <a:rPr lang="en-US" sz="1200" u="sng" kern="1200" dirty="0" smtClean="0">
                <a:solidFill>
                  <a:schemeClr val="tx1"/>
                </a:solidFill>
                <a:effectLst/>
                <a:latin typeface="+mn-lt"/>
                <a:ea typeface="+mn-ea"/>
                <a:cs typeface="+mn-cs"/>
                <a:hlinkClick r:id="rId3"/>
              </a:rPr>
              <a:t>http://en.wikipedia.org/wiki/File:TheWave_1600pixels.jpg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WEBSITES USED IN THIS PRESENTATION: </a:t>
            </a:r>
          </a:p>
          <a:p>
            <a:r>
              <a:rPr lang="en-US" sz="1200" kern="1200" dirty="0" smtClean="0">
                <a:solidFill>
                  <a:schemeClr val="tx1"/>
                </a:solidFill>
                <a:effectLst/>
                <a:latin typeface="+mn-lt"/>
                <a:ea typeface="+mn-ea"/>
                <a:cs typeface="+mn-cs"/>
              </a:rPr>
              <a:t>n/a</a:t>
            </a: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A good reference book at a level for first year university geoscience students is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lesson plan is designed for a ninth grade Earth Science class. This section of the unit may take one to two days. The activities may be modified to better fit the classroom with more or less materials and monitoring. This is best taught as part of a larger unit on the rock cycle. It is designed to follow a unit on volcanism, as the third in a series of lessons on rocks (following an introduction and igneous rocks) leading to metamorphic rocks and a final lesson on the rock cycle bringing all the types together. Prior knowledge of plate tectonics and is essential to the understanding of this lesson. </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Weathering and erosion are the same</a:t>
            </a:r>
          </a:p>
          <a:p>
            <a:r>
              <a:rPr lang="en-US" sz="1200" kern="1200" dirty="0" smtClean="0">
                <a:solidFill>
                  <a:schemeClr val="tx1"/>
                </a:solidFill>
                <a:effectLst/>
                <a:latin typeface="+mn-lt"/>
                <a:ea typeface="+mn-ea"/>
                <a:cs typeface="+mn-cs"/>
              </a:rPr>
              <a:t>Sedimentary rocks form only through compression</a:t>
            </a:r>
          </a:p>
          <a:p>
            <a:r>
              <a:rPr lang="en-US" sz="1200" kern="1200" dirty="0" smtClean="0">
                <a:solidFill>
                  <a:schemeClr val="tx1"/>
                </a:solidFill>
                <a:effectLst/>
                <a:latin typeface="+mn-lt"/>
                <a:ea typeface="+mn-ea"/>
                <a:cs typeface="+mn-cs"/>
              </a:rPr>
              <a:t>Sediment is just particles that settle out of water</a:t>
            </a:r>
          </a:p>
          <a:p>
            <a:r>
              <a:rPr lang="en-US" sz="1200" kern="1200" dirty="0" smtClean="0">
                <a:solidFill>
                  <a:schemeClr val="tx1"/>
                </a:solidFill>
                <a:effectLst/>
                <a:latin typeface="+mn-lt"/>
                <a:ea typeface="+mn-ea"/>
                <a:cs typeface="+mn-cs"/>
              </a:rPr>
              <a:t>Chalk/limestone confusion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Make note of student participation in discussions and volunteering information within the lesson. Written evaluation consists of the sedimentary rocks portion of the Rock Identification guide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TEACHING NOTES. </a:t>
            </a:r>
          </a:p>
          <a:p>
            <a:r>
              <a:rPr lang="en-US" sz="1200" kern="1200" dirty="0" smtClean="0">
                <a:solidFill>
                  <a:schemeClr val="tx1"/>
                </a:solidFill>
                <a:effectLst/>
                <a:latin typeface="+mn-lt"/>
                <a:ea typeface="+mn-ea"/>
                <a:cs typeface="+mn-cs"/>
              </a:rPr>
              <a:t>This unit is formulated to fit a 5 “E” learning method format. Students “engage” when answering a key question in their notes and sharing their ideas with the class. Following this, an activity is introduced where students “explore” a particular aspect of the lesson, in this case how sedimentary rocks are formed, what different types the students know, where they find them etc.. . Students then “explain” what they learned. With additional information provided by the teacher in the form of a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the students have a better understanding of the concept. To “extend”, the students apply their new knowledge to a second activity, furthering their knowledge, regarding sediment deposition. Finally, they are “evaluated” through verbal communication of understanding and a worksheet summarizing the knowledge learned (sedimentary rock section of the Rock Identification Guide).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Categories of Sedimentary Rocks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Photos clockwise from upper left are conglomerate, sandstone, cave limestone, coal, coquina, and rock salt (aka halite).</a:t>
            </a:r>
          </a:p>
          <a:p>
            <a:r>
              <a:rPr lang="en-US" sz="1200" kern="1200" dirty="0" smtClean="0">
                <a:solidFill>
                  <a:schemeClr val="tx1"/>
                </a:solidFill>
                <a:effectLst/>
                <a:latin typeface="+mn-lt"/>
                <a:ea typeface="+mn-ea"/>
                <a:cs typeface="+mn-cs"/>
              </a:rPr>
              <a:t>Have the students write the kinds of sedimentary rock in their notes or on the Rock Identification guide and leave space for the definitions. </a:t>
            </a:r>
          </a:p>
          <a:p>
            <a:r>
              <a:rPr lang="en-US" sz="1200" kern="1200" dirty="0" smtClean="0">
                <a:solidFill>
                  <a:schemeClr val="tx1"/>
                </a:solidFill>
                <a:effectLst/>
                <a:latin typeface="+mn-lt"/>
                <a:ea typeface="+mn-ea"/>
                <a:cs typeface="+mn-cs"/>
              </a:rPr>
              <a:t>This slide is an overview of types of sedimentary rock with examples of particular rocks and gives students new words to help hypothesize how they are divided into the types. Each type will be covered on a separate slide following this initial discussion.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Ask if they can think of ways to form a chemical rock or organic rock just from the names given, and if they know any examples. </a:t>
            </a:r>
          </a:p>
          <a:p>
            <a:r>
              <a:rPr lang="en-US" sz="1200" kern="1200" dirty="0" smtClean="0">
                <a:solidFill>
                  <a:schemeClr val="tx1"/>
                </a:solidFill>
                <a:effectLst/>
                <a:latin typeface="+mn-lt"/>
                <a:ea typeface="+mn-ea"/>
                <a:cs typeface="+mn-cs"/>
              </a:rPr>
              <a:t>They may have heard of organic food, or in other contexts. This relates to organisms, plants or </a:t>
            </a:r>
            <a:r>
              <a:rPr lang="en-US" sz="1200" kern="1200" dirty="0" err="1" smtClean="0">
                <a:solidFill>
                  <a:schemeClr val="tx1"/>
                </a:solidFill>
                <a:effectLst/>
                <a:latin typeface="+mn-lt"/>
                <a:ea typeface="+mn-ea"/>
                <a:cs typeface="+mn-cs"/>
              </a:rPr>
              <a:t>animals,etc</a:t>
            </a:r>
            <a:r>
              <a:rPr lang="en-US" sz="1200" kern="1200" dirty="0" smtClean="0">
                <a:solidFill>
                  <a:schemeClr val="tx1"/>
                </a:solidFill>
                <a:effectLst/>
                <a:latin typeface="+mn-lt"/>
                <a:ea typeface="+mn-ea"/>
                <a:cs typeface="+mn-cs"/>
              </a:rPr>
              <a:t>. And organic sedimentary rocks are formed from the remains of plants or animals. </a:t>
            </a:r>
          </a:p>
          <a:p>
            <a:r>
              <a:rPr lang="en-US" sz="1200" kern="1200" dirty="0" smtClean="0">
                <a:solidFill>
                  <a:schemeClr val="tx1"/>
                </a:solidFill>
                <a:effectLst/>
                <a:latin typeface="+mn-lt"/>
                <a:ea typeface="+mn-ea"/>
                <a:cs typeface="+mn-cs"/>
              </a:rPr>
              <a:t>They also may remember from the igneous rocks lesson that we used a chemical in the crystallization activity. How did the rocks form from the chemical? Similar to this cooling crystallization, crystals may form through drying of liquid instead of cooling, as the fluid evaporates. </a:t>
            </a:r>
          </a:p>
          <a:p>
            <a:r>
              <a:rPr lang="en-US" sz="1200" kern="1200" dirty="0" smtClean="0">
                <a:solidFill>
                  <a:schemeClr val="tx1"/>
                </a:solidFill>
                <a:effectLst/>
                <a:latin typeface="+mn-lt"/>
                <a:ea typeface="+mn-ea"/>
                <a:cs typeface="+mn-cs"/>
              </a:rPr>
              <a:t>Remind them of pyroclastic material from the volcanoes unit. The word pyroclastic contains the word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Can they figure out what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means?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refers to fragments of rock, so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rocks are made from fragments of other rocks. This means that the non-</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rocks are not made from fragments of rock, but through other means.</a:t>
            </a:r>
          </a:p>
          <a:p>
            <a:r>
              <a:rPr lang="en-US" sz="1200" kern="1200" dirty="0" smtClean="0">
                <a:solidFill>
                  <a:schemeClr val="tx1"/>
                </a:solidFill>
                <a:effectLst/>
                <a:latin typeface="+mn-lt"/>
                <a:ea typeface="+mn-ea"/>
                <a:cs typeface="+mn-cs"/>
              </a:rPr>
              <a:t>Think about the rocks we saw in trays the other day. Can you think of any that fit the descriptions given here? – conglomerate is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shale is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Do they know any others? Limestone? Sandstone? Etc.</a:t>
            </a:r>
          </a:p>
          <a:p>
            <a:r>
              <a:rPr lang="en-US" sz="1200" kern="1200" dirty="0" smtClean="0">
                <a:solidFill>
                  <a:schemeClr val="tx1"/>
                </a:solidFill>
                <a:effectLst/>
                <a:latin typeface="+mn-lt"/>
                <a:ea typeface="+mn-ea"/>
                <a:cs typeface="+mn-cs"/>
              </a:rPr>
              <a:t>Now that they know a bit about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/non-</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distinction, we will go over the different types in more detail in the following slides.</a:t>
            </a:r>
          </a:p>
          <a:p>
            <a:r>
              <a:rPr lang="en-US" sz="1200" kern="1200" dirty="0" smtClean="0">
                <a:solidFill>
                  <a:schemeClr val="tx1"/>
                </a:solidFill>
                <a:effectLst/>
                <a:latin typeface="+mn-lt"/>
                <a:ea typeface="+mn-ea"/>
                <a:cs typeface="+mn-cs"/>
              </a:rPr>
              <a:t>Images </a:t>
            </a:r>
          </a:p>
          <a:p>
            <a:r>
              <a:rPr lang="en-US" sz="1200" kern="1200" dirty="0" smtClean="0">
                <a:solidFill>
                  <a:schemeClr val="tx1"/>
                </a:solidFill>
                <a:effectLst/>
                <a:latin typeface="+mn-lt"/>
                <a:ea typeface="+mn-ea"/>
                <a:cs typeface="+mn-cs"/>
              </a:rPr>
              <a:t>Coquina – Photo credit: to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/Cochise College</a:t>
            </a:r>
          </a:p>
          <a:p>
            <a:r>
              <a:rPr lang="en-US" sz="1200" kern="1200" dirty="0" smtClean="0">
                <a:solidFill>
                  <a:schemeClr val="tx1"/>
                </a:solidFill>
                <a:effectLst/>
                <a:latin typeface="+mn-lt"/>
                <a:ea typeface="+mn-ea"/>
                <a:cs typeface="+mn-cs"/>
              </a:rPr>
              <a:t>Coal – www.sciencephoto.com</a:t>
            </a:r>
          </a:p>
          <a:p>
            <a:r>
              <a:rPr lang="en-US" sz="1200" kern="1200" dirty="0" smtClean="0">
                <a:solidFill>
                  <a:schemeClr val="tx1"/>
                </a:solidFill>
                <a:effectLst/>
                <a:latin typeface="+mn-lt"/>
                <a:ea typeface="+mn-ea"/>
                <a:cs typeface="+mn-cs"/>
              </a:rPr>
              <a:t>Cave – www.scienceph</a:t>
            </a:r>
          </a:p>
          <a:p>
            <a:r>
              <a:rPr lang="en-US" sz="1200" kern="1200" dirty="0" smtClean="0">
                <a:solidFill>
                  <a:schemeClr val="tx1"/>
                </a:solidFill>
                <a:effectLst/>
                <a:latin typeface="+mn-lt"/>
                <a:ea typeface="+mn-ea"/>
                <a:cs typeface="+mn-cs"/>
              </a:rPr>
              <a:t>Rock Salt – www.sciencephoto.com</a:t>
            </a:r>
          </a:p>
          <a:p>
            <a:r>
              <a:rPr lang="en-US" sz="1200" kern="1200" dirty="0" smtClean="0">
                <a:solidFill>
                  <a:schemeClr val="tx1"/>
                </a:solidFill>
                <a:effectLst/>
                <a:latin typeface="+mn-lt"/>
                <a:ea typeface="+mn-ea"/>
                <a:cs typeface="+mn-cs"/>
              </a:rPr>
              <a:t>Cross-bedded sandstone - http://skywalker.cochise.edu/wellerr/rocks/sdrx/6cross-bedding1137.JPG</a:t>
            </a:r>
          </a:p>
          <a:p>
            <a:r>
              <a:rPr lang="en-US" sz="1200" kern="1200" dirty="0" smtClean="0">
                <a:solidFill>
                  <a:schemeClr val="tx1"/>
                </a:solidFill>
                <a:effectLst/>
                <a:latin typeface="+mn-lt"/>
                <a:ea typeface="+mn-ea"/>
                <a:cs typeface="+mn-cs"/>
              </a:rPr>
              <a:t>Conglomerate - http://en.wikipedia.org/wiki/File:Conglomerate_Death_Valley_NP.jpg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Chemical Sedimentary Rocks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The upper left picture is a cave in limestone with carbonate stalagmites (bottom up) and stalactites (top down). The lower right picture is rock salt.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covers chemical sedimentary rocks, which are precipitated from a solution.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Have them explore how these features formed. Make sure they know what precipitate means so they understand how these rocks are formed. </a:t>
            </a:r>
          </a:p>
          <a:p>
            <a:r>
              <a:rPr lang="en-US" sz="1200" kern="1200" dirty="0" smtClean="0">
                <a:solidFill>
                  <a:schemeClr val="tx1"/>
                </a:solidFill>
                <a:effectLst/>
                <a:latin typeface="+mn-lt"/>
                <a:ea typeface="+mn-ea"/>
                <a:cs typeface="+mn-cs"/>
              </a:rPr>
              <a:t>Ask if they know any examples. Salt deposits and similar rocks (e.g. gypsum) are formed through evaporation and are called </a:t>
            </a:r>
            <a:r>
              <a:rPr lang="en-US" sz="1200" kern="1200" dirty="0" err="1" smtClean="0">
                <a:solidFill>
                  <a:schemeClr val="tx1"/>
                </a:solidFill>
                <a:effectLst/>
                <a:latin typeface="+mn-lt"/>
                <a:ea typeface="+mn-ea"/>
                <a:cs typeface="+mn-cs"/>
              </a:rPr>
              <a:t>evaporites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Though most limestone is formed from the shells of animals, some limestone can be formed through precipitation, such as the formation of stalagmites and stalactites from the precipitation of carbon dioxide from groundwater inside a cavern of limestone. Also, small round </a:t>
            </a:r>
            <a:r>
              <a:rPr lang="en-US" sz="1200" kern="1200" dirty="0" err="1" smtClean="0">
                <a:solidFill>
                  <a:schemeClr val="tx1"/>
                </a:solidFill>
                <a:effectLst/>
                <a:latin typeface="+mn-lt"/>
                <a:ea typeface="+mn-ea"/>
                <a:cs typeface="+mn-cs"/>
              </a:rPr>
              <a:t>ooids</a:t>
            </a:r>
            <a:r>
              <a:rPr lang="en-US" sz="1200" kern="1200" dirty="0" smtClean="0">
                <a:solidFill>
                  <a:schemeClr val="tx1"/>
                </a:solidFill>
                <a:effectLst/>
                <a:latin typeface="+mn-lt"/>
                <a:ea typeface="+mn-ea"/>
                <a:cs typeface="+mn-cs"/>
              </a:rPr>
              <a:t> of limestone form when grains are moved through currents in water supersaturated in calcium carbonate, causing layers of calcium carbonate to precipitate on the grains. Again, most carbonate rocks are formed through living processes (when some animals die their carbonate shells fall through the water column and accumulate on the seafloor; when the shells are microscopic the resulting rock is called chalk, when macroscopic – coquina).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Pictures from www.sciencephoto.com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Organic Sedimentary Rocks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The picture is coal, an example of organic sedimentary rock, made from organic matter as the remains of plants or animals.</a:t>
            </a:r>
          </a:p>
          <a:p>
            <a:r>
              <a:rPr lang="en-US" sz="1200" kern="1200" dirty="0" smtClean="0">
                <a:solidFill>
                  <a:schemeClr val="tx1"/>
                </a:solidFill>
                <a:effectLst/>
                <a:latin typeface="+mn-lt"/>
                <a:ea typeface="+mn-ea"/>
                <a:cs typeface="+mn-cs"/>
              </a:rPr>
              <a:t>Have them write the definition in their notes. Ask if they know any examples. </a:t>
            </a:r>
          </a:p>
          <a:p>
            <a:r>
              <a:rPr lang="en-US" sz="1200" kern="1200" dirty="0" smtClean="0">
                <a:solidFill>
                  <a:schemeClr val="tx1"/>
                </a:solidFill>
                <a:effectLst/>
                <a:latin typeface="+mn-lt"/>
                <a:ea typeface="+mn-ea"/>
                <a:cs typeface="+mn-cs"/>
              </a:rPr>
              <a:t>Coal is made of organic matter, primarily plants and bacteria that partially decompose them in environments lacking in oxygen. Once accumulated, the plant material becomes buried under layers of sediment, compacting and heating over time to become harder rock.</a:t>
            </a:r>
          </a:p>
          <a:p>
            <a:r>
              <a:rPr lang="en-US" sz="1200" kern="1200" dirty="0" smtClean="0">
                <a:solidFill>
                  <a:schemeClr val="tx1"/>
                </a:solidFill>
                <a:effectLst/>
                <a:latin typeface="+mn-lt"/>
                <a:ea typeface="+mn-ea"/>
                <a:cs typeface="+mn-cs"/>
              </a:rPr>
              <a:t>Coquina - Photo credit: to </a:t>
            </a:r>
            <a:r>
              <a:rPr lang="en-US" sz="1200" kern="1200" dirty="0" err="1" smtClean="0">
                <a:solidFill>
                  <a:schemeClr val="tx1"/>
                </a:solidFill>
                <a:effectLst/>
                <a:latin typeface="+mn-lt"/>
                <a:ea typeface="+mn-ea"/>
                <a:cs typeface="+mn-cs"/>
              </a:rPr>
              <a:t>R.Weller</a:t>
            </a:r>
            <a:r>
              <a:rPr lang="en-US" sz="1200" kern="1200" dirty="0" smtClean="0">
                <a:solidFill>
                  <a:schemeClr val="tx1"/>
                </a:solidFill>
                <a:effectLst/>
                <a:latin typeface="+mn-lt"/>
                <a:ea typeface="+mn-ea"/>
                <a:cs typeface="+mn-cs"/>
              </a:rPr>
              <a:t>/Cochise College</a:t>
            </a:r>
          </a:p>
          <a:p>
            <a:r>
              <a:rPr lang="en-US" sz="1200" kern="1200" dirty="0" smtClean="0">
                <a:solidFill>
                  <a:schemeClr val="tx1"/>
                </a:solidFill>
                <a:effectLst/>
                <a:latin typeface="+mn-lt"/>
                <a:ea typeface="+mn-ea"/>
                <a:cs typeface="+mn-cs"/>
              </a:rPr>
              <a:t>Coal – www.sciencephoto.com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Sedimentary Rocks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The upper left picture is cross-bedded sandstone. The lower right picture is conglomerate. These are examples of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sedimentary rocks.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Have them examine the pictures while brainstorming to determine how each was formed. What are the characteristics of each? Have them think about the size of particles, proportions of different sized particles, bedding, shape of particles, etc. Once they determine how they may have formed, they can write the definition in their notes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Have them think back to the rocks they looked at (rock and mineral set) and if they remember rocks that were made of other rocks. Explain conglomerate (mix of </a:t>
            </a:r>
            <a:r>
              <a:rPr lang="en-US" sz="1200" kern="1200" dirty="0" err="1" smtClean="0">
                <a:solidFill>
                  <a:schemeClr val="tx1"/>
                </a:solidFill>
                <a:effectLst/>
                <a:latin typeface="+mn-lt"/>
                <a:ea typeface="+mn-ea"/>
                <a:cs typeface="+mn-cs"/>
              </a:rPr>
              <a:t>clast</a:t>
            </a:r>
            <a:r>
              <a:rPr lang="en-US" sz="1200" kern="1200" dirty="0" smtClean="0">
                <a:solidFill>
                  <a:schemeClr val="tx1"/>
                </a:solidFill>
                <a:effectLst/>
                <a:latin typeface="+mn-lt"/>
                <a:ea typeface="+mn-ea"/>
                <a:cs typeface="+mn-cs"/>
              </a:rPr>
              <a:t> sizes) and sandstone. Make sure they know that the particles can be microscopic to very large (e.g. like a house).   Discuss with the students the relationships between fragment size and the energy it takes to move them.  Then speculate on how they may have been deposited (such as fast moving streams/creeks or an ocean beach for a high energy system vs. a slow muddy river or a lake for a low energy system).  You may not be able to exactly tell where the rock was deposited, but you do know about the energy level of the sedimentary process.</a:t>
            </a:r>
          </a:p>
          <a:p>
            <a:r>
              <a:rPr lang="en-US" sz="1200" kern="1200" dirty="0" smtClean="0">
                <a:solidFill>
                  <a:schemeClr val="tx1"/>
                </a:solidFill>
                <a:effectLst/>
                <a:latin typeface="+mn-lt"/>
                <a:ea typeface="+mn-ea"/>
                <a:cs typeface="+mn-cs"/>
              </a:rPr>
              <a:t>Cross-bedded sandstone - http://skywalker.cochise.edu/wellerr/rocks/sdrx/6cross-bedding1137.JPG</a:t>
            </a:r>
          </a:p>
          <a:p>
            <a:r>
              <a:rPr lang="en-US" sz="1200" kern="1200" dirty="0" smtClean="0">
                <a:solidFill>
                  <a:schemeClr val="tx1"/>
                </a:solidFill>
                <a:effectLst/>
                <a:latin typeface="+mn-lt"/>
                <a:ea typeface="+mn-ea"/>
                <a:cs typeface="+mn-cs"/>
              </a:rPr>
              <a:t>Conglomerate - http://en.wikipedia.org/wiki/File:Conglomerate_Death_Valley_NP.jpg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Reinforcement slide for the three sedimentary rock types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Reminder to students to write the three types in their notes with an example of each: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chemical, organic.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better understand the different sedimentary rock types, introduce a hands-on activity where they can examine rocks and determine which category they belong in.</a:t>
            </a:r>
          </a:p>
          <a:p>
            <a:r>
              <a:rPr lang="en-US" sz="1200" kern="1200" dirty="0" smtClean="0">
                <a:solidFill>
                  <a:schemeClr val="tx1"/>
                </a:solidFill>
                <a:effectLst/>
                <a:latin typeface="+mn-lt"/>
                <a:ea typeface="+mn-ea"/>
                <a:cs typeface="+mn-cs"/>
              </a:rPr>
              <a:t>Pass out sedimentary rock samples to each table (e.g. shale, sandstone, conglomerate, breccia, limestone, chalk, coquina, coal, halite).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Give the students at each table 5 minutes to describe their rock amongst themselves – remind them to look at the materials they’re made of, the color, the size and shape of the particles using hand-lenses or microscopes to look at finer features. Then have each group tell the class what they saw, how they would name the rock, whether it was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or non-</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chemical or non-</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organic and why they think that, while you show their rock to the class. Have the students fill in what they can on the sedimentary rock portion of their rock identification guide worksheet.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Introduction to second day of sedimentary rocks lecture</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is a photograph of the rock formation in the Navaho Sandstone known as the Wave in Arizona It is an example of cross-bedded sandstone.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Have the students examine the image and ask them to explain why it would be called cross-bedded. The layers are inclined (not horizontal as most layering forms).</a:t>
            </a:r>
          </a:p>
          <a:p>
            <a:r>
              <a:rPr lang="en-US" sz="1200" kern="1200" dirty="0" smtClean="0">
                <a:solidFill>
                  <a:schemeClr val="tx1"/>
                </a:solidFill>
                <a:effectLst/>
                <a:latin typeface="+mn-lt"/>
                <a:ea typeface="+mn-ea"/>
                <a:cs typeface="+mn-cs"/>
              </a:rPr>
              <a:t>Have students answer the key question in their notes and try to answer it to the best of their ability.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is the beginning of the sedimentary settling activity. </a:t>
            </a:r>
          </a:p>
          <a:p>
            <a:r>
              <a:rPr lang="en-US" sz="1200" kern="1200" dirty="0" smtClean="0">
                <a:solidFill>
                  <a:schemeClr val="tx1"/>
                </a:solidFill>
                <a:effectLst/>
                <a:latin typeface="+mn-lt"/>
                <a:ea typeface="+mn-ea"/>
                <a:cs typeface="+mn-cs"/>
              </a:rPr>
              <a:t>Set up the experiment.</a:t>
            </a:r>
          </a:p>
          <a:p>
            <a:r>
              <a:rPr lang="en-US" sz="1200" kern="1200" dirty="0" smtClean="0">
                <a:solidFill>
                  <a:schemeClr val="tx1"/>
                </a:solidFill>
                <a:effectLst/>
                <a:latin typeface="+mn-lt"/>
                <a:ea typeface="+mn-ea"/>
                <a:cs typeface="+mn-cs"/>
              </a:rPr>
              <a:t>Put three petri dishes on each table, each with a different sized sediment (e.g. small gravel (2-5mm), coarse grained sand [1-2 mm], and fine grained sand (0.25-0.5mm). Have students describe in on the activity handout the characteristics of each – list the  color, size, and shape of the particles and any other distinguishing characteristic they observe.</a:t>
            </a:r>
          </a:p>
          <a:p>
            <a:r>
              <a:rPr lang="en-US" sz="1200" kern="1200" dirty="0" smtClean="0">
                <a:solidFill>
                  <a:schemeClr val="tx1"/>
                </a:solidFill>
                <a:effectLst/>
                <a:latin typeface="+mn-lt"/>
                <a:ea typeface="+mn-ea"/>
                <a:cs typeface="+mn-cs"/>
              </a:rPr>
              <a:t>Have the students answer the hypothetical questions on the handout about settling and layering that may occur depending on whether settling from water, or shaking when dry.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Conduct the activity. It would be helpful to demonstrate in order to have them conduct the activity correctly and not create a mess.</a:t>
            </a:r>
          </a:p>
          <a:p>
            <a:r>
              <a:rPr lang="en-US" sz="1200" kern="1200" dirty="0" smtClean="0">
                <a:solidFill>
                  <a:schemeClr val="tx1"/>
                </a:solidFill>
                <a:effectLst/>
                <a:latin typeface="+mn-lt"/>
                <a:ea typeface="+mn-ea"/>
                <a:cs typeface="+mn-cs"/>
              </a:rPr>
              <a:t>Students should vigorously shake the wet test tube to suspend all the sediment in the water then set the test tube aside in the beaker in order to allow the sediment to settle. </a:t>
            </a:r>
          </a:p>
          <a:p>
            <a:r>
              <a:rPr lang="en-US" sz="1200" kern="1200" dirty="0" smtClean="0">
                <a:solidFill>
                  <a:schemeClr val="tx1"/>
                </a:solidFill>
                <a:effectLst/>
                <a:latin typeface="+mn-lt"/>
                <a:ea typeface="+mn-ea"/>
                <a:cs typeface="+mn-cs"/>
              </a:rPr>
              <a:t>Students should write down their observations on the worksheet and hypothesize reasons for what they see happening and what properties of the material that they listed earlier have the greatest impact on the changes they see.</a:t>
            </a:r>
          </a:p>
          <a:p>
            <a:r>
              <a:rPr lang="en-US" sz="1200" kern="1200" dirty="0" smtClean="0">
                <a:solidFill>
                  <a:schemeClr val="tx1"/>
                </a:solidFill>
                <a:effectLst/>
                <a:latin typeface="+mn-lt"/>
                <a:ea typeface="+mn-ea"/>
                <a:cs typeface="+mn-cs"/>
              </a:rPr>
              <a:t>Students should also shake the dry test tube from side to side (much more gently than for the wet test tube). They should again make observations and determine what properties of the material that they listed earlier have the greatest impact on the changes they see.</a:t>
            </a:r>
          </a:p>
          <a:p>
            <a:r>
              <a:rPr lang="en-US" sz="1200" kern="1200" dirty="0" smtClean="0">
                <a:solidFill>
                  <a:schemeClr val="tx1"/>
                </a:solidFill>
                <a:effectLst/>
                <a:latin typeface="+mn-lt"/>
                <a:ea typeface="+mn-ea"/>
                <a:cs typeface="+mn-cs"/>
              </a:rPr>
              <a:t>Once completed, the students should compare the patterns in each test tube and give reasons for the similarities or differences they observed.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Start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by asking if they know three types of sedimentary rock (or to repeat what they learned earlier if they figured during the discussion of the key question).</a:t>
            </a:r>
          </a:p>
          <a:p>
            <a:r>
              <a:rPr lang="en-US" sz="1200" kern="1200" dirty="0" smtClean="0">
                <a:solidFill>
                  <a:schemeClr val="tx1"/>
                </a:solidFill>
                <a:effectLst/>
                <a:latin typeface="+mn-lt"/>
                <a:ea typeface="+mn-ea"/>
                <a:cs typeface="+mn-cs"/>
              </a:rPr>
              <a:t>Picture from </a:t>
            </a:r>
            <a:r>
              <a:rPr lang="en-US" sz="1200" u="sng" kern="1200" dirty="0" smtClean="0">
                <a:solidFill>
                  <a:schemeClr val="tx1"/>
                </a:solidFill>
                <a:effectLst/>
                <a:latin typeface="+mn-lt"/>
                <a:ea typeface="+mn-ea"/>
                <a:cs typeface="+mn-cs"/>
                <a:hlinkClick r:id="rId3"/>
              </a:rPr>
              <a:t>http://en.wikipedia.org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Steps to form a sedimentary rock</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Explain how a rock is formed from sediment or other particles (chemicals or organic material).  </a:t>
            </a:r>
          </a:p>
          <a:p>
            <a:r>
              <a:rPr lang="en-US" sz="1200" kern="1200" dirty="0" smtClean="0">
                <a:solidFill>
                  <a:schemeClr val="tx1"/>
                </a:solidFill>
                <a:effectLst/>
                <a:latin typeface="+mn-lt"/>
                <a:ea typeface="+mn-ea"/>
                <a:cs typeface="+mn-cs"/>
              </a:rPr>
              <a:t>First, smaller particles of material are formed through weathering of larger materials. The particles are then transported through erosion to places where they can accumulate and are deposited. Once deposited they may be compressed through addition of materials above or cemented through the passage of fluids through a rock which may precipitate material between grains “gluing” them together.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Make sure they know the definitions of the bold words. Have them come up with definitions of the words and only explain if they have questions</a:t>
            </a:r>
          </a:p>
          <a:p>
            <a:r>
              <a:rPr lang="en-US" sz="1200" kern="1200" dirty="0" smtClean="0">
                <a:solidFill>
                  <a:schemeClr val="tx1"/>
                </a:solidFill>
                <a:effectLst/>
                <a:latin typeface="+mn-lt"/>
                <a:ea typeface="+mn-ea"/>
                <a:cs typeface="+mn-cs"/>
              </a:rPr>
              <a:t>Weathering is the physical breakdown and chemical decomposition of rock materials at the earth’s surface – ice wedging, organic, exfoliation, oxidation, carbonation, hydrolysis, organic acid, acid precipitation</a:t>
            </a:r>
          </a:p>
          <a:p>
            <a:r>
              <a:rPr lang="en-US" sz="1200" kern="1200" dirty="0" smtClean="0">
                <a:solidFill>
                  <a:schemeClr val="tx1"/>
                </a:solidFill>
                <a:effectLst/>
                <a:latin typeface="+mn-lt"/>
                <a:ea typeface="+mn-ea"/>
                <a:cs typeface="+mn-cs"/>
              </a:rPr>
              <a:t>Erosion is the transport of materials at the surface. </a:t>
            </a:r>
          </a:p>
          <a:p>
            <a:r>
              <a:rPr lang="en-US" sz="1200" kern="1200" dirty="0" smtClean="0">
                <a:solidFill>
                  <a:schemeClr val="tx1"/>
                </a:solidFill>
                <a:effectLst/>
                <a:latin typeface="+mn-lt"/>
                <a:ea typeface="+mn-ea"/>
                <a:cs typeface="+mn-cs"/>
              </a:rPr>
              <a:t>How are sediments transported? – water, wind, ice, etc.</a:t>
            </a:r>
          </a:p>
          <a:p>
            <a:r>
              <a:rPr lang="en-US" sz="1200" kern="1200" dirty="0" smtClean="0">
                <a:solidFill>
                  <a:schemeClr val="tx1"/>
                </a:solidFill>
                <a:effectLst/>
                <a:latin typeface="+mn-lt"/>
                <a:ea typeface="+mn-ea"/>
                <a:cs typeface="+mn-cs"/>
              </a:rPr>
              <a:t>Where are sediments deposited? – basins, lakes, oceans, deserts (general topography at lower elevation than the origin of the material) .</a:t>
            </a:r>
          </a:p>
          <a:p>
            <a:r>
              <a:rPr lang="en-US" sz="1200" kern="1200" dirty="0" smtClean="0">
                <a:solidFill>
                  <a:schemeClr val="tx1"/>
                </a:solidFill>
                <a:effectLst/>
                <a:latin typeface="+mn-lt"/>
                <a:ea typeface="+mn-ea"/>
                <a:cs typeface="+mn-cs"/>
              </a:rPr>
              <a:t>Deposition occurs not just from suspension in water, but also from air, or ice. Compaction is the compressing of rock to reduce the volume of material. Therefore, air or water from between grains may be removed through this process. </a:t>
            </a:r>
          </a:p>
          <a:p>
            <a:r>
              <a:rPr lang="en-US" sz="1200" kern="1200" dirty="0" smtClean="0">
                <a:solidFill>
                  <a:schemeClr val="tx1"/>
                </a:solidFill>
                <a:effectLst/>
                <a:latin typeface="+mn-lt"/>
                <a:ea typeface="+mn-ea"/>
                <a:cs typeface="+mn-cs"/>
              </a:rPr>
              <a:t>Cementation is the precipitation of minerals from water passing between sediment grains and “glue” the grains together</a:t>
            </a:r>
          </a:p>
          <a:p>
            <a:r>
              <a:rPr lang="en-US" sz="1200" kern="1200" dirty="0" smtClean="0">
                <a:solidFill>
                  <a:schemeClr val="tx1"/>
                </a:solidFill>
                <a:effectLst/>
                <a:latin typeface="+mn-lt"/>
                <a:ea typeface="+mn-ea"/>
                <a:cs typeface="+mn-cs"/>
              </a:rPr>
              <a:t>Animations from:</a:t>
            </a:r>
          </a:p>
          <a:p>
            <a:r>
              <a:rPr lang="en-US" sz="1200" u="sng" kern="1200" dirty="0" smtClean="0">
                <a:solidFill>
                  <a:schemeClr val="tx1"/>
                </a:solidFill>
                <a:effectLst/>
                <a:latin typeface="+mn-lt"/>
                <a:ea typeface="+mn-ea"/>
                <a:cs typeface="+mn-cs"/>
                <a:hlinkClick r:id="rId3"/>
              </a:rPr>
              <a:t>www.classzone.com/books/earth_science/terc/content/investigations/es0602/es0602page02.cfm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Characteristics used in classification of sedimentary rocks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The picture on the left is conglomerate, and on the right is breccia. The grain sizes of both rocks are similar (a mix of large and small) but the difference is in the shape of the particles (rounded particles for conglomerate, angular particles for breccia).</a:t>
            </a:r>
          </a:p>
          <a:p>
            <a:r>
              <a:rPr lang="en-US" sz="1200" kern="1200" dirty="0" smtClean="0">
                <a:solidFill>
                  <a:schemeClr val="tx1"/>
                </a:solidFill>
                <a:effectLst/>
                <a:latin typeface="+mn-lt"/>
                <a:ea typeface="+mn-ea"/>
                <a:cs typeface="+mn-cs"/>
              </a:rPr>
              <a:t>This slide covers aspects of sedimentary rocks that help classify them including size, angularity and sorting.</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students should discuss what they would do were they given the rocks on the slide and told to determine how they formed (like a detective determining how someone died). What properties would they look at? What could they tell them about how the rocks formed? </a:t>
            </a:r>
          </a:p>
          <a:p>
            <a:r>
              <a:rPr lang="en-US" sz="1200" kern="1200" dirty="0" smtClean="0">
                <a:solidFill>
                  <a:schemeClr val="tx1"/>
                </a:solidFill>
                <a:effectLst/>
                <a:latin typeface="+mn-lt"/>
                <a:ea typeface="+mn-ea"/>
                <a:cs typeface="+mn-cs"/>
              </a:rPr>
              <a:t>For example, students could remember the settling activity from the previous day. There, the rock fragments arranged themselves into layers. However, the two images shown first (conglomerate and breccia) have a mix of different sized particles all jumbled together. How could that happen? What about the shape of the particles – what would that tell you about how they formed (or how far the particles have traveled from their original location)? Later, you can compare the sandstone (animated to appear within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with the breccia to compare how a rock can be so homogenous </a:t>
            </a:r>
            <a:r>
              <a:rPr lang="en-US" sz="1200" kern="1200" dirty="0" err="1" smtClean="0">
                <a:solidFill>
                  <a:schemeClr val="tx1"/>
                </a:solidFill>
                <a:effectLst/>
                <a:latin typeface="+mn-lt"/>
                <a:ea typeface="+mn-ea"/>
                <a:cs typeface="+mn-cs"/>
              </a:rPr>
              <a:t>vs</a:t>
            </a:r>
            <a:r>
              <a:rPr lang="en-US" sz="1200" kern="1200" dirty="0" smtClean="0">
                <a:solidFill>
                  <a:schemeClr val="tx1"/>
                </a:solidFill>
                <a:effectLst/>
                <a:latin typeface="+mn-lt"/>
                <a:ea typeface="+mn-ea"/>
                <a:cs typeface="+mn-cs"/>
              </a:rPr>
              <a:t> heterogeneous.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Size:</a:t>
            </a:r>
          </a:p>
          <a:p>
            <a:r>
              <a:rPr lang="en-US" sz="1200" kern="1200" dirty="0" smtClean="0">
                <a:solidFill>
                  <a:schemeClr val="tx1"/>
                </a:solidFill>
                <a:effectLst/>
                <a:latin typeface="+mn-lt"/>
                <a:ea typeface="+mn-ea"/>
                <a:cs typeface="+mn-cs"/>
              </a:rPr>
              <a:t>How do you get smaller sizes of particles? Weathering and erosion. Weathering is the breakdown of rocks at the earth’s surface, either physically or chemically. Erosion is the movement of material by wind, ice, water </a:t>
            </a:r>
          </a:p>
          <a:p>
            <a:r>
              <a:rPr lang="en-US" sz="1200" kern="1200" dirty="0" smtClean="0">
                <a:solidFill>
                  <a:schemeClr val="tx1"/>
                </a:solidFill>
                <a:effectLst/>
                <a:latin typeface="+mn-lt"/>
                <a:ea typeface="+mn-ea"/>
                <a:cs typeface="+mn-cs"/>
              </a:rPr>
              <a:t>The size of the particles indicates the time or distance from where the original rocks were situated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Angularity:</a:t>
            </a:r>
          </a:p>
          <a:p>
            <a:r>
              <a:rPr lang="en-US" sz="1200" kern="1200" dirty="0" smtClean="0">
                <a:solidFill>
                  <a:schemeClr val="tx1"/>
                </a:solidFill>
                <a:effectLst/>
                <a:latin typeface="+mn-lt"/>
                <a:ea typeface="+mn-ea"/>
                <a:cs typeface="+mn-cs"/>
              </a:rPr>
              <a:t>What’s the difference between the two pictures? They both have a mix of large and small particles. Have them talk about the shape of the </a:t>
            </a:r>
            <a:r>
              <a:rPr lang="en-US" sz="1200" kern="1200" dirty="0" err="1" smtClean="0">
                <a:solidFill>
                  <a:schemeClr val="tx1"/>
                </a:solidFill>
                <a:effectLst/>
                <a:latin typeface="+mn-lt"/>
                <a:ea typeface="+mn-ea"/>
                <a:cs typeface="+mn-cs"/>
              </a:rPr>
              <a:t>clasts</a:t>
            </a:r>
            <a:r>
              <a:rPr lang="en-US" sz="1200" kern="1200" dirty="0" smtClean="0">
                <a:solidFill>
                  <a:schemeClr val="tx1"/>
                </a:solidFill>
                <a:effectLst/>
                <a:latin typeface="+mn-lt"/>
                <a:ea typeface="+mn-ea"/>
                <a:cs typeface="+mn-cs"/>
              </a:rPr>
              <a:t>. Rounded </a:t>
            </a:r>
            <a:r>
              <a:rPr lang="en-US" sz="1200" kern="1200" dirty="0" err="1" smtClean="0">
                <a:solidFill>
                  <a:schemeClr val="tx1"/>
                </a:solidFill>
                <a:effectLst/>
                <a:latin typeface="+mn-lt"/>
                <a:ea typeface="+mn-ea"/>
                <a:cs typeface="+mn-cs"/>
              </a:rPr>
              <a:t>clasts</a:t>
            </a:r>
            <a:r>
              <a:rPr lang="en-US" sz="1200" kern="1200" dirty="0" smtClean="0">
                <a:solidFill>
                  <a:schemeClr val="tx1"/>
                </a:solidFill>
                <a:effectLst/>
                <a:latin typeface="+mn-lt"/>
                <a:ea typeface="+mn-ea"/>
                <a:cs typeface="+mn-cs"/>
              </a:rPr>
              <a:t> are found in conglomerates, while angular </a:t>
            </a:r>
            <a:r>
              <a:rPr lang="en-US" sz="1200" kern="1200" dirty="0" err="1" smtClean="0">
                <a:solidFill>
                  <a:schemeClr val="tx1"/>
                </a:solidFill>
                <a:effectLst/>
                <a:latin typeface="+mn-lt"/>
                <a:ea typeface="+mn-ea"/>
                <a:cs typeface="+mn-cs"/>
              </a:rPr>
              <a:t>clasts</a:t>
            </a:r>
            <a:r>
              <a:rPr lang="en-US" sz="1200" kern="1200" dirty="0" smtClean="0">
                <a:solidFill>
                  <a:schemeClr val="tx1"/>
                </a:solidFill>
                <a:effectLst/>
                <a:latin typeface="+mn-lt"/>
                <a:ea typeface="+mn-ea"/>
                <a:cs typeface="+mn-cs"/>
              </a:rPr>
              <a:t> are found in </a:t>
            </a:r>
            <a:r>
              <a:rPr lang="en-US" sz="1200" kern="1200" dirty="0" err="1" smtClean="0">
                <a:solidFill>
                  <a:schemeClr val="tx1"/>
                </a:solidFill>
                <a:effectLst/>
                <a:latin typeface="+mn-lt"/>
                <a:ea typeface="+mn-ea"/>
                <a:cs typeface="+mn-cs"/>
              </a:rPr>
              <a:t>breccias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What could the roundness of the grains indicate? </a:t>
            </a:r>
          </a:p>
          <a:p>
            <a:r>
              <a:rPr lang="en-US" sz="1200" i="1" kern="1200" dirty="0" smtClean="0">
                <a:solidFill>
                  <a:schemeClr val="tx1"/>
                </a:solidFill>
                <a:effectLst/>
                <a:latin typeface="+mn-lt"/>
                <a:ea typeface="+mn-ea"/>
                <a:cs typeface="+mn-cs"/>
              </a:rPr>
              <a:t>Angularity</a:t>
            </a:r>
            <a:r>
              <a:rPr lang="en-US" sz="1200" kern="1200" dirty="0" smtClean="0">
                <a:solidFill>
                  <a:schemeClr val="tx1"/>
                </a:solidFill>
                <a:effectLst/>
                <a:latin typeface="+mn-lt"/>
                <a:ea typeface="+mn-ea"/>
                <a:cs typeface="+mn-cs"/>
              </a:rPr>
              <a:t> is the aspect of sedimentary rocks that deals with the roundness of sediment grains. The </a:t>
            </a:r>
            <a:r>
              <a:rPr lang="en-US" sz="1200" kern="1200" dirty="0" err="1" smtClean="0">
                <a:solidFill>
                  <a:schemeClr val="tx1"/>
                </a:solidFill>
                <a:effectLst/>
                <a:latin typeface="+mn-lt"/>
                <a:ea typeface="+mn-ea"/>
                <a:cs typeface="+mn-cs"/>
              </a:rPr>
              <a:t>clasts</a:t>
            </a:r>
            <a:r>
              <a:rPr lang="en-US" sz="1200" kern="1200" dirty="0" smtClean="0">
                <a:solidFill>
                  <a:schemeClr val="tx1"/>
                </a:solidFill>
                <a:effectLst/>
                <a:latin typeface="+mn-lt"/>
                <a:ea typeface="+mn-ea"/>
                <a:cs typeface="+mn-cs"/>
              </a:rPr>
              <a:t> collide with others as they are transported. What happens to their shape when things continue to collide?  - the further sediments are transported, the more they collide with other particles, the more they are rounded.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more rounded, the further from the source they are likely to be (e.g. </a:t>
            </a:r>
            <a:r>
              <a:rPr lang="en-US" sz="1200" kern="1200" dirty="0" err="1" smtClean="0">
                <a:solidFill>
                  <a:schemeClr val="tx1"/>
                </a:solidFill>
                <a:effectLst/>
                <a:latin typeface="+mn-lt"/>
                <a:ea typeface="+mn-ea"/>
                <a:cs typeface="+mn-cs"/>
              </a:rPr>
              <a:t>breccias</a:t>
            </a:r>
            <a:r>
              <a:rPr lang="en-US" sz="1200" kern="1200" dirty="0" smtClean="0">
                <a:solidFill>
                  <a:schemeClr val="tx1"/>
                </a:solidFill>
                <a:effectLst/>
                <a:latin typeface="+mn-lt"/>
                <a:ea typeface="+mn-ea"/>
                <a:cs typeface="+mn-cs"/>
              </a:rPr>
              <a:t> are usually found in rock slides where the rock was broken and fell a small distance and the fragments are angular, while conglomerates often are stream/river bed deposits where the rock fragments have tumbled through the water for a long distance, abrading against each other to round the edges over time before deposition).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Sorting:</a:t>
            </a:r>
          </a:p>
          <a:p>
            <a:r>
              <a:rPr lang="en-US" sz="1200" kern="1200" dirty="0" smtClean="0">
                <a:solidFill>
                  <a:schemeClr val="tx1"/>
                </a:solidFill>
                <a:effectLst/>
                <a:latin typeface="+mn-lt"/>
                <a:ea typeface="+mn-ea"/>
                <a:cs typeface="+mn-cs"/>
              </a:rPr>
              <a:t>Within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click to show the sandstone image next to the breccia. Have the students answer besides size and angularity, how these two rocks differ.</a:t>
            </a:r>
          </a:p>
          <a:p>
            <a:r>
              <a:rPr lang="en-US" sz="1200" kern="1200" dirty="0" smtClean="0">
                <a:solidFill>
                  <a:schemeClr val="tx1"/>
                </a:solidFill>
                <a:effectLst/>
                <a:latin typeface="+mn-lt"/>
                <a:ea typeface="+mn-ea"/>
                <a:cs typeface="+mn-cs"/>
              </a:rPr>
              <a:t>The sandstone is made of all the same sized particles, while the breccia has a wide variety of sizes.  The sandstone is “well sorted” while the breccia is “poorly sorted”. Sorting may indicate the environment in which the sediment was deposited (e.g. windblown deposits are usually better sorted than aqueous ones). Also, sorting is more common further from the source of the sediment. Closer to the sediment and with faster deposition the sediments are usually poorly sorted (like the breccia).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animation shows one example of transport of sediment. As the particles move in the stream they knock into each other and break into smaller particles and round their edges, and when they settle out different particles settle out at different locations due to the energy of the stream (the lower the energy the smaller the particle settles out). Thus, if we look at a rock from the very right side of the image it may be a well sorted mudstone (only small particles).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Breccia - http://www.sciencephoto.com/image/147234/350wm/C0084312-Gneiss_and_sphalerite_breccia-SPL.jpg</a:t>
            </a:r>
          </a:p>
          <a:p>
            <a:r>
              <a:rPr lang="en-US" sz="1200" kern="1200" dirty="0" smtClean="0">
                <a:solidFill>
                  <a:schemeClr val="tx1"/>
                </a:solidFill>
                <a:effectLst/>
                <a:latin typeface="+mn-lt"/>
                <a:ea typeface="+mn-ea"/>
                <a:cs typeface="+mn-cs"/>
              </a:rPr>
              <a:t>Conglomerate - </a:t>
            </a:r>
            <a:r>
              <a:rPr lang="en-US" sz="1200" u="sng" kern="1200" dirty="0" smtClean="0">
                <a:solidFill>
                  <a:schemeClr val="tx1"/>
                </a:solidFill>
                <a:effectLst/>
                <a:latin typeface="+mn-lt"/>
                <a:ea typeface="+mn-ea"/>
                <a:cs typeface="+mn-cs"/>
                <a:hlinkClick r:id="rId3"/>
              </a:rPr>
              <a:t>http://en.wikipedia.org/wiki/File:Conglomerate_Death_Valley_NP.jpg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Sandstone: http://skywalker.cochise.edu/wellerr/rocks/sdrx/6cross-bedding1137.JPG</a:t>
            </a:r>
          </a:p>
          <a:p>
            <a:r>
              <a:rPr lang="en-US" sz="1200" kern="1200" dirty="0" smtClean="0">
                <a:solidFill>
                  <a:schemeClr val="tx1"/>
                </a:solidFill>
                <a:effectLst/>
                <a:latin typeface="+mn-lt"/>
                <a:ea typeface="+mn-ea"/>
                <a:cs typeface="+mn-cs"/>
              </a:rPr>
              <a:t>Animation:</a:t>
            </a:r>
          </a:p>
          <a:p>
            <a:r>
              <a:rPr lang="en-US" sz="1200" u="sng" kern="1200" dirty="0" smtClean="0">
                <a:solidFill>
                  <a:schemeClr val="tx1"/>
                </a:solidFill>
                <a:effectLst/>
                <a:latin typeface="+mn-lt"/>
                <a:ea typeface="+mn-ea"/>
                <a:cs typeface="+mn-cs"/>
                <a:hlinkClick r:id="rId4"/>
              </a:rPr>
              <a:t>http://www.classzone.com/books/earth_science/terc/content/investigations/es0602/es0602page02_popup4.cfm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522086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Cementation and Compaction</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diagram explains the two processes by which the sediment becomes a rock. </a:t>
            </a:r>
          </a:p>
          <a:p>
            <a:r>
              <a:rPr lang="en-US" sz="1200" kern="1200" dirty="0" smtClean="0">
                <a:solidFill>
                  <a:schemeClr val="tx1"/>
                </a:solidFill>
                <a:effectLst/>
                <a:latin typeface="+mn-lt"/>
                <a:ea typeface="+mn-ea"/>
                <a:cs typeface="+mn-cs"/>
              </a:rPr>
              <a:t>Compaction occurs when sediments are compressed (usually by further layers depositing above). The material (usually air or water) in between the particles (pore spaces) is squeezed out under this pressure, compacting the sediment. Another method of turning loose sediment into rock is cementation. This occurs when a fluid (usually some sort of water with dissolved minerals within it) passes through the pore spaces between the sediment grains and deposits minerals as it dries. This mineral formation can “stick” the grains together. Both processes can apply to the same rock.</a:t>
            </a:r>
          </a:p>
          <a:p>
            <a:r>
              <a:rPr lang="en-US" sz="1200" kern="1200" dirty="0" smtClean="0">
                <a:solidFill>
                  <a:schemeClr val="tx1"/>
                </a:solidFill>
                <a:effectLst/>
                <a:latin typeface="+mn-lt"/>
                <a:ea typeface="+mn-ea"/>
                <a:cs typeface="+mn-cs"/>
              </a:rPr>
              <a:t>Image from </a:t>
            </a:r>
            <a:r>
              <a:rPr lang="en-US" sz="1200" u="sng" kern="1200" dirty="0" smtClean="0">
                <a:solidFill>
                  <a:schemeClr val="tx1"/>
                </a:solidFill>
                <a:effectLst/>
                <a:latin typeface="+mn-lt"/>
                <a:ea typeface="+mn-ea"/>
                <a:cs typeface="+mn-cs"/>
                <a:hlinkClick r:id="rId3"/>
              </a:rPr>
              <a:t>http://media.tiscali.co.uk/images/feeds/hutchinson/ency/c00775.jpg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102421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Depositional Environments of sedimentary rock formation</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is a diagram of depositional environments for sedimentary rocks. Note, the pointer for the playa lake is pointing at the mountains instead of a playa lake.</a:t>
            </a:r>
          </a:p>
          <a:p>
            <a:r>
              <a:rPr lang="en-US" sz="1200" kern="1200" dirty="0" smtClean="0">
                <a:solidFill>
                  <a:schemeClr val="tx1"/>
                </a:solidFill>
                <a:effectLst/>
                <a:latin typeface="+mn-lt"/>
                <a:ea typeface="+mn-ea"/>
                <a:cs typeface="+mn-cs"/>
              </a:rPr>
              <a:t>Have the students try to figure out where the sediments are transported, and where they are deposited.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Where are sediments deposited? How are they transported there? Have students say where deposition may occur and what process brought sediment to that location.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All of the locations on the diagram are locations where sediment may be deposited. Therefore, the locations where transport occur are places leading to those depositional environments. We know of three methods of transport – ice, water, wind. Where would each occur and where would the sediment transported in each manner be deposited?</a:t>
            </a:r>
          </a:p>
          <a:p>
            <a:r>
              <a:rPr lang="en-US" sz="1200" kern="1200" dirty="0" smtClean="0">
                <a:solidFill>
                  <a:schemeClr val="tx1"/>
                </a:solidFill>
                <a:effectLst/>
                <a:latin typeface="+mn-lt"/>
                <a:ea typeface="+mn-ea"/>
                <a:cs typeface="+mn-cs"/>
              </a:rPr>
              <a:t>For example, the glacier transports sediment entrained in the ice as it moves and as it melts sediment is deposited in the resulting glacier valleys. </a:t>
            </a:r>
          </a:p>
          <a:p>
            <a:r>
              <a:rPr lang="en-US" sz="1200" kern="1200" dirty="0" smtClean="0">
                <a:solidFill>
                  <a:schemeClr val="tx1"/>
                </a:solidFill>
                <a:effectLst/>
                <a:latin typeface="+mn-lt"/>
                <a:ea typeface="+mn-ea"/>
                <a:cs typeface="+mn-cs"/>
              </a:rPr>
              <a:t>At the base of mountains material transported by rivers is deposited in lakes or in the streams themselves (fluvial). The sediment may also travel further down the river and be deposited in floodplains of the river, the delta, or even in the submarine fan. </a:t>
            </a:r>
          </a:p>
          <a:p>
            <a:r>
              <a:rPr lang="en-US" sz="1200" kern="1200" dirty="0" smtClean="0">
                <a:solidFill>
                  <a:schemeClr val="tx1"/>
                </a:solidFill>
                <a:effectLst/>
                <a:latin typeface="+mn-lt"/>
                <a:ea typeface="+mn-ea"/>
                <a:cs typeface="+mn-cs"/>
              </a:rPr>
              <a:t>In the desert lack of ice or water means air is the method of transport. Winds blow the sand into dunes.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Image from</a:t>
            </a:r>
          </a:p>
          <a:p>
            <a:r>
              <a:rPr lang="en-US" sz="1200" u="sng" kern="1200" dirty="0" smtClean="0">
                <a:solidFill>
                  <a:schemeClr val="tx1"/>
                </a:solidFill>
                <a:effectLst/>
                <a:latin typeface="+mn-lt"/>
                <a:ea typeface="+mn-ea"/>
                <a:cs typeface="+mn-cs"/>
                <a:hlinkClick r:id="rId3"/>
              </a:rPr>
              <a:t>http://explanet.info/Chapter02.htm</a:t>
            </a:r>
            <a:endParaRPr lang="en-US" sz="120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Sedimentary Structures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Sedimentary structures provide more information about the depositional environments in which sedimentary rocks formed.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First show the students the images of different sedimentary structures. Have them brainstorm about what they see in each picture and what it could mean in terms of the location in which the rock formed.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top left image is of </a:t>
            </a:r>
            <a:r>
              <a:rPr lang="en-US" sz="1200" kern="1200" dirty="0" err="1" smtClean="0">
                <a:solidFill>
                  <a:schemeClr val="tx1"/>
                </a:solidFill>
                <a:effectLst/>
                <a:latin typeface="+mn-lt"/>
                <a:ea typeface="+mn-ea"/>
                <a:cs typeface="+mn-cs"/>
              </a:rPr>
              <a:t>crossbedding</a:t>
            </a:r>
            <a:r>
              <a:rPr lang="en-US" sz="1200" kern="1200" dirty="0" smtClean="0">
                <a:solidFill>
                  <a:schemeClr val="tx1"/>
                </a:solidFill>
                <a:effectLst/>
                <a:latin typeface="+mn-lt"/>
                <a:ea typeface="+mn-ea"/>
                <a:cs typeface="+mn-cs"/>
              </a:rPr>
              <a:t>. This occurs when deposition of sediments also involves partial erosion of the material is deposited on. It is most common in regions where a current causes ripples or dunes and the windward side (the side from which the current is moving) of the ripple is eroded and then deposits on the leeward side of the ripple (the back side of the ripple). It often occurs where the direction of movement changes (e.g. wind direction changes so sand dunes move in different directions). Other locations where this occurs is in river deltas (the outlets of the river are always shifting), and some stream channel deposits.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top right image is of ripple marks. These small waves of sand develop on the surface of a sediment layer when water or air moves over the surface. The ridges form perpendicular to the direction of motion.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bottom left image is of </a:t>
            </a:r>
            <a:r>
              <a:rPr lang="en-US" sz="1200" kern="1200" dirty="0" err="1" smtClean="0">
                <a:solidFill>
                  <a:schemeClr val="tx1"/>
                </a:solidFill>
                <a:effectLst/>
                <a:latin typeface="+mn-lt"/>
                <a:ea typeface="+mn-ea"/>
                <a:cs typeface="+mn-cs"/>
              </a:rPr>
              <a:t>mudcracks</a:t>
            </a:r>
            <a:r>
              <a:rPr lang="en-US" sz="1200" kern="1200" dirty="0" smtClean="0">
                <a:solidFill>
                  <a:schemeClr val="tx1"/>
                </a:solidFill>
                <a:effectLst/>
                <a:latin typeface="+mn-lt"/>
                <a:ea typeface="+mn-ea"/>
                <a:cs typeface="+mn-cs"/>
              </a:rPr>
              <a:t>. These form when wet mud or clay dries and shrinks. Locations where these occur alternates between wet and dry conditions such as tidal flats, shallow lakes, and desert basins.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bottom right image is of graded bedding. Layers have a range of grain sizes and they are ordered from largest particles on the bottom to smallest on the top. They happen during quick deposition from water carrying a variety of sizes of particles. When a fast current loses energy the largest particles settle out first. </a:t>
            </a:r>
          </a:p>
          <a:p>
            <a:r>
              <a:rPr lang="en-US" sz="1200" kern="1200" dirty="0" smtClean="0">
                <a:solidFill>
                  <a:schemeClr val="tx1"/>
                </a:solidFill>
                <a:effectLst/>
                <a:latin typeface="+mn-lt"/>
                <a:ea typeface="+mn-ea"/>
                <a:cs typeface="+mn-cs"/>
              </a:rPr>
              <a:t>After describing the layering in this image, ask whether they have seen this layering before? They should realize that this distribution of particles is similar the layering they formed in their sediment settling activity. They suspended different sized particles in water during the mixing (shaking or stirring) and it settled quickly, with successive settling of increasingly smaller particles. Can they think of how the grading could be reversed (largest particles on top of successively smaller particles)? If you shake a bowl of tortilla chips or different nuts, the larger ones often migrate to the top. This is why over time even if you remove large stones in a garden, new ones appear after some time. The smaller particles can fall in between larger ones.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Can they think of any other indications of the past environment in which a rock formed?</a:t>
            </a:r>
          </a:p>
          <a:p>
            <a:r>
              <a:rPr lang="en-US" sz="1200" kern="1200" dirty="0" smtClean="0">
                <a:solidFill>
                  <a:schemeClr val="tx1"/>
                </a:solidFill>
                <a:effectLst/>
                <a:latin typeface="+mn-lt"/>
                <a:ea typeface="+mn-ea"/>
                <a:cs typeface="+mn-cs"/>
              </a:rPr>
              <a:t>What about fossils? Fossils indicate the type of organisms living in the environment at the time the rocks were forming. They are useful in determining past environmental conditions. They should also remember that fossils were used to correlate different regions of the world together to help determine the theory of plate tectonics (e.g. regions of south America and Africa have the same freshwater or land fossils in rocks of the same age, so the two continents had once been one that later split apart).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Once they have described the pictures, show the list and explain the ones they have yet to identify.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Stratification is the most common characteristic feature of sedimentary rock. Layers, “strata” or “beds” are unique layers within a rock, each representing different conditions during which the sediment was deposited.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Cross-bedded sandstone photograph from</a:t>
            </a:r>
          </a:p>
          <a:p>
            <a:r>
              <a:rPr lang="en-US" sz="1200" kern="1200" dirty="0" smtClean="0">
                <a:solidFill>
                  <a:schemeClr val="tx1"/>
                </a:solidFill>
                <a:effectLst/>
                <a:latin typeface="+mn-lt"/>
                <a:ea typeface="+mn-ea"/>
                <a:cs typeface="+mn-cs"/>
              </a:rPr>
              <a:t>http://skywalker.cochise.edu/wellerr/rocks/sdrx/6cross-bedding1137.JPG</a:t>
            </a:r>
          </a:p>
          <a:p>
            <a:r>
              <a:rPr lang="en-US" sz="1200" kern="1200" dirty="0" smtClean="0">
                <a:solidFill>
                  <a:schemeClr val="tx1"/>
                </a:solidFill>
                <a:effectLst/>
                <a:latin typeface="+mn-lt"/>
                <a:ea typeface="+mn-ea"/>
                <a:cs typeface="+mn-cs"/>
              </a:rPr>
              <a:t>Ripple marks photo from</a:t>
            </a:r>
          </a:p>
          <a:p>
            <a:r>
              <a:rPr lang="en-US" sz="1200" u="sng" kern="1200" dirty="0" smtClean="0">
                <a:solidFill>
                  <a:schemeClr val="tx1"/>
                </a:solidFill>
                <a:effectLst/>
                <a:latin typeface="+mn-lt"/>
                <a:ea typeface="+mn-ea"/>
                <a:cs typeface="+mn-cs"/>
                <a:hlinkClick r:id="rId3"/>
              </a:rPr>
              <a:t>http://en.wikipedia.org/wiki/File:Ripple_marks_in_Moenkopi_Formation_rock_off_of_Capitol_Reef_Scenic_Drive2.jpeg</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Mudcracks</a:t>
            </a:r>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hlinkClick r:id="rId4"/>
              </a:rPr>
              <a:t>http://www.outreach.canterbury.ac.nz/resources/geology/glossary/mudcracks.jpg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Graded bedding photo from www.sciencephoto.com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Sedimentary Rocks Overview</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Review here what the students learned in this segment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are three types of sedimentary rocks,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chemical and organic.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These three types are formed in different ways: Chemical sedimentary rocks are precipitated from a solution. Organic sedimentary rocks are made up of the remains of plants or animals. </a:t>
            </a:r>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sedimentary rocks are formed from fragments of rock formed through weathering, transported through erosion, deposited and then compacted or cemented in order to turn the sediment into rock. </a:t>
            </a:r>
          </a:p>
          <a:p>
            <a:r>
              <a:rPr lang="en-US" sz="1200" kern="1200" dirty="0" smtClean="0">
                <a:solidFill>
                  <a:schemeClr val="tx1"/>
                </a:solidFill>
                <a:effectLst/>
                <a:latin typeface="+mn-lt"/>
                <a:ea typeface="+mn-ea"/>
                <a:cs typeface="+mn-cs"/>
              </a:rPr>
              <a:t> </a:t>
            </a:r>
          </a:p>
          <a:p>
            <a:r>
              <a:rPr lang="en-US" sz="1200" kern="1200" dirty="0" err="1" smtClean="0">
                <a:solidFill>
                  <a:schemeClr val="tx1"/>
                </a:solidFill>
                <a:effectLst/>
                <a:latin typeface="+mn-lt"/>
                <a:ea typeface="+mn-ea"/>
                <a:cs typeface="+mn-cs"/>
              </a:rPr>
              <a:t>Clastic</a:t>
            </a:r>
            <a:r>
              <a:rPr lang="en-US" sz="1200" kern="1200" dirty="0" smtClean="0">
                <a:solidFill>
                  <a:schemeClr val="tx1"/>
                </a:solidFill>
                <a:effectLst/>
                <a:latin typeface="+mn-lt"/>
                <a:ea typeface="+mn-ea"/>
                <a:cs typeface="+mn-cs"/>
              </a:rPr>
              <a:t> rocks are characterized through examination of the size of the particles, the angularity, and the sorting. Rocks with smaller particles and more rounded particles tend to be found further from their origin than ones with larger more angular particles. Sorting indicates the environment in which they were deposited.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Depositional environments are where sediments are deposited and transformed into sedimentary rocks.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Sedimentary structures indicate the depositional environment in which they form. For example, ripple marks only form where wind or currents of water pass over sediment.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 from: http://www.atpm.com/11.08/from-atpm-readers/images/arizona-grand-canyon-vista.jpg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65C1298-5AA1-42C7-81A5-992A721EC84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openxmlformats.org/officeDocument/2006/relationships/hyperlink" Target="http://www.classzone.com/books/earth_science/terc/content/investigations/es0602/es0602page02.cfm"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hyperlink" Target="http://www.classzone.com/books/earth_science/terc/content/investigations/es0602/es0602page02_popup4.cfm"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8.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upload.wikimedia.org/wikipedia/commons/b/b2/TheWave_1600pixe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98"/>
            <a:ext cx="105251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321896" y="3003258"/>
            <a:ext cx="7772400" cy="3212983"/>
          </a:xfrm>
        </p:spPr>
        <p:txBody>
          <a:bodyPr>
            <a:noAutofit/>
          </a:bodyPr>
          <a:lstStyle/>
          <a:p>
            <a:pPr algn="ctr">
              <a:buNone/>
            </a:pPr>
            <a:endParaRPr lang="en-US" sz="3600" dirty="0" smtClean="0">
              <a:solidFill>
                <a:schemeClr val="bg1"/>
              </a:solidFill>
            </a:endParaRPr>
          </a:p>
          <a:p>
            <a:pPr algn="ctr">
              <a:buNone/>
            </a:pPr>
            <a:r>
              <a:rPr lang="en-US" sz="3600" b="1" dirty="0" smtClean="0">
                <a:solidFill>
                  <a:schemeClr val="bg1"/>
                </a:solidFill>
                <a:effectLst>
                  <a:outerShdw blurRad="38100" dist="38100" dir="2700000" algn="tl">
                    <a:srgbClr val="000000">
                      <a:alpha val="43137"/>
                    </a:srgbClr>
                  </a:outerShdw>
                </a:effectLst>
              </a:rPr>
              <a:t>What do you know about sedimentary rocks?</a:t>
            </a:r>
            <a:endParaRPr lang="en-US" sz="2800" b="1"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1401408" y="-603288"/>
            <a:ext cx="7772400" cy="3086100"/>
          </a:xfrm>
        </p:spPr>
        <p:txBody>
          <a:bodyPr anchor="ctr" anchorCtr="0">
            <a:normAutofit/>
          </a:bodyPr>
          <a:lstStyle/>
          <a:p>
            <a:r>
              <a:rPr lang="en-US" b="1" dirty="0" smtClean="0">
                <a:solidFill>
                  <a:schemeClr val="bg1"/>
                </a:solidFill>
                <a:effectLst>
                  <a:outerShdw blurRad="38100" dist="38100" dir="2700000" algn="tl">
                    <a:srgbClr val="000000">
                      <a:alpha val="43137"/>
                    </a:srgbClr>
                  </a:outerShdw>
                </a:effectLst>
              </a:rPr>
              <a:t>Key Question:</a:t>
            </a:r>
            <a:endParaRPr lang="en-US" b="1" dirty="0">
              <a:solidFill>
                <a:schemeClr val="bg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dirty="0" smtClean="0"/>
              <a:t>http://earthref.org/SCC</a:t>
            </a:r>
            <a:endParaRPr lang="en-US" dirty="0"/>
          </a:p>
        </p:txBody>
      </p:sp>
      <p:sp>
        <p:nvSpPr>
          <p:cNvPr id="5" name="Date Placeholder 4"/>
          <p:cNvSpPr>
            <a:spLocks noGrp="1"/>
          </p:cNvSpPr>
          <p:nvPr>
            <p:ph type="dt" sz="half" idx="10"/>
          </p:nvPr>
        </p:nvSpPr>
        <p:spPr/>
        <p:txBody>
          <a:bodyPr/>
          <a:lstStyle/>
          <a:p>
            <a:r>
              <a:rPr lang="en-US" dirty="0" smtClean="0">
                <a:solidFill>
                  <a:schemeClr val="bg1"/>
                </a:solidFill>
              </a:rPr>
              <a:t>Scripps Classroom Connection</a:t>
            </a:r>
            <a:endParaRPr lang="en-US" dirty="0">
              <a:solidFill>
                <a:schemeClr val="bg1"/>
              </a:solidFill>
            </a:endParaRPr>
          </a:p>
        </p:txBody>
      </p:sp>
      <p:pic>
        <p:nvPicPr>
          <p:cNvPr id="5122" name="Picture 2"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58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5" y="1682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3206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igh-grade, low-sulphur coal from British Columb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9936" y="1626732"/>
            <a:ext cx="3164465" cy="47782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bic crystals of rock sa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126" y="2657465"/>
            <a:ext cx="3087112" cy="20969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ave formations, Borne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5923" y="2657465"/>
            <a:ext cx="2958477" cy="197045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a:xfrm>
            <a:off x="136186" y="990600"/>
            <a:ext cx="2683213" cy="5257800"/>
          </a:xfrm>
        </p:spPr>
        <p:txBody>
          <a:bodyPr>
            <a:noAutofit/>
          </a:bodyPr>
          <a:lstStyle/>
          <a:p>
            <a:pPr algn="ctr">
              <a:buClr>
                <a:schemeClr val="bg1"/>
              </a:buClr>
            </a:pPr>
            <a:r>
              <a:rPr lang="en-US" sz="2400" b="1" u="sng" dirty="0" smtClean="0">
                <a:solidFill>
                  <a:schemeClr val="bg1"/>
                </a:solidFill>
              </a:rPr>
              <a:t>Types of Sedimentary Rock:</a:t>
            </a:r>
          </a:p>
          <a:p>
            <a:pPr>
              <a:buClr>
                <a:schemeClr val="bg1"/>
              </a:buClr>
            </a:pPr>
            <a:endParaRPr lang="en-US" sz="2400" b="1" u="sng" dirty="0" smtClean="0">
              <a:solidFill>
                <a:schemeClr val="bg1"/>
              </a:solidFill>
            </a:endParaRPr>
          </a:p>
          <a:p>
            <a:pPr marL="285750" indent="-285750">
              <a:buClr>
                <a:schemeClr val="bg1"/>
              </a:buClr>
              <a:buFont typeface="Arial" pitchFamily="34" charset="0"/>
              <a:buChar char="•"/>
            </a:pPr>
            <a:r>
              <a:rPr lang="en-US" sz="2000" b="1" dirty="0" smtClean="0">
                <a:solidFill>
                  <a:schemeClr val="bg1"/>
                </a:solidFill>
              </a:rPr>
              <a:t>Clastic</a:t>
            </a:r>
          </a:p>
          <a:p>
            <a:pPr marL="285750" indent="-285750">
              <a:buClr>
                <a:schemeClr val="bg1"/>
              </a:buClr>
              <a:buFont typeface="Arial" pitchFamily="34" charset="0"/>
              <a:buChar char="•"/>
            </a:pPr>
            <a:endParaRPr lang="en-US" sz="2000" b="1" dirty="0" smtClean="0">
              <a:solidFill>
                <a:schemeClr val="bg1"/>
              </a:solidFill>
            </a:endParaRPr>
          </a:p>
          <a:p>
            <a:pPr marL="285750" indent="-285750">
              <a:lnSpc>
                <a:spcPct val="150000"/>
              </a:lnSpc>
              <a:buClr>
                <a:schemeClr val="bg1"/>
              </a:buClr>
              <a:buFont typeface="Arial" pitchFamily="34" charset="0"/>
              <a:buChar char="•"/>
            </a:pPr>
            <a:r>
              <a:rPr lang="en-US" sz="2000" b="1" dirty="0" smtClean="0">
                <a:solidFill>
                  <a:schemeClr val="bg1"/>
                </a:solidFill>
              </a:rPr>
              <a:t>Non-</a:t>
            </a:r>
            <a:r>
              <a:rPr lang="en-US" sz="2000" b="1" dirty="0" err="1" smtClean="0">
                <a:solidFill>
                  <a:schemeClr val="bg1"/>
                </a:solidFill>
              </a:rPr>
              <a:t>clastic</a:t>
            </a:r>
            <a:endParaRPr lang="en-US" sz="2000" b="1" dirty="0" smtClean="0">
              <a:solidFill>
                <a:schemeClr val="bg1"/>
              </a:solidFill>
            </a:endParaRPr>
          </a:p>
          <a:p>
            <a:pPr marL="834390" lvl="1" indent="-285750">
              <a:buClr>
                <a:schemeClr val="bg1"/>
              </a:buClr>
              <a:buFont typeface="Arial" pitchFamily="34" charset="0"/>
              <a:buChar char="•"/>
            </a:pPr>
            <a:r>
              <a:rPr lang="en-US" sz="1800" b="1" dirty="0" smtClean="0">
                <a:solidFill>
                  <a:schemeClr val="bg1"/>
                </a:solidFill>
              </a:rPr>
              <a:t>Chemical </a:t>
            </a:r>
          </a:p>
          <a:p>
            <a:pPr marL="834390" lvl="1" indent="-285750">
              <a:buClr>
                <a:schemeClr val="bg1"/>
              </a:buClr>
              <a:buFont typeface="Arial" pitchFamily="34" charset="0"/>
              <a:buChar char="•"/>
            </a:pPr>
            <a:endParaRPr lang="en-US" sz="1800" b="1" dirty="0" smtClean="0">
              <a:solidFill>
                <a:schemeClr val="bg1"/>
              </a:solidFill>
            </a:endParaRPr>
          </a:p>
          <a:p>
            <a:pPr marL="834390" lvl="1" indent="-285750">
              <a:buClr>
                <a:schemeClr val="bg1"/>
              </a:buClr>
              <a:buFont typeface="Arial" pitchFamily="34" charset="0"/>
              <a:buChar char="•"/>
            </a:pPr>
            <a:r>
              <a:rPr lang="en-US" sz="1800" b="1" dirty="0" smtClean="0">
                <a:solidFill>
                  <a:schemeClr val="bg1"/>
                </a:solidFill>
              </a:rPr>
              <a:t>Organic</a:t>
            </a:r>
          </a:p>
          <a:p>
            <a:pPr lvl="0"/>
            <a:endParaRPr lang="en-US" b="1" dirty="0">
              <a:solidFill>
                <a:schemeClr val="tx1"/>
              </a:solidFill>
            </a:endParaRPr>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34" name="Picture 10" descr="http://skywalker.cochise.edu/wellerr/rocks/sdrx/6cross-bedding113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5924" y="545802"/>
            <a:ext cx="2950085" cy="21618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upload.wikimedia.org/wikipedia/commons/a/a5/Conglomerate_Death_Valley_NP.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75" y="545802"/>
            <a:ext cx="2815549" cy="21116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kywalker.cochise.edu/wellerr/rocks/sdrx/6limestone-coquina152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93241" y="4244663"/>
            <a:ext cx="2968647" cy="2166185"/>
          </a:xfrm>
          <a:prstGeom prst="rect">
            <a:avLst/>
          </a:prstGeom>
          <a:noFill/>
          <a:extLst>
            <a:ext uri="{909E8E84-426E-40DD-AFC4-6F175D3DCCD1}">
              <a14:hiddenFill xmlns:a14="http://schemas.microsoft.com/office/drawing/2010/main">
                <a:solidFill>
                  <a:srgbClr val="FFFFFF"/>
                </a:solidFill>
              </a14:hiddenFill>
            </a:ext>
          </a:extLst>
        </p:spPr>
      </p:pic>
      <p:sp>
        <p:nvSpPr>
          <p:cNvPr id="12" name="Date Placeholder 6"/>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416029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2" name="Title 1"/>
          <p:cNvSpPr>
            <a:spLocks noGrp="1"/>
          </p:cNvSpPr>
          <p:nvPr>
            <p:ph type="title" idx="4294967295"/>
          </p:nvPr>
        </p:nvSpPr>
        <p:spPr>
          <a:xfrm>
            <a:off x="5249391" y="990600"/>
            <a:ext cx="3709472" cy="1514474"/>
          </a:xfrm>
          <a:solidFill>
            <a:schemeClr val="bg1"/>
          </a:solidFill>
        </p:spPr>
        <p:txBody>
          <a:bodyPr anchor="ctr" anchorCtr="0"/>
          <a:lstStyle/>
          <a:p>
            <a:r>
              <a:rPr lang="en-US" sz="3600" dirty="0" smtClean="0"/>
              <a:t>Chemical</a:t>
            </a:r>
            <a:endParaRPr lang="en-US" sz="3600" dirty="0"/>
          </a:p>
        </p:txBody>
      </p:sp>
      <p:sp>
        <p:nvSpPr>
          <p:cNvPr id="4" name="Text Placeholder 3"/>
          <p:cNvSpPr>
            <a:spLocks noGrp="1"/>
          </p:cNvSpPr>
          <p:nvPr>
            <p:ph type="body" sz="half" idx="4294967295"/>
          </p:nvPr>
        </p:nvSpPr>
        <p:spPr>
          <a:xfrm>
            <a:off x="201140" y="4219956"/>
            <a:ext cx="4668322" cy="1795463"/>
          </a:xfrm>
        </p:spPr>
        <p:txBody>
          <a:bodyPr>
            <a:noAutofit/>
          </a:bodyPr>
          <a:lstStyle/>
          <a:p>
            <a:pPr marL="0" lvl="0" indent="0">
              <a:buNone/>
            </a:pPr>
            <a:r>
              <a:rPr lang="en-US" sz="2400" b="1" dirty="0" smtClean="0">
                <a:solidFill>
                  <a:schemeClr val="tx1"/>
                </a:solidFill>
              </a:rPr>
              <a:t>Chemical</a:t>
            </a:r>
            <a:r>
              <a:rPr lang="en-US" sz="2400" dirty="0" smtClean="0">
                <a:solidFill>
                  <a:schemeClr val="tx1"/>
                </a:solidFill>
              </a:rPr>
              <a:t> – a sedimentary rock that forms when minerals precipitate from a solution or settle from a suspension</a:t>
            </a:r>
            <a:endParaRPr lang="en-US" sz="2400" dirty="0">
              <a:solidFill>
                <a:schemeClr val="tx1"/>
              </a:solidFill>
            </a:endParaRPr>
          </a:p>
        </p:txBody>
      </p:sp>
      <p:pic>
        <p:nvPicPr>
          <p:cNvPr id="2050" name="Picture 2" descr="Cubic crystals of rock sa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854" y="3551274"/>
            <a:ext cx="4189057" cy="28453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ave formations, Borne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40" y="188948"/>
            <a:ext cx="5048250"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19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2" name="Title 1"/>
          <p:cNvSpPr>
            <a:spLocks noGrp="1"/>
          </p:cNvSpPr>
          <p:nvPr>
            <p:ph type="title" idx="4294967295"/>
          </p:nvPr>
        </p:nvSpPr>
        <p:spPr>
          <a:xfrm>
            <a:off x="6426036" y="1273096"/>
            <a:ext cx="2551875" cy="914400"/>
          </a:xfrm>
          <a:solidFill>
            <a:schemeClr val="bg1"/>
          </a:solidFill>
        </p:spPr>
        <p:txBody>
          <a:bodyPr anchor="ctr" anchorCtr="0"/>
          <a:lstStyle/>
          <a:p>
            <a:r>
              <a:rPr lang="en-US" sz="3600" dirty="0" smtClean="0"/>
              <a:t>Organic</a:t>
            </a:r>
            <a:endParaRPr lang="en-US" sz="3600" dirty="0"/>
          </a:p>
        </p:txBody>
      </p:sp>
      <p:sp>
        <p:nvSpPr>
          <p:cNvPr id="4" name="Text Placeholder 3"/>
          <p:cNvSpPr>
            <a:spLocks noGrp="1"/>
          </p:cNvSpPr>
          <p:nvPr>
            <p:ph type="body" sz="half" idx="4294967295"/>
          </p:nvPr>
        </p:nvSpPr>
        <p:spPr>
          <a:xfrm>
            <a:off x="201950" y="4622627"/>
            <a:ext cx="4979650" cy="1492423"/>
          </a:xfrm>
        </p:spPr>
        <p:txBody>
          <a:bodyPr>
            <a:noAutofit/>
          </a:bodyPr>
          <a:lstStyle/>
          <a:p>
            <a:pPr marL="0" lvl="0" indent="0">
              <a:buNone/>
            </a:pPr>
            <a:r>
              <a:rPr lang="en-US" sz="2800" b="1" dirty="0" smtClean="0">
                <a:solidFill>
                  <a:schemeClr val="tx1"/>
                </a:solidFill>
              </a:rPr>
              <a:t>Organic</a:t>
            </a:r>
            <a:r>
              <a:rPr lang="en-US" sz="2400" dirty="0" smtClean="0">
                <a:solidFill>
                  <a:schemeClr val="tx1"/>
                </a:solidFill>
              </a:rPr>
              <a:t>– </a:t>
            </a:r>
            <a:r>
              <a:rPr lang="en-US" sz="2800" dirty="0" smtClean="0">
                <a:solidFill>
                  <a:schemeClr val="tx1"/>
                </a:solidFill>
              </a:rPr>
              <a:t>sedimentary rock that forms from the remains of plants or animals</a:t>
            </a:r>
            <a:endParaRPr lang="en-US" sz="2800" dirty="0">
              <a:solidFill>
                <a:schemeClr val="tx1"/>
              </a:solidFill>
            </a:endParaRPr>
          </a:p>
          <a:p>
            <a:endParaRPr lang="en-US" dirty="0" smtClean="0"/>
          </a:p>
        </p:txBody>
      </p:sp>
      <p:pic>
        <p:nvPicPr>
          <p:cNvPr id="8" name="Picture 7" descr="High-grade, low-sulphur coal from British Columb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252998" y="-857710"/>
            <a:ext cx="4121990" cy="6224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19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2" name="Title 1"/>
          <p:cNvSpPr>
            <a:spLocks noGrp="1"/>
          </p:cNvSpPr>
          <p:nvPr>
            <p:ph type="title" idx="4294967295"/>
          </p:nvPr>
        </p:nvSpPr>
        <p:spPr>
          <a:xfrm>
            <a:off x="5657851" y="685800"/>
            <a:ext cx="3320061" cy="1714500"/>
          </a:xfrm>
          <a:solidFill>
            <a:schemeClr val="bg1"/>
          </a:solidFill>
        </p:spPr>
        <p:txBody>
          <a:bodyPr anchor="ctr" anchorCtr="0"/>
          <a:lstStyle/>
          <a:p>
            <a:r>
              <a:rPr lang="en-US" sz="3600" dirty="0" smtClean="0"/>
              <a:t>Clastic</a:t>
            </a:r>
            <a:endParaRPr lang="en-US" sz="3600" dirty="0"/>
          </a:p>
        </p:txBody>
      </p:sp>
      <p:sp>
        <p:nvSpPr>
          <p:cNvPr id="4" name="Text Placeholder 3"/>
          <p:cNvSpPr>
            <a:spLocks noGrp="1"/>
          </p:cNvSpPr>
          <p:nvPr>
            <p:ph type="body" sz="half" idx="4294967295"/>
          </p:nvPr>
        </p:nvSpPr>
        <p:spPr>
          <a:xfrm>
            <a:off x="182091" y="4200407"/>
            <a:ext cx="4300024" cy="2205156"/>
          </a:xfrm>
        </p:spPr>
        <p:txBody>
          <a:bodyPr>
            <a:noAutofit/>
          </a:bodyPr>
          <a:lstStyle/>
          <a:p>
            <a:pPr marL="0" indent="0">
              <a:buNone/>
            </a:pPr>
            <a:r>
              <a:rPr lang="en-US" sz="2400" b="1" dirty="0" smtClean="0">
                <a:solidFill>
                  <a:schemeClr val="tx1"/>
                </a:solidFill>
              </a:rPr>
              <a:t>Clastic </a:t>
            </a:r>
            <a:r>
              <a:rPr lang="en-US" sz="2400" dirty="0">
                <a:solidFill>
                  <a:schemeClr val="tx1"/>
                </a:solidFill>
              </a:rPr>
              <a:t>– </a:t>
            </a:r>
            <a:r>
              <a:rPr lang="en-US" sz="2400" dirty="0" smtClean="0">
                <a:solidFill>
                  <a:schemeClr val="tx1"/>
                </a:solidFill>
              </a:rPr>
              <a:t>sedimentary rock that forms when fragments of preexisting rocks are compacted or cemented together</a:t>
            </a:r>
            <a:endParaRPr lang="en-US" sz="2400" dirty="0">
              <a:solidFill>
                <a:schemeClr val="tx1"/>
              </a:solidFill>
            </a:endParaRPr>
          </a:p>
          <a:p>
            <a:endParaRPr lang="en-US" dirty="0" smtClean="0"/>
          </a:p>
        </p:txBody>
      </p:sp>
      <p:pic>
        <p:nvPicPr>
          <p:cNvPr id="1034" name="Picture 10" descr="http://skywalker.cochise.edu/wellerr/rocks/sdrx/6cross-bedding11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8" y="187702"/>
            <a:ext cx="5475760" cy="401270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upload.wikimedia.org/wikipedia/commons/a/a5/Conglomerate_Death_Valley_N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2114" y="3018958"/>
            <a:ext cx="4495798"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19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lgn="ctr">
              <a:buNone/>
            </a:pPr>
            <a:r>
              <a:rPr lang="en-US" sz="3600" dirty="0"/>
              <a:t>What </a:t>
            </a:r>
            <a:r>
              <a:rPr lang="en-US" sz="3600" dirty="0" smtClean="0"/>
              <a:t>are the three types of sedimentary rock?</a:t>
            </a:r>
          </a:p>
          <a:p>
            <a:pPr algn="ctr">
              <a:buNone/>
            </a:pPr>
            <a:r>
              <a:rPr lang="en-US" sz="3600" dirty="0" smtClean="0"/>
              <a:t>And give an example of each</a:t>
            </a:r>
            <a:endParaRPr lang="en-US" sz="2800" dirty="0"/>
          </a:p>
        </p:txBody>
      </p:sp>
      <p:sp>
        <p:nvSpPr>
          <p:cNvPr id="2" name="Title 1"/>
          <p:cNvSpPr>
            <a:spLocks noGrp="1"/>
          </p:cNvSpPr>
          <p:nvPr>
            <p:ph type="ctrTitle"/>
          </p:nvPr>
        </p:nvSpPr>
        <p:spPr>
          <a:xfrm>
            <a:off x="685800" y="201168"/>
            <a:ext cx="7772400" cy="1335024"/>
          </a:xfrm>
        </p:spPr>
        <p:txBody>
          <a:bodyPr>
            <a:normAutofit/>
          </a:bodyPr>
          <a:lstStyle/>
          <a:p>
            <a:r>
              <a:rPr lang="en-US" dirty="0" smtClean="0"/>
              <a:t>Write in your notes: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2642077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upload.wikimedia.org/wikipedia/commons/b/b2/TheWave_1600pixe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98"/>
            <a:ext cx="105251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401408" y="3003258"/>
            <a:ext cx="7772400" cy="3212983"/>
          </a:xfrm>
        </p:spPr>
        <p:txBody>
          <a:bodyPr>
            <a:noAutofit/>
          </a:bodyPr>
          <a:lstStyle/>
          <a:p>
            <a:pPr algn="ctr">
              <a:buNone/>
            </a:pPr>
            <a:endParaRPr lang="en-US" sz="3600" dirty="0" smtClean="0">
              <a:solidFill>
                <a:schemeClr val="bg1"/>
              </a:solidFill>
            </a:endParaRPr>
          </a:p>
          <a:p>
            <a:pPr algn="ctr">
              <a:buNone/>
            </a:pPr>
            <a:r>
              <a:rPr lang="en-US" sz="3600" dirty="0" smtClean="0">
                <a:solidFill>
                  <a:schemeClr val="bg1"/>
                </a:solidFill>
                <a:effectLst>
                  <a:outerShdw blurRad="38100" dist="38100" dir="2700000" algn="tl">
                    <a:srgbClr val="000000">
                      <a:alpha val="43137"/>
                    </a:srgbClr>
                  </a:outerShdw>
                </a:effectLst>
              </a:rPr>
              <a:t>Where do sedimentary rocks form? Do the different types form in different locations?</a:t>
            </a:r>
            <a:endParaRPr lang="en-US" sz="2800" dirty="0">
              <a:solidFill>
                <a:schemeClr val="bg1"/>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1401408" y="171451"/>
            <a:ext cx="7772400" cy="1398932"/>
          </a:xfrm>
        </p:spPr>
        <p:txBody>
          <a:bodyPr anchor="ctr" anchorCtr="0">
            <a:normAutofit/>
          </a:bodyPr>
          <a:lstStyle/>
          <a:p>
            <a:r>
              <a:rPr lang="en-US" b="1" dirty="0" smtClean="0">
                <a:solidFill>
                  <a:schemeClr val="bg1"/>
                </a:solidFill>
                <a:effectLst>
                  <a:outerShdw blurRad="38100" dist="38100" dir="2700000" algn="tl">
                    <a:srgbClr val="000000">
                      <a:alpha val="43137"/>
                    </a:srgbClr>
                  </a:outerShdw>
                </a:effectLst>
              </a:rPr>
              <a:t>Key Question:</a:t>
            </a:r>
            <a:endParaRPr lang="en-US" b="1" dirty="0">
              <a:solidFill>
                <a:schemeClr val="bg1"/>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5122" name="Picture 2"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58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75" y="1682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blaineharrington.photoshelter.com/img/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75" y="3206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872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304800" y="228600"/>
            <a:ext cx="8534400" cy="758825"/>
          </a:xfrm>
        </p:spPr>
        <p:txBody>
          <a:bodyPr>
            <a:normAutofit/>
          </a:bodyPr>
          <a:lstStyle/>
          <a:p>
            <a:r>
              <a:rPr lang="en-US" sz="4000" dirty="0" smtClean="0"/>
              <a:t>Sedimentary </a:t>
            </a:r>
            <a:r>
              <a:rPr lang="en-US" sz="4000" dirty="0"/>
              <a:t>Rock Formation</a:t>
            </a:r>
          </a:p>
        </p:txBody>
      </p:sp>
      <p:sp>
        <p:nvSpPr>
          <p:cNvPr id="49155" name="Rectangle 3"/>
          <p:cNvSpPr>
            <a:spLocks noGrp="1" noChangeArrowheads="1"/>
          </p:cNvSpPr>
          <p:nvPr>
            <p:ph type="body" idx="4294967295"/>
          </p:nvPr>
        </p:nvSpPr>
        <p:spPr>
          <a:xfrm>
            <a:off x="381000" y="1474788"/>
            <a:ext cx="8458200" cy="4950896"/>
          </a:xfrm>
        </p:spPr>
        <p:txBody>
          <a:bodyPr>
            <a:normAutofit/>
          </a:bodyPr>
          <a:lstStyle/>
          <a:p>
            <a:pPr>
              <a:buFont typeface="Wingdings" pitchFamily="2" charset="2"/>
              <a:buNone/>
            </a:pPr>
            <a:r>
              <a:rPr lang="en-US" sz="3200" b="1" dirty="0"/>
              <a:t>Step </a:t>
            </a:r>
            <a:r>
              <a:rPr lang="en-US" sz="3200" b="1" dirty="0" smtClean="0"/>
              <a:t>1</a:t>
            </a:r>
            <a:r>
              <a:rPr lang="en-US" sz="3200" dirty="0" smtClean="0"/>
              <a:t>: Make the raw materials for a </a:t>
            </a:r>
            <a:r>
              <a:rPr lang="en-US" sz="3200" dirty="0"/>
              <a:t>sediment via </a:t>
            </a:r>
            <a:r>
              <a:rPr lang="en-US" sz="3200" b="1" dirty="0"/>
              <a:t>weathering</a:t>
            </a:r>
            <a:r>
              <a:rPr lang="en-US" sz="3200" dirty="0"/>
              <a:t> or </a:t>
            </a:r>
            <a:r>
              <a:rPr lang="en-US" sz="3200" b="1" dirty="0" smtClean="0"/>
              <a:t>erosion</a:t>
            </a:r>
          </a:p>
          <a:p>
            <a:pPr>
              <a:buFont typeface="Wingdings" pitchFamily="2" charset="2"/>
              <a:buNone/>
            </a:pPr>
            <a:endParaRPr lang="en-US" sz="3200" dirty="0"/>
          </a:p>
          <a:p>
            <a:pPr>
              <a:buFont typeface="Wingdings" pitchFamily="2" charset="2"/>
              <a:buNone/>
            </a:pPr>
            <a:r>
              <a:rPr lang="en-US" sz="3200" b="1" dirty="0"/>
              <a:t>Step </a:t>
            </a:r>
            <a:r>
              <a:rPr lang="en-US" sz="3200" b="1" dirty="0" smtClean="0"/>
              <a:t>2</a:t>
            </a:r>
            <a:r>
              <a:rPr lang="en-US" sz="3200" dirty="0" smtClean="0"/>
              <a:t>: </a:t>
            </a:r>
            <a:r>
              <a:rPr lang="en-US" sz="3200" b="1" dirty="0" smtClean="0"/>
              <a:t>Deposit</a:t>
            </a:r>
            <a:r>
              <a:rPr lang="en-US" sz="3200" dirty="0" smtClean="0"/>
              <a:t> the sediment </a:t>
            </a:r>
          </a:p>
          <a:p>
            <a:pPr>
              <a:buFont typeface="Wingdings" pitchFamily="2" charset="2"/>
              <a:buNone/>
            </a:pPr>
            <a:endParaRPr lang="en-US" sz="3200" dirty="0"/>
          </a:p>
          <a:p>
            <a:pPr>
              <a:buFont typeface="Wingdings" pitchFamily="2" charset="2"/>
              <a:buNone/>
            </a:pPr>
            <a:r>
              <a:rPr lang="en-US" sz="3200" b="1" dirty="0"/>
              <a:t>Step </a:t>
            </a:r>
            <a:r>
              <a:rPr lang="en-US" sz="3200" b="1" dirty="0" smtClean="0"/>
              <a:t>3</a:t>
            </a:r>
            <a:r>
              <a:rPr lang="en-US" sz="3200" dirty="0" smtClean="0"/>
              <a:t>: Turn the sediment into rock through </a:t>
            </a:r>
            <a:r>
              <a:rPr lang="en-US" sz="3200" b="1" dirty="0" smtClean="0"/>
              <a:t>compaction</a:t>
            </a:r>
            <a:r>
              <a:rPr lang="en-US" sz="3200" dirty="0" smtClean="0"/>
              <a:t> and </a:t>
            </a:r>
            <a:r>
              <a:rPr lang="en-US" sz="3200" b="1" dirty="0" smtClean="0"/>
              <a:t>cementation</a:t>
            </a:r>
            <a:endParaRPr lang="en-US" sz="1800" b="1" dirty="0"/>
          </a:p>
        </p:txBody>
      </p:sp>
      <p:sp>
        <p:nvSpPr>
          <p:cNvPr id="5" name="Rectangle 4"/>
          <p:cNvSpPr>
            <a:spLocks noChangeArrowheads="1"/>
          </p:cNvSpPr>
          <p:nvPr/>
        </p:nvSpPr>
        <p:spPr bwMode="auto">
          <a:xfrm>
            <a:off x="914400" y="6056352"/>
            <a:ext cx="7315200" cy="369332"/>
          </a:xfrm>
          <a:prstGeom prst="rect">
            <a:avLst/>
          </a:prstGeom>
          <a:noFill/>
          <a:ln w="9525">
            <a:noFill/>
            <a:miter lim="800000"/>
            <a:headEnd/>
            <a:tailEnd/>
          </a:ln>
        </p:spPr>
        <p:txBody>
          <a:bodyPr>
            <a:spAutoFit/>
          </a:bodyPr>
          <a:lstStyle/>
          <a:p>
            <a:pPr algn="ctr"/>
            <a:r>
              <a:rPr lang="en-US" sz="1800" dirty="0" smtClean="0">
                <a:hlinkClick r:id="rId3"/>
              </a:rPr>
              <a:t>Animations</a:t>
            </a:r>
            <a:endParaRPr lang="en-US" sz="1800" dirty="0"/>
          </a:p>
        </p:txBody>
      </p:sp>
      <p:sp>
        <p:nvSpPr>
          <p:cNvPr id="6" name="Footer Placeholder 4"/>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8"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extLst>
      <p:ext uri="{BB962C8B-B14F-4D97-AF65-F5344CB8AC3E}">
        <p14:creationId xmlns:p14="http://schemas.microsoft.com/office/powerpoint/2010/main" val="183505043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 calcmode="lin" valueType="num">
                                      <p:cBhvr additive="base">
                                        <p:cTn id="13" dur="5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1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155">
                                            <p:txEl>
                                              <p:pRg st="4" end="4"/>
                                            </p:txEl>
                                          </p:spTgt>
                                        </p:tgtEl>
                                        <p:attrNameLst>
                                          <p:attrName>style.visibility</p:attrName>
                                        </p:attrNameLst>
                                      </p:cBhvr>
                                      <p:to>
                                        <p:strVal val="visible"/>
                                      </p:to>
                                    </p:set>
                                    <p:anim calcmode="lin" valueType="num">
                                      <p:cBhvr additive="base">
                                        <p:cTn id="19" dur="5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15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dirty="0" smtClean="0"/>
              <a:t>http://earthref.org/SCC</a:t>
            </a:r>
            <a:endParaRPr lang="en-US" dirty="0"/>
          </a:p>
        </p:txBody>
      </p:sp>
      <p:sp>
        <p:nvSpPr>
          <p:cNvPr id="2" name="Content Placeholder 1"/>
          <p:cNvSpPr>
            <a:spLocks noGrp="1"/>
          </p:cNvSpPr>
          <p:nvPr>
            <p:ph sz="quarter" idx="4294967295"/>
          </p:nvPr>
        </p:nvSpPr>
        <p:spPr>
          <a:xfrm>
            <a:off x="342899" y="1374775"/>
            <a:ext cx="8504238" cy="4572000"/>
          </a:xfrm>
        </p:spPr>
        <p:txBody>
          <a:bodyPr/>
          <a:lstStyle/>
          <a:p>
            <a:r>
              <a:rPr lang="en-US" b="1" dirty="0" smtClean="0"/>
              <a:t>Shale </a:t>
            </a:r>
            <a:r>
              <a:rPr lang="en-US" dirty="0" smtClean="0"/>
              <a:t>– clay (&lt;1/256 mm), silt (1/256 – 1/16 mm)</a:t>
            </a:r>
            <a:endParaRPr lang="en-US" dirty="0"/>
          </a:p>
          <a:p>
            <a:r>
              <a:rPr lang="en-US" b="1" dirty="0" smtClean="0"/>
              <a:t>Sandstone </a:t>
            </a:r>
            <a:r>
              <a:rPr lang="en-US" dirty="0" smtClean="0"/>
              <a:t>– 1/16 – 2 mm</a:t>
            </a:r>
          </a:p>
          <a:p>
            <a:r>
              <a:rPr lang="en-US" b="1" dirty="0" smtClean="0"/>
              <a:t>Conglomerate</a:t>
            </a:r>
            <a:r>
              <a:rPr lang="en-US" dirty="0" smtClean="0"/>
              <a:t> or </a:t>
            </a:r>
            <a:r>
              <a:rPr lang="en-US" b="1" dirty="0" smtClean="0"/>
              <a:t>Breccia </a:t>
            </a:r>
            <a:r>
              <a:rPr lang="en-US" dirty="0" smtClean="0"/>
              <a:t>– mix of large and small sizes of particles (large ones can be any &gt;2 mm)</a:t>
            </a:r>
            <a:endParaRPr lang="en-US" dirty="0"/>
          </a:p>
          <a:p>
            <a:pPr lvl="1"/>
            <a:endParaRPr lang="en-US" dirty="0"/>
          </a:p>
        </p:txBody>
      </p:sp>
      <p:sp>
        <p:nvSpPr>
          <p:cNvPr id="3" name="Title 2"/>
          <p:cNvSpPr>
            <a:spLocks noGrp="1"/>
          </p:cNvSpPr>
          <p:nvPr>
            <p:ph type="title" idx="4294967295"/>
          </p:nvPr>
        </p:nvSpPr>
        <p:spPr>
          <a:xfrm>
            <a:off x="201140" y="0"/>
            <a:ext cx="8776772" cy="1146175"/>
          </a:xfrm>
        </p:spPr>
        <p:txBody>
          <a:bodyPr>
            <a:noAutofit/>
          </a:bodyPr>
          <a:lstStyle/>
          <a:p>
            <a:r>
              <a:rPr lang="en-US" sz="3200" dirty="0"/>
              <a:t>Clastic rocks are classified by the </a:t>
            </a:r>
            <a:r>
              <a:rPr lang="en-US" sz="3200" dirty="0" smtClean="0"/>
              <a:t/>
            </a:r>
            <a:br>
              <a:rPr lang="en-US" sz="3200" dirty="0" smtClean="0"/>
            </a:br>
            <a:r>
              <a:rPr lang="en-US" sz="3200" b="1" dirty="0" smtClean="0"/>
              <a:t>size, angularity, </a:t>
            </a:r>
            <a:r>
              <a:rPr lang="en-US" sz="3200" dirty="0" smtClean="0"/>
              <a:t>and</a:t>
            </a:r>
            <a:r>
              <a:rPr lang="en-US" sz="3200" b="1" dirty="0" smtClean="0"/>
              <a:t> sorting</a:t>
            </a:r>
            <a:r>
              <a:rPr lang="en-US" sz="3200" dirty="0" smtClean="0"/>
              <a:t> </a:t>
            </a:r>
            <a:r>
              <a:rPr lang="en-US" sz="3200" dirty="0"/>
              <a:t>of the </a:t>
            </a:r>
            <a:r>
              <a:rPr lang="en-US" sz="3200" dirty="0" smtClean="0"/>
              <a:t>particles</a:t>
            </a:r>
            <a:endParaRPr lang="en-US" sz="3200" b="1" dirty="0">
              <a:solidFill>
                <a:schemeClr val="tx1"/>
              </a:solidFill>
            </a:endParaRPr>
          </a:p>
        </p:txBody>
      </p:sp>
      <p:pic>
        <p:nvPicPr>
          <p:cNvPr id="7" name="Picture 12" descr="http://upload.wikimedia.org/wikipedia/commons/a/a5/Conglomerate_Death_Valley_N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90" y="3318228"/>
            <a:ext cx="4096770" cy="30725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neiss and sphalerite brecc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318228"/>
            <a:ext cx="4615461" cy="30725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669176" y="6367868"/>
            <a:ext cx="1273105" cy="369332"/>
          </a:xfrm>
          <a:prstGeom prst="rect">
            <a:avLst/>
          </a:prstGeom>
          <a:noFill/>
        </p:spPr>
        <p:txBody>
          <a:bodyPr wrap="none" rtlCol="0">
            <a:spAutoFit/>
          </a:bodyPr>
          <a:lstStyle/>
          <a:p>
            <a:r>
              <a:rPr lang="en-US" dirty="0" smtClean="0">
                <a:hlinkClick r:id="rId5"/>
              </a:rPr>
              <a:t>Animation</a:t>
            </a:r>
            <a:endParaRPr lang="en-US" dirty="0"/>
          </a:p>
        </p:txBody>
      </p:sp>
      <p:pic>
        <p:nvPicPr>
          <p:cNvPr id="8" name="Picture 10" descr="http://skywalker.cochise.edu/wellerr/rocks/sdrx/6cross-bedding113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090" y="3318228"/>
            <a:ext cx="4192860" cy="307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7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71456" y="1085850"/>
            <a:ext cx="976859" cy="476249"/>
          </a:xfrm>
          <a:prstGeom prst="rect">
            <a:avLst/>
          </a:prstGeom>
          <a:solidFill>
            <a:schemeClr val="bg1"/>
          </a:solidFill>
        </p:spPr>
        <p:txBody>
          <a:bodyPr vert="horz" anchor="ctr" anchorCtr="0">
            <a:normAutofit fontScale="85000" lnSpcReduction="2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solidFill>
                  <a:schemeClr val="tx1"/>
                </a:solidFill>
              </a:rPr>
              <a:t> </a:t>
            </a:r>
            <a:endParaRPr lang="en-US" sz="3600" dirty="0">
              <a:solidFill>
                <a:schemeClr val="tx1"/>
              </a:solidFill>
            </a:endParaRPr>
          </a:p>
        </p:txBody>
      </p:sp>
      <p:sp>
        <p:nvSpPr>
          <p:cNvPr id="4" name="Footer Placeholder 4"/>
          <p:cNvSpPr>
            <a:spLocks noGrp="1"/>
          </p:cNvSpPr>
          <p:nvPr>
            <p:ph type="ftr" sz="quarter" idx="11"/>
          </p:nvPr>
        </p:nvSpPr>
        <p:spPr>
          <a:xfrm>
            <a:off x="163040" y="6396672"/>
            <a:ext cx="3581400" cy="365760"/>
          </a:xfrm>
        </p:spPr>
        <p:txBody>
          <a:bodyPr/>
          <a:lstStyle/>
          <a:p>
            <a:r>
              <a:rPr lang="en-US" dirty="0" smtClean="0"/>
              <a:t>http://earthref.org/SCC</a:t>
            </a:r>
            <a:endParaRPr lang="en-US" dirty="0"/>
          </a:p>
        </p:txBody>
      </p:sp>
      <p:sp>
        <p:nvSpPr>
          <p:cNvPr id="5" name="Date Placeholder 3"/>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6" name="Title 1"/>
          <p:cNvSpPr txBox="1">
            <a:spLocks/>
          </p:cNvSpPr>
          <p:nvPr/>
        </p:nvSpPr>
        <p:spPr>
          <a:xfrm>
            <a:off x="7984165" y="923924"/>
            <a:ext cx="1015012" cy="638175"/>
          </a:xfrm>
          <a:prstGeom prst="rect">
            <a:avLst/>
          </a:prstGeom>
          <a:solidFill>
            <a:schemeClr val="bg1"/>
          </a:solidFill>
        </p:spPr>
        <p:txBody>
          <a:bodyPr vert="horz" anchor="ctr" anchorCtr="0">
            <a:normAutofit lnSpcReduction="1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solidFill>
                  <a:schemeClr val="tx1"/>
                </a:solidFill>
              </a:rPr>
              <a:t> </a:t>
            </a:r>
            <a:endParaRPr lang="en-US" sz="3600" dirty="0">
              <a:solidFill>
                <a:schemeClr val="tx1"/>
              </a:solidFill>
            </a:endParaRPr>
          </a:p>
        </p:txBody>
      </p:sp>
      <p:pic>
        <p:nvPicPr>
          <p:cNvPr id="8" name="Picture 2" descr="http://media.tiscali.co.uk/images/feeds/hutchinson/ency/c007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827" y="762000"/>
            <a:ext cx="7135673" cy="483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54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8216674" y="1011936"/>
            <a:ext cx="761238" cy="684276"/>
          </a:xfrm>
          <a:prstGeom prst="rect">
            <a:avLst/>
          </a:prstGeom>
          <a:solidFill>
            <a:schemeClr val="bg1"/>
          </a:solidFill>
        </p:spPr>
        <p:txBody>
          <a:bodyPr vert="horz" anchor="ctr" anchorCtr="0">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t> </a:t>
            </a:r>
            <a:endParaRPr lang="en-US" sz="3600" dirty="0"/>
          </a:p>
        </p:txBody>
      </p:sp>
      <p:sp>
        <p:nvSpPr>
          <p:cNvPr id="10" name="Title 1"/>
          <p:cNvSpPr txBox="1">
            <a:spLocks/>
          </p:cNvSpPr>
          <p:nvPr/>
        </p:nvSpPr>
        <p:spPr>
          <a:xfrm>
            <a:off x="163040" y="1090422"/>
            <a:ext cx="761238" cy="684276"/>
          </a:xfrm>
          <a:prstGeom prst="rect">
            <a:avLst/>
          </a:prstGeom>
          <a:solidFill>
            <a:schemeClr val="bg1"/>
          </a:solidFill>
        </p:spPr>
        <p:txBody>
          <a:bodyPr vert="horz" anchor="ctr" anchorCtr="0">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3600" dirty="0" smtClean="0"/>
              <a:t> </a:t>
            </a:r>
            <a:endParaRPr lang="en-US" sz="3600"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2" name="Title 1"/>
          <p:cNvSpPr>
            <a:spLocks noGrp="1"/>
          </p:cNvSpPr>
          <p:nvPr>
            <p:ph type="title" idx="4294967295"/>
          </p:nvPr>
        </p:nvSpPr>
        <p:spPr>
          <a:xfrm>
            <a:off x="168761" y="5219700"/>
            <a:ext cx="8809151" cy="990600"/>
          </a:xfrm>
        </p:spPr>
        <p:txBody>
          <a:bodyPr>
            <a:normAutofit fontScale="90000"/>
          </a:bodyPr>
          <a:lstStyle/>
          <a:p>
            <a:r>
              <a:rPr lang="en-US" dirty="0" smtClean="0">
                <a:solidFill>
                  <a:schemeClr val="tx1"/>
                </a:solidFill>
              </a:rPr>
              <a:t>Depositional Environments for Sedimentary Rock</a:t>
            </a:r>
            <a:endParaRPr lang="en-US" dirty="0">
              <a:solidFill>
                <a:schemeClr val="tx1"/>
              </a:solidFill>
            </a:endParaRPr>
          </a:p>
        </p:txBody>
      </p:sp>
      <p:pic>
        <p:nvPicPr>
          <p:cNvPr id="1026" name="Picture 2" descr="http://explanet.info/images/Ch02/02_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49" y="176531"/>
            <a:ext cx="8474299" cy="5318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196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1059" y="971550"/>
            <a:ext cx="2886941" cy="5433434"/>
          </a:xfrm>
        </p:spPr>
        <p:txBody>
          <a:bodyPr>
            <a:normAutofit/>
          </a:bodyPr>
          <a:lstStyle/>
          <a:p>
            <a:pPr>
              <a:lnSpc>
                <a:spcPct val="150000"/>
              </a:lnSpc>
            </a:pPr>
            <a:r>
              <a:rPr lang="en-US" sz="2800" b="1" dirty="0" smtClean="0">
                <a:solidFill>
                  <a:schemeClr val="tx1"/>
                </a:solidFill>
              </a:rPr>
              <a:t>Sedimentary  Structures</a:t>
            </a:r>
          </a:p>
          <a:p>
            <a:pPr marL="285750" indent="-285750">
              <a:lnSpc>
                <a:spcPct val="150000"/>
              </a:lnSpc>
              <a:buFont typeface="Wingdings" charset="2"/>
              <a:buChar char="§"/>
            </a:pPr>
            <a:r>
              <a:rPr lang="en-US" sz="2400" dirty="0">
                <a:solidFill>
                  <a:schemeClr val="tx1"/>
                </a:solidFill>
              </a:rPr>
              <a:t>Stratification</a:t>
            </a:r>
          </a:p>
          <a:p>
            <a:pPr marL="285750" indent="-285750">
              <a:buFont typeface="Wingdings" charset="2"/>
              <a:buChar char="§"/>
            </a:pPr>
            <a:r>
              <a:rPr lang="en-US" sz="2400" dirty="0" smtClean="0">
                <a:solidFill>
                  <a:schemeClr val="tx1"/>
                </a:solidFill>
              </a:rPr>
              <a:t>Graded bedding</a:t>
            </a:r>
          </a:p>
          <a:p>
            <a:pPr marL="285750" indent="-285750">
              <a:buFont typeface="Wingdings" charset="2"/>
              <a:buChar char="§"/>
            </a:pPr>
            <a:r>
              <a:rPr lang="en-US" sz="2400" dirty="0" err="1" smtClean="0">
                <a:solidFill>
                  <a:schemeClr val="tx1"/>
                </a:solidFill>
              </a:rPr>
              <a:t>Crossbedding</a:t>
            </a:r>
            <a:endParaRPr lang="en-US" sz="2400" dirty="0" smtClean="0">
              <a:solidFill>
                <a:schemeClr val="tx1"/>
              </a:solidFill>
            </a:endParaRPr>
          </a:p>
          <a:p>
            <a:pPr marL="285750" indent="-285750">
              <a:buFont typeface="Wingdings" charset="2"/>
              <a:buChar char="§"/>
            </a:pPr>
            <a:r>
              <a:rPr lang="en-US" sz="2400" dirty="0" smtClean="0">
                <a:solidFill>
                  <a:schemeClr val="tx1"/>
                </a:solidFill>
              </a:rPr>
              <a:t>Ripple marks</a:t>
            </a:r>
          </a:p>
          <a:p>
            <a:pPr marL="285750" indent="-285750">
              <a:buFont typeface="Wingdings" charset="2"/>
              <a:buChar char="§"/>
            </a:pPr>
            <a:r>
              <a:rPr lang="en-US" sz="2400" dirty="0" err="1" smtClean="0">
                <a:solidFill>
                  <a:schemeClr val="tx1"/>
                </a:solidFill>
              </a:rPr>
              <a:t>Mudcracks</a:t>
            </a:r>
            <a:endParaRPr lang="en-US" sz="2400" dirty="0" smtClean="0">
              <a:solidFill>
                <a:schemeClr val="tx1"/>
              </a:solidFill>
            </a:endParaRPr>
          </a:p>
          <a:p>
            <a:pPr marL="285750" indent="-285750">
              <a:buFont typeface="Wingdings" charset="2"/>
              <a:buChar char="§"/>
            </a:pPr>
            <a:r>
              <a:rPr lang="en-US" sz="2400" dirty="0" smtClean="0">
                <a:solidFill>
                  <a:schemeClr val="tx1"/>
                </a:solidFill>
              </a:rPr>
              <a:t>Fossils</a:t>
            </a:r>
          </a:p>
        </p:txBody>
      </p:sp>
      <p:sp>
        <p:nvSpPr>
          <p:cNvPr id="7" name="Date Placeholder 6"/>
          <p:cNvSpPr>
            <a:spLocks noGrp="1"/>
          </p:cNvSpPr>
          <p:nvPr>
            <p:ph type="dt" sz="half" idx="10"/>
          </p:nvPr>
        </p:nvSpPr>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p:txBody>
          <a:bodyPr/>
          <a:lstStyle/>
          <a:p>
            <a:r>
              <a:rPr lang="en-US" dirty="0" smtClean="0"/>
              <a:t>http://earthref.org/SCC</a:t>
            </a:r>
          </a:p>
        </p:txBody>
      </p:sp>
      <p:pic>
        <p:nvPicPr>
          <p:cNvPr id="8" name="Picture 2" descr="http://www.outreach.canterbury.ac.nz/resources/geology/glossary/mudcrack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599" y="1985384"/>
            <a:ext cx="386715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http://upload.wikimedia.org/wikipedia/commons/1/15/Ripple_marks_in_Moenkopi_Formation_rock_off_of_Capitol_Reef_Scenic_Drive2.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4449" y="538751"/>
            <a:ext cx="3867150" cy="28338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http://skywalker.cochise.edu/wellerr/rocks/sdrx/6cross-bedding113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1" y="538752"/>
            <a:ext cx="3371849" cy="28338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sciencephoto.com/image/169049/530wm/E4150281-Sedimentary_Layers-SP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3372647"/>
            <a:ext cx="3505199" cy="3000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55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atpm.com/11.08/from-atpm-readers/images/arizona-grand-canyon-vist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51" y="0"/>
            <a:ext cx="10370075" cy="68961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1"/>
          <p:cNvSpPr>
            <a:spLocks noGrp="1"/>
          </p:cNvSpPr>
          <p:nvPr>
            <p:ph type="subTitle" idx="1"/>
          </p:nvPr>
        </p:nvSpPr>
        <p:spPr>
          <a:xfrm>
            <a:off x="685800" y="1428750"/>
            <a:ext cx="8610600" cy="4914900"/>
          </a:xfrm>
        </p:spPr>
        <p:txBody>
          <a:bodyPr>
            <a:normAutofit/>
          </a:bodyPr>
          <a:lstStyle/>
          <a:p>
            <a:pPr>
              <a:lnSpc>
                <a:spcPct val="150000"/>
              </a:lnSpc>
            </a:pPr>
            <a:r>
              <a:rPr lang="en-US" sz="3600" dirty="0" smtClean="0">
                <a:solidFill>
                  <a:schemeClr val="bg1"/>
                </a:solidFill>
                <a:effectLst>
                  <a:outerShdw blurRad="38100" dist="38100" dir="2700000" algn="tl">
                    <a:srgbClr val="000000">
                      <a:alpha val="43137"/>
                    </a:srgbClr>
                  </a:outerShdw>
                </a:effectLst>
              </a:rPr>
              <a:t>Three types of sedimentary rock</a:t>
            </a:r>
          </a:p>
          <a:p>
            <a:pPr>
              <a:lnSpc>
                <a:spcPct val="150000"/>
              </a:lnSpc>
            </a:pPr>
            <a:r>
              <a:rPr lang="en-US" sz="3600" dirty="0" smtClean="0">
                <a:solidFill>
                  <a:schemeClr val="bg1"/>
                </a:solidFill>
                <a:effectLst>
                  <a:outerShdw blurRad="38100" dist="38100" dir="2700000" algn="tl">
                    <a:srgbClr val="000000">
                      <a:alpha val="43137"/>
                    </a:srgbClr>
                  </a:outerShdw>
                </a:effectLst>
              </a:rPr>
              <a:t>How sedimentary rocks are formed</a:t>
            </a:r>
          </a:p>
          <a:p>
            <a:pPr>
              <a:lnSpc>
                <a:spcPct val="150000"/>
              </a:lnSpc>
            </a:pPr>
            <a:r>
              <a:rPr lang="en-US" sz="3600" dirty="0" err="1" smtClean="0">
                <a:solidFill>
                  <a:schemeClr val="bg1"/>
                </a:solidFill>
                <a:effectLst>
                  <a:outerShdw blurRad="38100" dist="38100" dir="2700000" algn="tl">
                    <a:srgbClr val="000000">
                      <a:alpha val="43137"/>
                    </a:srgbClr>
                  </a:outerShdw>
                </a:effectLst>
              </a:rPr>
              <a:t>Clastic</a:t>
            </a:r>
            <a:r>
              <a:rPr lang="en-US" sz="3600" dirty="0" smtClean="0">
                <a:solidFill>
                  <a:schemeClr val="bg1"/>
                </a:solidFill>
                <a:effectLst>
                  <a:outerShdw blurRad="38100" dist="38100" dir="2700000" algn="tl">
                    <a:srgbClr val="000000">
                      <a:alpha val="43137"/>
                    </a:srgbClr>
                  </a:outerShdw>
                </a:effectLst>
              </a:rPr>
              <a:t> rock characteristics </a:t>
            </a:r>
          </a:p>
          <a:p>
            <a:pPr>
              <a:lnSpc>
                <a:spcPct val="150000"/>
              </a:lnSpc>
            </a:pPr>
            <a:r>
              <a:rPr lang="en-US" sz="3600" dirty="0" smtClean="0">
                <a:solidFill>
                  <a:schemeClr val="bg1"/>
                </a:solidFill>
                <a:effectLst>
                  <a:outerShdw blurRad="38100" dist="38100" dir="2700000" algn="tl">
                    <a:srgbClr val="000000">
                      <a:alpha val="43137"/>
                    </a:srgbClr>
                  </a:outerShdw>
                </a:effectLst>
              </a:rPr>
              <a:t>Depositional environments </a:t>
            </a:r>
          </a:p>
          <a:p>
            <a:pPr>
              <a:lnSpc>
                <a:spcPct val="150000"/>
              </a:lnSpc>
            </a:pPr>
            <a:r>
              <a:rPr lang="en-US" sz="3600" dirty="0" smtClean="0">
                <a:solidFill>
                  <a:schemeClr val="bg1"/>
                </a:solidFill>
                <a:effectLst>
                  <a:outerShdw blurRad="38100" dist="38100" dir="2700000" algn="tl">
                    <a:srgbClr val="000000">
                      <a:alpha val="43137"/>
                    </a:srgbClr>
                  </a:outerShdw>
                </a:effectLst>
              </a:rPr>
              <a:t>Sedimentary structures</a:t>
            </a:r>
          </a:p>
        </p:txBody>
      </p:sp>
      <p:sp>
        <p:nvSpPr>
          <p:cNvPr id="3" name="Title 2"/>
          <p:cNvSpPr>
            <a:spLocks noGrp="1"/>
          </p:cNvSpPr>
          <p:nvPr>
            <p:ph type="ctrTitle"/>
          </p:nvPr>
        </p:nvSpPr>
        <p:spPr>
          <a:xfrm>
            <a:off x="685800" y="381000"/>
            <a:ext cx="7772400" cy="1047750"/>
          </a:xfrm>
        </p:spPr>
        <p:txBody>
          <a:bodyPr anchor="ctr" anchorCtr="0">
            <a:normAutofit/>
          </a:bodyPr>
          <a:lstStyle/>
          <a:p>
            <a:r>
              <a:rPr lang="en-US" dirty="0" smtClean="0">
                <a:solidFill>
                  <a:schemeClr val="tx1"/>
                </a:solidFill>
                <a:effectLst>
                  <a:outerShdw blurRad="38100" dist="38100" dir="2700000" algn="tl">
                    <a:srgbClr val="000000">
                      <a:alpha val="43137"/>
                    </a:srgbClr>
                  </a:outerShdw>
                </a:effectLst>
              </a:rPr>
              <a:t>Overview</a:t>
            </a:r>
            <a:endParaRPr lang="en-US" dirty="0">
              <a:solidFill>
                <a:schemeClr val="tx1"/>
              </a:solidFill>
              <a:effectLst>
                <a:outerShdw blurRad="38100" dist="38100" dir="2700000" algn="tl">
                  <a:srgbClr val="000000">
                    <a:alpha val="43137"/>
                  </a:srgbClr>
                </a:outerShdw>
              </a:effectLst>
            </a:endParaRPr>
          </a:p>
        </p:txBody>
      </p:sp>
      <p:sp>
        <p:nvSpPr>
          <p:cNvPr id="7" name="Date Placeholder 6"/>
          <p:cNvSpPr txBox="1">
            <a:spLocks/>
          </p:cNvSpPr>
          <p:nvPr/>
        </p:nvSpPr>
        <p:spPr>
          <a:xfrm>
            <a:off x="5788152" y="6404984"/>
            <a:ext cx="3044952" cy="365760"/>
          </a:xfrm>
          <a:prstGeom prst="rect">
            <a:avLst/>
          </a:prstGeom>
        </p:spPr>
        <p:txBody>
          <a:bodyPr vert="horz"/>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smtClean="0">
                <a:ln>
                  <a:noFill/>
                </a:ln>
                <a:solidFill>
                  <a:srgbClr val="FFFFFF"/>
                </a:solidFill>
                <a:effectLst/>
                <a:uLnTx/>
                <a:uFillTx/>
                <a:latin typeface="+mn-lt"/>
                <a:ea typeface="+mn-ea"/>
                <a:cs typeface="+mn-cs"/>
              </a:rPr>
              <a:t>Scripps Classroom Connection</a:t>
            </a:r>
            <a:endParaRPr kumimoji="0" lang="en-US" sz="1400" b="1" i="0" u="none" strike="noStrike" kern="1200" cap="none" spc="0" normalizeH="0" baseline="0" noProof="0" dirty="0">
              <a:ln>
                <a:noFill/>
              </a:ln>
              <a:solidFill>
                <a:srgbClr val="FFFFFF"/>
              </a:solidFill>
              <a:effectLst/>
              <a:uLnTx/>
              <a:uFillTx/>
              <a:latin typeface="+mn-lt"/>
              <a:ea typeface="+mn-ea"/>
              <a:cs typeface="+mn-cs"/>
            </a:endParaRPr>
          </a:p>
        </p:txBody>
      </p:sp>
      <p:sp>
        <p:nvSpPr>
          <p:cNvPr id="8" name="Footer Placeholder 5"/>
          <p:cNvSpPr txBox="1">
            <a:spLocks/>
          </p:cNvSpPr>
          <p:nvPr/>
        </p:nvSpPr>
        <p:spPr>
          <a:xfrm>
            <a:off x="301752" y="6410848"/>
            <a:ext cx="3584448" cy="365760"/>
          </a:xfrm>
          <a:prstGeom prst="rect">
            <a:avLst/>
          </a:prstGeom>
        </p:spPr>
        <p:txBody>
          <a:bodyPr vert="horz"/>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smtClean="0">
                <a:ln>
                  <a:noFill/>
                </a:ln>
                <a:solidFill>
                  <a:schemeClr val="bg1"/>
                </a:solidFill>
                <a:effectLst/>
                <a:uLnTx/>
                <a:uFillTx/>
                <a:latin typeface="+mn-lt"/>
                <a:ea typeface="+mn-ea"/>
                <a:cs typeface="+mn-cs"/>
              </a:rPr>
              <a:t>http://earthref.org/SCC</a:t>
            </a:r>
            <a:endParaRPr kumimoji="0" lang="en-US" sz="1200" b="1" i="0" u="none" strike="noStrike" kern="1200" cap="none" spc="0" normalizeH="0" baseline="0" noProof="0" dirty="0" smtClean="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93053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down)">
                                      <p:cBhvr>
                                        <p:cTn id="1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7480</TotalTime>
  <Words>1095</Words>
  <Application>Microsoft Office PowerPoint</Application>
  <PresentationFormat>On-screen Show (4:3)</PresentationFormat>
  <Paragraphs>302</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SCC</vt:lpstr>
      <vt:lpstr>Key Question:</vt:lpstr>
      <vt:lpstr>PowerPoint Presentation</vt:lpstr>
      <vt:lpstr>Chemical</vt:lpstr>
      <vt:lpstr>Organic</vt:lpstr>
      <vt:lpstr>Clastic</vt:lpstr>
      <vt:lpstr>Write in your notes:</vt:lpstr>
      <vt:lpstr>Key Question:</vt:lpstr>
      <vt:lpstr>Sedimentary Rock Formation</vt:lpstr>
      <vt:lpstr>Clastic rocks are classified by the  size, angularity, and sorting of the particles</vt:lpstr>
      <vt:lpstr>PowerPoint Presentation</vt:lpstr>
      <vt:lpstr>Depositional Environments for Sedimentary Rock</vt:lpstr>
      <vt:lpstr>PowerPoint Presentation</vt:lpstr>
      <vt:lpstr>Overview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Natalia</cp:lastModifiedBy>
  <cp:revision>181</cp:revision>
  <cp:lastPrinted>2011-07-11T02:33:14Z</cp:lastPrinted>
  <dcterms:created xsi:type="dcterms:W3CDTF">2011-06-23T20:06:11Z</dcterms:created>
  <dcterms:modified xsi:type="dcterms:W3CDTF">2013-05-14T20:51:03Z</dcterms:modified>
</cp:coreProperties>
</file>