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5"/>
  </p:notesMasterIdLst>
  <p:sldIdLst>
    <p:sldId id="298" r:id="rId2"/>
    <p:sldId id="299" r:id="rId3"/>
    <p:sldId id="300" r:id="rId4"/>
    <p:sldId id="301" r:id="rId5"/>
    <p:sldId id="302" r:id="rId6"/>
    <p:sldId id="313" r:id="rId7"/>
    <p:sldId id="314" r:id="rId8"/>
    <p:sldId id="316" r:id="rId9"/>
    <p:sldId id="308" r:id="rId10"/>
    <p:sldId id="309" r:id="rId11"/>
    <p:sldId id="315" r:id="rId12"/>
    <p:sldId id="311" r:id="rId13"/>
    <p:sldId id="312"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407" autoAdjust="0"/>
    <p:restoredTop sz="79919" autoAdjust="0"/>
  </p:normalViewPr>
  <p:slideViewPr>
    <p:cSldViewPr snapToGrid="0" snapToObjects="1">
      <p:cViewPr varScale="1">
        <p:scale>
          <a:sx n="48" d="100"/>
          <a:sy n="48" d="100"/>
        </p:scale>
        <p:origin x="-15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5/29/2013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whitman.edu/geology/winter/Petrology/Ch%2021%20Intro%20to%20Met.ppt"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pubs.usgs.gov/gip/dynamic/Vigil.html"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duke.usask.ca/~reeves/prog/geoe118/geoe118.012.html"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Notes:  This is a photograph of contorted BIF (banded iron formation) near Soudan Mine, MN. </a:t>
            </a:r>
          </a:p>
          <a:p>
            <a:r>
              <a:rPr lang="en-US" sz="1200" kern="1200" dirty="0" smtClean="0">
                <a:solidFill>
                  <a:schemeClr val="tx1"/>
                </a:solidFill>
                <a:effectLst/>
                <a:latin typeface="+mn-lt"/>
                <a:ea typeface="+mn-ea"/>
                <a:cs typeface="+mn-cs"/>
              </a:rPr>
              <a:t>The person’s boots are in the image to give a scale of the folding. This is a photograph of an interesting metamorphic texture.</a:t>
            </a:r>
          </a:p>
          <a:p>
            <a:r>
              <a:rPr lang="en-US" sz="1200" kern="1200" dirty="0" smtClean="0">
                <a:solidFill>
                  <a:schemeClr val="tx1"/>
                </a:solidFill>
                <a:effectLst/>
                <a:latin typeface="+mn-lt"/>
                <a:ea typeface="+mn-ea"/>
                <a:cs typeface="+mn-cs"/>
              </a:rPr>
              <a:t>Students write the key question in their notes and answer with what they know and then volunteer information when asked. </a:t>
            </a:r>
          </a:p>
          <a:p>
            <a:r>
              <a:rPr lang="en-US" sz="1200" kern="1200" dirty="0" err="1" smtClean="0">
                <a:solidFill>
                  <a:schemeClr val="tx1"/>
                </a:solidFill>
                <a:effectLst/>
                <a:latin typeface="+mn-lt"/>
                <a:ea typeface="+mn-ea"/>
                <a:cs typeface="+mn-cs"/>
              </a:rPr>
              <a:t>Metamorpshism</a:t>
            </a:r>
            <a:r>
              <a:rPr lang="en-US" sz="1200" kern="1200" dirty="0" smtClean="0">
                <a:solidFill>
                  <a:schemeClr val="tx1"/>
                </a:solidFill>
                <a:effectLst/>
                <a:latin typeface="+mn-lt"/>
                <a:ea typeface="+mn-ea"/>
                <a:cs typeface="+mn-cs"/>
              </a:rPr>
              <a:t> is a change in rock due to changes in temperature or pressure. </a:t>
            </a:r>
          </a:p>
          <a:p>
            <a:r>
              <a:rPr lang="en-US" sz="1200" kern="1200" dirty="0" smtClean="0">
                <a:solidFill>
                  <a:schemeClr val="tx1"/>
                </a:solidFill>
                <a:effectLst/>
                <a:latin typeface="+mn-lt"/>
                <a:ea typeface="+mn-ea"/>
                <a:cs typeface="+mn-cs"/>
              </a:rPr>
              <a:t>The students ideas may be written on the board to generate  discussion to get further at the definition and processes involved in metamorphism. Make sure the students understand that during metamorphism rocks remain solid (do not melt completely) but they do change due to temperature and pressure. </a:t>
            </a:r>
          </a:p>
          <a:p>
            <a:r>
              <a:rPr lang="en-US" sz="1200" kern="1200" dirty="0" smtClean="0">
                <a:solidFill>
                  <a:schemeClr val="tx1"/>
                </a:solidFill>
                <a:effectLst/>
                <a:latin typeface="+mn-lt"/>
                <a:ea typeface="+mn-ea"/>
                <a:cs typeface="+mn-cs"/>
              </a:rPr>
              <a:t>Photo credit: Natalie </a:t>
            </a:r>
            <a:r>
              <a:rPr lang="en-US" sz="1200" kern="1200" dirty="0" err="1" smtClean="0">
                <a:solidFill>
                  <a:schemeClr val="tx1"/>
                </a:solidFill>
                <a:effectLst/>
                <a:latin typeface="+mn-lt"/>
                <a:ea typeface="+mn-ea"/>
                <a:cs typeface="+mn-cs"/>
              </a:rPr>
              <a:t>Juda</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Title Slide Notes</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AUTHORS: </a:t>
            </a:r>
          </a:p>
          <a:p>
            <a:r>
              <a:rPr lang="en-US" sz="1200" kern="1200" dirty="0" smtClean="0">
                <a:solidFill>
                  <a:schemeClr val="tx1"/>
                </a:solidFill>
                <a:effectLst/>
                <a:latin typeface="+mn-lt"/>
                <a:ea typeface="+mn-ea"/>
                <a:cs typeface="+mn-cs"/>
              </a:rPr>
              <a:t>Natalie </a:t>
            </a:r>
            <a:r>
              <a:rPr lang="en-US" sz="1200" kern="1200" dirty="0" err="1" smtClean="0">
                <a:solidFill>
                  <a:schemeClr val="tx1"/>
                </a:solidFill>
                <a:effectLst/>
                <a:latin typeface="+mn-lt"/>
                <a:ea typeface="+mn-ea"/>
                <a:cs typeface="+mn-cs"/>
              </a:rPr>
              <a:t>Juda</a:t>
            </a:r>
            <a:r>
              <a:rPr lang="en-US" sz="1200" kern="1200" dirty="0" smtClean="0">
                <a:solidFill>
                  <a:schemeClr val="tx1"/>
                </a:solidFill>
                <a:effectLst/>
                <a:latin typeface="+mn-lt"/>
                <a:ea typeface="+mn-ea"/>
                <a:cs typeface="+mn-cs"/>
              </a:rPr>
              <a:t> – Scripps Institution of Oceanography, and Joe </a:t>
            </a:r>
            <a:r>
              <a:rPr lang="en-US" sz="1200" kern="1200" dirty="0" err="1" smtClean="0">
                <a:solidFill>
                  <a:schemeClr val="tx1"/>
                </a:solidFill>
                <a:effectLst/>
                <a:latin typeface="+mn-lt"/>
                <a:ea typeface="+mn-ea"/>
                <a:cs typeface="+mn-cs"/>
              </a:rPr>
              <a:t>Krupens</a:t>
            </a:r>
            <a:r>
              <a:rPr lang="en-US" sz="1200" kern="1200" dirty="0" smtClean="0">
                <a:solidFill>
                  <a:schemeClr val="tx1"/>
                </a:solidFill>
                <a:effectLst/>
                <a:latin typeface="+mn-lt"/>
                <a:ea typeface="+mn-ea"/>
                <a:cs typeface="+mn-cs"/>
              </a:rPr>
              <a:t> – University City High School</a:t>
            </a:r>
          </a:p>
          <a:p>
            <a:r>
              <a:rPr lang="en-US" sz="1200" kern="1200" dirty="0" smtClean="0">
                <a:solidFill>
                  <a:schemeClr val="tx1"/>
                </a:solidFill>
                <a:effectLst/>
                <a:latin typeface="+mn-lt"/>
                <a:ea typeface="+mn-ea"/>
                <a:cs typeface="+mn-cs"/>
              </a:rPr>
              <a:t>WHY: </a:t>
            </a:r>
          </a:p>
          <a:p>
            <a:r>
              <a:rPr lang="en-US" sz="1200" kern="1200" dirty="0" smtClean="0">
                <a:solidFill>
                  <a:schemeClr val="tx1"/>
                </a:solidFill>
                <a:effectLst/>
                <a:latin typeface="+mn-lt"/>
                <a:ea typeface="+mn-ea"/>
                <a:cs typeface="+mn-cs"/>
              </a:rPr>
              <a:t>Many metamorphic rocks are interesting to the general public due to their layering, folding, and mineralogy. Some are used for kitchen countertops, to create beautiful interiors of classic buildings and sculptures. This presentation will inform students how these rocks formed and what locations they are found in. </a:t>
            </a:r>
          </a:p>
          <a:p>
            <a:r>
              <a:rPr lang="en-US" sz="1200" kern="1200" dirty="0" smtClean="0">
                <a:solidFill>
                  <a:schemeClr val="tx1"/>
                </a:solidFill>
                <a:effectLst/>
                <a:latin typeface="+mn-lt"/>
                <a:ea typeface="+mn-ea"/>
                <a:cs typeface="+mn-cs"/>
              </a:rPr>
              <a:t>SUMMARY (&lt; 100 words):  </a:t>
            </a:r>
          </a:p>
          <a:p>
            <a:r>
              <a:rPr lang="en-US" sz="1200" kern="1200" dirty="0" smtClean="0">
                <a:solidFill>
                  <a:schemeClr val="tx1"/>
                </a:solidFill>
                <a:effectLst/>
                <a:latin typeface="+mn-lt"/>
                <a:ea typeface="+mn-ea"/>
                <a:cs typeface="+mn-cs"/>
              </a:rPr>
              <a:t>The focus of this lesson is to understand processes which govern the formation of metamorphic rocks, ways to classify them, and the locations in which they form, particularly which plate tectonics related environments. The first will be undertaken by having students participate in a deformation activity using sugar as a proxy for rock and changing them using temperature and pressure to change the resulting rock formation. Students will then examine a suite of metamorphic rock samples to relate the activity to real life. Finally, the students will then relate the pressure, temperature conditions that form metamorphic rocks to locations where they can form, especially plate tectonics environments.</a:t>
            </a:r>
          </a:p>
          <a:p>
            <a:r>
              <a:rPr lang="en-US" sz="1200" kern="1200" dirty="0" smtClean="0">
                <a:solidFill>
                  <a:schemeClr val="tx1"/>
                </a:solidFill>
                <a:effectLst/>
                <a:latin typeface="+mn-lt"/>
                <a:ea typeface="+mn-ea"/>
                <a:cs typeface="+mn-cs"/>
              </a:rPr>
              <a:t>PICTURE/GRAPHICS CREDITS: </a:t>
            </a:r>
          </a:p>
          <a:p>
            <a:r>
              <a:rPr lang="en-US" sz="1200" kern="1200" dirty="0" smtClean="0">
                <a:solidFill>
                  <a:schemeClr val="tx1"/>
                </a:solidFill>
                <a:effectLst/>
                <a:latin typeface="+mn-lt"/>
                <a:ea typeface="+mn-ea"/>
                <a:cs typeface="+mn-cs"/>
              </a:rPr>
              <a:t>Natalie </a:t>
            </a:r>
            <a:r>
              <a:rPr lang="en-US" sz="1200" kern="1200" dirty="0" err="1" smtClean="0">
                <a:solidFill>
                  <a:schemeClr val="tx1"/>
                </a:solidFill>
                <a:effectLst/>
                <a:latin typeface="+mn-lt"/>
                <a:ea typeface="+mn-ea"/>
                <a:cs typeface="+mn-cs"/>
              </a:rPr>
              <a:t>Juda</a:t>
            </a:r>
            <a:r>
              <a:rPr lang="en-US" sz="1200" kern="1200" dirty="0" smtClean="0">
                <a:solidFill>
                  <a:schemeClr val="tx1"/>
                </a:solidFill>
                <a:effectLst/>
                <a:latin typeface="+mn-lt"/>
                <a:ea typeface="+mn-ea"/>
                <a:cs typeface="+mn-cs"/>
              </a:rPr>
              <a:t>, photo taken of folded BIF (banded iron formation) outside Soudan Mine, MN in 2006. All photos in this presentation were taken by a coauthor, Natalie </a:t>
            </a:r>
            <a:r>
              <a:rPr lang="en-US" sz="1200" kern="1200" dirty="0" err="1" smtClean="0">
                <a:solidFill>
                  <a:schemeClr val="tx1"/>
                </a:solidFill>
                <a:effectLst/>
                <a:latin typeface="+mn-lt"/>
                <a:ea typeface="+mn-ea"/>
                <a:cs typeface="+mn-cs"/>
              </a:rPr>
              <a:t>Juda</a:t>
            </a:r>
            <a:r>
              <a:rPr lang="en-US" sz="1200" kern="1200" dirty="0" smtClean="0">
                <a:solidFill>
                  <a:schemeClr val="tx1"/>
                </a:solidFill>
                <a:effectLst/>
                <a:latin typeface="+mn-lt"/>
                <a:ea typeface="+mn-ea"/>
                <a:cs typeface="+mn-cs"/>
              </a:rPr>
              <a:t> or were taken from www.sciencephoto.com</a:t>
            </a:r>
          </a:p>
          <a:p>
            <a:r>
              <a:rPr lang="en-US" sz="1200" kern="1200" dirty="0" smtClean="0">
                <a:solidFill>
                  <a:schemeClr val="tx1"/>
                </a:solidFill>
                <a:effectLst/>
                <a:latin typeface="+mn-lt"/>
                <a:ea typeface="+mn-ea"/>
                <a:cs typeface="+mn-cs"/>
              </a:rPr>
              <a:t>WEBSITES USED IN THIS PRESENTATION:</a:t>
            </a:r>
          </a:p>
          <a:p>
            <a:r>
              <a:rPr lang="en-US" sz="1200" kern="1200" dirty="0" smtClean="0">
                <a:solidFill>
                  <a:schemeClr val="tx1"/>
                </a:solidFill>
                <a:effectLst/>
                <a:latin typeface="+mn-lt"/>
                <a:ea typeface="+mn-ea"/>
                <a:cs typeface="+mn-cs"/>
              </a:rPr>
              <a:t>For animation of metamorphism see the second to last step in this series:</a:t>
            </a:r>
          </a:p>
          <a:p>
            <a:r>
              <a:rPr lang="en-US" sz="1200" kern="1200" dirty="0" smtClean="0">
                <a:solidFill>
                  <a:schemeClr val="tx1"/>
                </a:solidFill>
                <a:effectLst/>
                <a:latin typeface="+mn-lt"/>
                <a:ea typeface="+mn-ea"/>
                <a:cs typeface="+mn-cs"/>
              </a:rPr>
              <a:t>http://www.classzone.com/books/earth_science/terc/content/investigations/es0602/es0602page02.cfm</a:t>
            </a:r>
          </a:p>
          <a:p>
            <a:r>
              <a:rPr lang="en-US" sz="1200" kern="1200" dirty="0" smtClean="0">
                <a:solidFill>
                  <a:schemeClr val="tx1"/>
                </a:solidFill>
                <a:effectLst/>
                <a:latin typeface="+mn-lt"/>
                <a:ea typeface="+mn-ea"/>
                <a:cs typeface="+mn-cs"/>
              </a:rPr>
              <a:t>ADDITIONAL READING: </a:t>
            </a:r>
          </a:p>
          <a:p>
            <a:r>
              <a:rPr lang="en-US" sz="1200" kern="1200" dirty="0" smtClean="0">
                <a:solidFill>
                  <a:schemeClr val="tx1"/>
                </a:solidFill>
                <a:effectLst/>
                <a:latin typeface="+mn-lt"/>
                <a:ea typeface="+mn-ea"/>
                <a:cs typeface="+mn-cs"/>
              </a:rPr>
              <a:t>A good reference book at a level for first year university geoscience students is </a:t>
            </a:r>
            <a:r>
              <a:rPr lang="en-US" sz="1200" u="sng" kern="1200" dirty="0" smtClean="0">
                <a:solidFill>
                  <a:schemeClr val="tx1"/>
                </a:solidFill>
                <a:effectLst/>
                <a:latin typeface="+mn-lt"/>
                <a:ea typeface="+mn-ea"/>
                <a:cs typeface="+mn-cs"/>
              </a:rPr>
              <a:t>Essentials of Geology,</a:t>
            </a:r>
            <a:r>
              <a:rPr lang="en-US" sz="1200" kern="1200" dirty="0" smtClean="0">
                <a:solidFill>
                  <a:schemeClr val="tx1"/>
                </a:solidFill>
                <a:effectLst/>
                <a:latin typeface="+mn-lt"/>
                <a:ea typeface="+mn-ea"/>
                <a:cs typeface="+mn-cs"/>
              </a:rPr>
              <a:t> by </a:t>
            </a:r>
            <a:r>
              <a:rPr lang="en-US" sz="1200" kern="1200" dirty="0" err="1" smtClean="0">
                <a:solidFill>
                  <a:schemeClr val="tx1"/>
                </a:solidFill>
                <a:effectLst/>
                <a:latin typeface="+mn-lt"/>
                <a:ea typeface="+mn-ea"/>
                <a:cs typeface="+mn-cs"/>
              </a:rPr>
              <a:t>Lutgens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Tarbuck</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Tasa</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A helpful </a:t>
            </a:r>
            <a:r>
              <a:rPr lang="en-US" sz="1200" kern="1200" dirty="0" err="1"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containing more detailed information presented by Professor John Winter from Whitman College (author of an incredible college textbook </a:t>
            </a:r>
            <a:r>
              <a:rPr lang="en-US" sz="1200" u="sng" kern="1200" dirty="0" smtClean="0">
                <a:solidFill>
                  <a:schemeClr val="tx1"/>
                </a:solidFill>
                <a:effectLst/>
                <a:latin typeface="+mn-lt"/>
                <a:ea typeface="+mn-ea"/>
                <a:cs typeface="+mn-cs"/>
              </a:rPr>
              <a:t>An Introduction to Igneous and Metamorphic Petrology­</a:t>
            </a:r>
            <a:r>
              <a:rPr lang="en-US" sz="1200" kern="1200" dirty="0" smtClean="0">
                <a:solidFill>
                  <a:schemeClr val="tx1"/>
                </a:solidFill>
                <a:effectLst/>
                <a:latin typeface="+mn-lt"/>
                <a:ea typeface="+mn-ea"/>
                <a:cs typeface="+mn-cs"/>
              </a:rPr>
              <a:t>) is found at </a:t>
            </a:r>
            <a:r>
              <a:rPr lang="en-US" sz="1200" u="sng" kern="1200" dirty="0" smtClean="0">
                <a:solidFill>
                  <a:schemeClr val="tx1"/>
                </a:solidFill>
                <a:effectLst/>
                <a:latin typeface="+mn-lt"/>
                <a:ea typeface="+mn-ea"/>
                <a:cs typeface="+mn-cs"/>
                <a:hlinkClick r:id="rId3"/>
              </a:rPr>
              <a:t>www.whitman.edu/geology/winter/Petrology/Ch%2021%20Intro%20to%20Met.ppt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CONTEXT FOR USE: </a:t>
            </a:r>
          </a:p>
          <a:p>
            <a:r>
              <a:rPr lang="en-US" sz="1200" kern="1200" dirty="0" smtClean="0">
                <a:solidFill>
                  <a:schemeClr val="tx1"/>
                </a:solidFill>
                <a:effectLst/>
                <a:latin typeface="+mn-lt"/>
                <a:ea typeface="+mn-ea"/>
                <a:cs typeface="+mn-cs"/>
              </a:rPr>
              <a:t>This lesson plan is designed for a ninth grade Earth Science class. This section of the unit may take one to two days. This is best taught as part of a larger unit on the rock cycle. It is designed to follow a unit on volcanism, as the third in a series of lessons on igneous and sedimentary rocks leading to a final lesson on the rock cycle bringing all the types together. Prior knowledge of plate tectonics and is essential to the understanding of this lesson. The first activity using clay to model metamorphism may take 20 minutes. The second activity, examining metamorphic rocks, should take 5 minutes for the students to examine and describe their rocks and 15-20 minutes for them to present their findings. </a:t>
            </a:r>
          </a:p>
          <a:p>
            <a:r>
              <a:rPr lang="en-US" sz="1200" kern="1200" dirty="0" smtClean="0">
                <a:solidFill>
                  <a:schemeClr val="tx1"/>
                </a:solidFill>
                <a:effectLst/>
                <a:latin typeface="+mn-lt"/>
                <a:ea typeface="+mn-ea"/>
                <a:cs typeface="+mn-cs"/>
              </a:rPr>
              <a:t>MISCONCEPTIONS:  </a:t>
            </a:r>
          </a:p>
          <a:p>
            <a:r>
              <a:rPr lang="en-US" sz="1200" kern="1200" dirty="0" smtClean="0">
                <a:solidFill>
                  <a:schemeClr val="tx1"/>
                </a:solidFill>
                <a:effectLst/>
                <a:latin typeface="+mn-lt"/>
                <a:ea typeface="+mn-ea"/>
                <a:cs typeface="+mn-cs"/>
              </a:rPr>
              <a:t>Metamorphism relating to metamorphosis in animals</a:t>
            </a:r>
          </a:p>
          <a:p>
            <a:r>
              <a:rPr lang="en-US" sz="1200" kern="1200" dirty="0" smtClean="0">
                <a:solidFill>
                  <a:schemeClr val="tx1"/>
                </a:solidFill>
                <a:effectLst/>
                <a:latin typeface="+mn-lt"/>
                <a:ea typeface="+mn-ea"/>
                <a:cs typeface="+mn-cs"/>
              </a:rPr>
              <a:t>All metamorphic rocks are banded or folded</a:t>
            </a:r>
          </a:p>
          <a:p>
            <a:r>
              <a:rPr lang="en-US" sz="1200" kern="1200" dirty="0" smtClean="0">
                <a:solidFill>
                  <a:schemeClr val="tx1"/>
                </a:solidFill>
                <a:effectLst/>
                <a:latin typeface="+mn-lt"/>
                <a:ea typeface="+mn-ea"/>
                <a:cs typeface="+mn-cs"/>
              </a:rPr>
              <a:t>Heat and temperature are the same</a:t>
            </a:r>
          </a:p>
          <a:p>
            <a:r>
              <a:rPr lang="en-US" sz="1200" kern="1200" dirty="0" smtClean="0">
                <a:solidFill>
                  <a:schemeClr val="tx1"/>
                </a:solidFill>
                <a:effectLst/>
                <a:latin typeface="+mn-lt"/>
                <a:ea typeface="+mn-ea"/>
                <a:cs typeface="+mn-cs"/>
              </a:rPr>
              <a:t>EVALUATION TIPS: </a:t>
            </a:r>
          </a:p>
          <a:p>
            <a:r>
              <a:rPr lang="en-US" sz="1200" kern="1200" dirty="0" smtClean="0">
                <a:solidFill>
                  <a:schemeClr val="tx1"/>
                </a:solidFill>
                <a:effectLst/>
                <a:latin typeface="+mn-lt"/>
                <a:ea typeface="+mn-ea"/>
                <a:cs typeface="+mn-cs"/>
              </a:rPr>
              <a:t>For this lesson students fill out the metamorphic rock section of the Rock Identification Guide.</a:t>
            </a:r>
          </a:p>
          <a:p>
            <a:r>
              <a:rPr lang="en-US" sz="1200" kern="1200" dirty="0" smtClean="0">
                <a:solidFill>
                  <a:schemeClr val="tx1"/>
                </a:solidFill>
                <a:effectLst/>
                <a:latin typeface="+mn-lt"/>
                <a:ea typeface="+mn-ea"/>
                <a:cs typeface="+mn-cs"/>
              </a:rPr>
              <a:t>TEACHING NOTES. </a:t>
            </a:r>
          </a:p>
          <a:p>
            <a:r>
              <a:rPr lang="en-US" sz="1200" kern="1200" dirty="0" smtClean="0">
                <a:solidFill>
                  <a:schemeClr val="tx1"/>
                </a:solidFill>
                <a:effectLst/>
                <a:latin typeface="+mn-lt"/>
                <a:ea typeface="+mn-ea"/>
                <a:cs typeface="+mn-cs"/>
              </a:rPr>
              <a:t>This unit is formulated to fit a 5 “E” learning method format. Students “engage” when answering a key question about their previous understanding of metamorphism in their notes and sharing their ideas with the class. Following this, an activity is introduced where students “explore” several processes by which metamorphic rocks can change. Students then “explain” what they learned. With additional information provided by the teacher, the students have a better understanding of the concept. To “extend”, the students apply their new knowledge to a second activity, furthering their knowledge. Finally, they are “evaluated” through verbal communication of understanding and a worksheet summarizing the knowledge learned.  </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AE9BB2B2-2140-4271-BFDF-ACF8EC399109}" type="slidenum">
              <a:rPr lang="en-US"/>
              <a:pPr/>
              <a:t>2</a:t>
            </a:fld>
            <a:endParaRPr lang="en-US"/>
          </a:p>
        </p:txBody>
      </p:sp>
      <p:sp>
        <p:nvSpPr>
          <p:cNvPr id="66563" name="Rectangle 2"/>
          <p:cNvSpPr>
            <a:spLocks noGrp="1" noRot="1" noChangeAspect="1" noChangeArrowheads="1" noTextEdit="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r>
              <a:rPr lang="en-US" sz="1200" kern="1200" dirty="0" smtClean="0">
                <a:solidFill>
                  <a:schemeClr val="tx1"/>
                </a:solidFill>
                <a:effectLst/>
                <a:latin typeface="+mn-lt"/>
                <a:ea typeface="+mn-ea"/>
                <a:cs typeface="+mn-cs"/>
              </a:rPr>
              <a:t>Agents by which a metamorphic rock is formed</a:t>
            </a:r>
          </a:p>
          <a:p>
            <a:r>
              <a:rPr lang="en-US" sz="1200" kern="1200" dirty="0" smtClean="0">
                <a:solidFill>
                  <a:schemeClr val="tx1"/>
                </a:solidFill>
                <a:effectLst/>
                <a:latin typeface="+mn-lt"/>
                <a:ea typeface="+mn-ea"/>
                <a:cs typeface="+mn-cs"/>
              </a:rPr>
              <a:t>Notes:  </a:t>
            </a:r>
          </a:p>
          <a:p>
            <a:r>
              <a:rPr lang="en-US" sz="1200" kern="1200" dirty="0" smtClean="0">
                <a:solidFill>
                  <a:schemeClr val="tx1"/>
                </a:solidFill>
                <a:effectLst/>
                <a:latin typeface="+mn-lt"/>
                <a:ea typeface="+mn-ea"/>
                <a:cs typeface="+mn-cs"/>
              </a:rPr>
              <a:t>Begin with making sure the students know what metamorphism is and whether any and all rocks can be metamorphosed.</a:t>
            </a:r>
          </a:p>
          <a:p>
            <a:r>
              <a:rPr lang="en-US" sz="1200" kern="1200" dirty="0" smtClean="0">
                <a:solidFill>
                  <a:schemeClr val="tx1"/>
                </a:solidFill>
                <a:effectLst/>
                <a:latin typeface="+mn-lt"/>
                <a:ea typeface="+mn-ea"/>
                <a:cs typeface="+mn-cs"/>
              </a:rPr>
              <a:t>Metamorphic rocks are those changed by temperature, pressure and fluids. The minerals in the rock can change in size (grow or shrink),  and can change into different minerals more stable in the metamorphic conditions than those under which the original rock formed, For example, under very high pressure graphite can change into diamond. </a:t>
            </a:r>
          </a:p>
          <a:p>
            <a:r>
              <a:rPr lang="en-US" sz="1200" kern="1200" dirty="0" smtClean="0">
                <a:solidFill>
                  <a:schemeClr val="tx1"/>
                </a:solidFill>
                <a:effectLst/>
                <a:latin typeface="+mn-lt"/>
                <a:ea typeface="+mn-ea"/>
                <a:cs typeface="+mn-cs"/>
              </a:rPr>
              <a:t>Sometimes </a:t>
            </a:r>
            <a:r>
              <a:rPr lang="en-US" sz="1200" kern="1200" dirty="0" err="1" smtClean="0">
                <a:solidFill>
                  <a:schemeClr val="tx1"/>
                </a:solidFill>
                <a:effectLst/>
                <a:latin typeface="+mn-lt"/>
                <a:ea typeface="+mn-ea"/>
                <a:cs typeface="+mn-cs"/>
              </a:rPr>
              <a:t>diagenesis</a:t>
            </a:r>
            <a:r>
              <a:rPr lang="en-US" sz="1200" kern="1200" dirty="0" smtClean="0">
                <a:solidFill>
                  <a:schemeClr val="tx1"/>
                </a:solidFill>
                <a:effectLst/>
                <a:latin typeface="+mn-lt"/>
                <a:ea typeface="+mn-ea"/>
                <a:cs typeface="+mn-cs"/>
              </a:rPr>
              <a:t> (a sedimentary process of changing rock once it has been deposited) can be confused for metamorphism. For examples, a sandstone undergoing </a:t>
            </a:r>
            <a:r>
              <a:rPr lang="en-US" sz="1200" kern="1200" dirty="0" err="1" smtClean="0">
                <a:solidFill>
                  <a:schemeClr val="tx1"/>
                </a:solidFill>
                <a:effectLst/>
                <a:latin typeface="+mn-lt"/>
                <a:ea typeface="+mn-ea"/>
                <a:cs typeface="+mn-cs"/>
              </a:rPr>
              <a:t>diagenesis</a:t>
            </a:r>
            <a:r>
              <a:rPr lang="en-US" sz="1200" kern="1200" dirty="0" smtClean="0">
                <a:solidFill>
                  <a:schemeClr val="tx1"/>
                </a:solidFill>
                <a:effectLst/>
                <a:latin typeface="+mn-lt"/>
                <a:ea typeface="+mn-ea"/>
                <a:cs typeface="+mn-cs"/>
              </a:rPr>
              <a:t> is </a:t>
            </a:r>
            <a:r>
              <a:rPr lang="en-US" sz="1200" kern="1200" dirty="0" err="1" smtClean="0">
                <a:solidFill>
                  <a:schemeClr val="tx1"/>
                </a:solidFill>
                <a:effectLst/>
                <a:latin typeface="+mn-lt"/>
                <a:ea typeface="+mn-ea"/>
                <a:cs typeface="+mn-cs"/>
              </a:rPr>
              <a:t>cementated</a:t>
            </a:r>
            <a:r>
              <a:rPr lang="en-US" sz="1200" kern="1200" dirty="0" smtClean="0">
                <a:solidFill>
                  <a:schemeClr val="tx1"/>
                </a:solidFill>
                <a:effectLst/>
                <a:latin typeface="+mn-lt"/>
                <a:ea typeface="+mn-ea"/>
                <a:cs typeface="+mn-cs"/>
              </a:rPr>
              <a:t> and compacted just enough to change the sediment into rock. However, in metamorphism the rock gets recrystallized completely eliminating the pore space between the sand grains, transforming it into a quartzite.</a:t>
            </a:r>
          </a:p>
          <a:p>
            <a:r>
              <a:rPr lang="en-US" sz="1200" kern="1200" dirty="0" smtClean="0">
                <a:solidFill>
                  <a:schemeClr val="tx1"/>
                </a:solidFill>
                <a:effectLst/>
                <a:latin typeface="+mn-lt"/>
                <a:ea typeface="+mn-ea"/>
                <a:cs typeface="+mn-cs"/>
              </a:rPr>
              <a:t>Think about how we made a melt from the mantle which was solid rock. In metamorphosing rocks, we can change these same properties (temperature, pressure, addition of water), just not to the extent to get the rock to melt. Also, in this case, we increase the pressure to get changes to occur, not decrease it like we form melt at mid-ocean ridges. Remember, melts are generally near 1000deg C so 800deg C is lower than rock melting temperatures. </a:t>
            </a:r>
          </a:p>
          <a:p>
            <a:r>
              <a:rPr lang="en-US" sz="1200" kern="1200" dirty="0" smtClean="0">
                <a:solidFill>
                  <a:schemeClr val="tx1"/>
                </a:solidFill>
                <a:effectLst/>
                <a:latin typeface="+mn-lt"/>
                <a:ea typeface="+mn-ea"/>
                <a:cs typeface="+mn-cs"/>
              </a:rPr>
              <a:t>The next slide contains the simplified version of this information for students to take down in their notes.</a:t>
            </a:r>
            <a:endParaRPr lang="en-US" sz="1200" kern="1200" dirty="0">
              <a:solidFill>
                <a:schemeClr val="tx1"/>
              </a:solidFill>
              <a:effectLst/>
              <a:latin typeface="+mn-lt"/>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Factors Controlling Metamorphism</a:t>
            </a:r>
          </a:p>
          <a:p>
            <a:r>
              <a:rPr lang="en-US" sz="1200" kern="1200" dirty="0" smtClean="0">
                <a:solidFill>
                  <a:schemeClr val="tx1"/>
                </a:solidFill>
                <a:effectLst/>
                <a:latin typeface="+mn-lt"/>
                <a:ea typeface="+mn-ea"/>
                <a:cs typeface="+mn-cs"/>
              </a:rPr>
              <a:t>Notes:  </a:t>
            </a:r>
          </a:p>
          <a:p>
            <a:r>
              <a:rPr lang="en-US" sz="1200" kern="1200" dirty="0" smtClean="0">
                <a:solidFill>
                  <a:schemeClr val="tx1"/>
                </a:solidFill>
                <a:effectLst/>
                <a:latin typeface="+mn-lt"/>
                <a:ea typeface="+mn-ea"/>
                <a:cs typeface="+mn-cs"/>
              </a:rPr>
              <a:t>Students should make sure they have this information written in their notes. The most important factors for metamorphism are temperature and pressure. The presence of water is secondary as it facilitates metamorphism but the other factors must first be present to make changes begin.</a:t>
            </a:r>
          </a:p>
          <a:p>
            <a:r>
              <a:rPr lang="en-US" sz="1200" kern="1200" dirty="0" smtClean="0">
                <a:solidFill>
                  <a:schemeClr val="tx1"/>
                </a:solidFill>
                <a:effectLst/>
                <a:latin typeface="+mn-lt"/>
                <a:ea typeface="+mn-ea"/>
                <a:cs typeface="+mn-cs"/>
              </a:rPr>
              <a:t>Make sure they can figure out what hydrothermal means – hydro (water), thermal (heat) </a:t>
            </a:r>
          </a:p>
          <a:p>
            <a:r>
              <a:rPr lang="en-US" sz="1200" kern="1200" dirty="0" smtClean="0">
                <a:solidFill>
                  <a:schemeClr val="tx1"/>
                </a:solidFill>
                <a:effectLst/>
                <a:latin typeface="+mn-lt"/>
                <a:ea typeface="+mn-ea"/>
                <a:cs typeface="+mn-cs"/>
              </a:rPr>
              <a:t>Important to note: heat and temperature are not the same. Two objects of different composition and size may have the same temperature but have more or less heat due to the size and type of material. Temperature is a measure of thermal energy (i.e. heat). </a:t>
            </a:r>
          </a:p>
          <a:p>
            <a:r>
              <a:rPr lang="en-US" sz="1200" kern="1200" dirty="0" smtClean="0">
                <a:solidFill>
                  <a:schemeClr val="tx1"/>
                </a:solidFill>
                <a:effectLst/>
                <a:latin typeface="+mn-lt"/>
                <a:ea typeface="+mn-ea"/>
                <a:cs typeface="+mn-cs"/>
              </a:rPr>
              <a:t>More detail:</a:t>
            </a:r>
          </a:p>
          <a:p>
            <a:r>
              <a:rPr lang="en-US" sz="1200" kern="1200" dirty="0" smtClean="0">
                <a:solidFill>
                  <a:schemeClr val="tx1"/>
                </a:solidFill>
                <a:effectLst/>
                <a:latin typeface="+mn-lt"/>
                <a:ea typeface="+mn-ea"/>
                <a:cs typeface="+mn-cs"/>
              </a:rPr>
              <a:t>Increased temperature causes vibration of ions within a mineral. As temperature changes, these vibrations intensify allowing atoms to move more easily within the crystal structure of the mineral, changing the minerals into forms that are more stable at the new temperature, or growing the present minerals. The overall composition of the rock remains essentially the same as previously, but the configuration changes.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heat within the earth is mostly produced through radioactive decay and thermal energy remaining from the formation of the planet. The deeper in the earth, the higher the temperature (the rate is known as the geothermal gradient). Thus, when rocks are buried under layers of other rock or through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 they are heated as well as buried (increased pressure). Heat can also be brought into contact with rocks through igneous intrusions. </a:t>
            </a:r>
          </a:p>
          <a:p>
            <a:r>
              <a:rPr lang="en-US" sz="1200" kern="1200" dirty="0" smtClean="0">
                <a:solidFill>
                  <a:schemeClr val="tx1"/>
                </a:solidFill>
                <a:effectLst/>
                <a:latin typeface="+mn-lt"/>
                <a:ea typeface="+mn-ea"/>
                <a:cs typeface="+mn-cs"/>
              </a:rPr>
              <a:t>Pressure increases with depth due to the weight of overlying rock. This pressure is from all sides, not just from the surface down. This is known as confining pressure, and it is the most common pressure effect on rock. Rocks can also be subjected to directed pressure in select locations where one direction of stress on the rock is greater than others. Rocks under directed pressure tend to be flattened or folded. This type of pressure is most common in tectonic environments, especially convergent boundaries where the pressure is in the direction of plate motion. </a:t>
            </a:r>
          </a:p>
          <a:p>
            <a:r>
              <a:rPr lang="en-US" sz="1200" kern="1200" dirty="0" smtClean="0">
                <a:solidFill>
                  <a:schemeClr val="tx1"/>
                </a:solidFill>
                <a:effectLst/>
                <a:latin typeface="+mn-lt"/>
                <a:ea typeface="+mn-ea"/>
                <a:cs typeface="+mn-cs"/>
              </a:rPr>
              <a:t>Fluids can facilitate recrystallization of minerals as ions can move more easily in fluids than solids, and therefore can migrate more easily between crystals. Fluids can also dissolve material from one location (higher stress) and deposit it through precipitation in other locations (lower stress). Therefore, in locations where there is directed pressure, fluids play a critical role. Water is present in minerals and in the pore space between grains of sedimentary rock. With increased temperature, the water is released from the crystal structure. With lower changes in pressure and temperature the water may remain within the rock, but with greater changes, the water can migrate away from the original rock and may change rocks a distance away from the source of the water.</a:t>
            </a:r>
          </a:p>
          <a:p>
            <a:r>
              <a:rPr lang="en-US" sz="1200" kern="1200" dirty="0" smtClean="0">
                <a:solidFill>
                  <a:schemeClr val="tx1"/>
                </a:solidFill>
                <a:effectLst/>
                <a:latin typeface="+mn-lt"/>
                <a:ea typeface="+mn-ea"/>
                <a:cs typeface="+mn-cs"/>
              </a:rPr>
              <a:t>Detailed information from </a:t>
            </a:r>
            <a:r>
              <a:rPr lang="en-US" sz="1200" u="sng" kern="1200" dirty="0" smtClean="0">
                <a:solidFill>
                  <a:schemeClr val="tx1"/>
                </a:solidFill>
                <a:effectLst/>
                <a:latin typeface="+mn-lt"/>
                <a:ea typeface="+mn-ea"/>
                <a:cs typeface="+mn-cs"/>
              </a:rPr>
              <a:t>Essentials of Geology,</a:t>
            </a:r>
            <a:r>
              <a:rPr lang="en-US" sz="1200" kern="1200" dirty="0" smtClean="0">
                <a:solidFill>
                  <a:schemeClr val="tx1"/>
                </a:solidFill>
                <a:effectLst/>
                <a:latin typeface="+mn-lt"/>
                <a:ea typeface="+mn-ea"/>
                <a:cs typeface="+mn-cs"/>
              </a:rPr>
              <a:t> by </a:t>
            </a:r>
            <a:r>
              <a:rPr lang="en-US" sz="1200" kern="1200" dirty="0" err="1" smtClean="0">
                <a:solidFill>
                  <a:schemeClr val="tx1"/>
                </a:solidFill>
                <a:effectLst/>
                <a:latin typeface="+mn-lt"/>
                <a:ea typeface="+mn-ea"/>
                <a:cs typeface="+mn-cs"/>
              </a:rPr>
              <a:t>Lutgens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Tarbuck</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Tasa</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2020269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Types of pressure related to metamorphism</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Ask them if they can think of different ways pressure can be applied to rock before showing the two types (animated to come in separately).</a:t>
            </a:r>
          </a:p>
          <a:p>
            <a:r>
              <a:rPr lang="en-US" sz="1200" kern="1200" dirty="0" smtClean="0">
                <a:solidFill>
                  <a:schemeClr val="tx1"/>
                </a:solidFill>
                <a:effectLst/>
                <a:latin typeface="+mn-lt"/>
                <a:ea typeface="+mn-ea"/>
                <a:cs typeface="+mn-cs"/>
              </a:rPr>
              <a:t>Make sure they put this information in their notes</a:t>
            </a:r>
          </a:p>
          <a:p>
            <a:r>
              <a:rPr lang="en-US" sz="1200" kern="1200" dirty="0" smtClean="0">
                <a:solidFill>
                  <a:schemeClr val="tx1"/>
                </a:solidFill>
                <a:effectLst/>
                <a:latin typeface="+mn-lt"/>
                <a:ea typeface="+mn-ea"/>
                <a:cs typeface="+mn-cs"/>
              </a:rPr>
              <a:t>Have them think where these conditions occur – buried rocks have confining pressure, while rocks in convergent zones where the pressure is directed in the direction of plate motion</a:t>
            </a:r>
          </a:p>
          <a:p>
            <a:r>
              <a:rPr lang="en-US" sz="1200" kern="1200" dirty="0" smtClean="0">
                <a:solidFill>
                  <a:schemeClr val="tx1"/>
                </a:solidFill>
                <a:effectLst/>
                <a:latin typeface="+mn-lt"/>
                <a:ea typeface="+mn-ea"/>
                <a:cs typeface="+mn-cs"/>
              </a:rPr>
              <a:t>Have them think what might happen to a rock under these conditions – how the resulting rock would be different under these different conditions.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343385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DBEA5605-75B5-45A5-B6FE-DD025767EE20}" type="slidenum">
              <a:rPr lang="en-US"/>
              <a:pPr/>
              <a:t>5</a:t>
            </a:fld>
            <a:endParaRPr lang="en-US"/>
          </a:p>
        </p:txBody>
      </p:sp>
      <p:sp>
        <p:nvSpPr>
          <p:cNvPr id="67587" name="Rectangle 2"/>
          <p:cNvSpPr>
            <a:spLocks noGrp="1" noRot="1" noChangeAspect="1" noChangeArrowheads="1" noTextEdit="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r>
              <a:rPr lang="en-US" sz="1200" kern="1200" dirty="0" smtClean="0">
                <a:solidFill>
                  <a:schemeClr val="tx1"/>
                </a:solidFill>
                <a:effectLst/>
                <a:latin typeface="+mn-lt"/>
                <a:ea typeface="+mn-ea"/>
                <a:cs typeface="+mn-cs"/>
              </a:rPr>
              <a:t>Deformation of rock</a:t>
            </a:r>
          </a:p>
          <a:p>
            <a:r>
              <a:rPr lang="en-US" sz="1200" kern="1200" dirty="0" smtClean="0">
                <a:solidFill>
                  <a:schemeClr val="tx1"/>
                </a:solidFill>
                <a:effectLst/>
                <a:latin typeface="+mn-lt"/>
                <a:ea typeface="+mn-ea"/>
                <a:cs typeface="+mn-cs"/>
              </a:rPr>
              <a:t>Notes: </a:t>
            </a:r>
          </a:p>
          <a:p>
            <a:r>
              <a:rPr lang="en-US" sz="1200" kern="1200" dirty="0" smtClean="0">
                <a:solidFill>
                  <a:schemeClr val="tx1"/>
                </a:solidFill>
                <a:effectLst/>
                <a:latin typeface="+mn-lt"/>
                <a:ea typeface="+mn-ea"/>
                <a:cs typeface="+mn-cs"/>
              </a:rPr>
              <a:t>Picture of folds from Crete created during convergence of the African and European plates. Total height of the folds is about 3 meters.</a:t>
            </a:r>
          </a:p>
          <a:p>
            <a:r>
              <a:rPr lang="en-US" sz="1200" kern="1200" dirty="0" smtClean="0">
                <a:solidFill>
                  <a:schemeClr val="tx1"/>
                </a:solidFill>
                <a:effectLst/>
                <a:latin typeface="+mn-lt"/>
                <a:ea typeface="+mn-ea"/>
                <a:cs typeface="+mn-cs"/>
              </a:rPr>
              <a:t>Under certain conditions, when tectonic pressure is applied (in this case a convergent margin) rocks can be warped and folded, while under conditions this directed pressure causes a foliation throughout the rocks (as will be discussed further in later slides). This is a local effect, only at plate boundaries where directed pressure occurs.  Ask the students how this formed. What were the original rocks? Were they layered? Could they have not been layered? </a:t>
            </a:r>
          </a:p>
          <a:p>
            <a:r>
              <a:rPr lang="en-US" sz="1200" kern="1200" dirty="0" smtClean="0">
                <a:solidFill>
                  <a:schemeClr val="tx1"/>
                </a:solidFill>
                <a:effectLst/>
                <a:latin typeface="+mn-lt"/>
                <a:ea typeface="+mn-ea"/>
                <a:cs typeface="+mn-cs"/>
              </a:rPr>
              <a:t>This rock was most likely originally sedimentary flat layers. Then the stress regime changed and a directed pressure caused the thin layers to fold. This occurred when the plates in the region converged, crumpling the flat layers into folds (somewhat like how cars crumple upon collision). </a:t>
            </a:r>
          </a:p>
          <a:p>
            <a:r>
              <a:rPr lang="en-US" sz="1200" kern="1200" dirty="0" smtClean="0">
                <a:solidFill>
                  <a:schemeClr val="tx1"/>
                </a:solidFill>
                <a:effectLst/>
                <a:latin typeface="+mn-lt"/>
                <a:ea typeface="+mn-ea"/>
                <a:cs typeface="+mn-cs"/>
              </a:rPr>
              <a:t>This occurred while the rock was still buried at depth with high temperature, as the layers behaved in a ductile fashion. If the layers of rock were at a lower temperature, they would have behaved in a brittle manner and fractured rather than folded. Subsequent erosion and uplift has exhumed these folds until they were exposed at the surface.</a:t>
            </a:r>
          </a:p>
          <a:p>
            <a:r>
              <a:rPr lang="en-US" sz="1200" kern="1200" dirty="0" smtClean="0">
                <a:solidFill>
                  <a:schemeClr val="tx1"/>
                </a:solidFill>
                <a:effectLst/>
                <a:latin typeface="+mn-lt"/>
                <a:ea typeface="+mn-ea"/>
                <a:cs typeface="+mn-cs"/>
              </a:rPr>
              <a:t>Picture credit: Natalie </a:t>
            </a:r>
            <a:r>
              <a:rPr lang="en-US" sz="1200" kern="1200" dirty="0" err="1" smtClean="0">
                <a:solidFill>
                  <a:schemeClr val="tx1"/>
                </a:solidFill>
                <a:effectLst/>
                <a:latin typeface="+mn-lt"/>
                <a:ea typeface="+mn-ea"/>
                <a:cs typeface="+mn-cs"/>
              </a:rPr>
              <a:t>Juda</a:t>
            </a:r>
            <a:endParaRPr lang="en-US" sz="1200" kern="1200" dirty="0">
              <a:solidFill>
                <a:schemeClr val="tx1"/>
              </a:solidFill>
              <a:effectLst/>
              <a:latin typeface="+mn-lt"/>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Metamorphic Rock Textures</a:t>
            </a:r>
          </a:p>
          <a:p>
            <a:r>
              <a:rPr lang="en-US" sz="1200" kern="1200" dirty="0" smtClean="0">
                <a:solidFill>
                  <a:schemeClr val="tx1"/>
                </a:solidFill>
                <a:effectLst/>
                <a:latin typeface="+mn-lt"/>
                <a:ea typeface="+mn-ea"/>
                <a:cs typeface="+mn-cs"/>
              </a:rPr>
              <a:t>Notes:  The upper photo is of gneiss, a strongly foliated rock with banding of separate minerals. The bands are typically &lt;1cm thick. The lower photo is of quartzite, a non-foliated metamorphic rock. </a:t>
            </a:r>
          </a:p>
          <a:p>
            <a:r>
              <a:rPr lang="en-US" sz="1200" kern="1200" dirty="0" smtClean="0">
                <a:solidFill>
                  <a:schemeClr val="tx1"/>
                </a:solidFill>
                <a:effectLst/>
                <a:latin typeface="+mn-lt"/>
                <a:ea typeface="+mn-ea"/>
                <a:cs typeface="+mn-cs"/>
              </a:rPr>
              <a:t>The bullet points appear first. After you explain both textures, have the students postulate what the rocks representing each texture might look like and then show them the photos. </a:t>
            </a:r>
          </a:p>
          <a:p>
            <a:r>
              <a:rPr lang="en-US" sz="1200" kern="1200" dirty="0" smtClean="0">
                <a:solidFill>
                  <a:schemeClr val="tx1"/>
                </a:solidFill>
                <a:effectLst/>
                <a:latin typeface="+mn-lt"/>
                <a:ea typeface="+mn-ea"/>
                <a:cs typeface="+mn-cs"/>
              </a:rPr>
              <a:t>Pass around samples of metamorphic rocks (foliated rocks like shale, schist, gneiss, and a non-foliated rock like marble or quartzite) so they can see and feel these rocks. Have them try to explain the differences between the samples. If you have enough samples for each table to have one, give them 5 minutes to talk amongst their group and come to a decision about what kind of metamorphic rock it is and how it may have formed. Then have each group present their rock and their explanation to the rest of the class.</a:t>
            </a:r>
          </a:p>
          <a:p>
            <a:r>
              <a:rPr lang="en-US" sz="1200" kern="1200" dirty="0" smtClean="0">
                <a:solidFill>
                  <a:schemeClr val="tx1"/>
                </a:solidFill>
                <a:effectLst/>
                <a:latin typeface="+mn-lt"/>
                <a:ea typeface="+mn-ea"/>
                <a:cs typeface="+mn-cs"/>
              </a:rPr>
              <a:t>Foliated:</a:t>
            </a:r>
          </a:p>
          <a:p>
            <a:r>
              <a:rPr lang="en-US" sz="1200" kern="1200" dirty="0" smtClean="0">
                <a:solidFill>
                  <a:schemeClr val="tx1"/>
                </a:solidFill>
                <a:effectLst/>
                <a:latin typeface="+mn-lt"/>
                <a:ea typeface="+mn-ea"/>
                <a:cs typeface="+mn-cs"/>
              </a:rPr>
              <a:t>Minerals align in bands under directed pressure. The original rock may have minerals that have alignment (longer in one direction than another) so they align under conditions that cause the minerals to change orientation</a:t>
            </a:r>
          </a:p>
          <a:p>
            <a:r>
              <a:rPr lang="en-US" sz="1200" kern="1200" dirty="0" smtClean="0">
                <a:solidFill>
                  <a:schemeClr val="tx1"/>
                </a:solidFill>
                <a:effectLst/>
                <a:latin typeface="+mn-lt"/>
                <a:ea typeface="+mn-ea"/>
                <a:cs typeface="+mn-cs"/>
              </a:rPr>
              <a:t>Also, the original rock may have already had layers of minerals or fragments</a:t>
            </a:r>
          </a:p>
          <a:p>
            <a:r>
              <a:rPr lang="en-US" sz="1200" kern="1200" dirty="0" smtClean="0">
                <a:solidFill>
                  <a:schemeClr val="tx1"/>
                </a:solidFill>
                <a:effectLst/>
                <a:latin typeface="+mn-lt"/>
                <a:ea typeface="+mn-ea"/>
                <a:cs typeface="+mn-cs"/>
              </a:rPr>
              <a:t>Show the animation on metamorphism (second to last animation in this rock cycle series). It shows how minerals are flattened due to the pressure direction. </a:t>
            </a:r>
          </a:p>
          <a:p>
            <a:r>
              <a:rPr lang="en-US" sz="1200" kern="1200" dirty="0" smtClean="0">
                <a:solidFill>
                  <a:schemeClr val="tx1"/>
                </a:solidFill>
                <a:effectLst/>
                <a:latin typeface="+mn-lt"/>
                <a:ea typeface="+mn-ea"/>
                <a:cs typeface="+mn-cs"/>
              </a:rPr>
              <a:t>Non-foliated:</a:t>
            </a:r>
          </a:p>
          <a:p>
            <a:r>
              <a:rPr lang="en-US" sz="1200" kern="1200" dirty="0" smtClean="0">
                <a:solidFill>
                  <a:schemeClr val="tx1"/>
                </a:solidFill>
                <a:effectLst/>
                <a:latin typeface="+mn-lt"/>
                <a:ea typeface="+mn-ea"/>
                <a:cs typeface="+mn-cs"/>
              </a:rPr>
              <a:t>The original rock may have been made of only one type of mineral or made of minerals with an </a:t>
            </a:r>
            <a:r>
              <a:rPr lang="en-US" sz="1200" kern="1200" dirty="0" err="1" smtClean="0">
                <a:solidFill>
                  <a:schemeClr val="tx1"/>
                </a:solidFill>
                <a:effectLst/>
                <a:latin typeface="+mn-lt"/>
                <a:ea typeface="+mn-ea"/>
                <a:cs typeface="+mn-cs"/>
              </a:rPr>
              <a:t>equant</a:t>
            </a:r>
            <a:r>
              <a:rPr lang="en-US" sz="1200" kern="1200" dirty="0" smtClean="0">
                <a:solidFill>
                  <a:schemeClr val="tx1"/>
                </a:solidFill>
                <a:effectLst/>
                <a:latin typeface="+mn-lt"/>
                <a:ea typeface="+mn-ea"/>
                <a:cs typeface="+mn-cs"/>
              </a:rPr>
              <a:t> shape (not elongate in any direction, so harder to align due to directed pressure). </a:t>
            </a:r>
          </a:p>
          <a:p>
            <a:r>
              <a:rPr lang="en-US" sz="1200" kern="1200" dirty="0" smtClean="0">
                <a:solidFill>
                  <a:schemeClr val="tx1"/>
                </a:solidFill>
                <a:effectLst/>
                <a:latin typeface="+mn-lt"/>
                <a:ea typeface="+mn-ea"/>
                <a:cs typeface="+mn-cs"/>
              </a:rPr>
              <a:t>Animation from website: http://www.classzone.com/books/earth_science/terc/content/investigations/es0602/es0602page02.cfm</a:t>
            </a:r>
          </a:p>
          <a:p>
            <a:r>
              <a:rPr lang="en-US" sz="1200" kern="1200" dirty="0" smtClean="0">
                <a:solidFill>
                  <a:schemeClr val="tx1"/>
                </a:solidFill>
                <a:effectLst/>
                <a:latin typeface="+mn-lt"/>
                <a:ea typeface="+mn-ea"/>
                <a:cs typeface="+mn-cs"/>
              </a:rPr>
              <a:t>Photos from website: </a:t>
            </a:r>
          </a:p>
          <a:p>
            <a:r>
              <a:rPr lang="en-US" sz="1200" kern="1200" dirty="0" smtClean="0">
                <a:solidFill>
                  <a:schemeClr val="tx1"/>
                </a:solidFill>
                <a:effectLst/>
                <a:latin typeface="+mn-lt"/>
                <a:ea typeface="+mn-ea"/>
                <a:cs typeface="+mn-cs"/>
              </a:rPr>
              <a:t>www.sciencephoto.com</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2235790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DBEA5605-75B5-45A5-B6FE-DD025767EE20}" type="slidenum">
              <a:rPr lang="en-US"/>
              <a:pPr/>
              <a:t>7</a:t>
            </a:fld>
            <a:endParaRPr lang="en-US"/>
          </a:p>
        </p:txBody>
      </p:sp>
      <p:sp>
        <p:nvSpPr>
          <p:cNvPr id="67587" name="Rectangle 2"/>
          <p:cNvSpPr>
            <a:spLocks noGrp="1" noRot="1" noChangeAspect="1" noChangeArrowheads="1" noTextEdit="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r>
              <a:rPr lang="en-US" sz="1200" kern="1200" dirty="0" smtClean="0">
                <a:solidFill>
                  <a:schemeClr val="tx1"/>
                </a:solidFill>
                <a:effectLst/>
                <a:latin typeface="+mn-lt"/>
                <a:ea typeface="+mn-ea"/>
                <a:cs typeface="+mn-cs"/>
              </a:rPr>
              <a:t>Foliation type in relation to temperature and pressure</a:t>
            </a:r>
          </a:p>
          <a:p>
            <a:r>
              <a:rPr lang="en-US" sz="1200" kern="1200" dirty="0" smtClean="0">
                <a:solidFill>
                  <a:schemeClr val="tx1"/>
                </a:solidFill>
                <a:effectLst/>
                <a:latin typeface="+mn-lt"/>
                <a:ea typeface="+mn-ea"/>
                <a:cs typeface="+mn-cs"/>
              </a:rPr>
              <a:t>Notes:  </a:t>
            </a:r>
          </a:p>
          <a:p>
            <a:r>
              <a:rPr lang="en-US" sz="1200" kern="1200" dirty="0" smtClean="0">
                <a:solidFill>
                  <a:schemeClr val="tx1"/>
                </a:solidFill>
                <a:effectLst/>
                <a:latin typeface="+mn-lt"/>
                <a:ea typeface="+mn-ea"/>
                <a:cs typeface="+mn-cs"/>
              </a:rPr>
              <a:t>This slide explains how temperature and pressure affect how metamorphic rocks change.</a:t>
            </a:r>
          </a:p>
          <a:p>
            <a:r>
              <a:rPr lang="en-US" sz="1200" kern="1200" dirty="0" smtClean="0">
                <a:solidFill>
                  <a:schemeClr val="tx1"/>
                </a:solidFill>
                <a:effectLst/>
                <a:latin typeface="+mn-lt"/>
                <a:ea typeface="+mn-ea"/>
                <a:cs typeface="+mn-cs"/>
              </a:rPr>
              <a:t>This diagram illustrates the relative changes in temperature and pressure that different types of metamorphic rock undergo during their formation. The horizontal arrow indicates increasing temperature from left to right. The vertical arrow indicates increasing pressure (and depth) from top to bottom. The rock types are positioned in the diagram according to the conditions in which they form. At top right is </a:t>
            </a:r>
            <a:r>
              <a:rPr lang="en-US" sz="1200" kern="1200" dirty="0" err="1" smtClean="0">
                <a:solidFill>
                  <a:schemeClr val="tx1"/>
                </a:solidFill>
                <a:effectLst/>
                <a:latin typeface="+mn-lt"/>
                <a:ea typeface="+mn-ea"/>
                <a:cs typeface="+mn-cs"/>
              </a:rPr>
              <a:t>Hornfels</a:t>
            </a:r>
            <a:r>
              <a:rPr lang="en-US" sz="1200" kern="1200" dirty="0" smtClean="0">
                <a:solidFill>
                  <a:schemeClr val="tx1"/>
                </a:solidFill>
                <a:effectLst/>
                <a:latin typeface="+mn-lt"/>
                <a:ea typeface="+mn-ea"/>
                <a:cs typeface="+mn-cs"/>
              </a:rPr>
              <a:t>, a rock typically related to contact metamorphism(i.e. for the same pressure the rock changes due to increased temperature  from coming in contact with a hot magma intrusion). The rock type at bottom left is </a:t>
            </a:r>
            <a:r>
              <a:rPr lang="en-US" sz="1200" kern="1200" dirty="0" err="1" smtClean="0">
                <a:solidFill>
                  <a:schemeClr val="tx1"/>
                </a:solidFill>
                <a:effectLst/>
                <a:latin typeface="+mn-lt"/>
                <a:ea typeface="+mn-ea"/>
                <a:cs typeface="+mn-cs"/>
              </a:rPr>
              <a:t>blueschist</a:t>
            </a:r>
            <a:r>
              <a:rPr lang="en-US" sz="1200" kern="1200" dirty="0" smtClean="0">
                <a:solidFill>
                  <a:schemeClr val="tx1"/>
                </a:solidFill>
                <a:effectLst/>
                <a:latin typeface="+mn-lt"/>
                <a:ea typeface="+mn-ea"/>
                <a:cs typeface="+mn-cs"/>
              </a:rPr>
              <a:t> (i.e. a rock little changed in temperature but with a large increase in pressure, such as rocks </a:t>
            </a:r>
            <a:r>
              <a:rPr lang="en-US" sz="1200" kern="1200" dirty="0" err="1" smtClean="0">
                <a:solidFill>
                  <a:schemeClr val="tx1"/>
                </a:solidFill>
                <a:effectLst/>
                <a:latin typeface="+mn-lt"/>
                <a:ea typeface="+mn-ea"/>
                <a:cs typeface="+mn-cs"/>
              </a:rPr>
              <a:t>subducted</a:t>
            </a:r>
            <a:r>
              <a:rPr lang="en-US" sz="1200" kern="1200" dirty="0" smtClean="0">
                <a:solidFill>
                  <a:schemeClr val="tx1"/>
                </a:solidFill>
                <a:effectLst/>
                <a:latin typeface="+mn-lt"/>
                <a:ea typeface="+mn-ea"/>
                <a:cs typeface="+mn-cs"/>
              </a:rPr>
              <a:t> down a trench). The rocks types across the center are (from left to right): shale, slate, schist, gneiss and </a:t>
            </a:r>
            <a:r>
              <a:rPr lang="en-US" sz="1200" kern="1200" dirty="0" err="1" smtClean="0">
                <a:solidFill>
                  <a:schemeClr val="tx1"/>
                </a:solidFill>
                <a:effectLst/>
                <a:latin typeface="+mn-lt"/>
                <a:ea typeface="+mn-ea"/>
                <a:cs typeface="+mn-cs"/>
              </a:rPr>
              <a:t>migmatite</a:t>
            </a:r>
            <a:r>
              <a:rPr lang="en-US" sz="1200" kern="1200" dirty="0" smtClean="0">
                <a:solidFill>
                  <a:schemeClr val="tx1"/>
                </a:solidFill>
                <a:effectLst/>
                <a:latin typeface="+mn-lt"/>
                <a:ea typeface="+mn-ea"/>
                <a:cs typeface="+mn-cs"/>
              </a:rPr>
              <a:t> (all of these are affected by both temperature and pressure, and increasing foliation occurs with greater levels of pressure and increased temperature). With a little heat and pressure a </a:t>
            </a:r>
            <a:r>
              <a:rPr lang="en-US" sz="1200" i="1" kern="1200" dirty="0" smtClean="0">
                <a:solidFill>
                  <a:schemeClr val="tx1"/>
                </a:solidFill>
                <a:effectLst/>
                <a:latin typeface="+mn-lt"/>
                <a:ea typeface="+mn-ea"/>
                <a:cs typeface="+mn-cs"/>
              </a:rPr>
              <a:t>slate</a:t>
            </a:r>
            <a:r>
              <a:rPr lang="en-US" sz="1200" kern="1200" dirty="0" smtClean="0">
                <a:solidFill>
                  <a:schemeClr val="tx1"/>
                </a:solidFill>
                <a:effectLst/>
                <a:latin typeface="+mn-lt"/>
                <a:ea typeface="+mn-ea"/>
                <a:cs typeface="+mn-cs"/>
              </a:rPr>
              <a:t> forms with thin plates of clays and other clay and silt sized crystals. With increased temperature and pressure the rock becomes more foliated (large mica flakes are aligned along with other minerals) creating a rock called a </a:t>
            </a:r>
            <a:r>
              <a:rPr lang="en-US" sz="1200" i="1" kern="1200" dirty="0" smtClean="0">
                <a:solidFill>
                  <a:schemeClr val="tx1"/>
                </a:solidFill>
                <a:effectLst/>
                <a:latin typeface="+mn-lt"/>
                <a:ea typeface="+mn-ea"/>
                <a:cs typeface="+mn-cs"/>
              </a:rPr>
              <a:t>schist</a:t>
            </a:r>
            <a:r>
              <a:rPr lang="en-US" sz="1200" kern="1200" dirty="0" smtClean="0">
                <a:solidFill>
                  <a:schemeClr val="tx1"/>
                </a:solidFill>
                <a:effectLst/>
                <a:latin typeface="+mn-lt"/>
                <a:ea typeface="+mn-ea"/>
                <a:cs typeface="+mn-cs"/>
              </a:rPr>
              <a:t>. With further increase in temperature and pressure the minerals segregate into bands of individual minerals in the form of a </a:t>
            </a:r>
            <a:r>
              <a:rPr lang="en-US" sz="1200" i="1" kern="1200" dirty="0" smtClean="0">
                <a:solidFill>
                  <a:schemeClr val="tx1"/>
                </a:solidFill>
                <a:effectLst/>
                <a:latin typeface="+mn-lt"/>
                <a:ea typeface="+mn-ea"/>
                <a:cs typeface="+mn-cs"/>
              </a:rPr>
              <a:t>gneiss</a:t>
            </a:r>
            <a:r>
              <a:rPr lang="en-US" sz="1200" kern="1200" dirty="0" smtClean="0">
                <a:solidFill>
                  <a:schemeClr val="tx1"/>
                </a:solidFill>
                <a:effectLst/>
                <a:latin typeface="+mn-lt"/>
                <a:ea typeface="+mn-ea"/>
                <a:cs typeface="+mn-cs"/>
              </a:rPr>
              <a:t>. A </a:t>
            </a:r>
            <a:r>
              <a:rPr lang="en-US" sz="1200" i="1" kern="1200" dirty="0" err="1" smtClean="0">
                <a:solidFill>
                  <a:schemeClr val="tx1"/>
                </a:solidFill>
                <a:effectLst/>
                <a:latin typeface="+mn-lt"/>
                <a:ea typeface="+mn-ea"/>
                <a:cs typeface="+mn-cs"/>
              </a:rPr>
              <a:t>migmatite</a:t>
            </a:r>
            <a:r>
              <a:rPr lang="en-US" sz="1200" kern="1200" dirty="0" smtClean="0">
                <a:solidFill>
                  <a:schemeClr val="tx1"/>
                </a:solidFill>
                <a:effectLst/>
                <a:latin typeface="+mn-lt"/>
                <a:ea typeface="+mn-ea"/>
                <a:cs typeface="+mn-cs"/>
              </a:rPr>
              <a:t> has the highest temperature and pressure of the metamorphic rocks, causing parts of the rock (certain minerals) to melt within the rock.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Hand out a metamorphic rock to each table. Allow the groups to determine what properties the rock has (i.e., what minerals they recognize, the presence of foliation or not, and if foliated, and what intensity of foliation they observe – this last may require a comparison with the rocks other groups are analyzing). Each group should then report to the class what they observed and a possible name of the rock (slate, schist, gneiss, etc.).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Diagram from www.sciencephoto.com</a:t>
            </a:r>
            <a:endParaRPr lang="en-US" sz="1200" kern="1200" dirty="0">
              <a:solidFill>
                <a:schemeClr val="tx1"/>
              </a:solidFill>
              <a:effectLst/>
              <a:latin typeface="+mn-lt"/>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DBEA5605-75B5-45A5-B6FE-DD025767EE20}" type="slidenum">
              <a:rPr lang="en-US"/>
              <a:pPr/>
              <a:t>8</a:t>
            </a:fld>
            <a:endParaRPr lang="en-US"/>
          </a:p>
        </p:txBody>
      </p:sp>
      <p:sp>
        <p:nvSpPr>
          <p:cNvPr id="67587" name="Rectangle 2"/>
          <p:cNvSpPr>
            <a:spLocks noGrp="1" noRot="1" noChangeAspect="1" noChangeArrowheads="1" noTextEdit="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r>
              <a:rPr lang="en-US" sz="1200" kern="1200" dirty="0" smtClean="0">
                <a:solidFill>
                  <a:schemeClr val="tx1"/>
                </a:solidFill>
                <a:effectLst/>
                <a:latin typeface="+mn-lt"/>
                <a:ea typeface="+mn-ea"/>
                <a:cs typeface="+mn-cs"/>
              </a:rPr>
              <a:t>Effects of Hydrothermal Fluids</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Rocks contain “hydrothermal fluids”, mixtures of liquids, gases, and supercritical fluids (characteristics of both gases and liquids). </a:t>
            </a:r>
          </a:p>
          <a:p>
            <a:r>
              <a:rPr lang="en-US" sz="1200" kern="1200" dirty="0" smtClean="0">
                <a:solidFill>
                  <a:schemeClr val="tx1"/>
                </a:solidFill>
                <a:effectLst/>
                <a:latin typeface="+mn-lt"/>
                <a:ea typeface="+mn-ea"/>
                <a:cs typeface="+mn-cs"/>
              </a:rPr>
              <a:t>When magma solidifies such fluids may be released. Also, some fluids are formed through metamorphic processes as the minerals in rocks release fluids. In addition, groundwater can percolate deep into the crust.</a:t>
            </a:r>
          </a:p>
          <a:p>
            <a:r>
              <a:rPr lang="en-US" sz="1200" kern="1200" dirty="0" smtClean="0">
                <a:solidFill>
                  <a:schemeClr val="tx1"/>
                </a:solidFill>
                <a:effectLst/>
                <a:latin typeface="+mn-lt"/>
                <a:ea typeface="+mn-ea"/>
                <a:cs typeface="+mn-cs"/>
              </a:rPr>
              <a:t>The fluids enable ion migration through large bodies of rocks. They can strip away ions from some minerals through chemical reactions, and then migrate to a further rock and react again substituting some of the dissolved ions for others. </a:t>
            </a:r>
          </a:p>
          <a:p>
            <a:r>
              <a:rPr lang="en-US" sz="1200" kern="1200" dirty="0" smtClean="0">
                <a:solidFill>
                  <a:schemeClr val="tx1"/>
                </a:solidFill>
                <a:effectLst/>
                <a:latin typeface="+mn-lt"/>
                <a:ea typeface="+mn-ea"/>
                <a:cs typeface="+mn-cs"/>
              </a:rPr>
              <a:t>Thus, the presence of fluids can change the chemical composition of the rock without much heat and pressure applied.</a:t>
            </a:r>
            <a:endParaRPr lang="en-US" sz="1200" kern="1200" dirty="0">
              <a:solidFill>
                <a:schemeClr val="tx1"/>
              </a:solidFill>
              <a:effectLst/>
              <a:latin typeface="+mn-lt"/>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DBEA5605-75B5-45A5-B6FE-DD025767EE20}" type="slidenum">
              <a:rPr lang="en-US"/>
              <a:pPr/>
              <a:t>9</a:t>
            </a:fld>
            <a:endParaRPr lang="en-US"/>
          </a:p>
        </p:txBody>
      </p:sp>
      <p:sp>
        <p:nvSpPr>
          <p:cNvPr id="67587" name="Rectangle 2"/>
          <p:cNvSpPr>
            <a:spLocks noGrp="1" noRot="1" noChangeAspect="1" noChangeArrowheads="1" noTextEdit="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r>
              <a:rPr lang="en-US" sz="1200" kern="1200" dirty="0" smtClean="0">
                <a:solidFill>
                  <a:schemeClr val="tx1"/>
                </a:solidFill>
                <a:effectLst/>
                <a:latin typeface="+mn-lt"/>
                <a:ea typeface="+mn-ea"/>
                <a:cs typeface="+mn-cs"/>
              </a:rPr>
              <a:t>Intro to second day of metamorphism, Types of Metamorphism</a:t>
            </a:r>
          </a:p>
          <a:p>
            <a:r>
              <a:rPr lang="en-US" sz="1200" kern="1200" dirty="0" smtClean="0">
                <a:solidFill>
                  <a:schemeClr val="tx1"/>
                </a:solidFill>
                <a:effectLst/>
                <a:latin typeface="+mn-lt"/>
                <a:ea typeface="+mn-ea"/>
                <a:cs typeface="+mn-cs"/>
              </a:rPr>
              <a:t>Notes:  </a:t>
            </a:r>
          </a:p>
          <a:p>
            <a:r>
              <a:rPr lang="en-US" sz="1200" kern="1200" dirty="0" smtClean="0">
                <a:solidFill>
                  <a:schemeClr val="tx1"/>
                </a:solidFill>
                <a:effectLst/>
                <a:latin typeface="+mn-lt"/>
                <a:ea typeface="+mn-ea"/>
                <a:cs typeface="+mn-cs"/>
              </a:rPr>
              <a:t>Start of second day. Start with Key question: How do the three factors controlling metamorphism act on rocks (each on their own or in combination)? At what tectonic setting might these conditions occur?</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Start </a:t>
            </a:r>
            <a:r>
              <a:rPr lang="en-US" sz="1200" kern="1200" dirty="0" err="1"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lecture:</a:t>
            </a:r>
          </a:p>
          <a:p>
            <a:r>
              <a:rPr lang="en-US" sz="1200" kern="1200" dirty="0" smtClean="0">
                <a:solidFill>
                  <a:schemeClr val="tx1"/>
                </a:solidFill>
                <a:effectLst/>
                <a:latin typeface="+mn-lt"/>
                <a:ea typeface="+mn-ea"/>
                <a:cs typeface="+mn-cs"/>
              </a:rPr>
              <a:t>Ask students what they think the difference is between the two types. What do the words mean? </a:t>
            </a:r>
          </a:p>
          <a:p>
            <a:r>
              <a:rPr lang="en-US" sz="1200" kern="1200" dirty="0" smtClean="0">
                <a:solidFill>
                  <a:schemeClr val="tx1"/>
                </a:solidFill>
                <a:effectLst/>
                <a:latin typeface="+mn-lt"/>
                <a:ea typeface="+mn-ea"/>
                <a:cs typeface="+mn-cs"/>
              </a:rPr>
              <a:t>These are distinctions made on the basis of the amount of area affected as well as the processes involved. </a:t>
            </a:r>
          </a:p>
          <a:p>
            <a:r>
              <a:rPr lang="en-US" sz="1200" kern="1200" dirty="0" smtClean="0">
                <a:solidFill>
                  <a:schemeClr val="tx1"/>
                </a:solidFill>
                <a:effectLst/>
                <a:latin typeface="+mn-lt"/>
                <a:ea typeface="+mn-ea"/>
                <a:cs typeface="+mn-cs"/>
              </a:rPr>
              <a:t>Contact – changes in rock due to contact with heat (usually intruding magma). This only happens locally, at or near the location where rock is in contact with magma or other sources of heat)</a:t>
            </a:r>
          </a:p>
          <a:p>
            <a:r>
              <a:rPr lang="en-US" sz="1200" kern="1200" dirty="0" smtClean="0">
                <a:solidFill>
                  <a:schemeClr val="tx1"/>
                </a:solidFill>
                <a:effectLst/>
                <a:latin typeface="+mn-lt"/>
                <a:ea typeface="+mn-ea"/>
                <a:cs typeface="+mn-cs"/>
              </a:rPr>
              <a:t>Regional – changes in rock due to changes in a large area (region) in temperature (due deep burial or compression from tectonic forces and subsequent adjustment of temperatures and pressure to geothermal gradients.</a:t>
            </a:r>
            <a:endParaRPr lang="en-US" sz="1200" kern="1200" dirty="0">
              <a:solidFill>
                <a:schemeClr val="tx1"/>
              </a:solidFill>
              <a:effectLst/>
              <a:latin typeface="+mn-lt"/>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Metamorphism related to Plate Tectonics</a:t>
            </a:r>
          </a:p>
          <a:p>
            <a:r>
              <a:rPr lang="en-US" sz="1200" kern="1200" dirty="0" smtClean="0">
                <a:solidFill>
                  <a:schemeClr val="tx1"/>
                </a:solidFill>
                <a:effectLst/>
                <a:latin typeface="+mn-lt"/>
                <a:ea typeface="+mn-ea"/>
                <a:cs typeface="+mn-cs"/>
              </a:rPr>
              <a:t>Notes:  </a:t>
            </a:r>
          </a:p>
          <a:p>
            <a:r>
              <a:rPr lang="en-US" sz="1200" kern="1200" dirty="0" smtClean="0">
                <a:solidFill>
                  <a:schemeClr val="tx1"/>
                </a:solidFill>
                <a:effectLst/>
                <a:latin typeface="+mn-lt"/>
                <a:ea typeface="+mn-ea"/>
                <a:cs typeface="+mn-cs"/>
              </a:rPr>
              <a:t>This is a USGS diagram of plate tectonics to remind students of the different plate boundaries and possible locations of metamorphism</a:t>
            </a:r>
          </a:p>
          <a:p>
            <a:r>
              <a:rPr lang="en-US" sz="1200" kern="1200" dirty="0" smtClean="0">
                <a:solidFill>
                  <a:schemeClr val="tx1"/>
                </a:solidFill>
                <a:effectLst/>
                <a:latin typeface="+mn-lt"/>
                <a:ea typeface="+mn-ea"/>
                <a:cs typeface="+mn-cs"/>
              </a:rPr>
              <a:t>Make sure the students remember the three ways to get metamorphism – temperature, pressure and hot water</a:t>
            </a:r>
          </a:p>
          <a:p>
            <a:r>
              <a:rPr lang="en-US" sz="1200" kern="1200" dirty="0" smtClean="0">
                <a:solidFill>
                  <a:schemeClr val="tx1"/>
                </a:solidFill>
                <a:effectLst/>
                <a:latin typeface="+mn-lt"/>
                <a:ea typeface="+mn-ea"/>
                <a:cs typeface="+mn-cs"/>
              </a:rPr>
              <a:t>In relation to plates, where could you get each of these to occur?</a:t>
            </a:r>
          </a:p>
          <a:p>
            <a:r>
              <a:rPr lang="en-US" sz="1200" u="sng" kern="1200" dirty="0" smtClean="0">
                <a:solidFill>
                  <a:schemeClr val="tx1"/>
                </a:solidFill>
                <a:effectLst/>
                <a:latin typeface="+mn-lt"/>
                <a:ea typeface="+mn-ea"/>
                <a:cs typeface="+mn-cs"/>
              </a:rPr>
              <a:t>Temperature</a:t>
            </a:r>
            <a:r>
              <a:rPr lang="en-US" sz="1200" kern="1200" dirty="0" smtClean="0">
                <a:solidFill>
                  <a:schemeClr val="tx1"/>
                </a:solidFill>
                <a:effectLst/>
                <a:latin typeface="+mn-lt"/>
                <a:ea typeface="+mn-ea"/>
                <a:cs typeface="+mn-cs"/>
              </a:rPr>
              <a:t> – from contact with molten rock</a:t>
            </a:r>
          </a:p>
          <a:p>
            <a:r>
              <a:rPr lang="en-US" sz="1200" u="sng" kern="1200" dirty="0" smtClean="0">
                <a:solidFill>
                  <a:schemeClr val="tx1"/>
                </a:solidFill>
                <a:effectLst/>
                <a:latin typeface="+mn-lt"/>
                <a:ea typeface="+mn-ea"/>
                <a:cs typeface="+mn-cs"/>
              </a:rPr>
              <a:t>Pressure</a:t>
            </a:r>
            <a:r>
              <a:rPr lang="en-US" sz="1200" kern="1200" dirty="0" smtClean="0">
                <a:solidFill>
                  <a:schemeClr val="tx1"/>
                </a:solidFill>
                <a:effectLst/>
                <a:latin typeface="+mn-lt"/>
                <a:ea typeface="+mn-ea"/>
                <a:cs typeface="+mn-cs"/>
              </a:rPr>
              <a:t> – buried under enough layers of rock to change the rock, or in locations where there is pressure from one direction (convergent plate boundaries)</a:t>
            </a:r>
          </a:p>
          <a:p>
            <a:r>
              <a:rPr lang="en-US" sz="1200" u="sng" kern="1200" dirty="0" smtClean="0">
                <a:solidFill>
                  <a:schemeClr val="tx1"/>
                </a:solidFill>
                <a:effectLst/>
                <a:latin typeface="+mn-lt"/>
                <a:ea typeface="+mn-ea"/>
                <a:cs typeface="+mn-cs"/>
              </a:rPr>
              <a:t>Hot water</a:t>
            </a:r>
            <a:r>
              <a:rPr lang="en-US" sz="1200" kern="1200" dirty="0" smtClean="0">
                <a:solidFill>
                  <a:schemeClr val="tx1"/>
                </a:solidFill>
                <a:effectLst/>
                <a:latin typeface="+mn-lt"/>
                <a:ea typeface="+mn-ea"/>
                <a:cs typeface="+mn-cs"/>
              </a:rPr>
              <a:t> – think where there is water that is heated (e.g. ocean ridges where seawater circulates near the magma, also groundwater near magma, or water released from water-bearing minerals and rocks due to heating rock)</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geothermal gradient is the rate of increasing temperature with respect to increasing depth within the Earth. Away from plate boundaries the gradient is approximately 25-30 degrees Celsius per kilometer of depth. However, at plate boundaries this changes.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At ridges and rift valleys (areas of extension) as well as other areas of </a:t>
            </a:r>
            <a:r>
              <a:rPr lang="en-US" sz="1200" kern="1200" dirty="0" err="1" smtClean="0">
                <a:solidFill>
                  <a:schemeClr val="tx1"/>
                </a:solidFill>
                <a:effectLst/>
                <a:latin typeface="+mn-lt"/>
                <a:ea typeface="+mn-ea"/>
                <a:cs typeface="+mn-cs"/>
              </a:rPr>
              <a:t>magmatism</a:t>
            </a:r>
            <a:r>
              <a:rPr lang="en-US" sz="1200" kern="1200" dirty="0" smtClean="0">
                <a:solidFill>
                  <a:schemeClr val="tx1"/>
                </a:solidFill>
                <a:effectLst/>
                <a:latin typeface="+mn-lt"/>
                <a:ea typeface="+mn-ea"/>
                <a:cs typeface="+mn-cs"/>
              </a:rPr>
              <a:t>, there are high geothermal gradients (up to 200 degrees per kilometer) due to contact with hot magma upwelling to the surface or shallow depths. </a:t>
            </a:r>
          </a:p>
          <a:p>
            <a:r>
              <a:rPr lang="en-US" sz="1200" kern="1200" dirty="0" smtClean="0">
                <a:solidFill>
                  <a:schemeClr val="tx1"/>
                </a:solidFill>
                <a:effectLst/>
                <a:latin typeface="+mn-lt"/>
                <a:ea typeface="+mn-ea"/>
                <a:cs typeface="+mn-cs"/>
              </a:rPr>
              <a:t>In contrast, at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 zones the geothermal gradient is generally lower due to the thrusting of cold, water saturated rocks beneath existing crust.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As shown in the next slide, where crust thickens and mountain building occurs (e.g. convergent margins, particularly continent-continent collision), the increased pressure of thicker layers of rock cause more metamorphism. Also, these locations may have intrusions of magma which increase the temperature of rocks.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Areas away from plate boundaries are typically characterized by burial metamorphism as more and more layers of rock form and are subsequently buried beneath the next youngest layer until at a depth where the pressure can metamorphose the rock.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Now introduce the Sugar Metamorphism activity. This allows students to explore the methods of metamorphic rock formation by manipulating the sugar in ways similar to the natural processes.</a:t>
            </a:r>
          </a:p>
          <a:p>
            <a:r>
              <a:rPr lang="en-US" sz="1200" kern="1200" dirty="0" smtClean="0">
                <a:solidFill>
                  <a:schemeClr val="tx1"/>
                </a:solidFill>
                <a:effectLst/>
                <a:latin typeface="+mn-lt"/>
                <a:ea typeface="+mn-ea"/>
                <a:cs typeface="+mn-cs"/>
              </a:rPr>
              <a:t> </a:t>
            </a:r>
          </a:p>
          <a:p>
            <a:r>
              <a:rPr lang="pl-PL" sz="1200" kern="1200" dirty="0" smtClean="0">
                <a:solidFill>
                  <a:schemeClr val="tx1"/>
                </a:solidFill>
                <a:effectLst/>
                <a:latin typeface="+mn-lt"/>
                <a:ea typeface="+mn-ea"/>
                <a:cs typeface="+mn-cs"/>
              </a:rPr>
              <a:t>Diagram from</a:t>
            </a:r>
            <a:endParaRPr lang="en-US" sz="1200" kern="1200" dirty="0" smtClean="0">
              <a:solidFill>
                <a:schemeClr val="tx1"/>
              </a:solidFill>
              <a:effectLst/>
              <a:latin typeface="+mn-lt"/>
              <a:ea typeface="+mn-ea"/>
              <a:cs typeface="+mn-cs"/>
            </a:endParaRPr>
          </a:p>
          <a:p>
            <a:r>
              <a:rPr lang="pl-PL" sz="1200" u="sng" kern="1200" dirty="0" smtClean="0">
                <a:solidFill>
                  <a:schemeClr val="tx1"/>
                </a:solidFill>
                <a:effectLst/>
                <a:latin typeface="+mn-lt"/>
                <a:ea typeface="+mn-ea"/>
                <a:cs typeface="+mn-cs"/>
                <a:hlinkClick r:id="rId3"/>
              </a:rPr>
              <a:t>http://pubs.usgs.gov/gip/dynamic/Vigil.html</a:t>
            </a:r>
            <a:r>
              <a:rPr lang="pl-PL"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pl-PL" sz="1200" u="sng" kern="1200" dirty="0" smtClean="0">
                <a:solidFill>
                  <a:schemeClr val="tx1"/>
                </a:solidFill>
                <a:effectLst/>
                <a:latin typeface="+mn-lt"/>
                <a:ea typeface="+mn-ea"/>
                <a:cs typeface="+mn-cs"/>
                <a:hlinkClick r:id="rId4"/>
              </a:rPr>
              <a:t>http://duke.usask.ca/~reeves/prog/geoe118/geoe118.012.html</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724E0489-D98C-460C-AD1D-13FEB37CC729}" type="slidenum">
              <a:rPr lang="en-US"/>
              <a:pPr/>
              <a:t>11</a:t>
            </a:fld>
            <a:endParaRPr lang="en-US"/>
          </a:p>
        </p:txBody>
      </p:sp>
      <p:sp>
        <p:nvSpPr>
          <p:cNvPr id="69635" name="Rectangle 2"/>
          <p:cNvSpPr>
            <a:spLocks noGrp="1" noRot="1" noChangeAspect="1" noChangeArrowheads="1" noTextEdit="1"/>
          </p:cNvSpPr>
          <p:nvPr>
            <p:ph type="sldImg"/>
          </p:nvPr>
        </p:nvSpPr>
        <p:spPr>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Tectonic Settings of Metamorphism</a:t>
            </a:r>
          </a:p>
          <a:p>
            <a:r>
              <a:rPr lang="en-US" sz="1200" kern="1200" dirty="0" smtClean="0">
                <a:solidFill>
                  <a:schemeClr val="tx1"/>
                </a:solidFill>
                <a:effectLst/>
                <a:latin typeface="+mn-lt"/>
                <a:ea typeface="+mn-ea"/>
                <a:cs typeface="+mn-cs"/>
              </a:rPr>
              <a:t>Notes:  </a:t>
            </a:r>
          </a:p>
          <a:p>
            <a:r>
              <a:rPr lang="en-US" sz="1200" kern="1200" dirty="0" smtClean="0">
                <a:solidFill>
                  <a:schemeClr val="tx1"/>
                </a:solidFill>
                <a:effectLst/>
                <a:latin typeface="+mn-lt"/>
                <a:ea typeface="+mn-ea"/>
                <a:cs typeface="+mn-cs"/>
              </a:rPr>
              <a:t>The picture on the left is a </a:t>
            </a:r>
            <a:r>
              <a:rPr lang="en-US" sz="1200" kern="1200" dirty="0" err="1" smtClean="0">
                <a:solidFill>
                  <a:schemeClr val="tx1"/>
                </a:solidFill>
                <a:effectLst/>
                <a:latin typeface="+mn-lt"/>
                <a:ea typeface="+mn-ea"/>
                <a:cs typeface="+mn-cs"/>
              </a:rPr>
              <a:t>googleEarth</a:t>
            </a:r>
            <a:r>
              <a:rPr lang="en-US" sz="1200" kern="1200" dirty="0" smtClean="0">
                <a:solidFill>
                  <a:schemeClr val="tx1"/>
                </a:solidFill>
                <a:effectLst/>
                <a:latin typeface="+mn-lt"/>
                <a:ea typeface="+mn-ea"/>
                <a:cs typeface="+mn-cs"/>
              </a:rPr>
              <a:t> image of Italy. On the right is a schematic cross section of the Alps, mountains created through the convergence of two plates. </a:t>
            </a:r>
          </a:p>
          <a:p>
            <a:r>
              <a:rPr lang="en-US" sz="1200" kern="1200" dirty="0" smtClean="0">
                <a:solidFill>
                  <a:schemeClr val="tx1"/>
                </a:solidFill>
                <a:effectLst/>
                <a:latin typeface="+mn-lt"/>
                <a:ea typeface="+mn-ea"/>
                <a:cs typeface="+mn-cs"/>
              </a:rPr>
              <a:t>This is an example of a tectonic setting where different types of metamorphism can occur at the same location (plate boundary)</a:t>
            </a:r>
          </a:p>
          <a:p>
            <a:r>
              <a:rPr lang="en-US" sz="1200" kern="1200" dirty="0" smtClean="0">
                <a:solidFill>
                  <a:schemeClr val="tx1"/>
                </a:solidFill>
                <a:effectLst/>
                <a:latin typeface="+mn-lt"/>
                <a:ea typeface="+mn-ea"/>
                <a:cs typeface="+mn-cs"/>
              </a:rPr>
              <a:t>In this example, there is contact metamorphism related to heat where intrusions occurred (on the overriding continental plate on the left side of the slide). This </a:t>
            </a:r>
            <a:r>
              <a:rPr lang="en-US" sz="1200" kern="1200" dirty="0" err="1" smtClean="0">
                <a:solidFill>
                  <a:schemeClr val="tx1"/>
                </a:solidFill>
                <a:effectLst/>
                <a:latin typeface="+mn-lt"/>
                <a:ea typeface="+mn-ea"/>
                <a:cs typeface="+mn-cs"/>
              </a:rPr>
              <a:t>magmatism</a:t>
            </a:r>
            <a:r>
              <a:rPr lang="en-US" sz="1200" kern="1200" dirty="0" smtClean="0">
                <a:solidFill>
                  <a:schemeClr val="tx1"/>
                </a:solidFill>
                <a:effectLst/>
                <a:latin typeface="+mn-lt"/>
                <a:ea typeface="+mn-ea"/>
                <a:cs typeface="+mn-cs"/>
              </a:rPr>
              <a:t> is created through the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 related convergence. There is also metamorphism due to increased overlying pressure more regionally as rocks are buried deeper due to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What other locations (related to plate tectonics) can the students think of where metamorphism occurs?</a:t>
            </a:r>
          </a:p>
          <a:p>
            <a:r>
              <a:rPr lang="en-US" sz="1200" kern="1200" dirty="0" smtClean="0">
                <a:solidFill>
                  <a:schemeClr val="tx1"/>
                </a:solidFill>
                <a:effectLst/>
                <a:latin typeface="+mn-lt"/>
                <a:ea typeface="+mn-ea"/>
                <a:cs typeface="+mn-cs"/>
              </a:rPr>
              <a:t>Picture from </a:t>
            </a:r>
            <a:r>
              <a:rPr lang="en-US" sz="1200" kern="1200" dirty="0" err="1" smtClean="0">
                <a:solidFill>
                  <a:schemeClr val="tx1"/>
                </a:solidFill>
                <a:effectLst/>
                <a:latin typeface="+mn-lt"/>
                <a:ea typeface="+mn-ea"/>
                <a:cs typeface="+mn-cs"/>
              </a:rPr>
              <a:t>googleEarth</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Diagram from: http://slohs.slcusd.org/pages/teachers/rhamley/Rocks%20and%20Plates/lecture16.html</a:t>
            </a:r>
            <a:endParaRPr lang="en-US" sz="1200" kern="1200" dirty="0">
              <a:solidFill>
                <a:schemeClr val="tx1"/>
              </a:solidFill>
              <a:effectLst/>
              <a:latin typeface="+mn-lt"/>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F55B4857-AAC5-48C8-BB34-48982E59EA03}" type="slidenum">
              <a:rPr lang="en-US"/>
              <a:pPr/>
              <a:t>12</a:t>
            </a:fld>
            <a:endParaRPr lang="en-US"/>
          </a:p>
        </p:txBody>
      </p:sp>
      <p:sp>
        <p:nvSpPr>
          <p:cNvPr id="72707" name="Rectangle 2"/>
          <p:cNvSpPr>
            <a:spLocks noGrp="1" noRot="1" noChangeAspect="1" noChangeArrowheads="1" noTextEdit="1"/>
          </p:cNvSpPr>
          <p:nvPr>
            <p:ph type="sldImg"/>
          </p:nvPr>
        </p:nvSpPr>
        <p:spPr>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a:lstStyle/>
          <a:p>
            <a:r>
              <a:rPr lang="en-US" sz="1200" kern="1200" dirty="0" smtClean="0">
                <a:solidFill>
                  <a:schemeClr val="tx1"/>
                </a:solidFill>
                <a:effectLst/>
                <a:latin typeface="+mn-lt"/>
                <a:ea typeface="+mn-ea"/>
                <a:cs typeface="+mn-cs"/>
              </a:rPr>
              <a:t>Uplift and Erosion – exposure of Metamorphic rocks to the earth’s surface</a:t>
            </a:r>
          </a:p>
          <a:p>
            <a:r>
              <a:rPr lang="en-US" sz="1200" kern="1200" dirty="0" smtClean="0">
                <a:solidFill>
                  <a:schemeClr val="tx1"/>
                </a:solidFill>
                <a:effectLst/>
                <a:latin typeface="+mn-lt"/>
                <a:ea typeface="+mn-ea"/>
                <a:cs typeface="+mn-cs"/>
              </a:rPr>
              <a:t>Notes:  </a:t>
            </a:r>
          </a:p>
          <a:p>
            <a:r>
              <a:rPr lang="en-US" sz="1200" kern="1200" dirty="0" smtClean="0">
                <a:solidFill>
                  <a:schemeClr val="tx1"/>
                </a:solidFill>
                <a:effectLst/>
                <a:latin typeface="+mn-lt"/>
                <a:ea typeface="+mn-ea"/>
                <a:cs typeface="+mn-cs"/>
              </a:rPr>
              <a:t>This is a photograph of the Sierras from the East (taken at Minaret lookout point at the entrance to the road leading down into the valley to Devil’s Post Pile National Monument from the Mammoth area).</a:t>
            </a:r>
          </a:p>
          <a:p>
            <a:r>
              <a:rPr lang="en-US" sz="1200" kern="1200" dirty="0" smtClean="0">
                <a:solidFill>
                  <a:schemeClr val="tx1"/>
                </a:solidFill>
                <a:effectLst/>
                <a:latin typeface="+mn-lt"/>
                <a:ea typeface="+mn-ea"/>
                <a:cs typeface="+mn-cs"/>
              </a:rPr>
              <a:t>When mountains form, they are create a high topography which is more easily eroded – more surface area and the change in topography helps the force of gravity erode rock. With erosion of mountains, material is moved off the high topography into areas of low topography. This unburdens the rock forming the mountains, and they rebound , lifting up due to the loss of weight above. Over time as the mountains erode and continue to uplift, the metamorphic rock formed deep in the earth can be exposed on the surface and start to erode as well. </a:t>
            </a:r>
          </a:p>
          <a:p>
            <a:r>
              <a:rPr lang="en-US" sz="1200" kern="1200" dirty="0" smtClean="0">
                <a:solidFill>
                  <a:schemeClr val="tx1"/>
                </a:solidFill>
                <a:effectLst/>
                <a:latin typeface="+mn-lt"/>
                <a:ea typeface="+mn-ea"/>
                <a:cs typeface="+mn-cs"/>
              </a:rPr>
              <a:t>Photo credit: Natalie </a:t>
            </a:r>
            <a:r>
              <a:rPr lang="en-US" sz="1200" kern="1200" dirty="0" err="1" smtClean="0">
                <a:solidFill>
                  <a:schemeClr val="tx1"/>
                </a:solidFill>
                <a:effectLst/>
                <a:latin typeface="+mn-lt"/>
                <a:ea typeface="+mn-ea"/>
                <a:cs typeface="+mn-cs"/>
              </a:rPr>
              <a:t>Juda</a:t>
            </a:r>
            <a:endParaRPr lang="en-US" sz="1200" kern="1200" dirty="0">
              <a:solidFill>
                <a:schemeClr val="tx1"/>
              </a:solidFill>
              <a:effectLst/>
              <a:latin typeface="+mn-lt"/>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Overview of Metamorphism</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This is a photo of folded BIF (banded iron formation) from near Soudan Mine, MN.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Make sure the students understand that metamorphism changes rock through temperature and pressure and some fluids but the rock remains essentially solid (parts may melt, but the whole rock does not melt). </a:t>
            </a:r>
          </a:p>
          <a:p>
            <a:r>
              <a:rPr lang="en-US" sz="1200" kern="1200" dirty="0" smtClean="0">
                <a:solidFill>
                  <a:schemeClr val="tx1"/>
                </a:solidFill>
                <a:effectLst/>
                <a:latin typeface="+mn-lt"/>
                <a:ea typeface="+mn-ea"/>
                <a:cs typeface="+mn-cs"/>
              </a:rPr>
              <a:t>Also, heat, pressure and water metamorphose rock under the right set of conditions. Depending on the setting, a different combination of the three agents causes different metamorphic rocks to form.</a:t>
            </a:r>
          </a:p>
          <a:p>
            <a:r>
              <a:rPr lang="en-US" sz="1200" kern="1200" dirty="0" smtClean="0">
                <a:solidFill>
                  <a:schemeClr val="tx1"/>
                </a:solidFill>
                <a:effectLst/>
                <a:latin typeface="+mn-lt"/>
                <a:ea typeface="+mn-ea"/>
                <a:cs typeface="+mn-cs"/>
              </a:rPr>
              <a:t>Different pressure conditions (confining or directed) create different textures in metamorphic rock (non-foliated and foliated, respectively).</a:t>
            </a:r>
          </a:p>
          <a:p>
            <a:r>
              <a:rPr lang="en-US" sz="1200" kern="1200" dirty="0" smtClean="0">
                <a:solidFill>
                  <a:schemeClr val="tx1"/>
                </a:solidFill>
                <a:effectLst/>
                <a:latin typeface="+mn-lt"/>
                <a:ea typeface="+mn-ea"/>
                <a:cs typeface="+mn-cs"/>
              </a:rPr>
              <a:t>Metamorphism can have different effects – local and only temperature-related as in contact metamorphism, and broad as in regional metamorphism (with varied methods of metamorphism including temperature, pressure, and fluids as well).</a:t>
            </a:r>
          </a:p>
          <a:p>
            <a:r>
              <a:rPr lang="en-US" sz="1200" kern="1200" dirty="0" smtClean="0">
                <a:solidFill>
                  <a:schemeClr val="tx1"/>
                </a:solidFill>
                <a:effectLst/>
                <a:latin typeface="+mn-lt"/>
                <a:ea typeface="+mn-ea"/>
                <a:cs typeface="+mn-cs"/>
              </a:rPr>
              <a:t>Picture credit: Natalie </a:t>
            </a:r>
            <a:r>
              <a:rPr lang="en-US" sz="1200" kern="1200" dirty="0" err="1" smtClean="0">
                <a:solidFill>
                  <a:schemeClr val="tx1"/>
                </a:solidFill>
                <a:effectLst/>
                <a:latin typeface="+mn-lt"/>
                <a:ea typeface="+mn-ea"/>
                <a:cs typeface="+mn-cs"/>
              </a:rPr>
              <a:t>Juda</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65C1298-5AA1-42C7-81A5-992A721EC84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 id="2147483739" r:id="rId6"/>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www.classzone.com/books/earth_science/terc/content/investigations/es0602/es0602page02.cfm" TargetMode="Externa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atalia\Documents\Academics\Geology\Macalester\Keck\KP45\Soudan BI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405"/>
            <a:ext cx="10297056"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p:cNvSpPr>
            <a:spLocks noGrp="1"/>
          </p:cNvSpPr>
          <p:nvPr>
            <p:ph type="subTitle" idx="1"/>
          </p:nvPr>
        </p:nvSpPr>
        <p:spPr>
          <a:xfrm>
            <a:off x="1108952" y="3003258"/>
            <a:ext cx="8035048" cy="3212983"/>
          </a:xfrm>
        </p:spPr>
        <p:txBody>
          <a:bodyPr>
            <a:noAutofit/>
          </a:bodyPr>
          <a:lstStyle/>
          <a:p>
            <a:pPr algn="ctr">
              <a:buNone/>
            </a:pPr>
            <a:r>
              <a:rPr lang="en-US" sz="3600" dirty="0" smtClean="0">
                <a:solidFill>
                  <a:schemeClr val="bg1"/>
                </a:solidFill>
              </a:rPr>
              <a:t>What is a metamorphic rock? </a:t>
            </a:r>
          </a:p>
          <a:p>
            <a:pPr algn="ctr">
              <a:buNone/>
            </a:pPr>
            <a:r>
              <a:rPr lang="en-US" sz="3600" dirty="0" smtClean="0">
                <a:solidFill>
                  <a:schemeClr val="bg1"/>
                </a:solidFill>
              </a:rPr>
              <a:t>How is it formed? </a:t>
            </a:r>
            <a:endParaRPr lang="en-US" sz="3600" dirty="0">
              <a:solidFill>
                <a:schemeClr val="bg1"/>
              </a:solidFill>
            </a:endParaRPr>
          </a:p>
        </p:txBody>
      </p:sp>
      <p:sp>
        <p:nvSpPr>
          <p:cNvPr id="2" name="Title 1"/>
          <p:cNvSpPr>
            <a:spLocks noGrp="1"/>
          </p:cNvSpPr>
          <p:nvPr>
            <p:ph type="ctrTitle"/>
          </p:nvPr>
        </p:nvSpPr>
        <p:spPr>
          <a:xfrm>
            <a:off x="1731522" y="381000"/>
            <a:ext cx="6726677" cy="1752600"/>
          </a:xfrm>
        </p:spPr>
        <p:txBody>
          <a:bodyPr>
            <a:normAutofit/>
          </a:bodyPr>
          <a:lstStyle/>
          <a:p>
            <a:r>
              <a:rPr lang="en-US" sz="4800" dirty="0" smtClean="0">
                <a:solidFill>
                  <a:schemeClr val="bg1"/>
                </a:solidFill>
              </a:rPr>
              <a:t>Key Question:</a:t>
            </a:r>
            <a:endParaRPr lang="en-US" sz="4800" dirty="0">
              <a:solidFill>
                <a:schemeClr val="bg1"/>
              </a:solidFill>
            </a:endParaRPr>
          </a:p>
        </p:txBody>
      </p:sp>
      <p:sp>
        <p:nvSpPr>
          <p:cNvPr id="4" name="Footer Placeholder 3"/>
          <p:cNvSpPr>
            <a:spLocks noGrp="1"/>
          </p:cNvSpPr>
          <p:nvPr>
            <p:ph type="ftr" sz="quarter" idx="11"/>
          </p:nvPr>
        </p:nvSpPr>
        <p:spPr>
          <a:xfrm>
            <a:off x="148855" y="6428445"/>
            <a:ext cx="3581400" cy="365760"/>
          </a:xfrm>
        </p:spPr>
        <p:txBody>
          <a:bodyPr/>
          <a:lstStyle/>
          <a:p>
            <a:r>
              <a:rPr lang="en-US" dirty="0" smtClean="0"/>
              <a:t>http://earthref.org/SCC</a:t>
            </a:r>
            <a:endParaRPr lang="en-US" dirty="0"/>
          </a:p>
        </p:txBody>
      </p:sp>
      <p:sp>
        <p:nvSpPr>
          <p:cNvPr id="5" name="Date Placeholder 4"/>
          <p:cNvSpPr>
            <a:spLocks noGrp="1"/>
          </p:cNvSpPr>
          <p:nvPr>
            <p:ph type="dt" sz="half" idx="10"/>
          </p:nvPr>
        </p:nvSpPr>
        <p:spPr>
          <a:xfrm>
            <a:off x="5933667" y="6394420"/>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25533286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Rectangle 2"/>
          <p:cNvSpPr>
            <a:spLocks noGrp="1" noChangeArrowheads="1"/>
          </p:cNvSpPr>
          <p:nvPr>
            <p:ph type="title"/>
          </p:nvPr>
        </p:nvSpPr>
        <p:spPr>
          <a:xfrm>
            <a:off x="0" y="190500"/>
            <a:ext cx="9144000" cy="1093788"/>
          </a:xfrm>
        </p:spPr>
        <p:txBody>
          <a:bodyPr anchor="ctr" anchorCtr="0">
            <a:normAutofit/>
          </a:bodyPr>
          <a:lstStyle/>
          <a:p>
            <a:pPr eaLnBrk="1" hangingPunct="1">
              <a:defRPr/>
            </a:pPr>
            <a:r>
              <a:rPr lang="en-US" sz="4400" dirty="0">
                <a:ea typeface="+mj-ea"/>
              </a:rPr>
              <a:t>How to make a metamorphic rock</a:t>
            </a:r>
          </a:p>
        </p:txBody>
      </p:sp>
      <p:sp>
        <p:nvSpPr>
          <p:cNvPr id="582659" name="Rectangle 3"/>
          <p:cNvSpPr>
            <a:spLocks noGrp="1" noChangeArrowheads="1"/>
          </p:cNvSpPr>
          <p:nvPr>
            <p:ph type="body" idx="1"/>
          </p:nvPr>
        </p:nvSpPr>
        <p:spPr>
          <a:xfrm>
            <a:off x="301752" y="1733550"/>
            <a:ext cx="8503920" cy="4365498"/>
          </a:xfrm>
        </p:spPr>
        <p:txBody>
          <a:bodyPr/>
          <a:lstStyle/>
          <a:p>
            <a:pPr marL="0" indent="0" eaLnBrk="1" hangingPunct="1">
              <a:buNone/>
              <a:defRPr/>
            </a:pPr>
            <a:r>
              <a:rPr lang="en-US" sz="3600" dirty="0" smtClean="0"/>
              <a:t>Take any kind of rock</a:t>
            </a:r>
          </a:p>
          <a:p>
            <a:pPr eaLnBrk="1" hangingPunct="1">
              <a:buFont typeface="Wingdings" pitchFamily="2" charset="2"/>
              <a:buChar char="§"/>
              <a:defRPr/>
            </a:pPr>
            <a:r>
              <a:rPr lang="en-US" sz="3600" dirty="0" smtClean="0"/>
              <a:t>Cook at 150 to ~600°C</a:t>
            </a:r>
          </a:p>
          <a:p>
            <a:pPr marL="777240" lvl="2" indent="-457200">
              <a:buFont typeface="Wingdings" pitchFamily="2" charset="2"/>
              <a:buChar char="§"/>
              <a:defRPr/>
            </a:pPr>
            <a:r>
              <a:rPr lang="en-US" sz="3200" dirty="0">
                <a:solidFill>
                  <a:schemeClr val="tx1"/>
                </a:solidFill>
              </a:rPr>
              <a:t>Above </a:t>
            </a:r>
            <a:r>
              <a:rPr lang="en-US" sz="3200" dirty="0" smtClean="0">
                <a:solidFill>
                  <a:schemeClr val="tx1"/>
                </a:solidFill>
              </a:rPr>
              <a:t>~650</a:t>
            </a:r>
            <a:r>
              <a:rPr lang="en-US" sz="3200" dirty="0">
                <a:solidFill>
                  <a:schemeClr val="tx1"/>
                </a:solidFill>
              </a:rPr>
              <a:t>°C rocks start to </a:t>
            </a:r>
            <a:r>
              <a:rPr lang="en-US" sz="3200" dirty="0" smtClean="0">
                <a:solidFill>
                  <a:schemeClr val="tx1"/>
                </a:solidFill>
              </a:rPr>
              <a:t>melt</a:t>
            </a:r>
          </a:p>
          <a:p>
            <a:pPr eaLnBrk="1" hangingPunct="1">
              <a:buFont typeface="Wingdings" pitchFamily="2" charset="2"/>
              <a:buChar char="§"/>
              <a:defRPr/>
            </a:pPr>
            <a:r>
              <a:rPr lang="en-US" sz="3600" dirty="0" smtClean="0"/>
              <a:t>Bury to 2-45 km (pressure of 1-15 kb)</a:t>
            </a:r>
          </a:p>
          <a:p>
            <a:pPr eaLnBrk="1" hangingPunct="1">
              <a:buFont typeface="Wingdings" pitchFamily="2" charset="2"/>
              <a:buChar char="§"/>
              <a:defRPr/>
            </a:pPr>
            <a:r>
              <a:rPr lang="en-US" sz="3600" dirty="0" smtClean="0"/>
              <a:t>Apply water--wet rocks metamorphose at lower temperatures than ‘dry’ rocks</a:t>
            </a:r>
          </a:p>
          <a:p>
            <a:pPr eaLnBrk="1" hangingPunct="1">
              <a:buFont typeface="Wingdings" charset="2"/>
              <a:buNone/>
              <a:defRPr/>
            </a:pPr>
            <a:endParaRPr lang="en-US" dirty="0" smtClean="0"/>
          </a:p>
        </p:txBody>
      </p:sp>
      <p:sp>
        <p:nvSpPr>
          <p:cNvPr id="8" name="Footer Placeholder 3"/>
          <p:cNvSpPr>
            <a:spLocks noGrp="1"/>
          </p:cNvSpPr>
          <p:nvPr>
            <p:ph type="ftr" sz="quarter" idx="11"/>
          </p:nvPr>
        </p:nvSpPr>
        <p:spPr>
          <a:xfrm>
            <a:off x="192504" y="6395988"/>
            <a:ext cx="3581400" cy="365760"/>
          </a:xfrm>
        </p:spPr>
        <p:txBody>
          <a:bodyPr>
            <a:normAutofit/>
          </a:bodyPr>
          <a:lstStyle/>
          <a:p>
            <a:pPr algn="l"/>
            <a:r>
              <a:rPr lang="en-US" sz="1200" b="1" dirty="0" smtClean="0">
                <a:solidFill>
                  <a:schemeClr val="bg1"/>
                </a:solidFill>
              </a:rPr>
              <a:t>http://earthref.org/SCC</a:t>
            </a:r>
            <a:endParaRPr lang="en-US" sz="1200" b="1" dirty="0">
              <a:solidFill>
                <a:schemeClr val="bg1"/>
              </a:solidFill>
            </a:endParaRPr>
          </a:p>
        </p:txBody>
      </p:sp>
      <p:sp>
        <p:nvSpPr>
          <p:cNvPr id="9" name="Date Placeholder 4"/>
          <p:cNvSpPr>
            <a:spLocks noGrp="1"/>
          </p:cNvSpPr>
          <p:nvPr>
            <p:ph type="dt" sz="half" idx="10"/>
          </p:nvPr>
        </p:nvSpPr>
        <p:spPr>
          <a:xfrm>
            <a:off x="5930607" y="6391175"/>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70036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26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265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265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8265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826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90" name="Rectangle 6"/>
          <p:cNvSpPr>
            <a:spLocks noGrp="1" noChangeArrowheads="1"/>
          </p:cNvSpPr>
          <p:nvPr>
            <p:ph type="title"/>
          </p:nvPr>
        </p:nvSpPr>
        <p:spPr>
          <a:xfrm>
            <a:off x="301752" y="228599"/>
            <a:ext cx="8534400" cy="968829"/>
          </a:xfrm>
        </p:spPr>
        <p:txBody>
          <a:bodyPr anchor="ctr" anchorCtr="0">
            <a:normAutofit/>
          </a:bodyPr>
          <a:lstStyle/>
          <a:p>
            <a:r>
              <a:rPr lang="en-US" sz="4000" dirty="0"/>
              <a:t>Factors Controlling Metamorphism</a:t>
            </a:r>
          </a:p>
        </p:txBody>
      </p:sp>
      <p:sp>
        <p:nvSpPr>
          <p:cNvPr id="93191" name="Rectangle 7"/>
          <p:cNvSpPr>
            <a:spLocks noGrp="1" noChangeArrowheads="1"/>
          </p:cNvSpPr>
          <p:nvPr>
            <p:ph type="body" idx="1"/>
          </p:nvPr>
        </p:nvSpPr>
        <p:spPr>
          <a:xfrm>
            <a:off x="457200" y="1581150"/>
            <a:ext cx="8229600" cy="4895851"/>
          </a:xfrm>
        </p:spPr>
        <p:txBody>
          <a:bodyPr>
            <a:normAutofit fontScale="85000" lnSpcReduction="20000"/>
          </a:bodyPr>
          <a:lstStyle/>
          <a:p>
            <a:pPr marL="0" indent="0">
              <a:lnSpc>
                <a:spcPct val="200000"/>
              </a:lnSpc>
              <a:buNone/>
            </a:pPr>
            <a:r>
              <a:rPr lang="en-US" sz="3600" u="sng" dirty="0" smtClean="0"/>
              <a:t>Primary</a:t>
            </a:r>
            <a:r>
              <a:rPr lang="en-US" sz="3600" dirty="0" smtClean="0"/>
              <a:t>:</a:t>
            </a:r>
          </a:p>
          <a:p>
            <a:pPr>
              <a:lnSpc>
                <a:spcPct val="200000"/>
              </a:lnSpc>
              <a:buFont typeface="Wingdings" pitchFamily="2" charset="2"/>
              <a:buChar char="Ø"/>
            </a:pPr>
            <a:r>
              <a:rPr lang="en-US" sz="3600" dirty="0" smtClean="0"/>
              <a:t>Temperature</a:t>
            </a:r>
            <a:endParaRPr lang="en-US" sz="3600" dirty="0"/>
          </a:p>
          <a:p>
            <a:pPr>
              <a:lnSpc>
                <a:spcPct val="200000"/>
              </a:lnSpc>
              <a:buFont typeface="Wingdings" pitchFamily="2" charset="2"/>
              <a:buChar char="Ø"/>
            </a:pPr>
            <a:r>
              <a:rPr lang="en-US" sz="3600" dirty="0" smtClean="0"/>
              <a:t>Pressure</a:t>
            </a:r>
            <a:endParaRPr lang="en-US" sz="2400" dirty="0"/>
          </a:p>
          <a:p>
            <a:pPr marL="0" indent="0">
              <a:lnSpc>
                <a:spcPct val="200000"/>
              </a:lnSpc>
              <a:buNone/>
            </a:pPr>
            <a:r>
              <a:rPr lang="en-US" sz="3600" u="sng" dirty="0" smtClean="0"/>
              <a:t>Secondary</a:t>
            </a:r>
            <a:r>
              <a:rPr lang="en-US" sz="3600" dirty="0" smtClean="0"/>
              <a:t>:</a:t>
            </a:r>
          </a:p>
          <a:p>
            <a:pPr>
              <a:lnSpc>
                <a:spcPct val="200000"/>
              </a:lnSpc>
              <a:buFont typeface="Wingdings" pitchFamily="2" charset="2"/>
              <a:buChar char="Ø"/>
            </a:pPr>
            <a:r>
              <a:rPr lang="en-US" sz="3600" dirty="0" smtClean="0"/>
              <a:t>Presence </a:t>
            </a:r>
            <a:r>
              <a:rPr lang="en-US" sz="3600" dirty="0"/>
              <a:t>of hydrothermal fluids</a:t>
            </a:r>
          </a:p>
        </p:txBody>
      </p:sp>
      <p:sp>
        <p:nvSpPr>
          <p:cNvPr id="6" name="Footer Placeholder 3"/>
          <p:cNvSpPr>
            <a:spLocks noGrp="1"/>
          </p:cNvSpPr>
          <p:nvPr>
            <p:ph type="ftr" sz="quarter" idx="11"/>
          </p:nvPr>
        </p:nvSpPr>
        <p:spPr>
          <a:xfrm>
            <a:off x="192504" y="6395988"/>
            <a:ext cx="3581400" cy="365760"/>
          </a:xfrm>
        </p:spPr>
        <p:txBody>
          <a:bodyPr>
            <a:normAutofit/>
          </a:bodyPr>
          <a:lstStyle/>
          <a:p>
            <a:pPr algn="l"/>
            <a:r>
              <a:rPr lang="en-US" sz="1200" b="1" dirty="0" smtClean="0">
                <a:solidFill>
                  <a:schemeClr val="bg1"/>
                </a:solidFill>
              </a:rPr>
              <a:t>http://earthref.org/SCC</a:t>
            </a:r>
            <a:endParaRPr lang="en-US" sz="1200" b="1" dirty="0">
              <a:solidFill>
                <a:schemeClr val="bg1"/>
              </a:solidFill>
            </a:endParaRPr>
          </a:p>
        </p:txBody>
      </p:sp>
      <p:sp>
        <p:nvSpPr>
          <p:cNvPr id="7" name="Date Placeholder 4"/>
          <p:cNvSpPr>
            <a:spLocks noGrp="1"/>
          </p:cNvSpPr>
          <p:nvPr>
            <p:ph type="dt" sz="half" idx="10"/>
          </p:nvPr>
        </p:nvSpPr>
        <p:spPr>
          <a:xfrm>
            <a:off x="5935578" y="6391176"/>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177198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3191">
                                            <p:txEl>
                                              <p:pRg st="0" end="0"/>
                                            </p:txEl>
                                          </p:spTgt>
                                        </p:tgtEl>
                                        <p:attrNameLst>
                                          <p:attrName>style.visibility</p:attrName>
                                        </p:attrNameLst>
                                      </p:cBhvr>
                                      <p:to>
                                        <p:strVal val="visible"/>
                                      </p:to>
                                    </p:set>
                                    <p:animEffect transition="in" filter="wipe(down)">
                                      <p:cBhvr>
                                        <p:cTn id="7" dur="500"/>
                                        <p:tgtEl>
                                          <p:spTgt spid="931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3191">
                                            <p:txEl>
                                              <p:pRg st="1" end="1"/>
                                            </p:txEl>
                                          </p:spTgt>
                                        </p:tgtEl>
                                        <p:attrNameLst>
                                          <p:attrName>style.visibility</p:attrName>
                                        </p:attrNameLst>
                                      </p:cBhvr>
                                      <p:to>
                                        <p:strVal val="visible"/>
                                      </p:to>
                                    </p:set>
                                    <p:animEffect transition="in" filter="wipe(down)">
                                      <p:cBhvr>
                                        <p:cTn id="12" dur="500"/>
                                        <p:tgtEl>
                                          <p:spTgt spid="93191">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93191">
                                            <p:txEl>
                                              <p:pRg st="2" end="2"/>
                                            </p:txEl>
                                          </p:spTgt>
                                        </p:tgtEl>
                                        <p:attrNameLst>
                                          <p:attrName>style.visibility</p:attrName>
                                        </p:attrNameLst>
                                      </p:cBhvr>
                                      <p:to>
                                        <p:strVal val="visible"/>
                                      </p:to>
                                    </p:set>
                                    <p:animEffect transition="in" filter="wipe(down)">
                                      <p:cBhvr>
                                        <p:cTn id="15" dur="500"/>
                                        <p:tgtEl>
                                          <p:spTgt spid="93191">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93191">
                                            <p:txEl>
                                              <p:pRg st="3" end="3"/>
                                            </p:txEl>
                                          </p:spTgt>
                                        </p:tgtEl>
                                        <p:attrNameLst>
                                          <p:attrName>style.visibility</p:attrName>
                                        </p:attrNameLst>
                                      </p:cBhvr>
                                      <p:to>
                                        <p:strVal val="visible"/>
                                      </p:to>
                                    </p:set>
                                    <p:animEffect transition="in" filter="wipe(down)">
                                      <p:cBhvr>
                                        <p:cTn id="20" dur="500"/>
                                        <p:tgtEl>
                                          <p:spTgt spid="93191">
                                            <p:txEl>
                                              <p:pRg st="3" end="3"/>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93191">
                                            <p:txEl>
                                              <p:pRg st="4" end="4"/>
                                            </p:txEl>
                                          </p:spTgt>
                                        </p:tgtEl>
                                        <p:attrNameLst>
                                          <p:attrName>style.visibility</p:attrName>
                                        </p:attrNameLst>
                                      </p:cBhvr>
                                      <p:to>
                                        <p:strVal val="visible"/>
                                      </p:to>
                                    </p:set>
                                    <p:animEffect transition="in" filter="wipe(down)">
                                      <p:cBhvr>
                                        <p:cTn id="23" dur="500"/>
                                        <p:tgtEl>
                                          <p:spTgt spid="931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1752" y="304800"/>
            <a:ext cx="8534400" cy="758952"/>
          </a:xfrm>
        </p:spPr>
        <p:txBody>
          <a:bodyPr>
            <a:noAutofit/>
          </a:bodyPr>
          <a:lstStyle/>
          <a:p>
            <a:r>
              <a:rPr lang="en-US" sz="4400" dirty="0" smtClean="0"/>
              <a:t>Pressure</a:t>
            </a:r>
            <a:endParaRPr lang="en-US" sz="4400" dirty="0"/>
          </a:p>
        </p:txBody>
      </p:sp>
      <p:sp>
        <p:nvSpPr>
          <p:cNvPr id="4" name="Date Placeholder 3"/>
          <p:cNvSpPr>
            <a:spLocks noGrp="1"/>
          </p:cNvSpPr>
          <p:nvPr>
            <p:ph type="dt" sz="half" idx="10"/>
          </p:nvPr>
        </p:nvSpPr>
        <p:spPr/>
        <p:txBody>
          <a:bodyPr/>
          <a:lstStyle/>
          <a:p>
            <a:r>
              <a:rPr lang="en-US" dirty="0"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6" name="Rectangle 5"/>
          <p:cNvSpPr/>
          <p:nvPr/>
        </p:nvSpPr>
        <p:spPr>
          <a:xfrm>
            <a:off x="1099752" y="1970139"/>
            <a:ext cx="6944497" cy="2759730"/>
          </a:xfrm>
          <a:prstGeom prst="rect">
            <a:avLst/>
          </a:prstGeom>
        </p:spPr>
        <p:txBody>
          <a:bodyPr wrap="square">
            <a:spAutoFit/>
          </a:bodyPr>
          <a:lstStyle/>
          <a:p>
            <a:pPr lvl="1">
              <a:lnSpc>
                <a:spcPct val="90000"/>
              </a:lnSpc>
            </a:pPr>
            <a:r>
              <a:rPr lang="en-US" sz="3200" b="1" i="1" dirty="0">
                <a:solidFill>
                  <a:srgbClr val="0070C0"/>
                </a:solidFill>
              </a:rPr>
              <a:t>Confining Pressure</a:t>
            </a:r>
            <a:r>
              <a:rPr lang="en-US" sz="3200" dirty="0"/>
              <a:t>:  same pressure from all directions.</a:t>
            </a:r>
          </a:p>
          <a:p>
            <a:pPr lvl="1">
              <a:lnSpc>
                <a:spcPct val="90000"/>
              </a:lnSpc>
            </a:pPr>
            <a:endParaRPr lang="en-US" sz="3200" b="1" i="1" dirty="0" smtClean="0">
              <a:solidFill>
                <a:srgbClr val="0070C0"/>
              </a:solidFill>
            </a:endParaRPr>
          </a:p>
          <a:p>
            <a:pPr lvl="1">
              <a:lnSpc>
                <a:spcPct val="90000"/>
              </a:lnSpc>
            </a:pPr>
            <a:r>
              <a:rPr lang="en-US" sz="3200" b="1" i="1" dirty="0" smtClean="0">
                <a:solidFill>
                  <a:srgbClr val="0070C0"/>
                </a:solidFill>
              </a:rPr>
              <a:t>Directed </a:t>
            </a:r>
            <a:r>
              <a:rPr lang="en-US" sz="3200" b="1" i="1" dirty="0">
                <a:solidFill>
                  <a:srgbClr val="0070C0"/>
                </a:solidFill>
              </a:rPr>
              <a:t>Pressure</a:t>
            </a:r>
            <a:r>
              <a:rPr lang="en-US" sz="3200" dirty="0"/>
              <a:t>:  unequal </a:t>
            </a:r>
            <a:r>
              <a:rPr lang="en-US" sz="3200" dirty="0" smtClean="0"/>
              <a:t>pressure</a:t>
            </a:r>
            <a:r>
              <a:rPr lang="en-US" sz="3200" dirty="0"/>
              <a:t> </a:t>
            </a:r>
            <a:r>
              <a:rPr lang="en-US" sz="3200" dirty="0" smtClean="0"/>
              <a:t>from different directions </a:t>
            </a:r>
          </a:p>
          <a:p>
            <a:pPr lvl="1">
              <a:lnSpc>
                <a:spcPct val="90000"/>
              </a:lnSpc>
            </a:pPr>
            <a:endParaRPr lang="en-US" sz="3200" dirty="0"/>
          </a:p>
        </p:txBody>
      </p:sp>
    </p:spTree>
    <p:extLst>
      <p:ext uri="{BB962C8B-B14F-4D97-AF65-F5344CB8AC3E}">
        <p14:creationId xmlns:p14="http://schemas.microsoft.com/office/powerpoint/2010/main" val="1988741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p:cNvSpPr>
            <a:spLocks noGrp="1" noChangeArrowheads="1"/>
          </p:cNvSpPr>
          <p:nvPr>
            <p:ph type="title"/>
          </p:nvPr>
        </p:nvSpPr>
        <p:spPr>
          <a:xfrm>
            <a:off x="0" y="304800"/>
            <a:ext cx="9220200" cy="889518"/>
          </a:xfrm>
        </p:spPr>
        <p:txBody>
          <a:bodyPr anchor="ctr" anchorCtr="0">
            <a:noAutofit/>
          </a:bodyPr>
          <a:lstStyle/>
          <a:p>
            <a:pPr eaLnBrk="1" hangingPunct="1">
              <a:defRPr/>
            </a:pPr>
            <a:r>
              <a:rPr lang="en-US" sz="4000" dirty="0" smtClean="0">
                <a:ea typeface="+mj-ea"/>
              </a:rPr>
              <a:t>Directed Pressure</a:t>
            </a:r>
            <a:endParaRPr lang="en-US" sz="4000" dirty="0">
              <a:ea typeface="+mj-ea"/>
            </a:endParaRPr>
          </a:p>
        </p:txBody>
      </p:sp>
      <p:sp>
        <p:nvSpPr>
          <p:cNvPr id="584707" name="Rectangle 3"/>
          <p:cNvSpPr>
            <a:spLocks noChangeArrowheads="1"/>
          </p:cNvSpPr>
          <p:nvPr/>
        </p:nvSpPr>
        <p:spPr bwMode="auto">
          <a:xfrm>
            <a:off x="685800" y="1371600"/>
            <a:ext cx="7772400" cy="1981200"/>
          </a:xfrm>
          <a:prstGeom prst="rect">
            <a:avLst/>
          </a:prstGeom>
          <a:noFill/>
          <a:ln w="9525">
            <a:noFill/>
            <a:miter lim="800000"/>
            <a:headEnd/>
            <a:tailEnd/>
          </a:ln>
          <a:effectLst/>
        </p:spPr>
        <p:txBody>
          <a:bodyPr/>
          <a:lstStyle/>
          <a:p>
            <a:pPr marL="342900" indent="-342900" eaLnBrk="1" hangingPunct="1">
              <a:lnSpc>
                <a:spcPct val="90000"/>
              </a:lnSpc>
              <a:spcBef>
                <a:spcPct val="20000"/>
              </a:spcBef>
              <a:buClr>
                <a:schemeClr val="hlink"/>
              </a:buClr>
              <a:buSzPct val="60000"/>
              <a:buFont typeface="Wingdings" charset="2"/>
              <a:buNone/>
              <a:defRPr/>
            </a:pPr>
            <a:endParaRPr lang="en-US" sz="2800" dirty="0">
              <a:effectLst>
                <a:outerShdw blurRad="38100" dist="38100" dir="2700000" algn="tl">
                  <a:srgbClr val="000000"/>
                </a:outerShdw>
              </a:effectLst>
              <a:latin typeface="Times New Roman" charset="0"/>
              <a:ea typeface="+mn-ea"/>
            </a:endParaRPr>
          </a:p>
        </p:txBody>
      </p:sp>
      <p:pic>
        <p:nvPicPr>
          <p:cNvPr id="1026" name="Picture 2" descr="H:\Pictures\2004 Greece\DSCN11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581397"/>
            <a:ext cx="6428792" cy="4821594"/>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p:cNvCxnSpPr/>
          <p:nvPr/>
        </p:nvCxnSpPr>
        <p:spPr>
          <a:xfrm>
            <a:off x="192626" y="4175126"/>
            <a:ext cx="1219200" cy="0"/>
          </a:xfrm>
          <a:prstGeom prst="straightConnector1">
            <a:avLst/>
          </a:prstGeom>
          <a:ln w="63500">
            <a:solidFill>
              <a:schemeClr val="tx1"/>
            </a:solidFill>
            <a:prstDash val="solid"/>
            <a:headEnd type="none" w="lg" len="lg"/>
            <a:tailEnd type="stealth" w="lg" len="lg"/>
          </a:ln>
        </p:spPr>
        <p:style>
          <a:lnRef idx="2">
            <a:schemeClr val="accent1"/>
          </a:lnRef>
          <a:fillRef idx="0">
            <a:schemeClr val="accent1"/>
          </a:fillRef>
          <a:effectRef idx="1">
            <a:schemeClr val="accent1"/>
          </a:effectRef>
          <a:fontRef idx="minor">
            <a:schemeClr val="tx1"/>
          </a:fontRef>
        </p:style>
      </p:cxnSp>
      <p:cxnSp>
        <p:nvCxnSpPr>
          <p:cNvPr id="4" name="Straight Arrow Connector 3"/>
          <p:cNvCxnSpPr/>
          <p:nvPr/>
        </p:nvCxnSpPr>
        <p:spPr>
          <a:xfrm>
            <a:off x="7751513" y="4187905"/>
            <a:ext cx="1219200" cy="0"/>
          </a:xfrm>
          <a:prstGeom prst="straightConnector1">
            <a:avLst/>
          </a:prstGeom>
          <a:ln w="63500">
            <a:solidFill>
              <a:schemeClr val="tx1"/>
            </a:solidFill>
            <a:prstDash val="solid"/>
            <a:headEnd type="stealth" w="lg" len="lg"/>
            <a:tailEnd type="none"/>
          </a:ln>
        </p:spPr>
        <p:style>
          <a:lnRef idx="2">
            <a:schemeClr val="accent1"/>
          </a:lnRef>
          <a:fillRef idx="0">
            <a:schemeClr val="accent1"/>
          </a:fillRef>
          <a:effectRef idx="1">
            <a:schemeClr val="accent1"/>
          </a:effectRef>
          <a:fontRef idx="minor">
            <a:schemeClr val="tx1"/>
          </a:fontRef>
        </p:style>
      </p:cxnSp>
      <p:sp>
        <p:nvSpPr>
          <p:cNvPr id="8" name="Footer Placeholder 4"/>
          <p:cNvSpPr>
            <a:spLocks noGrp="1"/>
          </p:cNvSpPr>
          <p:nvPr>
            <p:ph type="ftr" sz="quarter" idx="12"/>
          </p:nvPr>
        </p:nvSpPr>
        <p:spPr>
          <a:xfrm>
            <a:off x="163040" y="6396672"/>
            <a:ext cx="3581400" cy="365760"/>
          </a:xfrm>
        </p:spPr>
        <p:txBody>
          <a:bodyPr/>
          <a:lstStyle/>
          <a:p>
            <a:r>
              <a:rPr lang="en-US" smtClean="0"/>
              <a:t>http://earthref.org/SCC</a:t>
            </a:r>
            <a:endParaRPr lang="en-US" dirty="0"/>
          </a:p>
        </p:txBody>
      </p:sp>
      <p:sp>
        <p:nvSpPr>
          <p:cNvPr id="9" name="Date Placeholder 3"/>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extLst>
      <p:ext uri="{BB962C8B-B14F-4D97-AF65-F5344CB8AC3E}">
        <p14:creationId xmlns:p14="http://schemas.microsoft.com/office/powerpoint/2010/main" val="2362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5" name="Rectangle 5"/>
          <p:cNvSpPr>
            <a:spLocks noGrp="1" noChangeArrowheads="1"/>
          </p:cNvSpPr>
          <p:nvPr>
            <p:ph type="body" idx="1"/>
          </p:nvPr>
        </p:nvSpPr>
        <p:spPr>
          <a:xfrm>
            <a:off x="152399" y="1467853"/>
            <a:ext cx="4419601" cy="5009147"/>
          </a:xfrm>
        </p:spPr>
        <p:txBody>
          <a:bodyPr>
            <a:normAutofit lnSpcReduction="10000"/>
          </a:bodyPr>
          <a:lstStyle/>
          <a:p>
            <a:pPr lvl="1">
              <a:lnSpc>
                <a:spcPct val="90000"/>
              </a:lnSpc>
            </a:pPr>
            <a:r>
              <a:rPr lang="en-US" sz="3600" b="1" dirty="0" smtClean="0">
                <a:solidFill>
                  <a:srgbClr val="0070C0"/>
                </a:solidFill>
              </a:rPr>
              <a:t>Foliated</a:t>
            </a:r>
            <a:r>
              <a:rPr lang="en-US" sz="3600" dirty="0">
                <a:solidFill>
                  <a:schemeClr val="tx1"/>
                </a:solidFill>
              </a:rPr>
              <a:t>:  </a:t>
            </a:r>
            <a:r>
              <a:rPr lang="en-US" sz="3600" dirty="0" smtClean="0">
                <a:solidFill>
                  <a:schemeClr val="tx1"/>
                </a:solidFill>
              </a:rPr>
              <a:t>minerals are arranged in layers or bands</a:t>
            </a:r>
          </a:p>
          <a:p>
            <a:pPr lvl="1">
              <a:lnSpc>
                <a:spcPct val="90000"/>
              </a:lnSpc>
            </a:pPr>
            <a:endParaRPr lang="en-US" sz="3600" dirty="0">
              <a:solidFill>
                <a:schemeClr val="tx1"/>
              </a:solidFill>
            </a:endParaRPr>
          </a:p>
          <a:p>
            <a:pPr lvl="1">
              <a:lnSpc>
                <a:spcPct val="90000"/>
              </a:lnSpc>
            </a:pPr>
            <a:r>
              <a:rPr lang="en-US" sz="3600" b="1" dirty="0">
                <a:solidFill>
                  <a:srgbClr val="0070C0"/>
                </a:solidFill>
              </a:rPr>
              <a:t>Non-Foliated</a:t>
            </a:r>
            <a:r>
              <a:rPr lang="en-US" sz="3600" dirty="0">
                <a:solidFill>
                  <a:schemeClr val="tx1"/>
                </a:solidFill>
              </a:rPr>
              <a:t>:  not layered; minerals grow in </a:t>
            </a:r>
            <a:r>
              <a:rPr lang="en-US" sz="3600" dirty="0" smtClean="0">
                <a:solidFill>
                  <a:schemeClr val="tx1"/>
                </a:solidFill>
              </a:rPr>
              <a:t>the same size and shape</a:t>
            </a:r>
            <a:endParaRPr lang="en-US" sz="3600" dirty="0">
              <a:solidFill>
                <a:schemeClr val="tx1"/>
              </a:solidFill>
            </a:endParaRPr>
          </a:p>
        </p:txBody>
      </p:sp>
      <p:pic>
        <p:nvPicPr>
          <p:cNvPr id="5" name="Picture 2" descr="Gnei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4092" y="1287544"/>
            <a:ext cx="3921308" cy="26265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olomitic Mar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4093" y="3821653"/>
            <a:ext cx="3921308" cy="2582145"/>
          </a:xfrm>
          <a:prstGeom prst="rect">
            <a:avLst/>
          </a:prstGeom>
          <a:noFill/>
          <a:extLst>
            <a:ext uri="{909E8E84-426E-40DD-AFC4-6F175D3DCCD1}">
              <a14:hiddenFill xmlns:a14="http://schemas.microsoft.com/office/drawing/2010/main">
                <a:solidFill>
                  <a:srgbClr val="FFFFFF"/>
                </a:solidFill>
              </a14:hiddenFill>
            </a:ext>
          </a:extLst>
        </p:spPr>
      </p:pic>
      <p:sp>
        <p:nvSpPr>
          <p:cNvPr id="102404" name="Rectangle 4"/>
          <p:cNvSpPr>
            <a:spLocks noGrp="1" noChangeArrowheads="1"/>
          </p:cNvSpPr>
          <p:nvPr>
            <p:ph type="title"/>
          </p:nvPr>
        </p:nvSpPr>
        <p:spPr>
          <a:xfrm>
            <a:off x="152400" y="150223"/>
            <a:ext cx="8763000" cy="1143000"/>
          </a:xfrm>
        </p:spPr>
        <p:txBody>
          <a:bodyPr anchor="ctr" anchorCtr="0">
            <a:normAutofit/>
          </a:bodyPr>
          <a:lstStyle/>
          <a:p>
            <a:r>
              <a:rPr lang="en-US" sz="4400" dirty="0"/>
              <a:t>Metamorphic Rock </a:t>
            </a:r>
            <a:r>
              <a:rPr lang="en-US" sz="4400" dirty="0" smtClean="0"/>
              <a:t>Textures</a:t>
            </a:r>
            <a:endParaRPr lang="en-US" sz="4400" dirty="0"/>
          </a:p>
        </p:txBody>
      </p:sp>
      <p:sp>
        <p:nvSpPr>
          <p:cNvPr id="7" name="Footer Placeholder 4"/>
          <p:cNvSpPr>
            <a:spLocks noGrp="1"/>
          </p:cNvSpPr>
          <p:nvPr>
            <p:ph type="ftr" sz="quarter" idx="12"/>
          </p:nvPr>
        </p:nvSpPr>
        <p:spPr>
          <a:xfrm>
            <a:off x="163040" y="6420735"/>
            <a:ext cx="3581400" cy="365760"/>
          </a:xfrm>
        </p:spPr>
        <p:txBody>
          <a:bodyPr/>
          <a:lstStyle/>
          <a:p>
            <a:r>
              <a:rPr lang="en-US" smtClean="0"/>
              <a:t>http://earthref.org/SCC</a:t>
            </a:r>
            <a:endParaRPr lang="en-US" dirty="0"/>
          </a:p>
        </p:txBody>
      </p:sp>
      <p:sp>
        <p:nvSpPr>
          <p:cNvPr id="8" name="Date Placeholder 3"/>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
        <p:nvSpPr>
          <p:cNvPr id="9" name="Rectangle 5"/>
          <p:cNvSpPr>
            <a:spLocks noChangeArrowheads="1"/>
          </p:cNvSpPr>
          <p:nvPr/>
        </p:nvSpPr>
        <p:spPr bwMode="auto">
          <a:xfrm>
            <a:off x="2840653" y="6052167"/>
            <a:ext cx="2153440" cy="323165"/>
          </a:xfrm>
          <a:prstGeom prst="rect">
            <a:avLst/>
          </a:prstGeom>
          <a:noFill/>
          <a:ln w="9525">
            <a:noFill/>
            <a:miter lim="800000"/>
            <a:headEnd/>
            <a:tailEnd/>
          </a:ln>
        </p:spPr>
        <p:txBody>
          <a:bodyPr wrap="square">
            <a:spAutoFit/>
          </a:bodyPr>
          <a:lstStyle/>
          <a:p>
            <a:pPr algn="ctr"/>
            <a:r>
              <a:rPr lang="en-US" sz="1500" dirty="0" smtClean="0">
                <a:solidFill>
                  <a:srgbClr val="000000"/>
                </a:solidFill>
                <a:latin typeface="Lucida Grande" charset="0"/>
                <a:hlinkClick r:id="rId5"/>
              </a:rPr>
              <a:t>Animation</a:t>
            </a:r>
            <a:endParaRPr lang="en-US" sz="1500" dirty="0">
              <a:solidFill>
                <a:srgbClr val="000000"/>
              </a:solidFill>
              <a:latin typeface="Lucida Grande" charset="0"/>
            </a:endParaRPr>
          </a:p>
        </p:txBody>
      </p:sp>
    </p:spTree>
    <p:extLst>
      <p:ext uri="{BB962C8B-B14F-4D97-AF65-F5344CB8AC3E}">
        <p14:creationId xmlns:p14="http://schemas.microsoft.com/office/powerpoint/2010/main" val="2931240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405">
                                            <p:txEl>
                                              <p:pRg st="0" end="0"/>
                                            </p:txEl>
                                          </p:spTgt>
                                        </p:tgtEl>
                                        <p:attrNameLst>
                                          <p:attrName>style.visibility</p:attrName>
                                        </p:attrNameLst>
                                      </p:cBhvr>
                                      <p:to>
                                        <p:strVal val="visible"/>
                                      </p:to>
                                    </p:set>
                                    <p:animEffect transition="in" filter="fade">
                                      <p:cBhvr>
                                        <p:cTn id="7" dur="1000"/>
                                        <p:tgtEl>
                                          <p:spTgt spid="102405">
                                            <p:txEl>
                                              <p:pRg st="0" end="0"/>
                                            </p:txEl>
                                          </p:spTgt>
                                        </p:tgtEl>
                                      </p:cBhvr>
                                    </p:animEffect>
                                    <p:anim calcmode="lin" valueType="num">
                                      <p:cBhvr>
                                        <p:cTn id="8" dur="1000" fill="hold"/>
                                        <p:tgtEl>
                                          <p:spTgt spid="10240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240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2405">
                                            <p:txEl>
                                              <p:pRg st="2" end="2"/>
                                            </p:txEl>
                                          </p:spTgt>
                                        </p:tgtEl>
                                        <p:attrNameLst>
                                          <p:attrName>style.visibility</p:attrName>
                                        </p:attrNameLst>
                                      </p:cBhvr>
                                      <p:to>
                                        <p:strVal val="visible"/>
                                      </p:to>
                                    </p:set>
                                    <p:animEffect transition="in" filter="fade">
                                      <p:cBhvr>
                                        <p:cTn id="12" dur="1000"/>
                                        <p:tgtEl>
                                          <p:spTgt spid="102405">
                                            <p:txEl>
                                              <p:pRg st="2" end="2"/>
                                            </p:txEl>
                                          </p:spTgt>
                                        </p:tgtEl>
                                      </p:cBhvr>
                                    </p:animEffect>
                                    <p:anim calcmode="lin" valueType="num">
                                      <p:cBhvr>
                                        <p:cTn id="13" dur="1000" fill="hold"/>
                                        <p:tgtEl>
                                          <p:spTgt spid="102405">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0240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p:cNvSpPr>
            <a:spLocks noGrp="1" noChangeArrowheads="1"/>
          </p:cNvSpPr>
          <p:nvPr>
            <p:ph type="title"/>
          </p:nvPr>
        </p:nvSpPr>
        <p:spPr>
          <a:xfrm>
            <a:off x="288758" y="-194389"/>
            <a:ext cx="8686800" cy="1320800"/>
          </a:xfrm>
        </p:spPr>
        <p:txBody>
          <a:bodyPr>
            <a:noAutofit/>
          </a:bodyPr>
          <a:lstStyle/>
          <a:p>
            <a:pPr eaLnBrk="1" hangingPunct="1">
              <a:defRPr/>
            </a:pPr>
            <a:r>
              <a:rPr lang="en-US" sz="3200" b="1" dirty="0" smtClean="0">
                <a:ea typeface="+mj-ea"/>
              </a:rPr>
              <a:t>Foliation</a:t>
            </a:r>
            <a:r>
              <a:rPr lang="en-US" sz="3200" dirty="0" smtClean="0">
                <a:ea typeface="+mj-ea"/>
              </a:rPr>
              <a:t> becomes more distinct with increased </a:t>
            </a:r>
            <a:r>
              <a:rPr lang="en-US" sz="3200" b="1" dirty="0" smtClean="0">
                <a:ea typeface="+mj-ea"/>
              </a:rPr>
              <a:t>temperature</a:t>
            </a:r>
            <a:r>
              <a:rPr lang="en-US" sz="3200" dirty="0" smtClean="0">
                <a:ea typeface="+mj-ea"/>
              </a:rPr>
              <a:t> and </a:t>
            </a:r>
            <a:r>
              <a:rPr lang="en-US" sz="3200" b="1" dirty="0" smtClean="0">
                <a:ea typeface="+mj-ea"/>
              </a:rPr>
              <a:t>pressure</a:t>
            </a:r>
            <a:endParaRPr lang="en-US" sz="3200" b="1" dirty="0">
              <a:ea typeface="+mj-ea"/>
            </a:endParaRPr>
          </a:p>
        </p:txBody>
      </p:sp>
      <p:sp>
        <p:nvSpPr>
          <p:cNvPr id="584707" name="Rectangle 3"/>
          <p:cNvSpPr>
            <a:spLocks noChangeArrowheads="1"/>
          </p:cNvSpPr>
          <p:nvPr/>
        </p:nvSpPr>
        <p:spPr bwMode="auto">
          <a:xfrm>
            <a:off x="144379" y="1299411"/>
            <a:ext cx="8831179" cy="2147386"/>
          </a:xfrm>
          <a:prstGeom prst="rect">
            <a:avLst/>
          </a:prstGeom>
          <a:noFill/>
          <a:ln w="9525">
            <a:noFill/>
            <a:miter lim="800000"/>
            <a:headEnd/>
            <a:tailEnd/>
          </a:ln>
          <a:effectLst/>
        </p:spPr>
        <p:txBody>
          <a:bodyPr/>
          <a:lstStyle/>
          <a:p>
            <a:pPr marL="342900" indent="-342900" eaLnBrk="1" hangingPunct="1">
              <a:lnSpc>
                <a:spcPct val="90000"/>
              </a:lnSpc>
              <a:spcBef>
                <a:spcPct val="20000"/>
              </a:spcBef>
              <a:buClr>
                <a:schemeClr val="hlink"/>
              </a:buClr>
              <a:buSzPct val="60000"/>
              <a:buFont typeface="Wingdings" charset="2"/>
              <a:buChar char="n"/>
              <a:defRPr/>
            </a:pPr>
            <a:r>
              <a:rPr lang="en-US" sz="3200" dirty="0" smtClean="0">
                <a:latin typeface="Times New Roman" charset="0"/>
                <a:ea typeface="+mn-ea"/>
              </a:rPr>
              <a:t>Crystals </a:t>
            </a:r>
            <a:r>
              <a:rPr lang="en-US" sz="3200" dirty="0">
                <a:latin typeface="Times New Roman" charset="0"/>
                <a:ea typeface="+mn-ea"/>
              </a:rPr>
              <a:t>grow larger</a:t>
            </a:r>
          </a:p>
          <a:p>
            <a:pPr marL="342900" indent="-342900" eaLnBrk="1" hangingPunct="1">
              <a:lnSpc>
                <a:spcPct val="90000"/>
              </a:lnSpc>
              <a:spcBef>
                <a:spcPct val="20000"/>
              </a:spcBef>
              <a:buClr>
                <a:schemeClr val="hlink"/>
              </a:buClr>
              <a:buSzPct val="60000"/>
              <a:buFont typeface="Wingdings" charset="2"/>
              <a:buChar char="n"/>
              <a:defRPr/>
            </a:pPr>
            <a:r>
              <a:rPr lang="en-US" sz="3200" dirty="0">
                <a:latin typeface="Times New Roman" charset="0"/>
                <a:ea typeface="+mn-ea"/>
              </a:rPr>
              <a:t>Foliation (layering) becomes more </a:t>
            </a:r>
            <a:r>
              <a:rPr lang="en-US" sz="3200" dirty="0" smtClean="0">
                <a:latin typeface="Times New Roman" charset="0"/>
                <a:ea typeface="+mn-ea"/>
              </a:rPr>
              <a:t>obvious</a:t>
            </a:r>
          </a:p>
          <a:p>
            <a:pPr marL="342900" indent="-342900" eaLnBrk="1" hangingPunct="1">
              <a:lnSpc>
                <a:spcPct val="90000"/>
              </a:lnSpc>
              <a:spcBef>
                <a:spcPct val="20000"/>
              </a:spcBef>
              <a:buClr>
                <a:schemeClr val="hlink"/>
              </a:buClr>
              <a:buSzPct val="60000"/>
              <a:buFont typeface="Wingdings" charset="2"/>
              <a:buChar char="n"/>
              <a:defRPr/>
            </a:pPr>
            <a:r>
              <a:rPr lang="en-US" sz="2800" dirty="0" smtClean="0">
                <a:latin typeface="Times New Roman" charset="0"/>
              </a:rPr>
              <a:t>Order schist, slate and gneiss with increasing foliation and explain why.</a:t>
            </a:r>
            <a:endParaRPr lang="en-US" sz="2800" dirty="0">
              <a:latin typeface="Times New Roman" charset="0"/>
            </a:endParaRPr>
          </a:p>
        </p:txBody>
      </p:sp>
      <p:pic>
        <p:nvPicPr>
          <p:cNvPr id="4098" name="Picture 2" descr="Metamorphic grades, illust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3555" y="2974839"/>
            <a:ext cx="5048250" cy="3257550"/>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4"/>
          <p:cNvSpPr>
            <a:spLocks noGrp="1"/>
          </p:cNvSpPr>
          <p:nvPr>
            <p:ph type="ftr" sz="quarter" idx="12"/>
          </p:nvPr>
        </p:nvSpPr>
        <p:spPr>
          <a:xfrm>
            <a:off x="163040" y="6420735"/>
            <a:ext cx="3581400" cy="365760"/>
          </a:xfrm>
        </p:spPr>
        <p:txBody>
          <a:bodyPr/>
          <a:lstStyle/>
          <a:p>
            <a:r>
              <a:rPr lang="en-US" smtClean="0"/>
              <a:t>http://earthref.org/SCC</a:t>
            </a:r>
            <a:endParaRPr lang="en-US" dirty="0"/>
          </a:p>
        </p:txBody>
      </p:sp>
      <p:sp>
        <p:nvSpPr>
          <p:cNvPr id="8" name="Date Placeholder 3"/>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extLst>
      <p:ext uri="{BB962C8B-B14F-4D97-AF65-F5344CB8AC3E}">
        <p14:creationId xmlns:p14="http://schemas.microsoft.com/office/powerpoint/2010/main" val="13811830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p:cNvSpPr>
            <a:spLocks noGrp="1" noChangeArrowheads="1"/>
          </p:cNvSpPr>
          <p:nvPr>
            <p:ph type="title"/>
          </p:nvPr>
        </p:nvSpPr>
        <p:spPr>
          <a:xfrm>
            <a:off x="0" y="304800"/>
            <a:ext cx="9220200" cy="711200"/>
          </a:xfrm>
        </p:spPr>
        <p:txBody>
          <a:bodyPr>
            <a:noAutofit/>
          </a:bodyPr>
          <a:lstStyle/>
          <a:p>
            <a:pPr eaLnBrk="1" hangingPunct="1">
              <a:defRPr/>
            </a:pPr>
            <a:r>
              <a:rPr lang="en-US" sz="4000" dirty="0" smtClean="0">
                <a:ea typeface="+mj-ea"/>
              </a:rPr>
              <a:t>Effects of Hydrothermal Fluids</a:t>
            </a:r>
            <a:endParaRPr lang="en-US" sz="4000" dirty="0">
              <a:ea typeface="+mj-ea"/>
            </a:endParaRPr>
          </a:p>
        </p:txBody>
      </p:sp>
      <p:sp>
        <p:nvSpPr>
          <p:cNvPr id="584707" name="Rectangle 3"/>
          <p:cNvSpPr>
            <a:spLocks noChangeArrowheads="1"/>
          </p:cNvSpPr>
          <p:nvPr/>
        </p:nvSpPr>
        <p:spPr bwMode="auto">
          <a:xfrm>
            <a:off x="685800" y="1894840"/>
            <a:ext cx="7772400" cy="3591560"/>
          </a:xfrm>
          <a:prstGeom prst="rect">
            <a:avLst/>
          </a:prstGeom>
          <a:noFill/>
          <a:ln w="9525">
            <a:noFill/>
            <a:miter lim="800000"/>
            <a:headEnd/>
            <a:tailEnd/>
          </a:ln>
          <a:effectLst/>
        </p:spPr>
        <p:txBody>
          <a:bodyPr/>
          <a:lstStyle/>
          <a:p>
            <a:pPr marL="342900" indent="-342900" eaLnBrk="1" hangingPunct="1">
              <a:spcBef>
                <a:spcPct val="20000"/>
              </a:spcBef>
              <a:buClr>
                <a:schemeClr val="hlink"/>
              </a:buClr>
              <a:buSzPct val="60000"/>
              <a:buFont typeface="Wingdings" charset="2"/>
              <a:buChar char="n"/>
              <a:defRPr/>
            </a:pPr>
            <a:r>
              <a:rPr lang="en-US" sz="3600" dirty="0" smtClean="0">
                <a:latin typeface="Times New Roman" charset="0"/>
              </a:rPr>
              <a:t>Rocks contain liquids and gases</a:t>
            </a:r>
          </a:p>
          <a:p>
            <a:pPr marL="342900" indent="-342900" eaLnBrk="1" hangingPunct="1">
              <a:spcBef>
                <a:spcPct val="20000"/>
              </a:spcBef>
              <a:buClr>
                <a:schemeClr val="hlink"/>
              </a:buClr>
              <a:buSzPct val="60000"/>
              <a:buFont typeface="Wingdings" charset="2"/>
              <a:buChar char="n"/>
              <a:defRPr/>
            </a:pPr>
            <a:endParaRPr lang="en-US" sz="3600" dirty="0" smtClean="0">
              <a:latin typeface="Times New Roman" charset="0"/>
            </a:endParaRPr>
          </a:p>
          <a:p>
            <a:pPr marL="342900" indent="-342900" eaLnBrk="1" hangingPunct="1">
              <a:spcBef>
                <a:spcPct val="20000"/>
              </a:spcBef>
              <a:buClr>
                <a:schemeClr val="hlink"/>
              </a:buClr>
              <a:buSzPct val="60000"/>
              <a:buFont typeface="Wingdings" charset="2"/>
              <a:buChar char="n"/>
              <a:defRPr/>
            </a:pPr>
            <a:r>
              <a:rPr lang="en-US" sz="3600" dirty="0" smtClean="0">
                <a:latin typeface="Times New Roman" charset="0"/>
              </a:rPr>
              <a:t>Fluids dissolve and transport ions throughout large regions of rock</a:t>
            </a:r>
          </a:p>
          <a:p>
            <a:pPr marL="342900" indent="-342900" eaLnBrk="1" hangingPunct="1">
              <a:spcBef>
                <a:spcPct val="20000"/>
              </a:spcBef>
              <a:buClr>
                <a:schemeClr val="hlink"/>
              </a:buClr>
              <a:buSzPct val="60000"/>
              <a:buFont typeface="Wingdings" charset="2"/>
              <a:buChar char="n"/>
              <a:defRPr/>
            </a:pPr>
            <a:endParaRPr lang="en-US" sz="3600" dirty="0">
              <a:latin typeface="Times New Roman" charset="0"/>
              <a:ea typeface="+mn-ea"/>
            </a:endParaRPr>
          </a:p>
          <a:p>
            <a:pPr marL="342900" indent="-342900" eaLnBrk="1" hangingPunct="1">
              <a:spcBef>
                <a:spcPct val="20000"/>
              </a:spcBef>
              <a:buClr>
                <a:schemeClr val="hlink"/>
              </a:buClr>
              <a:buSzPct val="60000"/>
              <a:buFont typeface="Wingdings" charset="2"/>
              <a:buChar char="n"/>
              <a:defRPr/>
            </a:pPr>
            <a:r>
              <a:rPr lang="en-US" sz="3600" dirty="0" smtClean="0">
                <a:latin typeface="Times New Roman" charset="0"/>
              </a:rPr>
              <a:t>Rocks change chemically into different mineralogy and texture </a:t>
            </a:r>
            <a:endParaRPr lang="en-US" sz="3600" dirty="0" smtClean="0">
              <a:latin typeface="Times New Roman" charset="0"/>
              <a:ea typeface="+mn-ea"/>
            </a:endParaRPr>
          </a:p>
        </p:txBody>
      </p:sp>
      <p:sp>
        <p:nvSpPr>
          <p:cNvPr id="5" name="Footer Placeholder 4"/>
          <p:cNvSpPr>
            <a:spLocks noGrp="1"/>
          </p:cNvSpPr>
          <p:nvPr>
            <p:ph type="ftr" sz="quarter" idx="12"/>
          </p:nvPr>
        </p:nvSpPr>
        <p:spPr>
          <a:xfrm>
            <a:off x="163040" y="6420735"/>
            <a:ext cx="3581400" cy="365760"/>
          </a:xfrm>
        </p:spPr>
        <p:txBody>
          <a:bodyPr/>
          <a:lstStyle/>
          <a:p>
            <a:r>
              <a:rPr lang="en-US" smtClean="0"/>
              <a:t>http://earthref.org/SCC</a:t>
            </a:r>
            <a:endParaRPr lang="en-US" dirty="0"/>
          </a:p>
        </p:txBody>
      </p:sp>
      <p:sp>
        <p:nvSpPr>
          <p:cNvPr id="6" name="Date Placeholder 3"/>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extLst>
      <p:ext uri="{BB962C8B-B14F-4D97-AF65-F5344CB8AC3E}">
        <p14:creationId xmlns:p14="http://schemas.microsoft.com/office/powerpoint/2010/main" val="14998009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p:cNvSpPr>
            <a:spLocks noGrp="1" noChangeArrowheads="1"/>
          </p:cNvSpPr>
          <p:nvPr>
            <p:ph type="title"/>
          </p:nvPr>
        </p:nvSpPr>
        <p:spPr>
          <a:xfrm>
            <a:off x="0" y="304800"/>
            <a:ext cx="9220200" cy="711200"/>
          </a:xfrm>
        </p:spPr>
        <p:txBody>
          <a:bodyPr>
            <a:noAutofit/>
          </a:bodyPr>
          <a:lstStyle/>
          <a:p>
            <a:pPr eaLnBrk="1" hangingPunct="1">
              <a:defRPr/>
            </a:pPr>
            <a:r>
              <a:rPr lang="en-US" sz="4000" dirty="0" smtClean="0">
                <a:ea typeface="+mj-ea"/>
              </a:rPr>
              <a:t>Two Types of Metamorphism</a:t>
            </a:r>
            <a:endParaRPr lang="en-US" sz="4000" dirty="0">
              <a:ea typeface="+mj-ea"/>
            </a:endParaRPr>
          </a:p>
        </p:txBody>
      </p:sp>
      <p:sp>
        <p:nvSpPr>
          <p:cNvPr id="584707" name="Rectangle 3"/>
          <p:cNvSpPr>
            <a:spLocks noChangeArrowheads="1"/>
          </p:cNvSpPr>
          <p:nvPr/>
        </p:nvSpPr>
        <p:spPr bwMode="auto">
          <a:xfrm>
            <a:off x="685800" y="1361440"/>
            <a:ext cx="7772400" cy="3591560"/>
          </a:xfrm>
          <a:prstGeom prst="rect">
            <a:avLst/>
          </a:prstGeom>
          <a:noFill/>
          <a:ln w="9525">
            <a:noFill/>
            <a:miter lim="800000"/>
            <a:headEnd/>
            <a:tailEnd/>
          </a:ln>
          <a:effectLst/>
        </p:spPr>
        <p:txBody>
          <a:bodyPr/>
          <a:lstStyle/>
          <a:p>
            <a:pPr marL="342900" indent="-342900" eaLnBrk="1" hangingPunct="1">
              <a:spcBef>
                <a:spcPct val="20000"/>
              </a:spcBef>
              <a:buClr>
                <a:schemeClr val="hlink"/>
              </a:buClr>
              <a:buSzPct val="60000"/>
              <a:buFont typeface="Wingdings" charset="2"/>
              <a:buChar char="n"/>
              <a:defRPr/>
            </a:pPr>
            <a:endParaRPr lang="en-US" sz="3600" dirty="0" smtClean="0">
              <a:latin typeface="Times New Roman" charset="0"/>
              <a:ea typeface="+mn-ea"/>
            </a:endParaRPr>
          </a:p>
          <a:p>
            <a:pPr marL="342900" indent="-342900" eaLnBrk="1" hangingPunct="1">
              <a:lnSpc>
                <a:spcPct val="250000"/>
              </a:lnSpc>
              <a:spcBef>
                <a:spcPct val="20000"/>
              </a:spcBef>
              <a:buClr>
                <a:schemeClr val="hlink"/>
              </a:buClr>
              <a:buSzPct val="60000"/>
              <a:buFont typeface="Wingdings" charset="2"/>
              <a:buChar char="n"/>
              <a:defRPr/>
            </a:pPr>
            <a:r>
              <a:rPr lang="en-US" sz="3600" dirty="0" smtClean="0">
                <a:latin typeface="Times New Roman" charset="0"/>
                <a:ea typeface="+mn-ea"/>
              </a:rPr>
              <a:t>Contact</a:t>
            </a:r>
            <a:endParaRPr lang="en-US" sz="3600" dirty="0">
              <a:latin typeface="Times New Roman" charset="0"/>
              <a:ea typeface="+mn-ea"/>
            </a:endParaRPr>
          </a:p>
          <a:p>
            <a:pPr marL="342900" indent="-342900" eaLnBrk="1" hangingPunct="1">
              <a:lnSpc>
                <a:spcPct val="250000"/>
              </a:lnSpc>
              <a:spcBef>
                <a:spcPct val="20000"/>
              </a:spcBef>
              <a:buClr>
                <a:schemeClr val="hlink"/>
              </a:buClr>
              <a:buSzPct val="60000"/>
              <a:buFont typeface="Wingdings" charset="2"/>
              <a:buChar char="n"/>
              <a:defRPr/>
            </a:pPr>
            <a:r>
              <a:rPr lang="en-US" sz="3600" dirty="0" smtClean="0">
                <a:latin typeface="Times New Roman" charset="0"/>
                <a:ea typeface="+mn-ea"/>
              </a:rPr>
              <a:t>Regional</a:t>
            </a:r>
            <a:endParaRPr lang="en-US" sz="3600" dirty="0">
              <a:latin typeface="Times New Roman" charset="0"/>
              <a:ea typeface="+mn-ea"/>
            </a:endParaRPr>
          </a:p>
        </p:txBody>
      </p:sp>
      <p:sp>
        <p:nvSpPr>
          <p:cNvPr id="5" name="Footer Placeholder 4"/>
          <p:cNvSpPr>
            <a:spLocks noGrp="1"/>
          </p:cNvSpPr>
          <p:nvPr>
            <p:ph type="ftr" sz="quarter" idx="12"/>
          </p:nvPr>
        </p:nvSpPr>
        <p:spPr>
          <a:xfrm>
            <a:off x="163040" y="6420735"/>
            <a:ext cx="3581400" cy="365760"/>
          </a:xfrm>
        </p:spPr>
        <p:txBody>
          <a:bodyPr/>
          <a:lstStyle/>
          <a:p>
            <a:r>
              <a:rPr lang="en-US" smtClean="0"/>
              <a:t>http://earthref.org/SCC</a:t>
            </a:r>
            <a:endParaRPr lang="en-US" dirty="0"/>
          </a:p>
        </p:txBody>
      </p:sp>
      <p:sp>
        <p:nvSpPr>
          <p:cNvPr id="6" name="Date Placeholder 3"/>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extLst>
      <p:ext uri="{BB962C8B-B14F-4D97-AF65-F5344CB8AC3E}">
        <p14:creationId xmlns:p14="http://schemas.microsoft.com/office/powerpoint/2010/main" val="25996851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dirty="0" smtClean="0"/>
              <a:t>http://earthref.org/SCC</a:t>
            </a:r>
          </a:p>
        </p:txBody>
      </p:sp>
      <p:sp>
        <p:nvSpPr>
          <p:cNvPr id="4" name="Text Placeholder 3"/>
          <p:cNvSpPr>
            <a:spLocks noGrp="1"/>
          </p:cNvSpPr>
          <p:nvPr>
            <p:ph type="body" sz="half" idx="4294967295"/>
          </p:nvPr>
        </p:nvSpPr>
        <p:spPr>
          <a:xfrm>
            <a:off x="333876" y="5146675"/>
            <a:ext cx="8451850" cy="1258888"/>
          </a:xfrm>
        </p:spPr>
        <p:txBody>
          <a:bodyPr>
            <a:normAutofit lnSpcReduction="10000"/>
          </a:bodyPr>
          <a:lstStyle/>
          <a:p>
            <a:pPr marL="0" indent="0" algn="ctr">
              <a:buNone/>
            </a:pPr>
            <a:r>
              <a:rPr lang="en-US" sz="3600" dirty="0" smtClean="0">
                <a:solidFill>
                  <a:schemeClr val="tx1"/>
                </a:solidFill>
              </a:rPr>
              <a:t>Relation of Metamorphic Rocks to </a:t>
            </a:r>
          </a:p>
          <a:p>
            <a:pPr marL="0" indent="0" algn="ctr">
              <a:buNone/>
            </a:pPr>
            <a:r>
              <a:rPr lang="en-US" sz="3600" dirty="0" smtClean="0">
                <a:solidFill>
                  <a:schemeClr val="tx1"/>
                </a:solidFill>
              </a:rPr>
              <a:t>Plate Tectonics</a:t>
            </a:r>
            <a:endParaRPr lang="en-US" sz="3600" dirty="0">
              <a:solidFill>
                <a:schemeClr val="tx1"/>
              </a:solidFill>
            </a:endParaRPr>
          </a:p>
        </p:txBody>
      </p:sp>
      <p:pic>
        <p:nvPicPr>
          <p:cNvPr id="9" name="Picture 2" descr="http://pubs.usgs.gov/gip/dynamic/graphics/Fig13.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863" y="187036"/>
            <a:ext cx="8798049" cy="4870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1089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ChangeArrowheads="1"/>
          </p:cNvSpPr>
          <p:nvPr>
            <p:ph type="title"/>
          </p:nvPr>
        </p:nvSpPr>
        <p:spPr>
          <a:xfrm>
            <a:off x="0" y="121920"/>
            <a:ext cx="9144000" cy="1137920"/>
          </a:xfrm>
        </p:spPr>
        <p:txBody>
          <a:bodyPr anchor="ctr" anchorCtr="0">
            <a:normAutofit/>
          </a:bodyPr>
          <a:lstStyle/>
          <a:p>
            <a:pPr eaLnBrk="1" hangingPunct="1">
              <a:defRPr/>
            </a:pPr>
            <a:r>
              <a:rPr lang="en-US" sz="4400" dirty="0">
                <a:ea typeface="+mj-ea"/>
              </a:rPr>
              <a:t>Metamorphism: Tectonic Settings</a:t>
            </a:r>
          </a:p>
        </p:txBody>
      </p:sp>
      <p:pic>
        <p:nvPicPr>
          <p:cNvPr id="32771" name="Picture 3" descr="contbarr"/>
          <p:cNvPicPr>
            <a:picLocks noChangeAspect="1" noChangeArrowheads="1"/>
          </p:cNvPicPr>
          <p:nvPr/>
        </p:nvPicPr>
        <p:blipFill>
          <a:blip r:embed="rId3"/>
          <a:srcRect/>
          <a:stretch>
            <a:fillRect/>
          </a:stretch>
        </p:blipFill>
        <p:spPr bwMode="auto">
          <a:xfrm>
            <a:off x="3297207" y="2261582"/>
            <a:ext cx="5696842" cy="4143715"/>
          </a:xfrm>
          <a:prstGeom prst="rect">
            <a:avLst/>
          </a:prstGeom>
          <a:noFill/>
          <a:ln w="9525">
            <a:noFill/>
            <a:miter lim="800000"/>
            <a:headEnd/>
            <a:tailEnd/>
          </a:ln>
        </p:spPr>
      </p:pic>
      <p:pic>
        <p:nvPicPr>
          <p:cNvPr id="32772" name="Picture 4" descr="italy"/>
          <p:cNvPicPr>
            <a:picLocks noChangeAspect="1" noChangeArrowheads="1"/>
          </p:cNvPicPr>
          <p:nvPr/>
        </p:nvPicPr>
        <p:blipFill>
          <a:blip r:embed="rId4"/>
          <a:srcRect/>
          <a:stretch>
            <a:fillRect/>
          </a:stretch>
        </p:blipFill>
        <p:spPr bwMode="auto">
          <a:xfrm>
            <a:off x="171658" y="1391988"/>
            <a:ext cx="3306763" cy="4133850"/>
          </a:xfrm>
          <a:prstGeom prst="rect">
            <a:avLst/>
          </a:prstGeom>
          <a:noFill/>
          <a:ln w="9525">
            <a:noFill/>
            <a:miter lim="800000"/>
            <a:headEnd/>
            <a:tailEnd/>
          </a:ln>
        </p:spPr>
      </p:pic>
      <p:sp>
        <p:nvSpPr>
          <p:cNvPr id="32774" name="Line 6"/>
          <p:cNvSpPr>
            <a:spLocks noChangeShapeType="1"/>
          </p:cNvSpPr>
          <p:nvPr/>
        </p:nvSpPr>
        <p:spPr bwMode="auto">
          <a:xfrm flipH="1" flipV="1">
            <a:off x="1031892" y="1977044"/>
            <a:ext cx="3341914" cy="440871"/>
          </a:xfrm>
          <a:prstGeom prst="line">
            <a:avLst/>
          </a:prstGeom>
          <a:noFill/>
          <a:ln w="28575">
            <a:solidFill>
              <a:srgbClr val="000000"/>
            </a:solidFill>
            <a:round/>
            <a:headEnd/>
            <a:tailEnd type="triangle" w="med" len="med"/>
          </a:ln>
        </p:spPr>
        <p:txBody>
          <a:bodyPr wrap="none" anchor="ctr"/>
          <a:lstStyle/>
          <a:p>
            <a:endParaRPr lang="en-US"/>
          </a:p>
        </p:txBody>
      </p:sp>
      <p:sp>
        <p:nvSpPr>
          <p:cNvPr id="7" name="Footer Placeholder 4"/>
          <p:cNvSpPr>
            <a:spLocks noGrp="1"/>
          </p:cNvSpPr>
          <p:nvPr>
            <p:ph type="ftr" sz="quarter" idx="12"/>
          </p:nvPr>
        </p:nvSpPr>
        <p:spPr>
          <a:xfrm>
            <a:off x="163040" y="6420735"/>
            <a:ext cx="3581400" cy="365760"/>
          </a:xfrm>
        </p:spPr>
        <p:txBody>
          <a:bodyPr/>
          <a:lstStyle/>
          <a:p>
            <a:r>
              <a:rPr lang="en-US" smtClean="0"/>
              <a:t>http://earthref.org/SCC</a:t>
            </a:r>
            <a:endParaRPr lang="en-US" dirty="0"/>
          </a:p>
        </p:txBody>
      </p:sp>
      <p:sp>
        <p:nvSpPr>
          <p:cNvPr id="8"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27721936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C:\Users\Natalia\Pictures\SIO152 Trip\DSC049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2765" y="1527048"/>
            <a:ext cx="6497823" cy="4873367"/>
          </a:xfrm>
          <a:prstGeom prst="rect">
            <a:avLst/>
          </a:prstGeom>
          <a:noFill/>
          <a:extLst>
            <a:ext uri="{909E8E84-426E-40DD-AFC4-6F175D3DCCD1}">
              <a14:hiddenFill xmlns:a14="http://schemas.microsoft.com/office/drawing/2010/main">
                <a:solidFill>
                  <a:srgbClr val="FFFFFF"/>
                </a:solidFill>
              </a14:hiddenFill>
            </a:ext>
          </a:extLst>
        </p:spPr>
      </p:pic>
      <p:sp>
        <p:nvSpPr>
          <p:cNvPr id="644098" name="Rectangle 2"/>
          <p:cNvSpPr>
            <a:spLocks noGrp="1" noChangeArrowheads="1"/>
          </p:cNvSpPr>
          <p:nvPr>
            <p:ph type="title"/>
          </p:nvPr>
        </p:nvSpPr>
        <p:spPr>
          <a:xfrm>
            <a:off x="301752" y="-116840"/>
            <a:ext cx="8534400" cy="1261268"/>
          </a:xfrm>
        </p:spPr>
        <p:txBody>
          <a:bodyPr>
            <a:noAutofit/>
          </a:bodyPr>
          <a:lstStyle/>
          <a:p>
            <a:pPr eaLnBrk="1" hangingPunct="1">
              <a:defRPr/>
            </a:pPr>
            <a:r>
              <a:rPr lang="en-US" sz="3200" dirty="0" smtClean="0"/>
              <a:t>Tectonics and the Rock Cycle: </a:t>
            </a:r>
            <a:br>
              <a:rPr lang="en-US" sz="3200" dirty="0" smtClean="0"/>
            </a:br>
            <a:r>
              <a:rPr lang="en-US" sz="3200" dirty="0" smtClean="0"/>
              <a:t>Uplift and Erosion</a:t>
            </a:r>
          </a:p>
        </p:txBody>
      </p:sp>
      <p:sp>
        <p:nvSpPr>
          <p:cNvPr id="35843" name="Rectangle 3"/>
          <p:cNvSpPr>
            <a:spLocks noChangeArrowheads="1"/>
          </p:cNvSpPr>
          <p:nvPr/>
        </p:nvSpPr>
        <p:spPr bwMode="auto">
          <a:xfrm>
            <a:off x="0" y="5181600"/>
            <a:ext cx="3886200" cy="369332"/>
          </a:xfrm>
          <a:prstGeom prst="rect">
            <a:avLst/>
          </a:prstGeom>
          <a:noFill/>
          <a:ln w="9525">
            <a:noFill/>
            <a:miter lim="800000"/>
            <a:headEnd/>
            <a:tailEnd/>
          </a:ln>
        </p:spPr>
        <p:txBody>
          <a:bodyPr>
            <a:spAutoFit/>
          </a:bodyPr>
          <a:lstStyle/>
          <a:p>
            <a:endParaRPr lang="en-US" dirty="0"/>
          </a:p>
        </p:txBody>
      </p:sp>
      <p:sp>
        <p:nvSpPr>
          <p:cNvPr id="8" name="Footer Placeholder 4"/>
          <p:cNvSpPr>
            <a:spLocks noGrp="1"/>
          </p:cNvSpPr>
          <p:nvPr>
            <p:ph type="ftr" sz="quarter" idx="12"/>
          </p:nvPr>
        </p:nvSpPr>
        <p:spPr>
          <a:xfrm>
            <a:off x="163040" y="6420735"/>
            <a:ext cx="3581400" cy="365760"/>
          </a:xfrm>
        </p:spPr>
        <p:txBody>
          <a:bodyPr/>
          <a:lstStyle/>
          <a:p>
            <a:r>
              <a:rPr lang="en-US" smtClean="0"/>
              <a:t>http://earthref.org/SCC</a:t>
            </a:r>
            <a:endParaRPr lang="en-US" dirty="0"/>
          </a:p>
        </p:txBody>
      </p:sp>
      <p:sp>
        <p:nvSpPr>
          <p:cNvPr id="9"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
        <p:nvSpPr>
          <p:cNvPr id="2" name="Content Placeholder 1"/>
          <p:cNvSpPr>
            <a:spLocks noGrp="1"/>
          </p:cNvSpPr>
          <p:nvPr>
            <p:ph sz="quarter" idx="1"/>
          </p:nvPr>
        </p:nvSpPr>
        <p:spPr/>
        <p:txBody>
          <a:bodyPr/>
          <a:lstStyle/>
          <a:p>
            <a:endParaRPr lang="en-US" dirty="0"/>
          </a:p>
        </p:txBody>
      </p:sp>
    </p:spTree>
    <p:extLst>
      <p:ext uri="{BB962C8B-B14F-4D97-AF65-F5344CB8AC3E}">
        <p14:creationId xmlns:p14="http://schemas.microsoft.com/office/powerpoint/2010/main" val="9737467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Natalia\Documents\Academics\Geology\Macalester\Keck\KP45\Soudan BIF 6.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5000" contrast="-13000"/>
                    </a14:imgEffect>
                  </a14:imgLayer>
                </a14:imgProps>
              </a:ext>
              <a:ext uri="{28A0092B-C50C-407E-A947-70E740481C1C}">
                <a14:useLocalDpi xmlns:a14="http://schemas.microsoft.com/office/drawing/2010/main" val="0"/>
              </a:ext>
            </a:extLst>
          </a:blip>
          <a:srcRect/>
          <a:stretch>
            <a:fillRect/>
          </a:stretch>
        </p:blipFill>
        <p:spPr bwMode="auto">
          <a:xfrm>
            <a:off x="-1" y="0"/>
            <a:ext cx="1029705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sz="quarter" idx="1"/>
          </p:nvPr>
        </p:nvSpPr>
        <p:spPr>
          <a:xfrm>
            <a:off x="447040" y="1527048"/>
            <a:ext cx="9387840" cy="4572000"/>
          </a:xfrm>
        </p:spPr>
        <p:txBody>
          <a:bodyPr>
            <a:normAutofit fontScale="92500" lnSpcReduction="20000"/>
          </a:bodyPr>
          <a:lstStyle/>
          <a:p>
            <a:r>
              <a:rPr lang="en-US" sz="3200" dirty="0" smtClean="0"/>
              <a:t>Metamorphism involves a change in rock</a:t>
            </a:r>
          </a:p>
          <a:p>
            <a:endParaRPr lang="en-US" sz="3200" dirty="0"/>
          </a:p>
          <a:p>
            <a:r>
              <a:rPr lang="en-US" sz="3200" dirty="0"/>
              <a:t>Metamorphism occurs under three conditions </a:t>
            </a:r>
          </a:p>
          <a:p>
            <a:endParaRPr lang="en-US" sz="3200" dirty="0"/>
          </a:p>
          <a:p>
            <a:r>
              <a:rPr lang="en-US" sz="3200" dirty="0"/>
              <a:t>Metamorphic rocks are classified into two main groups</a:t>
            </a:r>
          </a:p>
          <a:p>
            <a:endParaRPr lang="en-US" sz="3200" dirty="0"/>
          </a:p>
          <a:p>
            <a:r>
              <a:rPr lang="en-US" sz="3200" dirty="0"/>
              <a:t>There are two overall categories of metamorphism according to how they are formed, and the area of rock </a:t>
            </a:r>
            <a:r>
              <a:rPr lang="en-US" sz="3200" dirty="0" smtClean="0"/>
              <a:t>affected</a:t>
            </a:r>
            <a:endParaRPr lang="en-US" sz="3200" dirty="0"/>
          </a:p>
        </p:txBody>
      </p:sp>
      <p:sp>
        <p:nvSpPr>
          <p:cNvPr id="3" name="Title 2"/>
          <p:cNvSpPr>
            <a:spLocks noGrp="1"/>
          </p:cNvSpPr>
          <p:nvPr>
            <p:ph type="title"/>
          </p:nvPr>
        </p:nvSpPr>
        <p:spPr/>
        <p:txBody>
          <a:bodyPr>
            <a:noAutofit/>
          </a:bodyPr>
          <a:lstStyle/>
          <a:p>
            <a:r>
              <a:rPr lang="en-US" sz="4400" dirty="0" smtClean="0"/>
              <a:t>Overview</a:t>
            </a:r>
            <a:endParaRPr lang="en-US" sz="4400" dirty="0"/>
          </a:p>
        </p:txBody>
      </p:sp>
      <p:sp>
        <p:nvSpPr>
          <p:cNvPr id="8" name="Footer Placeholder 5"/>
          <p:cNvSpPr>
            <a:spLocks noGrp="1"/>
          </p:cNvSpPr>
          <p:nvPr>
            <p:ph type="ftr" sz="quarter" idx="11"/>
          </p:nvPr>
        </p:nvSpPr>
        <p:spPr>
          <a:xfrm>
            <a:off x="148856" y="6371279"/>
            <a:ext cx="3581400" cy="365760"/>
          </a:xfrm>
        </p:spPr>
        <p:txBody>
          <a:bodyPr/>
          <a:lstStyle/>
          <a:p>
            <a:pPr algn="l"/>
            <a:r>
              <a:rPr lang="en-US" dirty="0" smtClean="0">
                <a:solidFill>
                  <a:schemeClr val="bg1"/>
                </a:solidFill>
              </a:rPr>
              <a:t>http://earthref.org/SCC</a:t>
            </a:r>
          </a:p>
        </p:txBody>
      </p:sp>
      <p:sp>
        <p:nvSpPr>
          <p:cNvPr id="9"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3368601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6396</TotalTime>
  <Words>2385</Words>
  <Application>Microsoft Office PowerPoint</Application>
  <PresentationFormat>On-screen Show (4:3)</PresentationFormat>
  <Paragraphs>237</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SCC</vt:lpstr>
      <vt:lpstr>Key Question:</vt:lpstr>
      <vt:lpstr>How to make a metamorphic rock</vt:lpstr>
      <vt:lpstr>Factors Controlling Metamorphism</vt:lpstr>
      <vt:lpstr>Pressure</vt:lpstr>
      <vt:lpstr>Directed Pressure</vt:lpstr>
      <vt:lpstr>Metamorphic Rock Textures</vt:lpstr>
      <vt:lpstr>Foliation becomes more distinct with increased temperature and pressure</vt:lpstr>
      <vt:lpstr>Effects of Hydrothermal Fluids</vt:lpstr>
      <vt:lpstr>Two Types of Metamorphism</vt:lpstr>
      <vt:lpstr>PowerPoint Presentation</vt:lpstr>
      <vt:lpstr>Metamorphism: Tectonic Settings</vt:lpstr>
      <vt:lpstr>Tectonics and the Rock Cycle:  Uplift and Erosion</vt:lpstr>
      <vt:lpstr>Overview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Natalia</cp:lastModifiedBy>
  <cp:revision>148</cp:revision>
  <cp:lastPrinted>2011-07-11T02:33:14Z</cp:lastPrinted>
  <dcterms:created xsi:type="dcterms:W3CDTF">2011-06-23T20:06:11Z</dcterms:created>
  <dcterms:modified xsi:type="dcterms:W3CDTF">2013-05-29T18:03:04Z</dcterms:modified>
</cp:coreProperties>
</file>