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7"/>
  </p:notesMasterIdLst>
  <p:sldIdLst>
    <p:sldId id="273" r:id="rId2"/>
    <p:sldId id="275" r:id="rId3"/>
    <p:sldId id="280" r:id="rId4"/>
    <p:sldId id="291" r:id="rId5"/>
    <p:sldId id="283"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CC"/>
    <a:srgbClr val="0085B3"/>
    <a:srgbClr val="008DB3"/>
    <a:srgbClr val="008DBD"/>
    <a:srgbClr val="008DC0"/>
    <a:srgbClr val="0091C0"/>
    <a:srgbClr val="0092C0"/>
    <a:srgbClr val="0099FF"/>
    <a:srgbClr val="4AA3DA"/>
    <a:srgbClr val="4A94D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82" autoAdjust="0"/>
    <p:restoredTop sz="84787" autoAdjust="0"/>
  </p:normalViewPr>
  <p:slideViewPr>
    <p:cSldViewPr snapToGrid="0" snapToObjects="1">
      <p:cViewPr varScale="1">
        <p:scale>
          <a:sx n="50" d="100"/>
          <a:sy n="50" d="100"/>
        </p:scale>
        <p:origin x="-96"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295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pubs.usgs.gov/gip/dynamic/Vigil.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youtube.com/watch?v=I_q3sAcuzI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Title Slide Notes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This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follows the sugar rock cycle activity and serves as a bridge into the use of the concept map and as a vehicle for explaining the Wilson Cycle and plate reconstructions in order to relate the rock cycle to plate tectonics.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AUTHORS: </a:t>
            </a:r>
          </a:p>
          <a:p>
            <a:r>
              <a:rPr lang="en-US" sz="1200" kern="1200" dirty="0" smtClean="0">
                <a:solidFill>
                  <a:schemeClr val="tx1"/>
                </a:solidFill>
                <a:effectLst/>
                <a:latin typeface="+mn-lt"/>
                <a:ea typeface="+mn-ea"/>
                <a:cs typeface="+mn-cs"/>
              </a:rPr>
              <a:t>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 Scripps Institution of Oceanography, Joe </a:t>
            </a:r>
            <a:r>
              <a:rPr lang="en-US" sz="1200" kern="1200" dirty="0" err="1" smtClean="0">
                <a:solidFill>
                  <a:schemeClr val="tx1"/>
                </a:solidFill>
                <a:effectLst/>
                <a:latin typeface="+mn-lt"/>
                <a:ea typeface="+mn-ea"/>
                <a:cs typeface="+mn-cs"/>
              </a:rPr>
              <a:t>Krupens</a:t>
            </a:r>
            <a:r>
              <a:rPr lang="en-US" sz="1200" kern="1200" dirty="0" smtClean="0">
                <a:solidFill>
                  <a:schemeClr val="tx1"/>
                </a:solidFill>
                <a:effectLst/>
                <a:latin typeface="+mn-lt"/>
                <a:ea typeface="+mn-ea"/>
                <a:cs typeface="+mn-cs"/>
              </a:rPr>
              <a:t> – University City High School</a:t>
            </a:r>
          </a:p>
          <a:p>
            <a:r>
              <a:rPr lang="en-US" sz="1200" kern="1200" dirty="0" smtClean="0">
                <a:solidFill>
                  <a:schemeClr val="tx1"/>
                </a:solidFill>
                <a:effectLst/>
                <a:latin typeface="+mn-lt"/>
                <a:ea typeface="+mn-ea"/>
                <a:cs typeface="+mn-cs"/>
              </a:rPr>
              <a:t>WHY: </a:t>
            </a:r>
          </a:p>
          <a:p>
            <a:r>
              <a:rPr lang="en-US" sz="1200" kern="1200" dirty="0" smtClean="0">
                <a:solidFill>
                  <a:schemeClr val="tx1"/>
                </a:solidFill>
                <a:effectLst/>
                <a:latin typeface="+mn-lt"/>
                <a:ea typeface="+mn-ea"/>
                <a:cs typeface="+mn-cs"/>
              </a:rPr>
              <a:t>Individual rock types do not exist in isolation. Rocks on the earth are constantly changing from one type to another (though often on geologic time scales of millions of years). Understanding the form and shape of the earth today is dependent on understanding of how things formed and changed previously and how they may change in the future. </a:t>
            </a:r>
          </a:p>
          <a:p>
            <a:r>
              <a:rPr lang="en-US" sz="1200" kern="1200" dirty="0" smtClean="0">
                <a:solidFill>
                  <a:schemeClr val="tx1"/>
                </a:solidFill>
                <a:effectLst/>
                <a:latin typeface="+mn-lt"/>
                <a:ea typeface="+mn-ea"/>
                <a:cs typeface="+mn-cs"/>
              </a:rPr>
              <a:t>SUMMARY (&lt; 100 words):  </a:t>
            </a:r>
          </a:p>
          <a:p>
            <a:r>
              <a:rPr lang="en-US" sz="1200" kern="1200" dirty="0" smtClean="0">
                <a:solidFill>
                  <a:schemeClr val="tx1"/>
                </a:solidFill>
                <a:effectLst/>
                <a:latin typeface="+mn-lt"/>
                <a:ea typeface="+mn-ea"/>
                <a:cs typeface="+mn-cs"/>
              </a:rPr>
              <a:t>This lesson is a summation of knowledge gained over the course of the unit bringing together the rock cycle and plate tectonics. It is a combination of activities and analysis to determine formation processes as well as classification of rocks. The first activity allows students to manipulate a proxy for rocks in order to better understand how the separate rock types discussed previously are related to each other and to plate tectonics. The second activity tests knowledge and skill in identifying and classifying rocks. Finally, the rock cycle is related to plate tectonics through the Wilson Cycle and plate reconstructions.</a:t>
            </a:r>
          </a:p>
          <a:p>
            <a:r>
              <a:rPr lang="en-US" sz="1200" kern="1200" dirty="0" smtClean="0">
                <a:solidFill>
                  <a:schemeClr val="tx1"/>
                </a:solidFill>
                <a:effectLst/>
                <a:latin typeface="+mn-lt"/>
                <a:ea typeface="+mn-ea"/>
                <a:cs typeface="+mn-cs"/>
              </a:rPr>
              <a:t>PICTURE/GRAPHICS CREDITS: </a:t>
            </a:r>
          </a:p>
          <a:p>
            <a:r>
              <a:rPr lang="en-US" sz="1200" kern="1200" dirty="0" smtClean="0">
                <a:solidFill>
                  <a:schemeClr val="tx1"/>
                </a:solidFill>
                <a:effectLst/>
                <a:latin typeface="+mn-lt"/>
                <a:ea typeface="+mn-ea"/>
                <a:cs typeface="+mn-cs"/>
              </a:rPr>
              <a:t>Image from  the Canadian Museum of Nature</a:t>
            </a:r>
          </a:p>
          <a:p>
            <a:r>
              <a:rPr lang="en-US" sz="1200" kern="1200" dirty="0" smtClean="0">
                <a:solidFill>
                  <a:schemeClr val="tx1"/>
                </a:solidFill>
                <a:effectLst/>
                <a:latin typeface="+mn-lt"/>
                <a:ea typeface="+mn-ea"/>
                <a:cs typeface="+mn-cs"/>
              </a:rPr>
              <a:t>WEBSITES USED IN THIS PRESENTATION: </a:t>
            </a:r>
          </a:p>
          <a:p>
            <a:r>
              <a:rPr lang="en-US" sz="1200" kern="1200" dirty="0" smtClean="0">
                <a:solidFill>
                  <a:schemeClr val="tx1"/>
                </a:solidFill>
                <a:effectLst/>
                <a:latin typeface="+mn-lt"/>
                <a:ea typeface="+mn-ea"/>
                <a:cs typeface="+mn-cs"/>
              </a:rPr>
              <a:t>ADDITIONAL READING: </a:t>
            </a:r>
          </a:p>
          <a:p>
            <a:r>
              <a:rPr lang="en-US" sz="1200" kern="1200" dirty="0" smtClean="0">
                <a:solidFill>
                  <a:schemeClr val="tx1"/>
                </a:solidFill>
                <a:effectLst/>
                <a:latin typeface="+mn-lt"/>
                <a:ea typeface="+mn-ea"/>
                <a:cs typeface="+mn-cs"/>
              </a:rPr>
              <a:t>A good reference book at a level for first year university geoscience students is </a:t>
            </a:r>
            <a:r>
              <a:rPr lang="en-US" sz="1200" u="sng" kern="1200" dirty="0" smtClean="0">
                <a:solidFill>
                  <a:schemeClr val="tx1"/>
                </a:solidFill>
                <a:effectLst/>
                <a:latin typeface="+mn-lt"/>
                <a:ea typeface="+mn-ea"/>
                <a:cs typeface="+mn-cs"/>
              </a:rPr>
              <a:t>Essentials of Geology,</a:t>
            </a:r>
            <a:r>
              <a:rPr lang="en-US" sz="1200" kern="1200" dirty="0" smtClean="0">
                <a:solidFill>
                  <a:schemeClr val="tx1"/>
                </a:solidFill>
                <a:effectLst/>
                <a:latin typeface="+mn-lt"/>
                <a:ea typeface="+mn-ea"/>
                <a:cs typeface="+mn-cs"/>
              </a:rPr>
              <a:t> by </a:t>
            </a:r>
            <a:r>
              <a:rPr lang="en-US" sz="1200" kern="1200" dirty="0" err="1" smtClean="0">
                <a:solidFill>
                  <a:schemeClr val="tx1"/>
                </a:solidFill>
                <a:effectLst/>
                <a:latin typeface="+mn-lt"/>
                <a:ea typeface="+mn-ea"/>
                <a:cs typeface="+mn-cs"/>
              </a:rPr>
              <a:t>Lutgens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Tarbuck</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Tasa</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CONTEXT FOR USE: </a:t>
            </a:r>
          </a:p>
          <a:p>
            <a:r>
              <a:rPr lang="en-US" sz="1200" kern="1200" dirty="0" smtClean="0">
                <a:solidFill>
                  <a:schemeClr val="tx1"/>
                </a:solidFill>
                <a:effectLst/>
                <a:latin typeface="+mn-lt"/>
                <a:ea typeface="+mn-ea"/>
                <a:cs typeface="+mn-cs"/>
              </a:rPr>
              <a:t>This is geared toward a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class with a low level of knowledge of earth science. It is meant to follow after a unit on volcanoes and the students should have prior knowledge of plate tectonics as well. This is the final part of the larger unit on rocks in general and sums up the knowledge gained over the unit by relating all the rock types to each other through different processes. This lesson is focused on activities, the first using sugar as a proxy for rock crystals/fragments in order to manipulate it in the way rocks are manipulated through different processes on the earth to change from one type to another. The second activity is a final examination identifying rocks and minerals using a guide and knowledge gained over the course of the unit. This will be used in conjunction with plate reconstruction animations to relate the rock cycle to the plate tectonics cycle known as the Wilson cycle.</a:t>
            </a:r>
          </a:p>
          <a:p>
            <a:r>
              <a:rPr lang="en-US" sz="1200" kern="1200" dirty="0" smtClean="0">
                <a:solidFill>
                  <a:schemeClr val="tx1"/>
                </a:solidFill>
                <a:effectLst/>
                <a:latin typeface="+mn-lt"/>
                <a:ea typeface="+mn-ea"/>
                <a:cs typeface="+mn-cs"/>
              </a:rPr>
              <a:t>MISCONCEPTIONS:  </a:t>
            </a:r>
          </a:p>
          <a:p>
            <a:r>
              <a:rPr lang="en-US" sz="1200" kern="1200" dirty="0" smtClean="0">
                <a:solidFill>
                  <a:schemeClr val="tx1"/>
                </a:solidFill>
                <a:effectLst/>
                <a:latin typeface="+mn-lt"/>
                <a:ea typeface="+mn-ea"/>
                <a:cs typeface="+mn-cs"/>
              </a:rPr>
              <a:t>Rock types are unrelated to each other</a:t>
            </a:r>
          </a:p>
          <a:p>
            <a:r>
              <a:rPr lang="en-US" sz="1200" kern="1200" dirty="0" smtClean="0">
                <a:solidFill>
                  <a:schemeClr val="tx1"/>
                </a:solidFill>
                <a:effectLst/>
                <a:latin typeface="+mn-lt"/>
                <a:ea typeface="+mn-ea"/>
                <a:cs typeface="+mn-cs"/>
              </a:rPr>
              <a:t>Rocks and minerals are the same; distinguishing them is not important</a:t>
            </a:r>
          </a:p>
          <a:p>
            <a:r>
              <a:rPr lang="en-US" sz="1200" kern="1200" dirty="0" smtClean="0">
                <a:solidFill>
                  <a:schemeClr val="tx1"/>
                </a:solidFill>
                <a:effectLst/>
                <a:latin typeface="+mn-lt"/>
                <a:ea typeface="+mn-ea"/>
                <a:cs typeface="+mn-cs"/>
              </a:rPr>
              <a:t>Rocks can only change to one other rock type</a:t>
            </a:r>
          </a:p>
          <a:p>
            <a:r>
              <a:rPr lang="en-US" sz="1200" kern="1200" dirty="0" smtClean="0">
                <a:solidFill>
                  <a:schemeClr val="tx1"/>
                </a:solidFill>
                <a:effectLst/>
                <a:latin typeface="+mn-lt"/>
                <a:ea typeface="+mn-ea"/>
                <a:cs typeface="+mn-cs"/>
              </a:rPr>
              <a:t>Rocks don’t change</a:t>
            </a:r>
          </a:p>
          <a:p>
            <a:r>
              <a:rPr lang="en-US" sz="1200" kern="1200" dirty="0" smtClean="0">
                <a:solidFill>
                  <a:schemeClr val="tx1"/>
                </a:solidFill>
                <a:effectLst/>
                <a:latin typeface="+mn-lt"/>
                <a:ea typeface="+mn-ea"/>
                <a:cs typeface="+mn-cs"/>
              </a:rPr>
              <a:t>EVALUATION TIPS: </a:t>
            </a:r>
          </a:p>
          <a:p>
            <a:r>
              <a:rPr lang="en-US" sz="1200" kern="1200" dirty="0" smtClean="0">
                <a:solidFill>
                  <a:schemeClr val="tx1"/>
                </a:solidFill>
                <a:effectLst/>
                <a:latin typeface="+mn-lt"/>
                <a:ea typeface="+mn-ea"/>
                <a:cs typeface="+mn-cs"/>
              </a:rPr>
              <a:t>For this lesson students fill out the worksheet with the sugar rock cycle activity and then fill in the concept map of the rock cycle after a brief introduction to the concept map by the instructor using the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presentation. Students also fill in a sheet comprising of their final rock identification including their own descriptions, their determinations of rock type and sub-category of rock type each rock corresponds to as well as a rock name based on the previous information.</a:t>
            </a:r>
          </a:p>
          <a:p>
            <a:r>
              <a:rPr lang="en-US" sz="1200" kern="1200" dirty="0" smtClean="0">
                <a:solidFill>
                  <a:schemeClr val="tx1"/>
                </a:solidFill>
                <a:effectLst/>
                <a:latin typeface="+mn-lt"/>
                <a:ea typeface="+mn-ea"/>
                <a:cs typeface="+mn-cs"/>
              </a:rPr>
              <a:t>TEACHING NOTES.  This unit is formulated to fit a format using the 5 “E” learning method. Students “engage” when questioned about the relationship between all the rock types they learned about. Following this, the sugar rock cycle activity is introduced where students “explore” a particular set of steps in the rock cycle. Students then “explain” what they have learned using the two rock cycle worksheets. To “extend”, the students apply their new knowledge to a second activity, the final rock identification and classification, and finally they are “evaluated” through their written assignments.</a:t>
            </a:r>
            <a:endParaRPr lang="en-US" sz="1200" kern="1200" dirty="0">
              <a:solidFill>
                <a:schemeClr val="tx1"/>
              </a:solidFill>
              <a:effectLst/>
              <a:latin typeface="+mn-lt"/>
              <a:ea typeface="+mn-ea"/>
              <a:cs typeface="+mn-cs"/>
            </a:endParaRPr>
          </a:p>
        </p:txBody>
      </p:sp>
      <p:sp>
        <p:nvSpPr>
          <p:cNvPr id="2150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4AAF007-0250-424E-9A8F-AF7EC0652F4C}"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Introduction to the Rock Cycle Concept Map</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slide serves as a guide to the students as to how to start filling in the concept map. </a:t>
            </a:r>
          </a:p>
          <a:p>
            <a:r>
              <a:rPr lang="en-US" sz="1200" kern="1200" dirty="0" smtClean="0">
                <a:solidFill>
                  <a:schemeClr val="tx1"/>
                </a:solidFill>
                <a:effectLst/>
                <a:latin typeface="+mn-lt"/>
                <a:ea typeface="+mn-ea"/>
                <a:cs typeface="+mn-cs"/>
              </a:rPr>
              <a:t>Before handing out the concept map, have students help determine what the main items should be. They should remember the three rock types (these appear first in the </a:t>
            </a:r>
            <a:r>
              <a:rPr lang="en-US" sz="1200" kern="1200" dirty="0" err="1" smtClean="0">
                <a:solidFill>
                  <a:schemeClr val="tx1"/>
                </a:solidFill>
                <a:effectLst/>
                <a:latin typeface="+mn-lt"/>
                <a:ea typeface="+mn-ea"/>
                <a:cs typeface="+mn-cs"/>
              </a:rPr>
              <a:t>ppt</a:t>
            </a:r>
            <a:r>
              <a:rPr lang="en-US" sz="1200" kern="1200" dirty="0" smtClean="0">
                <a:solidFill>
                  <a:schemeClr val="tx1"/>
                </a:solidFill>
                <a:effectLst/>
                <a:latin typeface="+mn-lt"/>
                <a:ea typeface="+mn-ea"/>
                <a:cs typeface="+mn-cs"/>
              </a:rPr>
              <a:t> animation). Next, students should determine how they are related. For example, how can you change an igneous rock into a sedimentary rock (i.e. is it possible to use one process to affect this change)? You first need to make a sediment from the igneous rock and then the sediment can be changed into sedimentary rock (so you need sediment to be added to the cycle). Again, to make an igneous rock, you need a magma, so you need to produce a magma from other rock first (so you need to add magma to the cycle). Therefore you can move clockwise and use one process to transform each element into the next one. The next slide will be used help determine which processes are used in this transformation.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D7316238-F563-4E9D-9F5F-A97715E2ECAC}"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Processes by which rock types can transform into other rock types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slide helps determine which processes are used to transform rocks from one type to another using the clockwise cycle starting from igneous rock. Students give ideas and once they determine the correct answer, the teacher may click in the </a:t>
            </a:r>
            <a:r>
              <a:rPr lang="en-US" sz="1200" kern="1200" dirty="0" err="1" smtClean="0">
                <a:solidFill>
                  <a:schemeClr val="tx1"/>
                </a:solidFill>
                <a:effectLst/>
                <a:latin typeface="+mn-lt"/>
                <a:ea typeface="+mn-ea"/>
                <a:cs typeface="+mn-cs"/>
              </a:rPr>
              <a:t>powerpoint</a:t>
            </a:r>
            <a:r>
              <a:rPr lang="en-US" sz="1200" kern="1200" dirty="0" smtClean="0">
                <a:solidFill>
                  <a:schemeClr val="tx1"/>
                </a:solidFill>
                <a:effectLst/>
                <a:latin typeface="+mn-lt"/>
                <a:ea typeface="+mn-ea"/>
                <a:cs typeface="+mn-cs"/>
              </a:rPr>
              <a:t> to get the subcategories and processes to appear. They appear in order from the top of the page.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133171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Repeat of previous slide within the concept map</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slide reiterates the points covered in the previous slide. The clockwise cycle from igneous rock is supplied and students should name the processes for each arrow in the cycle. Teacher may click on each box to get the processes to appear within once the students name it (they appear in order starting from the top in clockwise rotation). Once the students determine the five different processes, they will be able to fill out their own concept maps with the correct processes.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D7316238-F563-4E9D-9F5F-A97715E2ECAC}"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Wilson Cycle – relation of rock cycle to plate tectonics</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Several times in the history of the earth all the continents have come together to form a supercontinent. Continental rifting causes the supercontinent to break up and a new ocean basin to form in between the separate continents (this is similar to what happened in the Gulf of California – it is now spreading apart with Baja California on one side and the rest of Mexico on the other). At some point the spreading lasts long enough for the ocean crust at the edge of the continent to age and sink and start to </a:t>
            </a:r>
            <a:r>
              <a:rPr lang="en-US" sz="1200" kern="1200" dirty="0" err="1" smtClean="0">
                <a:solidFill>
                  <a:schemeClr val="tx1"/>
                </a:solidFill>
                <a:effectLst/>
                <a:latin typeface="+mn-lt"/>
                <a:ea typeface="+mn-ea"/>
                <a:cs typeface="+mn-cs"/>
              </a:rPr>
              <a:t>subduct</a:t>
            </a:r>
            <a:r>
              <a:rPr lang="en-US" sz="1200" kern="1200" dirty="0" smtClean="0">
                <a:solidFill>
                  <a:schemeClr val="tx1"/>
                </a:solidFill>
                <a:effectLst/>
                <a:latin typeface="+mn-lt"/>
                <a:ea typeface="+mn-ea"/>
                <a:cs typeface="+mn-cs"/>
              </a:rPr>
              <a:t>, causing a change in tectonic environments. This onset of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causes the ocean basin to start to shrink and contract, bringing the continents closer together. Under certain conditions, the continents continue to approach one another until they collide in a continent-continent collision creating one large continent once more. This process occurs on a large scale, starting with supercontinents but also within each continent that breaks off from the supercontinent. </a:t>
            </a:r>
          </a:p>
          <a:p>
            <a:r>
              <a:rPr lang="en-US" sz="1200" kern="1200" dirty="0" smtClean="0">
                <a:solidFill>
                  <a:schemeClr val="tx1"/>
                </a:solidFill>
                <a:effectLst/>
                <a:latin typeface="+mn-lt"/>
                <a:ea typeface="+mn-ea"/>
                <a:cs typeface="+mn-cs"/>
              </a:rPr>
              <a:t>The Wilson cycle (this tectonic cycle) also is related to the rock cycle as different rocks form in different tectonic settings. Over the course of earth’s history, one location may have experienced many different environments and thus, many different rock types. </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The link connects to a </a:t>
            </a:r>
            <a:r>
              <a:rPr lang="en-US" sz="1200" kern="1200" dirty="0" err="1" smtClean="0">
                <a:solidFill>
                  <a:schemeClr val="tx1"/>
                </a:solidFill>
                <a:effectLst/>
                <a:latin typeface="+mn-lt"/>
                <a:ea typeface="+mn-ea"/>
                <a:cs typeface="+mn-cs"/>
              </a:rPr>
              <a:t>youtube</a:t>
            </a:r>
            <a:r>
              <a:rPr lang="en-US" sz="1200" kern="1200" dirty="0" smtClean="0">
                <a:solidFill>
                  <a:schemeClr val="tx1"/>
                </a:solidFill>
                <a:effectLst/>
                <a:latin typeface="+mn-lt"/>
                <a:ea typeface="+mn-ea"/>
                <a:cs typeface="+mn-cs"/>
              </a:rPr>
              <a:t> video animation of the Wilson cycle.</a:t>
            </a:r>
          </a:p>
          <a:p>
            <a:r>
              <a:rPr lang="en-US" sz="1200" kern="1200" dirty="0" smtClean="0">
                <a:solidFill>
                  <a:schemeClr val="tx1"/>
                </a:solidFill>
                <a:effectLst/>
                <a:latin typeface="+mn-lt"/>
                <a:ea typeface="+mn-ea"/>
                <a:cs typeface="+mn-cs"/>
              </a:rPr>
              <a:t> </a:t>
            </a:r>
          </a:p>
          <a:p>
            <a:r>
              <a:rPr lang="pl-PL" sz="1200" kern="1200" dirty="0" smtClean="0">
                <a:solidFill>
                  <a:schemeClr val="tx1"/>
                </a:solidFill>
                <a:effectLst/>
                <a:latin typeface="+mn-lt"/>
                <a:ea typeface="+mn-ea"/>
                <a:cs typeface="+mn-cs"/>
              </a:rPr>
              <a:t>Diagram from</a:t>
            </a:r>
            <a:endParaRPr lang="en-US" sz="1200" kern="1200" dirty="0" smtClean="0">
              <a:solidFill>
                <a:schemeClr val="tx1"/>
              </a:solidFill>
              <a:effectLst/>
              <a:latin typeface="+mn-lt"/>
              <a:ea typeface="+mn-ea"/>
              <a:cs typeface="+mn-cs"/>
            </a:endParaRPr>
          </a:p>
          <a:p>
            <a:r>
              <a:rPr lang="pl-PL" sz="1200" u="sng" kern="1200" dirty="0" smtClean="0">
                <a:solidFill>
                  <a:schemeClr val="tx1"/>
                </a:solidFill>
                <a:effectLst/>
                <a:latin typeface="+mn-lt"/>
                <a:ea typeface="+mn-ea"/>
                <a:cs typeface="+mn-cs"/>
                <a:hlinkClick r:id="rId3"/>
              </a:rPr>
              <a:t>http://pubs.usgs.gov/gip/dynamic/Vigil.html</a:t>
            </a:r>
            <a:endParaRPr lang="en-US"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Animation from </a:t>
            </a:r>
            <a:r>
              <a:rPr lang="en-US" sz="1200" u="sng" kern="1200" smtClean="0">
                <a:solidFill>
                  <a:schemeClr val="tx1"/>
                </a:solidFill>
                <a:effectLst/>
                <a:latin typeface="+mn-lt"/>
                <a:ea typeface="+mn-ea"/>
                <a:cs typeface="+mn-cs"/>
                <a:hlinkClick r:id="rId4"/>
              </a:rPr>
              <a:t>http://www.youtube.com/watch?v=I_q3sAcuzIY</a:t>
            </a:r>
            <a:r>
              <a:rPr lang="en-US" sz="1200" kern="1200" smtClean="0">
                <a:solidFill>
                  <a:schemeClr val="tx1"/>
                </a:solidFill>
                <a:effectLst/>
                <a:latin typeface="+mn-lt"/>
                <a:ea typeface="+mn-ea"/>
                <a:cs typeface="+mn-cs"/>
              </a:rPr>
              <a:t>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57F5F95A-206F-449F-86BF-B7047BFB6B65}" type="slidenum">
              <a:rPr lang="en-US" smtClean="0"/>
              <a:pPr>
                <a:defRPr/>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82DD99E-4AB1-4C26-92E3-0CCEC11D8FB6}" type="datetimeFigureOut">
              <a:rPr lang="en-US"/>
              <a:pPr>
                <a:defRPr/>
              </a:pPr>
              <a:t>5/28/2013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1ADF1B0-26FF-4B56-A8FA-8CF9E765D18F}" type="slidenum">
              <a:rPr lang="en-US"/>
              <a:pPr>
                <a:defRPr/>
              </a:pPr>
              <a:t>‹#›</a:t>
            </a:fld>
            <a:endParaRPr lang="en-US"/>
          </a:p>
        </p:txBody>
      </p:sp>
    </p:spTree>
    <p:extLst>
      <p:ext uri="{BB962C8B-B14F-4D97-AF65-F5344CB8AC3E}">
        <p14:creationId xmlns:p14="http://schemas.microsoft.com/office/powerpoint/2010/main" val="26712149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esminfo.prenhall.com/science/geoanimations/animations/35_VolcanicAct.html"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www.youtube.com/watch?v=I_q3sAcuzIY" TargetMode="External"/><Relationship Id="rId4" Type="http://schemas.openxmlformats.org/officeDocument/2006/relationships/image" Target="../media/image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1" name="Title 1"/>
          <p:cNvSpPr>
            <a:spLocks noGrp="1"/>
          </p:cNvSpPr>
          <p:nvPr>
            <p:ph type="ctrTitle"/>
          </p:nvPr>
        </p:nvSpPr>
        <p:spPr>
          <a:xfrm>
            <a:off x="685800" y="0"/>
            <a:ext cx="7772400" cy="866274"/>
          </a:xfrm>
        </p:spPr>
        <p:txBody>
          <a:bodyPr/>
          <a:lstStyle/>
          <a:p>
            <a:pPr eaLnBrk="1" hangingPunct="1"/>
            <a:r>
              <a:rPr lang="en-US" dirty="0" smtClean="0">
                <a:solidFill>
                  <a:schemeClr val="bg1"/>
                </a:solidFill>
              </a:rPr>
              <a:t>Rock Cycle</a:t>
            </a:r>
          </a:p>
        </p:txBody>
      </p:sp>
      <p:sp>
        <p:nvSpPr>
          <p:cNvPr id="6" name="Footer Placeholder 3"/>
          <p:cNvSpPr txBox="1">
            <a:spLocks/>
          </p:cNvSpPr>
          <p:nvPr/>
        </p:nvSpPr>
        <p:spPr>
          <a:xfrm>
            <a:off x="163040" y="6569670"/>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7" name="Date Placeholder 4"/>
          <p:cNvSpPr>
            <a:spLocks noGrp="1"/>
          </p:cNvSpPr>
          <p:nvPr>
            <p:ph type="dt" sz="half" idx="10"/>
          </p:nvPr>
        </p:nvSpPr>
        <p:spPr>
          <a:xfrm>
            <a:off x="5932960" y="6563806"/>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272427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7030400" y="1904445"/>
            <a:ext cx="1646238" cy="1463675"/>
            <a:chOff x="7030400" y="1904445"/>
            <a:chExt cx="1646238" cy="1463675"/>
          </a:xfrm>
        </p:grpSpPr>
        <p:sp>
          <p:nvSpPr>
            <p:cNvPr id="21531" name="Oval 27"/>
            <p:cNvSpPr>
              <a:spLocks noChangeArrowheads="1"/>
            </p:cNvSpPr>
            <p:nvPr/>
          </p:nvSpPr>
          <p:spPr bwMode="auto">
            <a:xfrm>
              <a:off x="7030400" y="1904445"/>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14" name="Text Box 10"/>
            <p:cNvSpPr txBox="1">
              <a:spLocks noChangeArrowheads="1"/>
            </p:cNvSpPr>
            <p:nvPr/>
          </p:nvSpPr>
          <p:spPr bwMode="auto">
            <a:xfrm>
              <a:off x="7214551" y="2408976"/>
              <a:ext cx="1279524" cy="4286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4F6228"/>
                  </a:solidFill>
                  <a:effectLst/>
                  <a:latin typeface="Arial" pitchFamily="34" charset="0"/>
                  <a:ea typeface="Times New Roman" pitchFamily="18" charset="0"/>
                </a:rPr>
                <a:t>SEDIMENT</a:t>
              </a:r>
              <a:endParaRPr kumimoji="0" lang="en-US" sz="1800" b="0" i="0" u="none" strike="noStrike" cap="none" normalizeH="0" baseline="0" dirty="0" smtClean="0">
                <a:ln>
                  <a:noFill/>
                </a:ln>
                <a:solidFill>
                  <a:schemeClr val="tx1"/>
                </a:solidFill>
                <a:effectLst/>
                <a:latin typeface="Arial" pitchFamily="34" charset="0"/>
              </a:endParaRPr>
            </a:p>
          </p:txBody>
        </p:sp>
      </p:grpSp>
      <p:grpSp>
        <p:nvGrpSpPr>
          <p:cNvPr id="60" name="Group 59"/>
          <p:cNvGrpSpPr/>
          <p:nvPr/>
        </p:nvGrpSpPr>
        <p:grpSpPr>
          <a:xfrm>
            <a:off x="447037" y="2172733"/>
            <a:ext cx="1646238" cy="1463675"/>
            <a:chOff x="447037" y="2172733"/>
            <a:chExt cx="1646238" cy="1463675"/>
          </a:xfrm>
        </p:grpSpPr>
        <p:sp>
          <p:nvSpPr>
            <p:cNvPr id="21527" name="Oval 23"/>
            <p:cNvSpPr>
              <a:spLocks noChangeArrowheads="1"/>
            </p:cNvSpPr>
            <p:nvPr/>
          </p:nvSpPr>
          <p:spPr bwMode="auto">
            <a:xfrm>
              <a:off x="447037" y="2172733"/>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06" name="Text Box 2"/>
            <p:cNvSpPr txBox="1">
              <a:spLocks noChangeArrowheads="1"/>
            </p:cNvSpPr>
            <p:nvPr/>
          </p:nvSpPr>
          <p:spPr bwMode="auto">
            <a:xfrm>
              <a:off x="629600" y="2661302"/>
              <a:ext cx="1281113" cy="4286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3300"/>
                  </a:solidFill>
                  <a:effectLst/>
                  <a:latin typeface="Arial" pitchFamily="34" charset="0"/>
                  <a:ea typeface="Times New Roman" pitchFamily="18" charset="0"/>
                </a:rPr>
                <a:t>MAGMA</a:t>
              </a:r>
              <a:endParaRPr kumimoji="0" lang="en-US" sz="1800" b="0" i="0" u="none" strike="noStrike" cap="none" normalizeH="0" baseline="0" dirty="0" smtClean="0">
                <a:ln>
                  <a:noFill/>
                </a:ln>
                <a:solidFill>
                  <a:schemeClr val="tx1"/>
                </a:solidFill>
                <a:effectLst/>
                <a:latin typeface="Arial" pitchFamily="34" charset="0"/>
              </a:endParaRPr>
            </a:p>
          </p:txBody>
        </p:sp>
      </p:grpSp>
      <p:grpSp>
        <p:nvGrpSpPr>
          <p:cNvPr id="53" name="Group 52"/>
          <p:cNvGrpSpPr/>
          <p:nvPr/>
        </p:nvGrpSpPr>
        <p:grpSpPr>
          <a:xfrm>
            <a:off x="1636075" y="4915933"/>
            <a:ext cx="1646238" cy="1463675"/>
            <a:chOff x="1636075" y="4915933"/>
            <a:chExt cx="1646238" cy="1463675"/>
          </a:xfrm>
        </p:grpSpPr>
        <p:sp>
          <p:nvSpPr>
            <p:cNvPr id="21529" name="Oval 25"/>
            <p:cNvSpPr>
              <a:spLocks noChangeArrowheads="1"/>
            </p:cNvSpPr>
            <p:nvPr/>
          </p:nvSpPr>
          <p:spPr bwMode="auto">
            <a:xfrm>
              <a:off x="1636075" y="4915933"/>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18" name="Text Box 14"/>
            <p:cNvSpPr txBox="1">
              <a:spLocks noChangeArrowheads="1"/>
            </p:cNvSpPr>
            <p:nvPr/>
          </p:nvSpPr>
          <p:spPr bwMode="auto">
            <a:xfrm>
              <a:off x="1799588" y="5434064"/>
              <a:ext cx="1317625" cy="4286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7030A0"/>
                  </a:solidFill>
                  <a:effectLst/>
                  <a:latin typeface="Arial" pitchFamily="34" charset="0"/>
                  <a:ea typeface="Times New Roman" pitchFamily="18" charset="0"/>
                </a:rPr>
                <a:t>METAMORPHIC ROCK</a:t>
              </a:r>
              <a:endParaRPr kumimoji="0" lang="en-US" sz="1800" b="0" i="0" u="none" strike="noStrike" cap="none" normalizeH="0" baseline="0" dirty="0" smtClean="0">
                <a:ln>
                  <a:noFill/>
                </a:ln>
                <a:solidFill>
                  <a:schemeClr val="tx1"/>
                </a:solidFill>
                <a:effectLst/>
                <a:latin typeface="Arial" pitchFamily="34" charset="0"/>
              </a:endParaRPr>
            </a:p>
          </p:txBody>
        </p:sp>
      </p:grpSp>
      <p:grpSp>
        <p:nvGrpSpPr>
          <p:cNvPr id="54" name="Group 53"/>
          <p:cNvGrpSpPr/>
          <p:nvPr/>
        </p:nvGrpSpPr>
        <p:grpSpPr>
          <a:xfrm>
            <a:off x="5920738" y="4825445"/>
            <a:ext cx="1646237" cy="1463675"/>
            <a:chOff x="5920738" y="4825445"/>
            <a:chExt cx="1646237" cy="1463675"/>
          </a:xfrm>
        </p:grpSpPr>
        <p:sp>
          <p:nvSpPr>
            <p:cNvPr id="21534" name="Oval 30"/>
            <p:cNvSpPr>
              <a:spLocks noChangeArrowheads="1"/>
            </p:cNvSpPr>
            <p:nvPr/>
          </p:nvSpPr>
          <p:spPr bwMode="auto">
            <a:xfrm>
              <a:off x="5920738" y="4825445"/>
              <a:ext cx="1646237"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05" name="Text Box 1"/>
            <p:cNvSpPr txBox="1">
              <a:spLocks noChangeArrowheads="1"/>
            </p:cNvSpPr>
            <p:nvPr/>
          </p:nvSpPr>
          <p:spPr bwMode="auto">
            <a:xfrm>
              <a:off x="6103300" y="5369421"/>
              <a:ext cx="1281113" cy="4286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948A54"/>
                  </a:solidFill>
                  <a:effectLst/>
                  <a:latin typeface="Arial" pitchFamily="34" charset="0"/>
                  <a:ea typeface="Times New Roman" pitchFamily="18" charset="0"/>
                </a:rPr>
                <a:t>SEDIMENTARY ROCK</a:t>
              </a: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55" name="Rectangle 54"/>
          <p:cNvSpPr/>
          <p:nvPr/>
        </p:nvSpPr>
        <p:spPr>
          <a:xfrm>
            <a:off x="3562351" y="304800"/>
            <a:ext cx="2214562" cy="1214437"/>
          </a:xfrm>
          <a:prstGeom prst="rect">
            <a:avLst/>
          </a:prstGeom>
          <a:solidFill>
            <a:schemeClr val="bg1"/>
          </a:solidFill>
          <a:ln>
            <a:noFill/>
          </a:ln>
          <a:effectLst/>
          <a:scene3d>
            <a:camera prst="orthographicFront" fov="0">
              <a:rot lat="0" lon="0" rev="0"/>
            </a:camera>
            <a:lightRig rig="threePt" dir="t">
              <a:rot lat="0" lon="0" rev="0"/>
            </a:lightRig>
          </a:scene3d>
          <a:sp3d prstMaterial="matte">
            <a:contourClr>
              <a:schemeClr val="bg1"/>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172240" y="1077358"/>
            <a:ext cx="8805672" cy="351790"/>
          </a:xfrm>
          <a:prstGeom prst="rect">
            <a:avLst/>
          </a:prstGeom>
          <a:solidFill>
            <a:schemeClr val="bg1"/>
          </a:solidFill>
          <a:ln>
            <a:noFill/>
          </a:ln>
          <a:effectLst/>
          <a:scene3d>
            <a:camera prst="orthographicFront" fov="0">
              <a:rot lat="0" lon="0" rev="0"/>
            </a:camera>
            <a:lightRig rig="threePt" dir="t">
              <a:rot lat="0" lon="0" rev="0"/>
            </a:lightRig>
          </a:scene3d>
          <a:sp3d prstMaterial="matte">
            <a:contourClr>
              <a:schemeClr val="bg1"/>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9"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21523" name="Line 19"/>
          <p:cNvSpPr>
            <a:spLocks noChangeShapeType="1"/>
          </p:cNvSpPr>
          <p:nvPr/>
        </p:nvSpPr>
        <p:spPr bwMode="auto">
          <a:xfrm flipV="1">
            <a:off x="1453040" y="697151"/>
            <a:ext cx="2349500" cy="149066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6" name="Line 32"/>
          <p:cNvSpPr>
            <a:spLocks noChangeShapeType="1"/>
          </p:cNvSpPr>
          <p:nvPr/>
        </p:nvSpPr>
        <p:spPr bwMode="auto">
          <a:xfrm>
            <a:off x="5488938" y="893208"/>
            <a:ext cx="1725612" cy="1279525"/>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8" name="Line 34"/>
          <p:cNvSpPr>
            <a:spLocks noChangeShapeType="1"/>
          </p:cNvSpPr>
          <p:nvPr/>
        </p:nvSpPr>
        <p:spPr bwMode="auto">
          <a:xfrm flipH="1">
            <a:off x="7444738" y="3371295"/>
            <a:ext cx="569912" cy="175736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9" name="Line 15"/>
          <p:cNvSpPr>
            <a:spLocks noChangeShapeType="1"/>
          </p:cNvSpPr>
          <p:nvPr/>
        </p:nvSpPr>
        <p:spPr bwMode="auto">
          <a:xfrm flipH="1">
            <a:off x="3282313" y="5647770"/>
            <a:ext cx="2638425"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5" name="Line 31"/>
          <p:cNvSpPr>
            <a:spLocks noChangeShapeType="1"/>
          </p:cNvSpPr>
          <p:nvPr/>
        </p:nvSpPr>
        <p:spPr bwMode="auto">
          <a:xfrm flipH="1" flipV="1">
            <a:off x="1544000" y="3636408"/>
            <a:ext cx="549275" cy="13716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20" name="Line 16"/>
          <p:cNvSpPr>
            <a:spLocks noChangeShapeType="1"/>
          </p:cNvSpPr>
          <p:nvPr/>
        </p:nvSpPr>
        <p:spPr bwMode="auto">
          <a:xfrm flipH="1">
            <a:off x="2627790" y="1326595"/>
            <a:ext cx="1609725" cy="358933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7" name="Line 13"/>
          <p:cNvSpPr>
            <a:spLocks noChangeShapeType="1"/>
          </p:cNvSpPr>
          <p:nvPr/>
        </p:nvSpPr>
        <p:spPr bwMode="auto">
          <a:xfrm flipV="1">
            <a:off x="2921950" y="2680733"/>
            <a:ext cx="4108450" cy="235743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7" name="Line 33"/>
          <p:cNvSpPr>
            <a:spLocks noChangeShapeType="1"/>
          </p:cNvSpPr>
          <p:nvPr/>
        </p:nvSpPr>
        <p:spPr bwMode="auto">
          <a:xfrm flipH="1" flipV="1">
            <a:off x="2161537" y="2819671"/>
            <a:ext cx="3941763" cy="22860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6" name="Line 12"/>
          <p:cNvSpPr>
            <a:spLocks noChangeShapeType="1"/>
          </p:cNvSpPr>
          <p:nvPr/>
        </p:nvSpPr>
        <p:spPr bwMode="auto">
          <a:xfrm flipV="1">
            <a:off x="6744650" y="3220483"/>
            <a:ext cx="571500" cy="1604962"/>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5" name="Text Box 11"/>
          <p:cNvSpPr txBox="1">
            <a:spLocks noChangeArrowheads="1"/>
          </p:cNvSpPr>
          <p:nvPr/>
        </p:nvSpPr>
        <p:spPr bwMode="auto">
          <a:xfrm>
            <a:off x="5146510" y="3185557"/>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3" name="Text Box 9"/>
          <p:cNvSpPr txBox="1">
            <a:spLocks noChangeArrowheads="1"/>
          </p:cNvSpPr>
          <p:nvPr/>
        </p:nvSpPr>
        <p:spPr bwMode="auto">
          <a:xfrm>
            <a:off x="6165213" y="3733245"/>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39" name="Text Box 35"/>
          <p:cNvSpPr txBox="1">
            <a:spLocks noChangeArrowheads="1"/>
          </p:cNvSpPr>
          <p:nvPr/>
        </p:nvSpPr>
        <p:spPr bwMode="auto">
          <a:xfrm>
            <a:off x="5700075" y="1326595"/>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2" name="Text Box 8"/>
          <p:cNvSpPr txBox="1">
            <a:spLocks noChangeArrowheads="1"/>
          </p:cNvSpPr>
          <p:nvPr/>
        </p:nvSpPr>
        <p:spPr bwMode="auto">
          <a:xfrm>
            <a:off x="7293925" y="4280932"/>
            <a:ext cx="1382713"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21" name="Text Box 17"/>
          <p:cNvSpPr txBox="1">
            <a:spLocks noChangeArrowheads="1"/>
          </p:cNvSpPr>
          <p:nvPr/>
        </p:nvSpPr>
        <p:spPr bwMode="auto">
          <a:xfrm>
            <a:off x="2017075" y="1077358"/>
            <a:ext cx="1477962"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1" name="Text Box 7"/>
          <p:cNvSpPr txBox="1">
            <a:spLocks noChangeArrowheads="1"/>
          </p:cNvSpPr>
          <p:nvPr/>
        </p:nvSpPr>
        <p:spPr bwMode="auto">
          <a:xfrm>
            <a:off x="3021168" y="2819671"/>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40" name="Text Box 36"/>
          <p:cNvSpPr txBox="1">
            <a:spLocks noChangeArrowheads="1"/>
          </p:cNvSpPr>
          <p:nvPr/>
        </p:nvSpPr>
        <p:spPr bwMode="auto">
          <a:xfrm>
            <a:off x="1136013" y="4098370"/>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41" name="Text Box 37"/>
          <p:cNvSpPr txBox="1">
            <a:spLocks noChangeArrowheads="1"/>
          </p:cNvSpPr>
          <p:nvPr/>
        </p:nvSpPr>
        <p:spPr bwMode="auto">
          <a:xfrm>
            <a:off x="4014150" y="5469020"/>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0" name="Line 6"/>
          <p:cNvSpPr>
            <a:spLocks noChangeShapeType="1"/>
          </p:cNvSpPr>
          <p:nvPr/>
        </p:nvSpPr>
        <p:spPr bwMode="auto">
          <a:xfrm flipH="1">
            <a:off x="2017075" y="2494995"/>
            <a:ext cx="5013325" cy="9366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09" name="Text Box 5"/>
          <p:cNvSpPr txBox="1">
            <a:spLocks noChangeArrowheads="1"/>
          </p:cNvSpPr>
          <p:nvPr/>
        </p:nvSpPr>
        <p:spPr bwMode="auto">
          <a:xfrm>
            <a:off x="4653912" y="2315608"/>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08" name="Text Box 4"/>
          <p:cNvSpPr txBox="1">
            <a:spLocks noChangeArrowheads="1"/>
          </p:cNvSpPr>
          <p:nvPr/>
        </p:nvSpPr>
        <p:spPr bwMode="auto">
          <a:xfrm>
            <a:off x="3202937" y="3636408"/>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22" name="Line 18"/>
          <p:cNvSpPr>
            <a:spLocks noChangeShapeType="1"/>
          </p:cNvSpPr>
          <p:nvPr/>
        </p:nvSpPr>
        <p:spPr bwMode="auto">
          <a:xfrm flipH="1">
            <a:off x="1878169" y="1326594"/>
            <a:ext cx="2087562" cy="106445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07" name="Text Box 3"/>
          <p:cNvSpPr txBox="1">
            <a:spLocks noChangeArrowheads="1"/>
          </p:cNvSpPr>
          <p:nvPr/>
        </p:nvSpPr>
        <p:spPr bwMode="auto">
          <a:xfrm>
            <a:off x="2381405" y="1721882"/>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42" name="Rectangle 38"/>
          <p:cNvSpPr>
            <a:spLocks noChangeArrowheads="1"/>
          </p:cNvSpPr>
          <p:nvPr/>
        </p:nvSpPr>
        <p:spPr bwMode="auto">
          <a:xfrm>
            <a:off x="493075" y="16137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56" name="Group 55"/>
          <p:cNvGrpSpPr/>
          <p:nvPr/>
        </p:nvGrpSpPr>
        <p:grpSpPr>
          <a:xfrm>
            <a:off x="3842700" y="170896"/>
            <a:ext cx="1646238" cy="1463675"/>
            <a:chOff x="3842700" y="161370"/>
            <a:chExt cx="1646238" cy="1463675"/>
          </a:xfrm>
        </p:grpSpPr>
        <p:sp>
          <p:nvSpPr>
            <p:cNvPr id="57" name="Oval 21"/>
            <p:cNvSpPr>
              <a:spLocks noChangeArrowheads="1"/>
            </p:cNvSpPr>
            <p:nvPr/>
          </p:nvSpPr>
          <p:spPr bwMode="auto">
            <a:xfrm>
              <a:off x="3842700" y="161370"/>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Text Box 20"/>
            <p:cNvSpPr txBox="1">
              <a:spLocks noChangeArrowheads="1"/>
            </p:cNvSpPr>
            <p:nvPr/>
          </p:nvSpPr>
          <p:spPr bwMode="auto">
            <a:xfrm>
              <a:off x="4026850" y="662068"/>
              <a:ext cx="1279525" cy="4286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Arial" pitchFamily="34" charset="0"/>
                  <a:ea typeface="Times New Roman" pitchFamily="18" charset="0"/>
                </a:rPr>
                <a:t>IGNEOUS ROCK</a:t>
              </a:r>
              <a:endParaRPr kumimoji="0" lang="en-US" sz="1800" b="0" i="0" u="none" strike="noStrike" cap="none" normalizeH="0" baseline="0" dirty="0" smtClean="0">
                <a:ln>
                  <a:noFill/>
                </a:ln>
                <a:solidFill>
                  <a:schemeClr val="tx1"/>
                </a:solidFill>
                <a:effectLst/>
                <a:latin typeface="Arial" pitchFamily="34" charset="0"/>
              </a:endParaRPr>
            </a:p>
          </p:txBody>
        </p:sp>
      </p:grpSp>
    </p:spTree>
    <p:extLst>
      <p:ext uri="{BB962C8B-B14F-4D97-AF65-F5344CB8AC3E}">
        <p14:creationId xmlns:p14="http://schemas.microsoft.com/office/powerpoint/2010/main" val="252521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00"/>
                                        <p:tgtEl>
                                          <p:spTgt spid="56"/>
                                        </p:tgtEl>
                                      </p:cBhvr>
                                    </p:animEffect>
                                  </p:childTnLst>
                                </p:cTn>
                              </p:par>
                              <p:par>
                                <p:cTn id="8" presetID="22" presetClass="entr" presetSubtype="4" fill="hold" nodeType="withEffect">
                                  <p:stCondLst>
                                    <p:cond delay="0"/>
                                  </p:stCondLst>
                                  <p:childTnLst>
                                    <p:set>
                                      <p:cBhvr>
                                        <p:cTn id="9" dur="1" fill="hold">
                                          <p:stCondLst>
                                            <p:cond delay="0"/>
                                          </p:stCondLst>
                                        </p:cTn>
                                        <p:tgtEl>
                                          <p:spTgt spid="54"/>
                                        </p:tgtEl>
                                        <p:attrNameLst>
                                          <p:attrName>style.visibility</p:attrName>
                                        </p:attrNameLst>
                                      </p:cBhvr>
                                      <p:to>
                                        <p:strVal val="visible"/>
                                      </p:to>
                                    </p:set>
                                    <p:animEffect transition="in" filter="wipe(down)">
                                      <p:cBhvr>
                                        <p:cTn id="10" dur="500"/>
                                        <p:tgtEl>
                                          <p:spTgt spid="54"/>
                                        </p:tgtEl>
                                      </p:cBhvr>
                                    </p:animEffect>
                                  </p:childTnLst>
                                </p:cTn>
                              </p:par>
                              <p:par>
                                <p:cTn id="11" presetID="22" presetClass="entr" presetSubtype="4"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down)">
                                      <p:cBhvr>
                                        <p:cTn id="13" dur="500"/>
                                        <p:tgtEl>
                                          <p:spTgt spid="5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1000"/>
                                        <p:tgtEl>
                                          <p:spTgt spid="5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10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536"/>
                                        </p:tgtEl>
                                        <p:attrNameLst>
                                          <p:attrName>style.visibility</p:attrName>
                                        </p:attrNameLst>
                                      </p:cBhvr>
                                      <p:to>
                                        <p:strVal val="visible"/>
                                      </p:to>
                                    </p:set>
                                    <p:animEffect transition="in" filter="fade">
                                      <p:cBhvr>
                                        <p:cTn id="28" dur="1000"/>
                                        <p:tgtEl>
                                          <p:spTgt spid="2153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1538"/>
                                        </p:tgtEl>
                                        <p:attrNameLst>
                                          <p:attrName>style.visibility</p:attrName>
                                        </p:attrNameLst>
                                      </p:cBhvr>
                                      <p:to>
                                        <p:strVal val="visible"/>
                                      </p:to>
                                    </p:set>
                                    <p:animEffect transition="in" filter="fade">
                                      <p:cBhvr>
                                        <p:cTn id="32" dur="1000"/>
                                        <p:tgtEl>
                                          <p:spTgt spid="21538"/>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1519"/>
                                        </p:tgtEl>
                                        <p:attrNameLst>
                                          <p:attrName>style.visibility</p:attrName>
                                        </p:attrNameLst>
                                      </p:cBhvr>
                                      <p:to>
                                        <p:strVal val="visible"/>
                                      </p:to>
                                    </p:set>
                                    <p:animEffect transition="in" filter="fade">
                                      <p:cBhvr>
                                        <p:cTn id="36" dur="1000"/>
                                        <p:tgtEl>
                                          <p:spTgt spid="21519"/>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1535"/>
                                        </p:tgtEl>
                                        <p:attrNameLst>
                                          <p:attrName>style.visibility</p:attrName>
                                        </p:attrNameLst>
                                      </p:cBhvr>
                                      <p:to>
                                        <p:strVal val="visible"/>
                                      </p:to>
                                    </p:set>
                                    <p:animEffect transition="in" filter="fade">
                                      <p:cBhvr>
                                        <p:cTn id="40" dur="1000"/>
                                        <p:tgtEl>
                                          <p:spTgt spid="21535"/>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21523"/>
                                        </p:tgtEl>
                                        <p:attrNameLst>
                                          <p:attrName>style.visibility</p:attrName>
                                        </p:attrNameLst>
                                      </p:cBhvr>
                                      <p:to>
                                        <p:strVal val="visible"/>
                                      </p:to>
                                    </p:set>
                                    <p:animEffect transition="in" filter="fade">
                                      <p:cBhvr>
                                        <p:cTn id="44" dur="1000"/>
                                        <p:tgtEl>
                                          <p:spTgt spid="2152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21539"/>
                                        </p:tgtEl>
                                        <p:attrNameLst>
                                          <p:attrName>style.visibility</p:attrName>
                                        </p:attrNameLst>
                                      </p:cBhvr>
                                      <p:to>
                                        <p:strVal val="visible"/>
                                      </p:to>
                                    </p:set>
                                    <p:animEffect transition="in" filter="wipe(down)">
                                      <p:cBhvr>
                                        <p:cTn id="49" dur="500"/>
                                        <p:tgtEl>
                                          <p:spTgt spid="21539"/>
                                        </p:tgtEl>
                                      </p:cBhvr>
                                    </p:animEffect>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21512"/>
                                        </p:tgtEl>
                                        <p:attrNameLst>
                                          <p:attrName>style.visibility</p:attrName>
                                        </p:attrNameLst>
                                      </p:cBhvr>
                                      <p:to>
                                        <p:strVal val="visible"/>
                                      </p:to>
                                    </p:set>
                                    <p:animEffect transition="in" filter="wipe(down)">
                                      <p:cBhvr>
                                        <p:cTn id="53" dur="500"/>
                                        <p:tgtEl>
                                          <p:spTgt spid="21512"/>
                                        </p:tgtEl>
                                      </p:cBhvr>
                                    </p:animEffect>
                                  </p:childTnLst>
                                </p:cTn>
                              </p:par>
                            </p:childTnLst>
                          </p:cTn>
                        </p:par>
                        <p:par>
                          <p:cTn id="54" fill="hold">
                            <p:stCondLst>
                              <p:cond delay="1000"/>
                            </p:stCondLst>
                            <p:childTnLst>
                              <p:par>
                                <p:cTn id="55" presetID="22" presetClass="entr" presetSubtype="4" fill="hold" grpId="0" nodeType="afterEffect">
                                  <p:stCondLst>
                                    <p:cond delay="0"/>
                                  </p:stCondLst>
                                  <p:childTnLst>
                                    <p:set>
                                      <p:cBhvr>
                                        <p:cTn id="56" dur="1" fill="hold">
                                          <p:stCondLst>
                                            <p:cond delay="0"/>
                                          </p:stCondLst>
                                        </p:cTn>
                                        <p:tgtEl>
                                          <p:spTgt spid="21541"/>
                                        </p:tgtEl>
                                        <p:attrNameLst>
                                          <p:attrName>style.visibility</p:attrName>
                                        </p:attrNameLst>
                                      </p:cBhvr>
                                      <p:to>
                                        <p:strVal val="visible"/>
                                      </p:to>
                                    </p:set>
                                    <p:animEffect transition="in" filter="wipe(down)">
                                      <p:cBhvr>
                                        <p:cTn id="57" dur="500"/>
                                        <p:tgtEl>
                                          <p:spTgt spid="21541"/>
                                        </p:tgtEl>
                                      </p:cBhvr>
                                    </p:animEffect>
                                  </p:childTnLst>
                                </p:cTn>
                              </p:par>
                            </p:childTnLst>
                          </p:cTn>
                        </p:par>
                        <p:par>
                          <p:cTn id="58" fill="hold">
                            <p:stCondLst>
                              <p:cond delay="1500"/>
                            </p:stCondLst>
                            <p:childTnLst>
                              <p:par>
                                <p:cTn id="59" presetID="22" presetClass="entr" presetSubtype="4" fill="hold" grpId="0" nodeType="afterEffect">
                                  <p:stCondLst>
                                    <p:cond delay="0"/>
                                  </p:stCondLst>
                                  <p:childTnLst>
                                    <p:set>
                                      <p:cBhvr>
                                        <p:cTn id="60" dur="1" fill="hold">
                                          <p:stCondLst>
                                            <p:cond delay="0"/>
                                          </p:stCondLst>
                                        </p:cTn>
                                        <p:tgtEl>
                                          <p:spTgt spid="21540"/>
                                        </p:tgtEl>
                                        <p:attrNameLst>
                                          <p:attrName>style.visibility</p:attrName>
                                        </p:attrNameLst>
                                      </p:cBhvr>
                                      <p:to>
                                        <p:strVal val="visible"/>
                                      </p:to>
                                    </p:set>
                                    <p:animEffect transition="in" filter="wipe(down)">
                                      <p:cBhvr>
                                        <p:cTn id="61" dur="500"/>
                                        <p:tgtEl>
                                          <p:spTgt spid="21540"/>
                                        </p:tgtEl>
                                      </p:cBhvr>
                                    </p:animEffect>
                                  </p:childTnLst>
                                </p:cTn>
                              </p:par>
                            </p:childTnLst>
                          </p:cTn>
                        </p:par>
                        <p:par>
                          <p:cTn id="62" fill="hold">
                            <p:stCondLst>
                              <p:cond delay="2000"/>
                            </p:stCondLst>
                            <p:childTnLst>
                              <p:par>
                                <p:cTn id="63" presetID="22" presetClass="entr" presetSubtype="4" fill="hold" grpId="0" nodeType="afterEffect">
                                  <p:stCondLst>
                                    <p:cond delay="0"/>
                                  </p:stCondLst>
                                  <p:childTnLst>
                                    <p:set>
                                      <p:cBhvr>
                                        <p:cTn id="64" dur="1" fill="hold">
                                          <p:stCondLst>
                                            <p:cond delay="0"/>
                                          </p:stCondLst>
                                        </p:cTn>
                                        <p:tgtEl>
                                          <p:spTgt spid="21521"/>
                                        </p:tgtEl>
                                        <p:attrNameLst>
                                          <p:attrName>style.visibility</p:attrName>
                                        </p:attrNameLst>
                                      </p:cBhvr>
                                      <p:to>
                                        <p:strVal val="visible"/>
                                      </p:to>
                                    </p:set>
                                    <p:animEffect transition="in" filter="wipe(down)">
                                      <p:cBhvr>
                                        <p:cTn id="65" dur="500"/>
                                        <p:tgtEl>
                                          <p:spTgt spid="2152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1522"/>
                                        </p:tgtEl>
                                        <p:attrNameLst>
                                          <p:attrName>style.visibility</p:attrName>
                                        </p:attrNameLst>
                                      </p:cBhvr>
                                      <p:to>
                                        <p:strVal val="visible"/>
                                      </p:to>
                                    </p:set>
                                    <p:animEffect transition="in" filter="fade">
                                      <p:cBhvr>
                                        <p:cTn id="70" dur="1000"/>
                                        <p:tgtEl>
                                          <p:spTgt spid="2152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1520"/>
                                        </p:tgtEl>
                                        <p:attrNameLst>
                                          <p:attrName>style.visibility</p:attrName>
                                        </p:attrNameLst>
                                      </p:cBhvr>
                                      <p:to>
                                        <p:strVal val="visible"/>
                                      </p:to>
                                    </p:set>
                                    <p:animEffect transition="in" filter="fade">
                                      <p:cBhvr>
                                        <p:cTn id="73" dur="1000"/>
                                        <p:tgtEl>
                                          <p:spTgt spid="2152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1510"/>
                                        </p:tgtEl>
                                        <p:attrNameLst>
                                          <p:attrName>style.visibility</p:attrName>
                                        </p:attrNameLst>
                                      </p:cBhvr>
                                      <p:to>
                                        <p:strVal val="visible"/>
                                      </p:to>
                                    </p:set>
                                    <p:animEffect transition="in" filter="fade">
                                      <p:cBhvr>
                                        <p:cTn id="76" dur="1000"/>
                                        <p:tgtEl>
                                          <p:spTgt spid="2151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517"/>
                                        </p:tgtEl>
                                        <p:attrNameLst>
                                          <p:attrName>style.visibility</p:attrName>
                                        </p:attrNameLst>
                                      </p:cBhvr>
                                      <p:to>
                                        <p:strVal val="visible"/>
                                      </p:to>
                                    </p:set>
                                    <p:animEffect transition="in" filter="fade">
                                      <p:cBhvr>
                                        <p:cTn id="79" dur="1000"/>
                                        <p:tgtEl>
                                          <p:spTgt spid="2151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1537"/>
                                        </p:tgtEl>
                                        <p:attrNameLst>
                                          <p:attrName>style.visibility</p:attrName>
                                        </p:attrNameLst>
                                      </p:cBhvr>
                                      <p:to>
                                        <p:strVal val="visible"/>
                                      </p:to>
                                    </p:set>
                                    <p:animEffect transition="in" filter="fade">
                                      <p:cBhvr>
                                        <p:cTn id="82" dur="1000"/>
                                        <p:tgtEl>
                                          <p:spTgt spid="2153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1516"/>
                                        </p:tgtEl>
                                        <p:attrNameLst>
                                          <p:attrName>style.visibility</p:attrName>
                                        </p:attrNameLst>
                                      </p:cBhvr>
                                      <p:to>
                                        <p:strVal val="visible"/>
                                      </p:to>
                                    </p:set>
                                    <p:animEffect transition="in" filter="fade">
                                      <p:cBhvr>
                                        <p:cTn id="85" dur="1000"/>
                                        <p:tgtEl>
                                          <p:spTgt spid="21516"/>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21507"/>
                                        </p:tgtEl>
                                        <p:attrNameLst>
                                          <p:attrName>style.visibility</p:attrName>
                                        </p:attrNameLst>
                                      </p:cBhvr>
                                      <p:to>
                                        <p:strVal val="visible"/>
                                      </p:to>
                                    </p:set>
                                    <p:animEffect transition="in" filter="wipe(down)">
                                      <p:cBhvr>
                                        <p:cTn id="90" dur="500"/>
                                        <p:tgtEl>
                                          <p:spTgt spid="21507"/>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21511"/>
                                        </p:tgtEl>
                                        <p:attrNameLst>
                                          <p:attrName>style.visibility</p:attrName>
                                        </p:attrNameLst>
                                      </p:cBhvr>
                                      <p:to>
                                        <p:strVal val="visible"/>
                                      </p:to>
                                    </p:set>
                                    <p:animEffect transition="in" filter="wipe(down)">
                                      <p:cBhvr>
                                        <p:cTn id="93" dur="500"/>
                                        <p:tgtEl>
                                          <p:spTgt spid="21511"/>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21508"/>
                                        </p:tgtEl>
                                        <p:attrNameLst>
                                          <p:attrName>style.visibility</p:attrName>
                                        </p:attrNameLst>
                                      </p:cBhvr>
                                      <p:to>
                                        <p:strVal val="visible"/>
                                      </p:to>
                                    </p:set>
                                    <p:animEffect transition="in" filter="wipe(down)">
                                      <p:cBhvr>
                                        <p:cTn id="96" dur="500"/>
                                        <p:tgtEl>
                                          <p:spTgt spid="21508"/>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21513"/>
                                        </p:tgtEl>
                                        <p:attrNameLst>
                                          <p:attrName>style.visibility</p:attrName>
                                        </p:attrNameLst>
                                      </p:cBhvr>
                                      <p:to>
                                        <p:strVal val="visible"/>
                                      </p:to>
                                    </p:set>
                                    <p:animEffect transition="in" filter="wipe(down)">
                                      <p:cBhvr>
                                        <p:cTn id="99" dur="500"/>
                                        <p:tgtEl>
                                          <p:spTgt spid="21513"/>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21515"/>
                                        </p:tgtEl>
                                        <p:attrNameLst>
                                          <p:attrName>style.visibility</p:attrName>
                                        </p:attrNameLst>
                                      </p:cBhvr>
                                      <p:to>
                                        <p:strVal val="visible"/>
                                      </p:to>
                                    </p:set>
                                    <p:animEffect transition="in" filter="wipe(down)">
                                      <p:cBhvr>
                                        <p:cTn id="102" dur="500"/>
                                        <p:tgtEl>
                                          <p:spTgt spid="21515"/>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21509"/>
                                        </p:tgtEl>
                                        <p:attrNameLst>
                                          <p:attrName>style.visibility</p:attrName>
                                        </p:attrNameLst>
                                      </p:cBhvr>
                                      <p:to>
                                        <p:strVal val="visible"/>
                                      </p:to>
                                    </p:set>
                                    <p:animEffect transition="in" filter="wipe(down)">
                                      <p:cBhvr>
                                        <p:cTn id="105"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3" grpId="0" animBg="1"/>
      <p:bldP spid="21536" grpId="0" animBg="1"/>
      <p:bldP spid="21538" grpId="0" animBg="1"/>
      <p:bldP spid="21519" grpId="0" animBg="1"/>
      <p:bldP spid="21535" grpId="0" animBg="1"/>
      <p:bldP spid="21520" grpId="0" animBg="1"/>
      <p:bldP spid="21517" grpId="0" animBg="1"/>
      <p:bldP spid="21537" grpId="0" animBg="1"/>
      <p:bldP spid="21516" grpId="0" animBg="1"/>
      <p:bldP spid="21515" grpId="0" animBg="1"/>
      <p:bldP spid="21513" grpId="0" animBg="1"/>
      <p:bldP spid="21539" grpId="0" animBg="1"/>
      <p:bldP spid="21512" grpId="0" animBg="1"/>
      <p:bldP spid="21521" grpId="0" animBg="1"/>
      <p:bldP spid="21511" grpId="0" animBg="1"/>
      <p:bldP spid="21540" grpId="0" animBg="1"/>
      <p:bldP spid="21541" grpId="0" animBg="1"/>
      <p:bldP spid="21510" grpId="0" animBg="1"/>
      <p:bldP spid="21509" grpId="0" animBg="1"/>
      <p:bldP spid="21508" grpId="0" animBg="1"/>
      <p:bldP spid="21522" grpId="0" animBg="1"/>
      <p:bldP spid="2150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63040" y="987552"/>
            <a:ext cx="8822893" cy="5403256"/>
          </a:xfrm>
          <a:prstGeom prst="rect">
            <a:avLst/>
          </a:prstGeom>
          <a:solidFill>
            <a:schemeClr val="bg1"/>
          </a:solidFill>
        </p:spPr>
        <p:txBody>
          <a:bodyPr vert="horz" anchor="b">
            <a:normAutofit fontScale="97500"/>
          </a:bodyPr>
          <a:lstStyle>
            <a:lvl1pPr algn="ctr" rtl="0" eaLnBrk="1" latinLnBrk="0" hangingPunct="1">
              <a:spcBef>
                <a:spcPct val="0"/>
              </a:spcBef>
              <a:buNone/>
              <a:defRPr kumimoji="0" sz="3300" kern="1200">
                <a:solidFill>
                  <a:srgbClr val="8B216A"/>
                </a:solidFill>
                <a:latin typeface="+mj-lt"/>
                <a:ea typeface="+mj-ea"/>
                <a:cs typeface="+mj-cs"/>
              </a:defRPr>
            </a:lvl1pPr>
          </a:lstStyle>
          <a:p>
            <a:endParaRPr lang="en-US" dirty="0"/>
          </a:p>
        </p:txBody>
      </p:sp>
      <p:sp>
        <p:nvSpPr>
          <p:cNvPr id="10" name="Content Placeholder 9"/>
          <p:cNvSpPr>
            <a:spLocks noGrp="1"/>
          </p:cNvSpPr>
          <p:nvPr>
            <p:ph sz="quarter" idx="1"/>
          </p:nvPr>
        </p:nvSpPr>
        <p:spPr/>
        <p:txBody>
          <a:bodyPr>
            <a:normAutofit fontScale="92500" lnSpcReduction="10000"/>
          </a:bodyPr>
          <a:lstStyle/>
          <a:p>
            <a:r>
              <a:rPr lang="en-US" u="sng" dirty="0" smtClean="0"/>
              <a:t>Igneous</a:t>
            </a:r>
            <a:r>
              <a:rPr lang="en-US" dirty="0" smtClean="0"/>
              <a:t> to </a:t>
            </a:r>
            <a:r>
              <a:rPr lang="en-US" u="sng" dirty="0" smtClean="0"/>
              <a:t>Sedimentary</a:t>
            </a:r>
            <a:r>
              <a:rPr lang="en-US" dirty="0" smtClean="0"/>
              <a:t>:</a:t>
            </a:r>
          </a:p>
          <a:p>
            <a:pPr lvl="1"/>
            <a:r>
              <a:rPr lang="en-US" dirty="0" smtClean="0"/>
              <a:t>Need to make </a:t>
            </a:r>
            <a:r>
              <a:rPr lang="en-US" u="sng" dirty="0" smtClean="0"/>
              <a:t>sediment</a:t>
            </a:r>
            <a:r>
              <a:rPr lang="en-US" dirty="0" smtClean="0"/>
              <a:t> from </a:t>
            </a:r>
            <a:r>
              <a:rPr lang="en-US" u="sng" dirty="0" smtClean="0"/>
              <a:t>igneous rock</a:t>
            </a:r>
            <a:r>
              <a:rPr lang="en-US" dirty="0" smtClean="0"/>
              <a:t> first:</a:t>
            </a:r>
          </a:p>
          <a:p>
            <a:pPr lvl="2"/>
            <a:r>
              <a:rPr lang="en-US" b="1" dirty="0" smtClean="0"/>
              <a:t>Weathering and Erosion</a:t>
            </a:r>
          </a:p>
          <a:p>
            <a:pPr lvl="1"/>
            <a:r>
              <a:rPr lang="en-US" dirty="0" smtClean="0"/>
              <a:t>Then transform </a:t>
            </a:r>
            <a:r>
              <a:rPr lang="en-US" u="sng" dirty="0" smtClean="0"/>
              <a:t>sediment</a:t>
            </a:r>
            <a:r>
              <a:rPr lang="en-US" dirty="0" smtClean="0"/>
              <a:t> into </a:t>
            </a:r>
            <a:r>
              <a:rPr lang="en-US" u="sng" dirty="0" smtClean="0"/>
              <a:t>sedimentary rock</a:t>
            </a:r>
            <a:r>
              <a:rPr lang="en-US" dirty="0" smtClean="0"/>
              <a:t>:</a:t>
            </a:r>
          </a:p>
          <a:p>
            <a:pPr lvl="2"/>
            <a:r>
              <a:rPr lang="en-US" b="1" dirty="0" smtClean="0"/>
              <a:t>Cementation and Compaction</a:t>
            </a:r>
          </a:p>
          <a:p>
            <a:r>
              <a:rPr lang="en-US" u="sng" dirty="0" smtClean="0"/>
              <a:t>Sedimentary</a:t>
            </a:r>
            <a:r>
              <a:rPr lang="en-US" dirty="0" smtClean="0"/>
              <a:t> to </a:t>
            </a:r>
            <a:r>
              <a:rPr lang="en-US" u="sng" dirty="0" smtClean="0"/>
              <a:t>Metamorphic</a:t>
            </a:r>
            <a:r>
              <a:rPr lang="en-US" dirty="0" smtClean="0"/>
              <a:t>:</a:t>
            </a:r>
          </a:p>
          <a:p>
            <a:pPr lvl="1"/>
            <a:r>
              <a:rPr lang="en-US" sz="2100" dirty="0" smtClean="0"/>
              <a:t>Change </a:t>
            </a:r>
            <a:r>
              <a:rPr lang="en-US" sz="2100" u="sng" dirty="0" smtClean="0"/>
              <a:t>sedimentary rock</a:t>
            </a:r>
            <a:r>
              <a:rPr lang="en-US" sz="2100" dirty="0" smtClean="0"/>
              <a:t> into </a:t>
            </a:r>
            <a:r>
              <a:rPr lang="en-US" sz="2100" u="sng" dirty="0" smtClean="0"/>
              <a:t>metamorphic rock</a:t>
            </a:r>
            <a:r>
              <a:rPr lang="en-US" sz="2100" dirty="0" smtClean="0"/>
              <a:t>:</a:t>
            </a:r>
          </a:p>
          <a:p>
            <a:pPr lvl="2"/>
            <a:r>
              <a:rPr lang="en-US" sz="1900" b="1" dirty="0" smtClean="0"/>
              <a:t>Heat and Pressure</a:t>
            </a:r>
          </a:p>
          <a:p>
            <a:r>
              <a:rPr lang="en-US" u="sng" dirty="0" smtClean="0"/>
              <a:t>Metamorphic</a:t>
            </a:r>
            <a:r>
              <a:rPr lang="en-US" dirty="0" smtClean="0"/>
              <a:t> to </a:t>
            </a:r>
            <a:r>
              <a:rPr lang="en-US" u="sng" dirty="0" smtClean="0"/>
              <a:t>Igneous</a:t>
            </a:r>
            <a:r>
              <a:rPr lang="en-US" dirty="0" smtClean="0"/>
              <a:t>:</a:t>
            </a:r>
          </a:p>
          <a:p>
            <a:pPr lvl="1"/>
            <a:r>
              <a:rPr lang="en-US" dirty="0" smtClean="0"/>
              <a:t>Need to make a </a:t>
            </a:r>
            <a:r>
              <a:rPr lang="en-US" u="sng" dirty="0" smtClean="0"/>
              <a:t>magma</a:t>
            </a:r>
            <a:r>
              <a:rPr lang="en-US" dirty="0" smtClean="0"/>
              <a:t> first before you can make an </a:t>
            </a:r>
            <a:r>
              <a:rPr lang="en-US" u="sng" dirty="0" smtClean="0"/>
              <a:t>igneous rock</a:t>
            </a:r>
            <a:r>
              <a:rPr lang="en-US" dirty="0" smtClean="0"/>
              <a:t>:</a:t>
            </a:r>
          </a:p>
          <a:p>
            <a:pPr lvl="2"/>
            <a:r>
              <a:rPr lang="en-US" b="1" dirty="0" smtClean="0"/>
              <a:t>Melting</a:t>
            </a:r>
          </a:p>
          <a:p>
            <a:pPr lvl="1"/>
            <a:r>
              <a:rPr lang="en-US" dirty="0" smtClean="0"/>
              <a:t>Then transform </a:t>
            </a:r>
            <a:r>
              <a:rPr lang="en-US" u="sng" dirty="0" smtClean="0"/>
              <a:t>magma</a:t>
            </a:r>
            <a:r>
              <a:rPr lang="en-US" dirty="0" smtClean="0"/>
              <a:t> into </a:t>
            </a:r>
            <a:r>
              <a:rPr lang="en-US" u="sng" dirty="0" smtClean="0"/>
              <a:t>igneous rock</a:t>
            </a:r>
            <a:r>
              <a:rPr lang="en-US" dirty="0" smtClean="0"/>
              <a:t>:</a:t>
            </a:r>
          </a:p>
          <a:p>
            <a:pPr lvl="2"/>
            <a:r>
              <a:rPr lang="en-US" b="1" dirty="0" smtClean="0"/>
              <a:t>Cooling and Crystallization</a:t>
            </a:r>
          </a:p>
        </p:txBody>
      </p:sp>
      <p:sp>
        <p:nvSpPr>
          <p:cNvPr id="2" name="Title 1"/>
          <p:cNvSpPr>
            <a:spLocks noGrp="1"/>
          </p:cNvSpPr>
          <p:nvPr>
            <p:ph type="title"/>
          </p:nvPr>
        </p:nvSpPr>
        <p:spPr>
          <a:xfrm>
            <a:off x="301752" y="354110"/>
            <a:ext cx="8534400" cy="758952"/>
          </a:xfrm>
          <a:solidFill>
            <a:schemeClr val="bg1"/>
          </a:solidFill>
        </p:spPr>
        <p:txBody>
          <a:bodyPr>
            <a:normAutofit fontScale="90000"/>
          </a:bodyPr>
          <a:lstStyle/>
          <a:p>
            <a:r>
              <a:rPr lang="en-US" dirty="0" smtClean="0"/>
              <a:t>Processes by which you can transform rocks from one type to another </a:t>
            </a:r>
            <a:endParaRPr lang="en-US" dirty="0"/>
          </a:p>
        </p:txBody>
      </p:sp>
      <p:sp>
        <p:nvSpPr>
          <p:cNvPr id="8" name="Date Placeholder 4"/>
          <p:cNvSpPr>
            <a:spLocks noGrp="1"/>
          </p:cNvSpPr>
          <p:nvPr>
            <p:ph type="dt" sz="half" idx="10"/>
          </p:nvPr>
        </p:nvSpPr>
        <p:spPr/>
        <p:txBody>
          <a:bodyPr/>
          <a:lstStyle/>
          <a:p>
            <a:r>
              <a:rPr lang="en-US" dirty="0" smtClean="0"/>
              <a:t>Scripps Classroom Connection</a:t>
            </a:r>
            <a:endParaRPr lang="en-US" dirty="0"/>
          </a:p>
        </p:txBody>
      </p:sp>
      <p:sp>
        <p:nvSpPr>
          <p:cNvPr id="6"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Tree>
    <p:extLst>
      <p:ext uri="{BB962C8B-B14F-4D97-AF65-F5344CB8AC3E}">
        <p14:creationId xmlns:p14="http://schemas.microsoft.com/office/powerpoint/2010/main" val="577452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8"/>
          <p:cNvGrpSpPr/>
          <p:nvPr/>
        </p:nvGrpSpPr>
        <p:grpSpPr>
          <a:xfrm>
            <a:off x="7030400" y="1904445"/>
            <a:ext cx="1646238" cy="1463675"/>
            <a:chOff x="7030400" y="1904445"/>
            <a:chExt cx="1646238" cy="1463675"/>
          </a:xfrm>
        </p:grpSpPr>
        <p:sp>
          <p:nvSpPr>
            <p:cNvPr id="21531" name="Oval 27"/>
            <p:cNvSpPr>
              <a:spLocks noChangeArrowheads="1"/>
            </p:cNvSpPr>
            <p:nvPr/>
          </p:nvSpPr>
          <p:spPr bwMode="auto">
            <a:xfrm>
              <a:off x="7030400" y="1904445"/>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14" name="Text Box 10"/>
            <p:cNvSpPr txBox="1">
              <a:spLocks noChangeArrowheads="1"/>
            </p:cNvSpPr>
            <p:nvPr/>
          </p:nvSpPr>
          <p:spPr bwMode="auto">
            <a:xfrm>
              <a:off x="7214551" y="2408976"/>
              <a:ext cx="1279524" cy="4286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4F6228"/>
                  </a:solidFill>
                  <a:effectLst/>
                  <a:latin typeface="Arial" pitchFamily="34" charset="0"/>
                  <a:ea typeface="Times New Roman" pitchFamily="18" charset="0"/>
                </a:rPr>
                <a:t>SEDIMENT</a:t>
              </a:r>
              <a:endParaRPr kumimoji="0" lang="en-US" sz="1800" b="0" i="0" u="none" strike="noStrike" cap="none" normalizeH="0" baseline="0" dirty="0" smtClean="0">
                <a:ln>
                  <a:noFill/>
                </a:ln>
                <a:solidFill>
                  <a:schemeClr val="tx1"/>
                </a:solidFill>
                <a:effectLst/>
                <a:latin typeface="Arial" pitchFamily="34" charset="0"/>
              </a:endParaRPr>
            </a:p>
          </p:txBody>
        </p:sp>
      </p:grpSp>
      <p:grpSp>
        <p:nvGrpSpPr>
          <p:cNvPr id="3" name="Group 59"/>
          <p:cNvGrpSpPr/>
          <p:nvPr/>
        </p:nvGrpSpPr>
        <p:grpSpPr>
          <a:xfrm>
            <a:off x="447037" y="2172733"/>
            <a:ext cx="1646238" cy="1463675"/>
            <a:chOff x="447037" y="2172733"/>
            <a:chExt cx="1646238" cy="1463675"/>
          </a:xfrm>
        </p:grpSpPr>
        <p:sp>
          <p:nvSpPr>
            <p:cNvPr id="21527" name="Oval 23"/>
            <p:cNvSpPr>
              <a:spLocks noChangeArrowheads="1"/>
            </p:cNvSpPr>
            <p:nvPr/>
          </p:nvSpPr>
          <p:spPr bwMode="auto">
            <a:xfrm>
              <a:off x="447037" y="2172733"/>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06" name="Text Box 2"/>
            <p:cNvSpPr txBox="1">
              <a:spLocks noChangeArrowheads="1"/>
            </p:cNvSpPr>
            <p:nvPr/>
          </p:nvSpPr>
          <p:spPr bwMode="auto">
            <a:xfrm>
              <a:off x="629600" y="2661302"/>
              <a:ext cx="1281113" cy="4286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3300"/>
                  </a:solidFill>
                  <a:effectLst/>
                  <a:latin typeface="Arial" pitchFamily="34" charset="0"/>
                  <a:ea typeface="Times New Roman" pitchFamily="18" charset="0"/>
                </a:rPr>
                <a:t>MAGMA</a:t>
              </a:r>
              <a:endParaRPr kumimoji="0" lang="en-US" sz="1800" b="0" i="0" u="none" strike="noStrike" cap="none" normalizeH="0" baseline="0" dirty="0" smtClean="0">
                <a:ln>
                  <a:noFill/>
                </a:ln>
                <a:solidFill>
                  <a:schemeClr val="tx1"/>
                </a:solidFill>
                <a:effectLst/>
                <a:latin typeface="Arial" pitchFamily="34" charset="0"/>
              </a:endParaRPr>
            </a:p>
          </p:txBody>
        </p:sp>
      </p:grpSp>
      <p:grpSp>
        <p:nvGrpSpPr>
          <p:cNvPr id="4" name="Group 52"/>
          <p:cNvGrpSpPr/>
          <p:nvPr/>
        </p:nvGrpSpPr>
        <p:grpSpPr>
          <a:xfrm>
            <a:off x="1636075" y="4915933"/>
            <a:ext cx="1646238" cy="1463675"/>
            <a:chOff x="1636075" y="4915933"/>
            <a:chExt cx="1646238" cy="1463675"/>
          </a:xfrm>
        </p:grpSpPr>
        <p:sp>
          <p:nvSpPr>
            <p:cNvPr id="21529" name="Oval 25"/>
            <p:cNvSpPr>
              <a:spLocks noChangeArrowheads="1"/>
            </p:cNvSpPr>
            <p:nvPr/>
          </p:nvSpPr>
          <p:spPr bwMode="auto">
            <a:xfrm>
              <a:off x="1636075" y="4915933"/>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18" name="Text Box 14"/>
            <p:cNvSpPr txBox="1">
              <a:spLocks noChangeArrowheads="1"/>
            </p:cNvSpPr>
            <p:nvPr/>
          </p:nvSpPr>
          <p:spPr bwMode="auto">
            <a:xfrm>
              <a:off x="1799588" y="5434064"/>
              <a:ext cx="1317625" cy="4286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7030A0"/>
                  </a:solidFill>
                  <a:effectLst/>
                  <a:latin typeface="Arial" pitchFamily="34" charset="0"/>
                  <a:ea typeface="Times New Roman" pitchFamily="18" charset="0"/>
                </a:rPr>
                <a:t>METAMORPHIC ROCK</a:t>
              </a:r>
              <a:endParaRPr kumimoji="0" lang="en-US" sz="1800" b="0" i="0" u="none" strike="noStrike" cap="none" normalizeH="0" baseline="0" dirty="0" smtClean="0">
                <a:ln>
                  <a:noFill/>
                </a:ln>
                <a:solidFill>
                  <a:schemeClr val="tx1"/>
                </a:solidFill>
                <a:effectLst/>
                <a:latin typeface="Arial" pitchFamily="34" charset="0"/>
              </a:endParaRPr>
            </a:p>
          </p:txBody>
        </p:sp>
      </p:grpSp>
      <p:grpSp>
        <p:nvGrpSpPr>
          <p:cNvPr id="5" name="Group 53"/>
          <p:cNvGrpSpPr/>
          <p:nvPr/>
        </p:nvGrpSpPr>
        <p:grpSpPr>
          <a:xfrm>
            <a:off x="5920738" y="4825445"/>
            <a:ext cx="1646237" cy="1463675"/>
            <a:chOff x="5920738" y="4825445"/>
            <a:chExt cx="1646237" cy="1463675"/>
          </a:xfrm>
        </p:grpSpPr>
        <p:sp>
          <p:nvSpPr>
            <p:cNvPr id="21534" name="Oval 30"/>
            <p:cNvSpPr>
              <a:spLocks noChangeArrowheads="1"/>
            </p:cNvSpPr>
            <p:nvPr/>
          </p:nvSpPr>
          <p:spPr bwMode="auto">
            <a:xfrm>
              <a:off x="5920738" y="4825445"/>
              <a:ext cx="1646237"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05" name="Text Box 1"/>
            <p:cNvSpPr txBox="1">
              <a:spLocks noChangeArrowheads="1"/>
            </p:cNvSpPr>
            <p:nvPr/>
          </p:nvSpPr>
          <p:spPr bwMode="auto">
            <a:xfrm>
              <a:off x="6103300" y="5369421"/>
              <a:ext cx="1281113" cy="4286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948A54"/>
                  </a:solidFill>
                  <a:effectLst/>
                  <a:latin typeface="Arial" pitchFamily="34" charset="0"/>
                  <a:ea typeface="Times New Roman" pitchFamily="18" charset="0"/>
                </a:rPr>
                <a:t>SEDIMENTARY ROCK</a:t>
              </a: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55" name="Rectangle 54"/>
          <p:cNvSpPr/>
          <p:nvPr/>
        </p:nvSpPr>
        <p:spPr>
          <a:xfrm>
            <a:off x="3562351" y="304800"/>
            <a:ext cx="2214562" cy="1214437"/>
          </a:xfrm>
          <a:prstGeom prst="rect">
            <a:avLst/>
          </a:prstGeom>
          <a:solidFill>
            <a:schemeClr val="bg1"/>
          </a:solidFill>
          <a:ln>
            <a:noFill/>
          </a:ln>
          <a:effectLst/>
          <a:scene3d>
            <a:camera prst="orthographicFront" fov="0">
              <a:rot lat="0" lon="0" rev="0"/>
            </a:camera>
            <a:lightRig rig="threePt" dir="t">
              <a:rot lat="0" lon="0" rev="0"/>
            </a:lightRig>
          </a:scene3d>
          <a:sp3d prstMaterial="matte">
            <a:contourClr>
              <a:schemeClr val="bg1"/>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172240" y="1077358"/>
            <a:ext cx="8805672" cy="351790"/>
          </a:xfrm>
          <a:prstGeom prst="rect">
            <a:avLst/>
          </a:prstGeom>
          <a:solidFill>
            <a:schemeClr val="bg1"/>
          </a:solidFill>
          <a:ln>
            <a:noFill/>
          </a:ln>
          <a:effectLst/>
          <a:scene3d>
            <a:camera prst="orthographicFront" fov="0">
              <a:rot lat="0" lon="0" rev="0"/>
            </a:camera>
            <a:lightRig rig="threePt" dir="t">
              <a:rot lat="0" lon="0" rev="0"/>
            </a:lightRig>
          </a:scene3d>
          <a:sp3d prstMaterial="matte">
            <a:contourClr>
              <a:schemeClr val="bg1"/>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9"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21523" name="Line 19"/>
          <p:cNvSpPr>
            <a:spLocks noChangeShapeType="1"/>
          </p:cNvSpPr>
          <p:nvPr/>
        </p:nvSpPr>
        <p:spPr bwMode="auto">
          <a:xfrm flipV="1">
            <a:off x="1453040" y="697151"/>
            <a:ext cx="2349500" cy="149066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6" name="Line 32"/>
          <p:cNvSpPr>
            <a:spLocks noChangeShapeType="1"/>
          </p:cNvSpPr>
          <p:nvPr/>
        </p:nvSpPr>
        <p:spPr bwMode="auto">
          <a:xfrm>
            <a:off x="5488938" y="893208"/>
            <a:ext cx="1725612" cy="1279525"/>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8" name="Line 34"/>
          <p:cNvSpPr>
            <a:spLocks noChangeShapeType="1"/>
          </p:cNvSpPr>
          <p:nvPr/>
        </p:nvSpPr>
        <p:spPr bwMode="auto">
          <a:xfrm flipH="1">
            <a:off x="7444738" y="3371295"/>
            <a:ext cx="569912" cy="175736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9" name="Line 15"/>
          <p:cNvSpPr>
            <a:spLocks noChangeShapeType="1"/>
          </p:cNvSpPr>
          <p:nvPr/>
        </p:nvSpPr>
        <p:spPr bwMode="auto">
          <a:xfrm flipH="1">
            <a:off x="3282313" y="5647770"/>
            <a:ext cx="2638425"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5" name="Line 31"/>
          <p:cNvSpPr>
            <a:spLocks noChangeShapeType="1"/>
          </p:cNvSpPr>
          <p:nvPr/>
        </p:nvSpPr>
        <p:spPr bwMode="auto">
          <a:xfrm flipH="1" flipV="1">
            <a:off x="1544000" y="3636408"/>
            <a:ext cx="549275" cy="13716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20" name="Line 16"/>
          <p:cNvSpPr>
            <a:spLocks noChangeShapeType="1"/>
          </p:cNvSpPr>
          <p:nvPr/>
        </p:nvSpPr>
        <p:spPr bwMode="auto">
          <a:xfrm flipH="1">
            <a:off x="2627790" y="1326595"/>
            <a:ext cx="1609725" cy="358933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7" name="Line 13"/>
          <p:cNvSpPr>
            <a:spLocks noChangeShapeType="1"/>
          </p:cNvSpPr>
          <p:nvPr/>
        </p:nvSpPr>
        <p:spPr bwMode="auto">
          <a:xfrm flipV="1">
            <a:off x="2921950" y="2680733"/>
            <a:ext cx="4108450" cy="2357438"/>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37" name="Line 33"/>
          <p:cNvSpPr>
            <a:spLocks noChangeShapeType="1"/>
          </p:cNvSpPr>
          <p:nvPr/>
        </p:nvSpPr>
        <p:spPr bwMode="auto">
          <a:xfrm flipH="1" flipV="1">
            <a:off x="2161537" y="2819671"/>
            <a:ext cx="3941763" cy="22860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6" name="Line 12"/>
          <p:cNvSpPr>
            <a:spLocks noChangeShapeType="1"/>
          </p:cNvSpPr>
          <p:nvPr/>
        </p:nvSpPr>
        <p:spPr bwMode="auto">
          <a:xfrm flipV="1">
            <a:off x="6744650" y="3220483"/>
            <a:ext cx="571500" cy="1604962"/>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15" name="Text Box 11"/>
          <p:cNvSpPr txBox="1">
            <a:spLocks noChangeArrowheads="1"/>
          </p:cNvSpPr>
          <p:nvPr/>
        </p:nvSpPr>
        <p:spPr bwMode="auto">
          <a:xfrm>
            <a:off x="5146510" y="3185557"/>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3" name="Text Box 9"/>
          <p:cNvSpPr txBox="1">
            <a:spLocks noChangeArrowheads="1"/>
          </p:cNvSpPr>
          <p:nvPr/>
        </p:nvSpPr>
        <p:spPr bwMode="auto">
          <a:xfrm>
            <a:off x="6165213" y="3733245"/>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39" name="Text Box 35"/>
          <p:cNvSpPr txBox="1">
            <a:spLocks noChangeArrowheads="1"/>
          </p:cNvSpPr>
          <p:nvPr/>
        </p:nvSpPr>
        <p:spPr bwMode="auto">
          <a:xfrm>
            <a:off x="5700075" y="1326595"/>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2" name="Text Box 8"/>
          <p:cNvSpPr txBox="1">
            <a:spLocks noChangeArrowheads="1"/>
          </p:cNvSpPr>
          <p:nvPr/>
        </p:nvSpPr>
        <p:spPr bwMode="auto">
          <a:xfrm>
            <a:off x="7293925" y="4280932"/>
            <a:ext cx="1382713"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21" name="Text Box 17"/>
          <p:cNvSpPr txBox="1">
            <a:spLocks noChangeArrowheads="1"/>
          </p:cNvSpPr>
          <p:nvPr/>
        </p:nvSpPr>
        <p:spPr bwMode="auto">
          <a:xfrm>
            <a:off x="2017075" y="1077358"/>
            <a:ext cx="1477962"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1" name="Text Box 7"/>
          <p:cNvSpPr txBox="1">
            <a:spLocks noChangeArrowheads="1"/>
          </p:cNvSpPr>
          <p:nvPr/>
        </p:nvSpPr>
        <p:spPr bwMode="auto">
          <a:xfrm>
            <a:off x="3021168" y="2819671"/>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40" name="Text Box 36"/>
          <p:cNvSpPr txBox="1">
            <a:spLocks noChangeArrowheads="1"/>
          </p:cNvSpPr>
          <p:nvPr/>
        </p:nvSpPr>
        <p:spPr bwMode="auto">
          <a:xfrm>
            <a:off x="1136013" y="4098370"/>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41" name="Text Box 37"/>
          <p:cNvSpPr txBox="1">
            <a:spLocks noChangeArrowheads="1"/>
          </p:cNvSpPr>
          <p:nvPr/>
        </p:nvSpPr>
        <p:spPr bwMode="auto">
          <a:xfrm>
            <a:off x="4014150" y="5469020"/>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0" name="Line 6"/>
          <p:cNvSpPr>
            <a:spLocks noChangeShapeType="1"/>
          </p:cNvSpPr>
          <p:nvPr/>
        </p:nvSpPr>
        <p:spPr bwMode="auto">
          <a:xfrm flipH="1">
            <a:off x="2017075" y="2494995"/>
            <a:ext cx="5013325" cy="93663"/>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09" name="Text Box 5"/>
          <p:cNvSpPr txBox="1">
            <a:spLocks noChangeArrowheads="1"/>
          </p:cNvSpPr>
          <p:nvPr/>
        </p:nvSpPr>
        <p:spPr bwMode="auto">
          <a:xfrm>
            <a:off x="4653912" y="2315608"/>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08" name="Text Box 4"/>
          <p:cNvSpPr txBox="1">
            <a:spLocks noChangeArrowheads="1"/>
          </p:cNvSpPr>
          <p:nvPr/>
        </p:nvSpPr>
        <p:spPr bwMode="auto">
          <a:xfrm>
            <a:off x="3202937" y="3636408"/>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22" name="Line 18"/>
          <p:cNvSpPr>
            <a:spLocks noChangeShapeType="1"/>
          </p:cNvSpPr>
          <p:nvPr/>
        </p:nvSpPr>
        <p:spPr bwMode="auto">
          <a:xfrm flipH="1">
            <a:off x="1878169" y="1326594"/>
            <a:ext cx="2087562" cy="106445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21507" name="Text Box 3"/>
          <p:cNvSpPr txBox="1">
            <a:spLocks noChangeArrowheads="1"/>
          </p:cNvSpPr>
          <p:nvPr/>
        </p:nvSpPr>
        <p:spPr bwMode="auto">
          <a:xfrm>
            <a:off x="2381405" y="1721882"/>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42" name="Rectangle 38"/>
          <p:cNvSpPr>
            <a:spLocks noChangeArrowheads="1"/>
          </p:cNvSpPr>
          <p:nvPr/>
        </p:nvSpPr>
        <p:spPr bwMode="auto">
          <a:xfrm>
            <a:off x="493075" y="16137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6" name="Group 55"/>
          <p:cNvGrpSpPr/>
          <p:nvPr/>
        </p:nvGrpSpPr>
        <p:grpSpPr>
          <a:xfrm>
            <a:off x="3842700" y="170896"/>
            <a:ext cx="1646238" cy="1463675"/>
            <a:chOff x="3842700" y="161370"/>
            <a:chExt cx="1646238" cy="1463675"/>
          </a:xfrm>
        </p:grpSpPr>
        <p:sp>
          <p:nvSpPr>
            <p:cNvPr id="57" name="Oval 21"/>
            <p:cNvSpPr>
              <a:spLocks noChangeArrowheads="1"/>
            </p:cNvSpPr>
            <p:nvPr/>
          </p:nvSpPr>
          <p:spPr bwMode="auto">
            <a:xfrm>
              <a:off x="3842700" y="161370"/>
              <a:ext cx="1646238" cy="1463675"/>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Text Box 20"/>
            <p:cNvSpPr txBox="1">
              <a:spLocks noChangeArrowheads="1"/>
            </p:cNvSpPr>
            <p:nvPr/>
          </p:nvSpPr>
          <p:spPr bwMode="auto">
            <a:xfrm>
              <a:off x="4026850" y="662068"/>
              <a:ext cx="1279525" cy="4286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C00000"/>
                  </a:solidFill>
                  <a:effectLst/>
                  <a:latin typeface="Arial" pitchFamily="34" charset="0"/>
                  <a:ea typeface="Times New Roman" pitchFamily="18" charset="0"/>
                </a:rPr>
                <a:t>IGNEOUS ROCK</a:t>
              </a:r>
              <a:endParaRPr kumimoji="0" lang="en-US" sz="1800" b="0" i="0" u="none" strike="noStrike" cap="none" normalizeH="0" baseline="0" dirty="0" smtClean="0">
                <a:ln>
                  <a:noFill/>
                </a:ln>
                <a:solidFill>
                  <a:schemeClr val="tx1"/>
                </a:solidFill>
                <a:effectLst/>
                <a:latin typeface="Arial" pitchFamily="34" charset="0"/>
              </a:endParaRPr>
            </a:p>
          </p:txBody>
        </p:sp>
      </p:grpSp>
      <p:sp>
        <p:nvSpPr>
          <p:cNvPr id="45" name="Text Box 35"/>
          <p:cNvSpPr txBox="1">
            <a:spLocks noChangeArrowheads="1"/>
          </p:cNvSpPr>
          <p:nvPr/>
        </p:nvSpPr>
        <p:spPr bwMode="auto">
          <a:xfrm>
            <a:off x="5700075" y="1326594"/>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76923C"/>
                </a:solidFill>
                <a:effectLst/>
                <a:latin typeface="Arial" pitchFamily="34" charset="0"/>
                <a:ea typeface="Times New Roman" pitchFamily="18" charset="0"/>
              </a:rPr>
              <a:t>WEATHERING and EROSION</a:t>
            </a:r>
            <a:endParaRPr kumimoji="0" lang="en-US"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6" name="Text Box 8"/>
          <p:cNvSpPr txBox="1">
            <a:spLocks noChangeArrowheads="1"/>
          </p:cNvSpPr>
          <p:nvPr/>
        </p:nvSpPr>
        <p:spPr bwMode="auto">
          <a:xfrm>
            <a:off x="7293925" y="4280932"/>
            <a:ext cx="1382713"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996633"/>
                </a:solidFill>
                <a:effectLst/>
                <a:latin typeface="Arial" pitchFamily="34" charset="0"/>
                <a:ea typeface="Times New Roman" pitchFamily="18" charset="0"/>
              </a:rPr>
              <a:t>CEMENTATION and COMPACTION</a:t>
            </a:r>
            <a:endParaRPr kumimoji="0" lang="en-US" sz="6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47" name="Text Box 37"/>
          <p:cNvSpPr txBox="1">
            <a:spLocks noChangeArrowheads="1"/>
          </p:cNvSpPr>
          <p:nvPr/>
        </p:nvSpPr>
        <p:spPr bwMode="auto">
          <a:xfrm>
            <a:off x="4014149" y="5469020"/>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79646"/>
                </a:solidFill>
                <a:effectLst/>
                <a:latin typeface="Arial" pitchFamily="34" charset="0"/>
                <a:ea typeface="Times New Roman" pitchFamily="18" charset="0"/>
              </a:rPr>
              <a:t>HEAT and PRESSURE</a:t>
            </a:r>
            <a:endParaRPr kumimoji="0" lang="en-US"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8" name="Text Box 36"/>
          <p:cNvSpPr txBox="1">
            <a:spLocks noChangeArrowheads="1"/>
          </p:cNvSpPr>
          <p:nvPr/>
        </p:nvSpPr>
        <p:spPr bwMode="auto">
          <a:xfrm>
            <a:off x="1136013" y="4098369"/>
            <a:ext cx="1279525" cy="365125"/>
          </a:xfrm>
          <a:prstGeom prst="rect">
            <a:avLst/>
          </a:prstGeom>
          <a:solidFill>
            <a:srgbClr val="FFFFFF"/>
          </a:solidFill>
          <a:ln w="9525">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1" i="0" u="none" strike="noStrike" cap="none" normalizeH="0" baseline="0" dirty="0" smtClean="0">
              <a:ln>
                <a:noFill/>
              </a:ln>
              <a:solidFill>
                <a:srgbClr val="FF0000"/>
              </a:solidFill>
              <a:effectLst/>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1000" b="1" dirty="0" smtClean="0">
              <a:solidFill>
                <a:srgbClr val="FF0000"/>
              </a:solidFill>
              <a:latin typeface="Arial" pitchFamily="34" charset="0"/>
              <a:ea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0000"/>
                </a:solidFill>
                <a:effectLst/>
                <a:latin typeface="Arial" pitchFamily="34" charset="0"/>
                <a:ea typeface="Times New Roman" pitchFamily="18" charset="0"/>
              </a:rPr>
              <a:t>MELTING</a:t>
            </a:r>
            <a:endParaRPr kumimoji="0" lang="en-US" sz="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49" name="Text Box 17"/>
          <p:cNvSpPr txBox="1">
            <a:spLocks noChangeArrowheads="1"/>
          </p:cNvSpPr>
          <p:nvPr/>
        </p:nvSpPr>
        <p:spPr bwMode="auto">
          <a:xfrm>
            <a:off x="2017075" y="1077358"/>
            <a:ext cx="1477962" cy="3651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4F81BD"/>
                </a:solidFill>
                <a:effectLst/>
                <a:latin typeface="Arial" pitchFamily="34" charset="0"/>
                <a:ea typeface="Times New Roman" pitchFamily="18" charset="0"/>
              </a:rPr>
              <a:t>COOLING and CRYSTALLIZATION</a:t>
            </a:r>
            <a:endParaRPr kumimoji="0" lang="en-US" sz="6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52521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36"/>
                                        </p:tgtEl>
                                        <p:attrNameLst>
                                          <p:attrName>style.visibility</p:attrName>
                                        </p:attrNameLst>
                                      </p:cBhvr>
                                      <p:to>
                                        <p:strVal val="visible"/>
                                      </p:to>
                                    </p:set>
                                    <p:animEffect transition="in" filter="fade">
                                      <p:cBhvr>
                                        <p:cTn id="7" dur="1000"/>
                                        <p:tgtEl>
                                          <p:spTgt spid="215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538"/>
                                        </p:tgtEl>
                                        <p:attrNameLst>
                                          <p:attrName>style.visibility</p:attrName>
                                        </p:attrNameLst>
                                      </p:cBhvr>
                                      <p:to>
                                        <p:strVal val="visible"/>
                                      </p:to>
                                    </p:set>
                                    <p:animEffect transition="in" filter="fade">
                                      <p:cBhvr>
                                        <p:cTn id="10" dur="1000"/>
                                        <p:tgtEl>
                                          <p:spTgt spid="2153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519"/>
                                        </p:tgtEl>
                                        <p:attrNameLst>
                                          <p:attrName>style.visibility</p:attrName>
                                        </p:attrNameLst>
                                      </p:cBhvr>
                                      <p:to>
                                        <p:strVal val="visible"/>
                                      </p:to>
                                    </p:set>
                                    <p:animEffect transition="in" filter="fade">
                                      <p:cBhvr>
                                        <p:cTn id="13" dur="1000"/>
                                        <p:tgtEl>
                                          <p:spTgt spid="215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535"/>
                                        </p:tgtEl>
                                        <p:attrNameLst>
                                          <p:attrName>style.visibility</p:attrName>
                                        </p:attrNameLst>
                                      </p:cBhvr>
                                      <p:to>
                                        <p:strVal val="visible"/>
                                      </p:to>
                                    </p:set>
                                    <p:animEffect transition="in" filter="fade">
                                      <p:cBhvr>
                                        <p:cTn id="16" dur="1000"/>
                                        <p:tgtEl>
                                          <p:spTgt spid="2153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523"/>
                                        </p:tgtEl>
                                        <p:attrNameLst>
                                          <p:attrName>style.visibility</p:attrName>
                                        </p:attrNameLst>
                                      </p:cBhvr>
                                      <p:to>
                                        <p:strVal val="visible"/>
                                      </p:to>
                                    </p:set>
                                    <p:animEffect transition="in" filter="fade">
                                      <p:cBhvr>
                                        <p:cTn id="19" dur="1000"/>
                                        <p:tgtEl>
                                          <p:spTgt spid="2152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1539"/>
                                        </p:tgtEl>
                                        <p:attrNameLst>
                                          <p:attrName>style.visibility</p:attrName>
                                        </p:attrNameLst>
                                      </p:cBhvr>
                                      <p:to>
                                        <p:strVal val="visible"/>
                                      </p:to>
                                    </p:set>
                                    <p:animEffect transition="in" filter="wipe(down)">
                                      <p:cBhvr>
                                        <p:cTn id="22" dur="500"/>
                                        <p:tgtEl>
                                          <p:spTgt spid="2153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1512"/>
                                        </p:tgtEl>
                                        <p:attrNameLst>
                                          <p:attrName>style.visibility</p:attrName>
                                        </p:attrNameLst>
                                      </p:cBhvr>
                                      <p:to>
                                        <p:strVal val="visible"/>
                                      </p:to>
                                    </p:set>
                                    <p:animEffect transition="in" filter="wipe(down)">
                                      <p:cBhvr>
                                        <p:cTn id="25" dur="500"/>
                                        <p:tgtEl>
                                          <p:spTgt spid="2151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1541"/>
                                        </p:tgtEl>
                                        <p:attrNameLst>
                                          <p:attrName>style.visibility</p:attrName>
                                        </p:attrNameLst>
                                      </p:cBhvr>
                                      <p:to>
                                        <p:strVal val="visible"/>
                                      </p:to>
                                    </p:set>
                                    <p:animEffect transition="in" filter="wipe(down)">
                                      <p:cBhvr>
                                        <p:cTn id="28" dur="500"/>
                                        <p:tgtEl>
                                          <p:spTgt spid="2154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1540"/>
                                        </p:tgtEl>
                                        <p:attrNameLst>
                                          <p:attrName>style.visibility</p:attrName>
                                        </p:attrNameLst>
                                      </p:cBhvr>
                                      <p:to>
                                        <p:strVal val="visible"/>
                                      </p:to>
                                    </p:set>
                                    <p:animEffect transition="in" filter="wipe(down)">
                                      <p:cBhvr>
                                        <p:cTn id="31" dur="500"/>
                                        <p:tgtEl>
                                          <p:spTgt spid="2154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1521"/>
                                        </p:tgtEl>
                                        <p:attrNameLst>
                                          <p:attrName>style.visibility</p:attrName>
                                        </p:attrNameLst>
                                      </p:cBhvr>
                                      <p:to>
                                        <p:strVal val="visible"/>
                                      </p:to>
                                    </p:set>
                                    <p:animEffect transition="in" filter="wipe(down)">
                                      <p:cBhvr>
                                        <p:cTn id="34" dur="500"/>
                                        <p:tgtEl>
                                          <p:spTgt spid="21521"/>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5"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blinds(vertical)">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5" fill="hold" grpId="1"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blinds(vertical)">
                                      <p:cBhvr>
                                        <p:cTn id="44" dur="5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5"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blinds(vertical)">
                                      <p:cBhvr>
                                        <p:cTn id="49" dur="500"/>
                                        <p:tgtEl>
                                          <p:spTgt spid="47"/>
                                        </p:tgtEl>
                                      </p:cBhvr>
                                    </p:animEffect>
                                  </p:childTnLst>
                                </p:cTn>
                              </p:par>
                            </p:childTnLst>
                          </p:cTn>
                        </p:par>
                      </p:childTnLst>
                    </p:cTn>
                  </p:par>
                  <p:par>
                    <p:cTn id="50" fill="hold">
                      <p:stCondLst>
                        <p:cond delay="indefinite"/>
                      </p:stCondLst>
                      <p:childTnLst>
                        <p:par>
                          <p:cTn id="51" fill="hold">
                            <p:stCondLst>
                              <p:cond delay="0"/>
                            </p:stCondLst>
                            <p:childTnLst>
                              <p:par>
                                <p:cTn id="52" presetID="3" presetClass="entr" presetSubtype="5" fill="hold" grpId="0"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blinds(vertical)">
                                      <p:cBhvr>
                                        <p:cTn id="54" dur="5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5"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blinds(vertical)">
                                      <p:cBhvr>
                                        <p:cTn id="59" dur="5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1522"/>
                                        </p:tgtEl>
                                        <p:attrNameLst>
                                          <p:attrName>style.visibility</p:attrName>
                                        </p:attrNameLst>
                                      </p:cBhvr>
                                      <p:to>
                                        <p:strVal val="visible"/>
                                      </p:to>
                                    </p:set>
                                    <p:animEffect transition="in" filter="fade">
                                      <p:cBhvr>
                                        <p:cTn id="64" dur="1000"/>
                                        <p:tgtEl>
                                          <p:spTgt spid="215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520"/>
                                        </p:tgtEl>
                                        <p:attrNameLst>
                                          <p:attrName>style.visibility</p:attrName>
                                        </p:attrNameLst>
                                      </p:cBhvr>
                                      <p:to>
                                        <p:strVal val="visible"/>
                                      </p:to>
                                    </p:set>
                                    <p:animEffect transition="in" filter="fade">
                                      <p:cBhvr>
                                        <p:cTn id="67" dur="1000"/>
                                        <p:tgtEl>
                                          <p:spTgt spid="2152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510"/>
                                        </p:tgtEl>
                                        <p:attrNameLst>
                                          <p:attrName>style.visibility</p:attrName>
                                        </p:attrNameLst>
                                      </p:cBhvr>
                                      <p:to>
                                        <p:strVal val="visible"/>
                                      </p:to>
                                    </p:set>
                                    <p:animEffect transition="in" filter="fade">
                                      <p:cBhvr>
                                        <p:cTn id="70" dur="1000"/>
                                        <p:tgtEl>
                                          <p:spTgt spid="2151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1517"/>
                                        </p:tgtEl>
                                        <p:attrNameLst>
                                          <p:attrName>style.visibility</p:attrName>
                                        </p:attrNameLst>
                                      </p:cBhvr>
                                      <p:to>
                                        <p:strVal val="visible"/>
                                      </p:to>
                                    </p:set>
                                    <p:animEffect transition="in" filter="fade">
                                      <p:cBhvr>
                                        <p:cTn id="73" dur="1000"/>
                                        <p:tgtEl>
                                          <p:spTgt spid="2151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1537"/>
                                        </p:tgtEl>
                                        <p:attrNameLst>
                                          <p:attrName>style.visibility</p:attrName>
                                        </p:attrNameLst>
                                      </p:cBhvr>
                                      <p:to>
                                        <p:strVal val="visible"/>
                                      </p:to>
                                    </p:set>
                                    <p:animEffect transition="in" filter="fade">
                                      <p:cBhvr>
                                        <p:cTn id="76" dur="1000"/>
                                        <p:tgtEl>
                                          <p:spTgt spid="2153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516"/>
                                        </p:tgtEl>
                                        <p:attrNameLst>
                                          <p:attrName>style.visibility</p:attrName>
                                        </p:attrNameLst>
                                      </p:cBhvr>
                                      <p:to>
                                        <p:strVal val="visible"/>
                                      </p:to>
                                    </p:set>
                                    <p:animEffect transition="in" filter="fade">
                                      <p:cBhvr>
                                        <p:cTn id="79" dur="1000"/>
                                        <p:tgtEl>
                                          <p:spTgt spid="21516"/>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21507"/>
                                        </p:tgtEl>
                                        <p:attrNameLst>
                                          <p:attrName>style.visibility</p:attrName>
                                        </p:attrNameLst>
                                      </p:cBhvr>
                                      <p:to>
                                        <p:strVal val="visible"/>
                                      </p:to>
                                    </p:set>
                                    <p:animEffect transition="in" filter="wipe(down)">
                                      <p:cBhvr>
                                        <p:cTn id="82" dur="500"/>
                                        <p:tgtEl>
                                          <p:spTgt spid="21507"/>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1511"/>
                                        </p:tgtEl>
                                        <p:attrNameLst>
                                          <p:attrName>style.visibility</p:attrName>
                                        </p:attrNameLst>
                                      </p:cBhvr>
                                      <p:to>
                                        <p:strVal val="visible"/>
                                      </p:to>
                                    </p:set>
                                    <p:animEffect transition="in" filter="wipe(down)">
                                      <p:cBhvr>
                                        <p:cTn id="85" dur="500"/>
                                        <p:tgtEl>
                                          <p:spTgt spid="21511"/>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21508"/>
                                        </p:tgtEl>
                                        <p:attrNameLst>
                                          <p:attrName>style.visibility</p:attrName>
                                        </p:attrNameLst>
                                      </p:cBhvr>
                                      <p:to>
                                        <p:strVal val="visible"/>
                                      </p:to>
                                    </p:set>
                                    <p:animEffect transition="in" filter="wipe(down)">
                                      <p:cBhvr>
                                        <p:cTn id="88" dur="500"/>
                                        <p:tgtEl>
                                          <p:spTgt spid="21508"/>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1513"/>
                                        </p:tgtEl>
                                        <p:attrNameLst>
                                          <p:attrName>style.visibility</p:attrName>
                                        </p:attrNameLst>
                                      </p:cBhvr>
                                      <p:to>
                                        <p:strVal val="visible"/>
                                      </p:to>
                                    </p:set>
                                    <p:animEffect transition="in" filter="wipe(down)">
                                      <p:cBhvr>
                                        <p:cTn id="91" dur="500"/>
                                        <p:tgtEl>
                                          <p:spTgt spid="21513"/>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1515"/>
                                        </p:tgtEl>
                                        <p:attrNameLst>
                                          <p:attrName>style.visibility</p:attrName>
                                        </p:attrNameLst>
                                      </p:cBhvr>
                                      <p:to>
                                        <p:strVal val="visible"/>
                                      </p:to>
                                    </p:set>
                                    <p:animEffect transition="in" filter="wipe(down)">
                                      <p:cBhvr>
                                        <p:cTn id="94" dur="500"/>
                                        <p:tgtEl>
                                          <p:spTgt spid="21515"/>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1509"/>
                                        </p:tgtEl>
                                        <p:attrNameLst>
                                          <p:attrName>style.visibility</p:attrName>
                                        </p:attrNameLst>
                                      </p:cBhvr>
                                      <p:to>
                                        <p:strVal val="visible"/>
                                      </p:to>
                                    </p:set>
                                    <p:animEffect transition="in" filter="wipe(down)">
                                      <p:cBhvr>
                                        <p:cTn id="97"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23" grpId="0" animBg="1"/>
      <p:bldP spid="21536" grpId="0" animBg="1"/>
      <p:bldP spid="21538" grpId="0" animBg="1"/>
      <p:bldP spid="21519" grpId="0" animBg="1"/>
      <p:bldP spid="21535" grpId="0" animBg="1"/>
      <p:bldP spid="21520" grpId="0" animBg="1"/>
      <p:bldP spid="21517" grpId="0" animBg="1"/>
      <p:bldP spid="21537" grpId="0" animBg="1"/>
      <p:bldP spid="21516" grpId="0" animBg="1"/>
      <p:bldP spid="21515" grpId="0" animBg="1"/>
      <p:bldP spid="21513" grpId="0" animBg="1"/>
      <p:bldP spid="21539" grpId="0" animBg="1"/>
      <p:bldP spid="21512" grpId="0" animBg="1"/>
      <p:bldP spid="21521" grpId="0" animBg="1"/>
      <p:bldP spid="21511" grpId="0" animBg="1"/>
      <p:bldP spid="21540" grpId="0" animBg="1"/>
      <p:bldP spid="21541" grpId="0" animBg="1"/>
      <p:bldP spid="21510" grpId="0" animBg="1"/>
      <p:bldP spid="21509" grpId="0" animBg="1"/>
      <p:bldP spid="21508" grpId="0" animBg="1"/>
      <p:bldP spid="21522" grpId="0" animBg="1"/>
      <p:bldP spid="21507" grpId="0" animBg="1"/>
      <p:bldP spid="45" grpId="0" animBg="1"/>
      <p:bldP spid="46" grpId="1" animBg="1"/>
      <p:bldP spid="47" grpId="0" animBg="1"/>
      <p:bldP spid="48" grpId="0" animBg="1"/>
      <p:bldP spid="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0"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2" name="Title 1"/>
          <p:cNvSpPr>
            <a:spLocks noGrp="1"/>
          </p:cNvSpPr>
          <p:nvPr>
            <p:ph type="title"/>
          </p:nvPr>
        </p:nvSpPr>
        <p:spPr/>
        <p:txBody>
          <a:bodyPr/>
          <a:lstStyle/>
          <a:p>
            <a:endParaRPr lang="en-US"/>
          </a:p>
        </p:txBody>
      </p:sp>
      <p:sp>
        <p:nvSpPr>
          <p:cNvPr id="14" name="Text Placeholder 3"/>
          <p:cNvSpPr txBox="1">
            <a:spLocks/>
          </p:cNvSpPr>
          <p:nvPr/>
        </p:nvSpPr>
        <p:spPr>
          <a:xfrm>
            <a:off x="529284" y="5113995"/>
            <a:ext cx="8153400" cy="1253740"/>
          </a:xfrm>
          <a:prstGeom prst="rect">
            <a:avLst/>
          </a:prstGeom>
        </p:spPr>
        <p:txBody>
          <a:bodyPr>
            <a:normAutofit lnSpcReduction="10000"/>
          </a:bodyPr>
          <a:lst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None/>
            </a:pPr>
            <a:r>
              <a:rPr lang="en-US" sz="3600" dirty="0" smtClean="0"/>
              <a:t>How Plate Tectonics Relate </a:t>
            </a:r>
          </a:p>
          <a:p>
            <a:pPr marL="0" indent="0" algn="ctr">
              <a:buNone/>
            </a:pPr>
            <a:r>
              <a:rPr lang="en-US" sz="3600" dirty="0" smtClean="0"/>
              <a:t>to the Rock Cycle</a:t>
            </a:r>
            <a:endParaRPr lang="en-US" sz="3600" dirty="0"/>
          </a:p>
        </p:txBody>
      </p:sp>
      <p:sp>
        <p:nvSpPr>
          <p:cNvPr id="3" name="TextBox 2"/>
          <p:cNvSpPr txBox="1"/>
          <p:nvPr/>
        </p:nvSpPr>
        <p:spPr>
          <a:xfrm>
            <a:off x="7452374" y="399840"/>
            <a:ext cx="1372492" cy="369332"/>
          </a:xfrm>
          <a:prstGeom prst="rect">
            <a:avLst/>
          </a:prstGeom>
          <a:noFill/>
        </p:spPr>
        <p:txBody>
          <a:bodyPr wrap="none" rtlCol="0">
            <a:spAutoFit/>
          </a:bodyPr>
          <a:lstStyle/>
          <a:p>
            <a:r>
              <a:rPr lang="en-US" dirty="0" smtClean="0">
                <a:hlinkClick r:id="rId3"/>
              </a:rPr>
              <a:t>Animations</a:t>
            </a:r>
            <a:endParaRPr lang="en-US" dirty="0"/>
          </a:p>
        </p:txBody>
      </p:sp>
      <p:pic>
        <p:nvPicPr>
          <p:cNvPr id="2050" name="Picture 2" descr="http://pubs.usgs.gov/gip/dynamic/graphics/Fig13.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63" y="187036"/>
            <a:ext cx="8798049" cy="487014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819334" y="399840"/>
            <a:ext cx="1502334" cy="369332"/>
          </a:xfrm>
          <a:prstGeom prst="rect">
            <a:avLst/>
          </a:prstGeom>
          <a:noFill/>
        </p:spPr>
        <p:txBody>
          <a:bodyPr wrap="none" rtlCol="0">
            <a:spAutoFit/>
          </a:bodyPr>
          <a:lstStyle/>
          <a:p>
            <a:r>
              <a:rPr lang="en-US" dirty="0" smtClean="0">
                <a:hlinkClick r:id="rId5"/>
              </a:rPr>
              <a:t>Wilson Cycle</a:t>
            </a:r>
            <a:endParaRPr lang="en-US" dirty="0"/>
          </a:p>
        </p:txBody>
      </p:sp>
    </p:spTree>
    <p:extLst>
      <p:ext uri="{BB962C8B-B14F-4D97-AF65-F5344CB8AC3E}">
        <p14:creationId xmlns:p14="http://schemas.microsoft.com/office/powerpoint/2010/main" val="12541513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20477</TotalTime>
  <Words>832</Words>
  <Application>Microsoft Office PowerPoint</Application>
  <PresentationFormat>On-screen Show (4:3)</PresentationFormat>
  <Paragraphs>105</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SCC</vt:lpstr>
      <vt:lpstr>Rock Cycle</vt:lpstr>
      <vt:lpstr>PowerPoint Presentation</vt:lpstr>
      <vt:lpstr>Processes by which you can transform rocks from one type to another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Natalia</cp:lastModifiedBy>
  <cp:revision>159</cp:revision>
  <cp:lastPrinted>2011-07-11T02:33:14Z</cp:lastPrinted>
  <dcterms:created xsi:type="dcterms:W3CDTF">2011-06-23T20:06:11Z</dcterms:created>
  <dcterms:modified xsi:type="dcterms:W3CDTF">2013-05-28T18:31:09Z</dcterms:modified>
</cp:coreProperties>
</file>