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13"/>
  </p:notesMasterIdLst>
  <p:sldIdLst>
    <p:sldId id="292" r:id="rId2"/>
    <p:sldId id="294" r:id="rId3"/>
    <p:sldId id="257" r:id="rId4"/>
    <p:sldId id="259" r:id="rId5"/>
    <p:sldId id="261" r:id="rId6"/>
    <p:sldId id="262" r:id="rId7"/>
    <p:sldId id="293" r:id="rId8"/>
    <p:sldId id="272" r:id="rId9"/>
    <p:sldId id="265" r:id="rId10"/>
    <p:sldId id="273" r:id="rId11"/>
    <p:sldId id="27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448" autoAdjust="0"/>
  </p:normalViewPr>
  <p:slideViewPr>
    <p:cSldViewPr snapToGrid="0" snapToObjects="1">
      <p:cViewPr>
        <p:scale>
          <a:sx n="95" d="100"/>
          <a:sy n="95" d="100"/>
        </p:scale>
        <p:origin x="-1336" y="-448"/>
      </p:cViewPr>
      <p:guideLst>
        <p:guide orient="horz" pos="2160"/>
        <p:guide pos="2880"/>
      </p:guideLst>
    </p:cSldViewPr>
  </p:slideViewPr>
  <p:notesTextViewPr>
    <p:cViewPr>
      <p:scale>
        <a:sx n="100" d="100"/>
        <a:sy n="100" d="100"/>
      </p:scale>
      <p:origin x="0" y="864"/>
    </p:cViewPr>
  </p:notesTextViewPr>
  <p:notesViewPr>
    <p:cSldViewPr snapToGrid="0" snapToObjects="1">
      <p:cViewPr varScale="1">
        <p:scale>
          <a:sx n="119" d="100"/>
          <a:sy n="119" d="100"/>
        </p:scale>
        <p:origin x="-244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FA095C-617C-D947-A8C8-433F90294623}" type="datetimeFigureOut">
              <a:rPr lang="en-US" smtClean="0"/>
              <a:t>5/16/13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385AD9-181A-2B42-8E93-E1668815D211}" type="slidenum">
              <a:rPr lang="en-US" smtClean="0"/>
              <a:t>‹#›</a:t>
            </a:fld>
            <a:endParaRPr lang="en-US"/>
          </a:p>
        </p:txBody>
      </p:sp>
    </p:spTree>
    <p:extLst>
      <p:ext uri="{BB962C8B-B14F-4D97-AF65-F5344CB8AC3E}">
        <p14:creationId xmlns:p14="http://schemas.microsoft.com/office/powerpoint/2010/main" val="11928620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 instructor</a:t>
            </a:r>
          </a:p>
          <a:p>
            <a:endParaRPr lang="en-US" dirty="0" smtClean="0"/>
          </a:p>
          <a:p>
            <a:r>
              <a:rPr lang="en-US" b="1" dirty="0" smtClean="0"/>
              <a:t>AUTHORS</a:t>
            </a:r>
            <a:r>
              <a:rPr lang="en-US" dirty="0" smtClean="0"/>
              <a:t>: 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This</a:t>
            </a:r>
            <a:r>
              <a:rPr lang="en-US" sz="1200" baseline="0" dirty="0" smtClean="0">
                <a:ea typeface="ＭＳ Ｐゴシック" charset="0"/>
                <a:cs typeface="ＭＳ Ｐゴシック" charset="0"/>
              </a:rPr>
              <a:t> lesson and associated activity show students how sediment is moved around on the earth’s surface. Do you know where sand at the beach comes from? How did it get there? Students will use a model of the earth’s surface to try to answer these questions. </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This</a:t>
            </a:r>
            <a:r>
              <a:rPr lang="en-US" sz="1200" baseline="0" dirty="0" smtClean="0">
                <a:ea typeface="ＭＳ Ｐゴシック" charset="0"/>
                <a:cs typeface="ＭＳ Ｐゴシック" charset="0"/>
              </a:rPr>
              <a:t> lesson focuses on the part of the rock cycle where rocks are broken down by weathering processes and transported across the earth’s surface by the forces of wind, water, and ice. This lesson is designed to have students learn that sediment they see in one place (i.e., the beach) originated at a different place (i.e., the mountains). Through this lesson, students will also learn about different landforms at the earth’s surface and that water is a major transporter of sediment.</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lesson was designed for a 6th grade science class and is lesson 1 of 7 in a unit on “Sedimentary Rocks: Recorders of earth’s past</a:t>
            </a:r>
            <a:r>
              <a:rPr lang="en-US" sz="1200" baseline="0" dirty="0" smtClean="0">
                <a:ea typeface="ＭＳ Ｐゴシック" charset="0"/>
                <a:cs typeface="ＭＳ Ｐゴシック" charset="0"/>
              </a:rPr>
              <a:t> </a:t>
            </a:r>
            <a:r>
              <a:rPr lang="en-US" sz="1200" dirty="0" smtClean="0">
                <a:ea typeface="ＭＳ Ｐゴシック" charset="0"/>
                <a:cs typeface="ＭＳ Ｐゴシック" charset="0"/>
              </a:rPr>
              <a:t>environments.”</a:t>
            </a:r>
            <a:r>
              <a:rPr lang="en-US" sz="1200" baseline="0" dirty="0" smtClean="0">
                <a:ea typeface="ＭＳ Ｐゴシック" charset="0"/>
                <a:cs typeface="ＭＳ Ｐゴシック" charset="0"/>
              </a:rPr>
              <a:t> The unit is meant to be taught after students have learned the rock cycle, as it focuses on a specific part of the cycle. The lessons build on one another and are best taught in order. Details on the complete unit can be found at </a:t>
            </a:r>
            <a:r>
              <a:rPr lang="en-US" sz="1200" baseline="0" dirty="0" err="1" smtClean="0">
                <a:ea typeface="ＭＳ Ｐゴシック" charset="0"/>
                <a:cs typeface="ＭＳ Ｐゴシック" charset="0"/>
              </a:rPr>
              <a:t>earthref.org</a:t>
            </a:r>
            <a:r>
              <a:rPr lang="en-US" sz="1200" baseline="0" dirty="0" smtClean="0">
                <a:ea typeface="ＭＳ Ｐゴシック" charset="0"/>
                <a:cs typeface="ＭＳ Ｐゴシック" charset="0"/>
              </a:rPr>
              <a:t>/SCC/. For this particular lesson on erosion and deposition we had the students work in pairs for the activity, but each was asked to fill in their own worksheet. Groups up to 4 should be ok if you are limited by supplies. Required materials are listed on Slide 2 of this presentation.</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r>
              <a:rPr lang="en-US" sz="1200" dirty="0" smtClean="0">
                <a:ea typeface="ＭＳ Ｐゴシック" charset="0"/>
                <a:cs typeface="ＭＳ Ｐゴシック" charset="0"/>
              </a:rPr>
              <a:t>1. Rivers</a:t>
            </a:r>
            <a:r>
              <a:rPr lang="en-US" sz="1200" baseline="0" dirty="0" smtClean="0">
                <a:ea typeface="ＭＳ Ｐゴシック" charset="0"/>
                <a:cs typeface="ＭＳ Ｐゴシック" charset="0"/>
              </a:rPr>
              <a:t> only move water (not sediment). 2. Sand at the beach comes from the ocean. </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a:t>
            </a:r>
            <a:r>
              <a:rPr lang="en-US" sz="1200" dirty="0" smtClean="0">
                <a:ea typeface="ＭＳ Ｐゴシック" charset="0"/>
                <a:cs typeface="ＭＳ Ｐゴシック" charset="0"/>
              </a:rPr>
              <a:t>: The worksheet can be used for evaluation of understanding (1_Worksheet_Erosion&amp;Deposition.docx).</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 </a:t>
            </a:r>
            <a:r>
              <a:rPr lang="en-US" sz="1200" dirty="0" smtClean="0">
                <a:ea typeface="ＭＳ Ｐゴシック" charset="0"/>
                <a:cs typeface="ＭＳ Ｐゴシック" charset="0"/>
              </a:rPr>
              <a:t>Slide notes are contained within each slide.  Please view the 5E lesson plan for additional </a:t>
            </a:r>
            <a:r>
              <a:rPr lang="en-US" sz="1200" smtClean="0">
                <a:ea typeface="ＭＳ Ｐゴシック" charset="0"/>
                <a:cs typeface="ＭＳ Ｐゴシック" charset="0"/>
              </a:rPr>
              <a:t>information </a:t>
            </a:r>
            <a:r>
              <a:rPr lang="en-US" sz="1200" smtClean="0">
                <a:ea typeface="ＭＳ Ｐゴシック" charset="0"/>
                <a:cs typeface="ＭＳ Ｐゴシック" charset="0"/>
              </a:rPr>
              <a:t>(1_5E_Erosion</a:t>
            </a:r>
            <a:r>
              <a:rPr lang="en-US" sz="1200" dirty="0" smtClean="0">
                <a:ea typeface="ＭＳ Ｐゴシック" charset="0"/>
                <a:cs typeface="ＭＳ Ｐゴシック" charset="0"/>
              </a:rPr>
              <a:t>&amp;Deposition.docx).</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a:t>
            </a:r>
            <a:r>
              <a:rPr lang="en-US" sz="1200" i="0" dirty="0" smtClean="0">
                <a:ea typeface="ＭＳ Ｐゴシック" charset="0"/>
                <a:cs typeface="ＭＳ Ｐゴシック" charset="0"/>
              </a:rPr>
              <a:t>1_Erosion&amp;Deposition.pptx</a:t>
            </a:r>
            <a:r>
              <a:rPr lang="en-US" sz="1200" i="0" baseline="0" dirty="0" smtClean="0">
                <a:ea typeface="ＭＳ Ｐゴシック" charset="0"/>
                <a:cs typeface="ＭＳ Ｐゴシック" charset="0"/>
              </a:rPr>
              <a:t> – This presentation provides instructions for the lesson and useful slides for use in the classroom.</a:t>
            </a:r>
            <a:r>
              <a:rPr lang="en-US" sz="1200" i="1" dirty="0" smtClean="0">
                <a:ea typeface="ＭＳ Ｐゴシック" charset="0"/>
                <a:cs typeface="ＭＳ Ｐゴシック" charset="0"/>
              </a:rPr>
              <a:t>	</a:t>
            </a:r>
          </a:p>
          <a:p>
            <a:pPr>
              <a:lnSpc>
                <a:spcPct val="80000"/>
              </a:lnSpc>
            </a:pPr>
            <a:r>
              <a:rPr lang="en-US" sz="1200" i="0" dirty="0" smtClean="0">
                <a:ea typeface="ＭＳ Ｐゴシック" charset="0"/>
                <a:cs typeface="ＭＳ Ｐゴシック" charset="0"/>
              </a:rPr>
              <a:t>	1_5E_Erosion&amp;Deposition.docx</a:t>
            </a:r>
            <a:r>
              <a:rPr lang="en-US" sz="1200" i="1" baseline="0" dirty="0" smtClean="0">
                <a:ea typeface="ＭＳ Ｐゴシック" charset="0"/>
                <a:cs typeface="ＭＳ Ｐゴシック" charset="0"/>
              </a:rPr>
              <a:t> – </a:t>
            </a:r>
            <a:r>
              <a:rPr lang="en-US" sz="1200" i="0" baseline="0" dirty="0" smtClean="0">
                <a:ea typeface="ＭＳ Ｐゴシック" charset="0"/>
                <a:cs typeface="ＭＳ Ｐゴシック" charset="0"/>
              </a:rPr>
              <a:t>This lesson plan breaks the lesson down into the 5E components – each “E” is referenced in the notes of this </a:t>
            </a:r>
            <a:r>
              <a:rPr lang="en-US" sz="1200" i="0" baseline="0" dirty="0" err="1" smtClean="0">
                <a:ea typeface="ＭＳ Ｐゴシック" charset="0"/>
                <a:cs typeface="ＭＳ Ｐゴシック" charset="0"/>
              </a:rPr>
              <a:t>Powerpoint</a:t>
            </a:r>
            <a:r>
              <a:rPr lang="en-US" sz="1200" i="0" baseline="0" dirty="0" smtClean="0">
                <a:ea typeface="ＭＳ Ｐゴシック" charset="0"/>
                <a:cs typeface="ＭＳ Ｐゴシック" charset="0"/>
              </a:rPr>
              <a:t> presentation.</a:t>
            </a:r>
            <a:endParaRPr lang="en-US" sz="1200" i="1"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	1_Worksheet_Erosion&amp;Deposition.docx</a:t>
            </a:r>
            <a:r>
              <a:rPr lang="en-US" sz="1200" i="1" baseline="0" dirty="0" smtClean="0">
                <a:ea typeface="ＭＳ Ｐゴシック" charset="0"/>
                <a:cs typeface="ＭＳ Ｐゴシック" charset="0"/>
              </a:rPr>
              <a:t> – </a:t>
            </a:r>
            <a:r>
              <a:rPr lang="en-US" sz="1200" i="0" baseline="0" dirty="0" smtClean="0">
                <a:ea typeface="ＭＳ Ｐゴシック" charset="0"/>
                <a:cs typeface="ＭＳ Ｐゴシック" charset="0"/>
              </a:rPr>
              <a:t>This worksheet is to be printed and handed out to students. It provides instructions and questions that the students will answer and turn in.</a:t>
            </a:r>
            <a:endParaRPr lang="en-US" sz="1200" i="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dirty="0" smtClean="0">
                <a:ea typeface="ＭＳ Ｐゴシック" charset="0"/>
                <a:cs typeface="ＭＳ Ｐゴシック" charset="0"/>
              </a:rPr>
              <a:t>This Slide:</a:t>
            </a:r>
          </a:p>
          <a:p>
            <a:r>
              <a:rPr lang="en-US" sz="1200" dirty="0" smtClean="0">
                <a:ea typeface="ＭＳ Ｐゴシック" charset="0"/>
                <a:cs typeface="ＭＳ Ｐゴシック" charset="0"/>
              </a:rPr>
              <a:t>Figure: </a:t>
            </a:r>
            <a:r>
              <a:rPr lang="en-US" dirty="0" smtClean="0"/>
              <a:t>This is a real example showing some or</a:t>
            </a:r>
            <a:r>
              <a:rPr lang="en-US" baseline="0" dirty="0" smtClean="0"/>
              <a:t> earth’s </a:t>
            </a:r>
            <a:r>
              <a:rPr lang="en-US" dirty="0" smtClean="0"/>
              <a:t>landforms.</a:t>
            </a:r>
            <a:r>
              <a:rPr lang="en-US" baseline="0" dirty="0" smtClean="0"/>
              <a:t> Specifically, we see a river running from the mountains to the ocean and can see sediment (light blue) pouring out into the water from the land. The mountains are the Himalayas, river is the Brahmaputra, and Ocean is the Indian Ocean (Bay of Bengal).</a:t>
            </a:r>
            <a:endParaRPr lang="en-US" dirty="0" smtClean="0"/>
          </a:p>
          <a:p>
            <a:r>
              <a:rPr lang="en-US" baseline="0" dirty="0" smtClean="0"/>
              <a:t>Google Earth Image</a:t>
            </a:r>
          </a:p>
          <a:p>
            <a:endParaRPr lang="en-US" baseline="0" dirty="0" smtClean="0"/>
          </a:p>
          <a:p>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8B585789-284D-C445-BA1F-D3D5590393DF}" type="slidenum">
              <a:rPr lang="en-US" smtClean="0"/>
              <a:t>1</a:t>
            </a:fld>
            <a:endParaRPr lang="en-US"/>
          </a:p>
        </p:txBody>
      </p:sp>
    </p:spTree>
    <p:extLst>
      <p:ext uri="{BB962C8B-B14F-4D97-AF65-F5344CB8AC3E}">
        <p14:creationId xmlns:p14="http://schemas.microsoft.com/office/powerpoint/2010/main" val="1934812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a:t>
            </a:r>
            <a:r>
              <a:rPr lang="en-US" i="1" baseline="0" dirty="0" smtClean="0"/>
              <a:t> slide is for the instructor</a:t>
            </a:r>
          </a:p>
          <a:p>
            <a:endParaRPr lang="en-US" baseline="0" dirty="0" smtClean="0"/>
          </a:p>
          <a:p>
            <a:r>
              <a:rPr lang="en-US" b="1" i="0" baseline="0" dirty="0" smtClean="0"/>
              <a:t>These are the materials you will need for the activity.</a:t>
            </a:r>
          </a:p>
          <a:p>
            <a:endParaRPr lang="en-US" baseline="0" dirty="0" smtClean="0"/>
          </a:p>
          <a:p>
            <a:r>
              <a:rPr lang="en-US" baseline="0" dirty="0" smtClean="0"/>
              <a:t>-The water table should have a drain at one end that is not obstructed, so water can drain out.</a:t>
            </a:r>
          </a:p>
          <a:p>
            <a:endParaRPr lang="en-US" baseline="0" dirty="0" smtClean="0"/>
          </a:p>
          <a:p>
            <a:r>
              <a:rPr lang="en-US" baseline="0" dirty="0" smtClean="0"/>
              <a:t>-To control the water flow, we used a plastic cup with a small hole in the bottom for the low flow, and a funnel with a larger hole in the bottom for the high flow. You could use two cups with different size drain holes, or two funnels with different size holes. If you are using a hose or faucet, you will need to instruct students how far to turn on the water to achieve each flow level.</a:t>
            </a:r>
          </a:p>
        </p:txBody>
      </p:sp>
      <p:sp>
        <p:nvSpPr>
          <p:cNvPr id="4" name="Slide Number Placeholder 3"/>
          <p:cNvSpPr>
            <a:spLocks noGrp="1"/>
          </p:cNvSpPr>
          <p:nvPr>
            <p:ph type="sldNum" sz="quarter" idx="10"/>
          </p:nvPr>
        </p:nvSpPr>
        <p:spPr/>
        <p:txBody>
          <a:bodyPr/>
          <a:lstStyle/>
          <a:p>
            <a:fld id="{4E385AD9-181A-2B42-8E93-E1668815D211}" type="slidenum">
              <a:rPr lang="en-US" smtClean="0"/>
              <a:t>2</a:t>
            </a:fld>
            <a:endParaRPr lang="en-US"/>
          </a:p>
        </p:txBody>
      </p:sp>
    </p:spTree>
    <p:extLst>
      <p:ext uri="{BB962C8B-B14F-4D97-AF65-F5344CB8AC3E}">
        <p14:creationId xmlns:p14="http://schemas.microsoft.com/office/powerpoint/2010/main" val="266699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baseline="0" dirty="0" smtClean="0"/>
              <a:t>This slide </a:t>
            </a:r>
            <a:r>
              <a:rPr lang="en-US" i="1" dirty="0" smtClean="0"/>
              <a:t>is for students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provides a quick review of the rock cycle</a:t>
            </a:r>
            <a:r>
              <a:rPr lang="en-US" baseline="0" dirty="0" smtClean="0"/>
              <a:t> with a simple activity.</a:t>
            </a:r>
          </a:p>
          <a:p>
            <a:endParaRPr lang="en-US" baseline="0" dirty="0" smtClean="0"/>
          </a:p>
          <a:p>
            <a:r>
              <a:rPr lang="en-US" b="1" baseline="0" dirty="0" smtClean="0"/>
              <a:t>Directions for instructor:</a:t>
            </a:r>
          </a:p>
          <a:p>
            <a:r>
              <a:rPr lang="en-US" baseline="0" dirty="0" smtClean="0"/>
              <a:t>1. Ask students to match A, B, C, and D with either Intrusive igneous, extrusive igneous, metamorphic, or sedimentary. You can have students write their answers in their notebooks and then call on four students to come to the board and write their answers.</a:t>
            </a:r>
            <a:endParaRPr lang="en-US" dirty="0" smtClean="0"/>
          </a:p>
          <a:p>
            <a:endParaRPr lang="en-US" dirty="0" smtClean="0"/>
          </a:p>
          <a:p>
            <a:r>
              <a:rPr lang="en-US" dirty="0" smtClean="0"/>
              <a:t>----</a:t>
            </a:r>
          </a:p>
          <a:p>
            <a:r>
              <a:rPr lang="en-US" dirty="0" smtClean="0"/>
              <a:t>Figures:</a:t>
            </a:r>
          </a:p>
          <a:p>
            <a:r>
              <a:rPr lang="en-US" dirty="0" smtClean="0"/>
              <a:t>This figure shows the stages of the rock cycle.</a:t>
            </a:r>
            <a:r>
              <a:rPr lang="en-US" baseline="0" dirty="0" smtClean="0"/>
              <a:t> Arrows indicate processes and how rocks move from one stage to another. The three main rock types are igneous, metamorphic, and sedimentary. Igneous rocks are formed when molten magma crystallizes. If the magma crystallizes below the earth’s surface, the rock is termed “intrusive igneous,” while if it crystallizes above the earth’s surface, the rock is termed “extrusive igneous.” Metamorphic rocks are formed when sedimentary or igneous rocks are altered because they are exposed to very high temperatures and/or pressures. Sedimentary rocks form when other rocks are broken into pieces by weathering &amp; erosion, forming “sediment,” and then the sediment is compacted and cemented into rock. In this image, the names of each rock are covered by the letters A, B, C, and D to be used in the activity above. The key is in the next slide.</a:t>
            </a:r>
            <a:endParaRPr lang="en-US" dirty="0" smtClean="0"/>
          </a:p>
          <a:p>
            <a:r>
              <a:rPr lang="en-US" dirty="0" smtClean="0"/>
              <a:t>Image</a:t>
            </a:r>
            <a:r>
              <a:rPr lang="en-US" baseline="0" dirty="0" smtClean="0"/>
              <a:t> m</a:t>
            </a:r>
            <a:r>
              <a:rPr lang="en-US" dirty="0" smtClean="0"/>
              <a:t>odified from: http://</a:t>
            </a:r>
            <a:r>
              <a:rPr lang="en-US" dirty="0" err="1" smtClean="0"/>
              <a:t>www.bbc.co.uk</a:t>
            </a:r>
            <a:r>
              <a:rPr lang="en-US" dirty="0" smtClean="0"/>
              <a:t>/schools/ks3bitesize/science/</a:t>
            </a:r>
            <a:r>
              <a:rPr lang="en-US" dirty="0" err="1" smtClean="0"/>
              <a:t>environment_earth_universe</a:t>
            </a:r>
            <a:r>
              <a:rPr lang="en-US" dirty="0" smtClean="0"/>
              <a:t>/</a:t>
            </a:r>
            <a:r>
              <a:rPr lang="en-US" dirty="0" err="1" smtClean="0"/>
              <a:t>rock_cycle</a:t>
            </a:r>
            <a:r>
              <a:rPr lang="en-US" dirty="0" smtClean="0"/>
              <a:t>/revise10.shtml</a:t>
            </a:r>
            <a:endParaRPr lang="en-US" dirty="0"/>
          </a:p>
        </p:txBody>
      </p:sp>
      <p:sp>
        <p:nvSpPr>
          <p:cNvPr id="4" name="Slide Number Placeholder 3"/>
          <p:cNvSpPr>
            <a:spLocks noGrp="1"/>
          </p:cNvSpPr>
          <p:nvPr>
            <p:ph type="sldNum" sz="quarter" idx="10"/>
          </p:nvPr>
        </p:nvSpPr>
        <p:spPr/>
        <p:txBody>
          <a:bodyPr/>
          <a:lstStyle/>
          <a:p>
            <a:fld id="{8B585789-284D-C445-BA1F-D3D5590393DF}" type="slidenum">
              <a:rPr lang="en-US" smtClean="0"/>
              <a:t>3</a:t>
            </a:fld>
            <a:endParaRPr lang="en-US"/>
          </a:p>
        </p:txBody>
      </p:sp>
    </p:spTree>
    <p:extLst>
      <p:ext uri="{BB962C8B-B14F-4D97-AF65-F5344CB8AC3E}">
        <p14:creationId xmlns:p14="http://schemas.microsoft.com/office/powerpoint/2010/main" val="1934812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a:t>
            </a:r>
            <a:r>
              <a:rPr lang="en-US" i="1" baseline="0" dirty="0" smtClean="0"/>
              <a:t> slide is for students.</a:t>
            </a:r>
          </a:p>
          <a:p>
            <a:endParaRPr lang="en-US" dirty="0" smtClean="0"/>
          </a:p>
          <a:p>
            <a:r>
              <a:rPr lang="en-US" dirty="0" smtClean="0"/>
              <a:t>This slide provides</a:t>
            </a:r>
            <a:r>
              <a:rPr lang="en-US" baseline="0" dirty="0" smtClean="0"/>
              <a:t> an answer key for activity and highlights the part of the rock cycle where sedimentary rocks are formed.  </a:t>
            </a:r>
          </a:p>
          <a:p>
            <a:endParaRPr lang="en-US" baseline="0" dirty="0" smtClean="0"/>
          </a:p>
          <a:p>
            <a:r>
              <a:rPr lang="en-US" b="1" baseline="0" dirty="0" smtClean="0"/>
              <a:t>Directions for instructor:</a:t>
            </a:r>
          </a:p>
          <a:p>
            <a:r>
              <a:rPr lang="en-US" dirty="0" smtClean="0"/>
              <a:t>1.</a:t>
            </a:r>
            <a:r>
              <a:rPr lang="en-US" baseline="0" dirty="0" smtClean="0"/>
              <a:t> </a:t>
            </a:r>
            <a:r>
              <a:rPr lang="en-US" dirty="0" smtClean="0"/>
              <a:t>Emphasize that we are now going to focus</a:t>
            </a:r>
            <a:r>
              <a:rPr lang="en-US" baseline="0" dirty="0" smtClean="0"/>
              <a:t> on sedimentary rocks for the rest of the unit.</a:t>
            </a:r>
          </a:p>
          <a:p>
            <a:endParaRPr lang="en-US" baseline="0" dirty="0" smtClean="0"/>
          </a:p>
          <a:p>
            <a:r>
              <a:rPr lang="en-US" baseline="0" dirty="0" smtClean="0"/>
              <a:t>2. Pose some discussion questions and ask students to talk about their answers (groups or as a whole class):</a:t>
            </a:r>
          </a:p>
          <a:p>
            <a:r>
              <a:rPr lang="en-US" baseline="0" dirty="0" smtClean="0"/>
              <a:t>	Q: Where are sedimentary rocks formed?</a:t>
            </a:r>
          </a:p>
          <a:p>
            <a:r>
              <a:rPr lang="en-US" baseline="0" dirty="0" smtClean="0"/>
              <a:t>		A: Deposited at earth’s surface, then buried</a:t>
            </a:r>
          </a:p>
          <a:p>
            <a:pPr marL="0" indent="0">
              <a:buNone/>
            </a:pPr>
            <a:r>
              <a:rPr lang="en-US" baseline="0" dirty="0" smtClean="0"/>
              <a:t>	Q. What kinds of things can we learn about from studying sedimentary rocks?</a:t>
            </a:r>
          </a:p>
          <a:p>
            <a:pPr marL="457200" lvl="1" indent="0">
              <a:buNone/>
            </a:pPr>
            <a:r>
              <a:rPr lang="en-US" baseline="0" dirty="0" smtClean="0"/>
              <a:t>	A: Ancient climate, past environments, prehistoric animals, changes at the earth’s surface</a:t>
            </a:r>
            <a:endParaRPr lang="en-US" dirty="0" smtClean="0"/>
          </a:p>
          <a:p>
            <a:r>
              <a:rPr lang="en-US" baseline="0" dirty="0" smtClean="0"/>
              <a:t> </a:t>
            </a:r>
          </a:p>
          <a:p>
            <a:r>
              <a:rPr lang="en-US" baseline="0" dirty="0" smtClean="0"/>
              <a:t>3. Emphasize that the cool thing about sedimentary rocks is that they are formed at the earth’s surface, so they can tell us about what the earth’s surface was like in the past. (vs. igneous and metamorphic which can tell us about what the inside of the earth is/was like).</a:t>
            </a:r>
          </a:p>
          <a:p>
            <a:endParaRPr lang="en-US" baseline="0" dirty="0" smtClean="0"/>
          </a:p>
          <a:p>
            <a:r>
              <a:rPr lang="en-US" baseline="0" dirty="0" smtClean="0"/>
              <a:t>----</a:t>
            </a:r>
          </a:p>
          <a:p>
            <a:r>
              <a:rPr lang="en-US" baseline="0" dirty="0" smtClean="0"/>
              <a:t>Figures:</a:t>
            </a:r>
          </a:p>
          <a:p>
            <a:r>
              <a:rPr lang="en-US" dirty="0" smtClean="0"/>
              <a:t>This figure shows the stages of the rock cycle.</a:t>
            </a:r>
            <a:r>
              <a:rPr lang="en-US" baseline="0" dirty="0" smtClean="0"/>
              <a:t> Arrows indicate processes and how rocks move from one stage to another. The three main rock types are igneous, metamorphic, and sedimentary. Igneous rocks are formed when molten magma crystallizes. If the magma crystallizes below the earth’s surface, the rock is termed “intrusive igneous,” while if it crystallizes above the earth’s surface, the rock is termed “extrusive igneous.” Metamorphic rocks are formed when sedimentary or igneous rocks are altered because they are exposed to very high temperatures and/or pressures. Sedimentary rocks form when other rocks are broken into pieces by weathering &amp; erosion, forming “sediment,” and then the sediment is compacted and cemented into rock. In this image, the names of each rock are covered by the letters A, B, C, and D to be used in the activity above. The key is in the next slide.</a:t>
            </a:r>
            <a:endParaRPr lang="en-US" dirty="0" smtClean="0"/>
          </a:p>
          <a:p>
            <a:r>
              <a:rPr lang="en-US" dirty="0" smtClean="0"/>
              <a:t>Image</a:t>
            </a:r>
            <a:r>
              <a:rPr lang="en-US" baseline="0" dirty="0" smtClean="0"/>
              <a:t> m</a:t>
            </a:r>
            <a:r>
              <a:rPr lang="en-US" dirty="0" smtClean="0"/>
              <a:t>odified from: http://</a:t>
            </a:r>
            <a:r>
              <a:rPr lang="en-US" dirty="0" err="1" smtClean="0"/>
              <a:t>www.bbc.co.uk</a:t>
            </a:r>
            <a:r>
              <a:rPr lang="en-US" dirty="0" smtClean="0"/>
              <a:t>/schools/ks3bitesize/science/</a:t>
            </a:r>
            <a:r>
              <a:rPr lang="en-US" dirty="0" err="1" smtClean="0"/>
              <a:t>environment_earth_universe</a:t>
            </a:r>
            <a:r>
              <a:rPr lang="en-US" dirty="0" smtClean="0"/>
              <a:t>/</a:t>
            </a:r>
            <a:r>
              <a:rPr lang="en-US" dirty="0" err="1" smtClean="0"/>
              <a:t>rock_cycle</a:t>
            </a:r>
            <a:r>
              <a:rPr lang="en-US" dirty="0" smtClean="0"/>
              <a:t>/revise10.shtml</a:t>
            </a:r>
            <a:endParaRPr lang="en-US" dirty="0"/>
          </a:p>
        </p:txBody>
      </p:sp>
      <p:sp>
        <p:nvSpPr>
          <p:cNvPr id="4" name="Slide Number Placeholder 3"/>
          <p:cNvSpPr>
            <a:spLocks noGrp="1"/>
          </p:cNvSpPr>
          <p:nvPr>
            <p:ph type="sldNum" sz="quarter" idx="10"/>
          </p:nvPr>
        </p:nvSpPr>
        <p:spPr/>
        <p:txBody>
          <a:bodyPr/>
          <a:lstStyle/>
          <a:p>
            <a:fld id="{8B585789-284D-C445-BA1F-D3D5590393DF}" type="slidenum">
              <a:rPr lang="en-US" smtClean="0"/>
              <a:t>4</a:t>
            </a:fld>
            <a:endParaRPr lang="en-US"/>
          </a:p>
        </p:txBody>
      </p:sp>
    </p:spTree>
    <p:extLst>
      <p:ext uri="{BB962C8B-B14F-4D97-AF65-F5344CB8AC3E}">
        <p14:creationId xmlns:p14="http://schemas.microsoft.com/office/powerpoint/2010/main" val="1934812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baseline="0" dirty="0" smtClean="0"/>
              <a:t>This slide </a:t>
            </a:r>
            <a:r>
              <a:rPr lang="en-US" i="1" dirty="0" smtClean="0"/>
              <a:t>is for students</a:t>
            </a:r>
          </a:p>
          <a:p>
            <a:endParaRPr lang="en-US" baseline="0" dirty="0" smtClean="0"/>
          </a:p>
          <a:p>
            <a:r>
              <a:rPr lang="en-US" dirty="0" smtClean="0"/>
              <a:t>This is an activity for students to start thinking about different environments on earth. Because</a:t>
            </a:r>
            <a:r>
              <a:rPr lang="en-US" baseline="0" dirty="0" smtClean="0"/>
              <a:t> sedimentary rocks record processes that happen on the earth’s surface, we’ll look at some of the different landforms we see at the earth’s surface.  </a:t>
            </a:r>
          </a:p>
          <a:p>
            <a:endParaRPr lang="en-US" baseline="0" dirty="0" smtClean="0"/>
          </a:p>
          <a:p>
            <a:r>
              <a:rPr lang="en-US" b="1" baseline="0" dirty="0" smtClean="0"/>
              <a:t>Directions for instructor:</a:t>
            </a:r>
          </a:p>
          <a:p>
            <a:r>
              <a:rPr lang="en-US" baseline="0" dirty="0" smtClean="0"/>
              <a:t>1. Students can drag the labels to the correct place on the diagram, or they can draw lines pointing from the word to the landform. We used classroom technology to have students drag the words to the appropriate landscapes on the Promethean Board.</a:t>
            </a:r>
          </a:p>
          <a:p>
            <a:endParaRPr lang="en-US" dirty="0" smtClean="0"/>
          </a:p>
          <a:p>
            <a:r>
              <a:rPr lang="en-US" dirty="0" smtClean="0"/>
              <a:t>----</a:t>
            </a:r>
          </a:p>
          <a:p>
            <a:r>
              <a:rPr lang="en-US" dirty="0" smtClean="0"/>
              <a:t>Figures:</a:t>
            </a:r>
          </a:p>
          <a:p>
            <a:r>
              <a:rPr lang="en-US" dirty="0" smtClean="0"/>
              <a:t>This image graphically</a:t>
            </a:r>
            <a:r>
              <a:rPr lang="en-US" baseline="0" dirty="0" smtClean="0"/>
              <a:t> </a:t>
            </a:r>
            <a:r>
              <a:rPr lang="en-US" dirty="0" smtClean="0"/>
              <a:t>shows some of the major landforms on earth’s surface.</a:t>
            </a:r>
            <a:r>
              <a:rPr lang="en-US" baseline="0" dirty="0" smtClean="0"/>
              <a:t> </a:t>
            </a:r>
            <a:r>
              <a:rPr lang="en-US" dirty="0" smtClean="0"/>
              <a:t>Image</a:t>
            </a:r>
            <a:r>
              <a:rPr lang="en-US" baseline="0" dirty="0" smtClean="0"/>
              <a:t> credit</a:t>
            </a:r>
            <a:r>
              <a:rPr lang="en-US" dirty="0" smtClean="0"/>
              <a:t>:</a:t>
            </a:r>
            <a:r>
              <a:rPr lang="en-US" baseline="0" dirty="0" smtClean="0"/>
              <a:t> </a:t>
            </a:r>
            <a:r>
              <a:rPr lang="en-US" dirty="0" smtClean="0"/>
              <a:t>http://</a:t>
            </a:r>
            <a:r>
              <a:rPr lang="en-US" dirty="0" err="1" smtClean="0"/>
              <a:t>www.acsu.buffalo.edu</a:t>
            </a:r>
            <a:r>
              <a:rPr lang="en-US" dirty="0" smtClean="0"/>
              <a:t>/~</a:t>
            </a:r>
            <a:r>
              <a:rPr lang="en-US" dirty="0" err="1" smtClean="0"/>
              <a:t>dbertuca</a:t>
            </a:r>
            <a:r>
              <a:rPr lang="en-US" dirty="0" smtClean="0"/>
              <a:t>/maps/cat/map-portion-</a:t>
            </a:r>
            <a:r>
              <a:rPr lang="en-US" dirty="0" err="1" smtClean="0"/>
              <a:t>images.html</a:t>
            </a:r>
            <a:endParaRPr lang="en-US" dirty="0"/>
          </a:p>
        </p:txBody>
      </p:sp>
      <p:sp>
        <p:nvSpPr>
          <p:cNvPr id="4" name="Slide Number Placeholder 3"/>
          <p:cNvSpPr>
            <a:spLocks noGrp="1"/>
          </p:cNvSpPr>
          <p:nvPr>
            <p:ph type="sldNum" sz="quarter" idx="10"/>
          </p:nvPr>
        </p:nvSpPr>
        <p:spPr/>
        <p:txBody>
          <a:bodyPr/>
          <a:lstStyle/>
          <a:p>
            <a:fld id="{8B585789-284D-C445-BA1F-D3D5590393DF}" type="slidenum">
              <a:rPr lang="en-US" smtClean="0"/>
              <a:t>5</a:t>
            </a:fld>
            <a:endParaRPr lang="en-US"/>
          </a:p>
        </p:txBody>
      </p:sp>
    </p:spTree>
    <p:extLst>
      <p:ext uri="{BB962C8B-B14F-4D97-AF65-F5344CB8AC3E}">
        <p14:creationId xmlns:p14="http://schemas.microsoft.com/office/powerpoint/2010/main" val="1036049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baseline="0" dirty="0" smtClean="0"/>
              <a:t>This slide </a:t>
            </a:r>
            <a:r>
              <a:rPr lang="en-US" i="1" dirty="0" smtClean="0"/>
              <a:t>is for students</a:t>
            </a:r>
          </a:p>
          <a:p>
            <a:endParaRPr lang="en-US" baseline="0" dirty="0" smtClean="0"/>
          </a:p>
          <a:p>
            <a:r>
              <a:rPr lang="en-US" dirty="0" smtClean="0"/>
              <a:t>This is the answer key for the activity.</a:t>
            </a:r>
          </a:p>
          <a:p>
            <a:endParaRPr lang="en-US" dirty="0" smtClean="0"/>
          </a:p>
          <a:p>
            <a:r>
              <a:rPr lang="en-US" dirty="0" smtClean="0"/>
              <a:t>----</a:t>
            </a:r>
          </a:p>
          <a:p>
            <a:r>
              <a:rPr lang="en-US" dirty="0" smtClean="0"/>
              <a:t>Figures:</a:t>
            </a:r>
          </a:p>
          <a:p>
            <a:r>
              <a:rPr lang="en-US" dirty="0" smtClean="0"/>
              <a:t>This image graphically</a:t>
            </a:r>
            <a:r>
              <a:rPr lang="en-US" baseline="0" dirty="0" smtClean="0"/>
              <a:t> </a:t>
            </a:r>
            <a:r>
              <a:rPr lang="en-US" dirty="0" smtClean="0"/>
              <a:t>shows some of the major landforms on earth’s surface.</a:t>
            </a:r>
            <a:r>
              <a:rPr lang="en-US" baseline="0" dirty="0" smtClean="0"/>
              <a:t> </a:t>
            </a:r>
            <a:r>
              <a:rPr lang="en-US" dirty="0" smtClean="0"/>
              <a:t>Image</a:t>
            </a:r>
            <a:r>
              <a:rPr lang="en-US" baseline="0" dirty="0" smtClean="0"/>
              <a:t> credit</a:t>
            </a:r>
            <a:r>
              <a:rPr lang="en-US" dirty="0" smtClean="0"/>
              <a:t>:</a:t>
            </a:r>
            <a:r>
              <a:rPr lang="en-US" baseline="0" dirty="0" smtClean="0"/>
              <a:t> </a:t>
            </a:r>
            <a:r>
              <a:rPr lang="en-US" dirty="0" smtClean="0"/>
              <a:t>http://</a:t>
            </a:r>
            <a:r>
              <a:rPr lang="en-US" dirty="0" err="1" smtClean="0"/>
              <a:t>www.acsu.buffalo.edu</a:t>
            </a:r>
            <a:r>
              <a:rPr lang="en-US" dirty="0" smtClean="0"/>
              <a:t>/~</a:t>
            </a:r>
            <a:r>
              <a:rPr lang="en-US" dirty="0" err="1" smtClean="0"/>
              <a:t>dbertuca</a:t>
            </a:r>
            <a:r>
              <a:rPr lang="en-US" dirty="0" smtClean="0"/>
              <a:t>/maps/cat/map-portion-</a:t>
            </a:r>
            <a:r>
              <a:rPr lang="en-US" dirty="0" err="1" smtClean="0"/>
              <a:t>images.html</a:t>
            </a:r>
            <a:endParaRPr lang="en-US" dirty="0"/>
          </a:p>
        </p:txBody>
      </p:sp>
      <p:sp>
        <p:nvSpPr>
          <p:cNvPr id="4" name="Slide Number Placeholder 3"/>
          <p:cNvSpPr>
            <a:spLocks noGrp="1"/>
          </p:cNvSpPr>
          <p:nvPr>
            <p:ph type="sldNum" sz="quarter" idx="10"/>
          </p:nvPr>
        </p:nvSpPr>
        <p:spPr/>
        <p:txBody>
          <a:bodyPr/>
          <a:lstStyle/>
          <a:p>
            <a:fld id="{8B585789-284D-C445-BA1F-D3D5590393DF}" type="slidenum">
              <a:rPr lang="en-US" smtClean="0"/>
              <a:t>6</a:t>
            </a:fld>
            <a:endParaRPr lang="en-US"/>
          </a:p>
        </p:txBody>
      </p:sp>
    </p:spTree>
    <p:extLst>
      <p:ext uri="{BB962C8B-B14F-4D97-AF65-F5344CB8AC3E}">
        <p14:creationId xmlns:p14="http://schemas.microsoft.com/office/powerpoint/2010/main" val="1036049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baseline="0" dirty="0" smtClean="0"/>
              <a:t>This slide </a:t>
            </a:r>
            <a:r>
              <a:rPr lang="en-US" i="1" dirty="0" smtClean="0"/>
              <a:t>is for students</a:t>
            </a:r>
          </a:p>
          <a:p>
            <a:endParaRPr lang="en-US" baseline="0" dirty="0" smtClean="0"/>
          </a:p>
          <a:p>
            <a:r>
              <a:rPr lang="en-US" b="1" baseline="0" dirty="0" smtClean="0"/>
              <a:t>Directions for instructor:</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t>Explain that this image is a real example showing some of the landforms.</a:t>
            </a:r>
            <a:r>
              <a:rPr lang="en-US" baseline="0" dirty="0" smtClean="0"/>
              <a:t> The mountains are the Himalayas, river is the Brahmaputra, and Ocean is the Indian Ocean (Bay of Bengal).</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smtClean="0"/>
              <a:t>Hand out the document “1_Worksheet_Erosion&amp;Deposition.docx.”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3.</a:t>
            </a:r>
            <a:r>
              <a:rPr lang="en-US" baseline="0" dirty="0" smtClean="0"/>
              <a:t>  </a:t>
            </a:r>
            <a:r>
              <a:rPr lang="en-US" dirty="0" smtClean="0"/>
              <a:t>Have students answer</a:t>
            </a:r>
            <a:r>
              <a:rPr lang="en-US" baseline="0" dirty="0" smtClean="0"/>
              <a:t> the initial question,” Where does sand at the beach come from?” as a Think-Pair-Share.</a:t>
            </a:r>
          </a:p>
          <a:p>
            <a:endParaRPr lang="en-US" baseline="0" dirty="0" smtClean="0"/>
          </a:p>
          <a:p>
            <a:r>
              <a:rPr lang="en-US" baseline="0" dirty="0" smtClean="0"/>
              <a:t>	Answer: Having the correct answer does not matter – just that they write down some ideas and share them with the class.</a:t>
            </a:r>
          </a:p>
          <a:p>
            <a:endParaRPr lang="en-US" baseline="0" dirty="0" smtClean="0"/>
          </a:p>
          <a:p>
            <a:r>
              <a:rPr lang="en-US" dirty="0" smtClean="0"/>
              <a:t>----</a:t>
            </a:r>
          </a:p>
          <a:p>
            <a:r>
              <a:rPr lang="en-US" sz="1200" dirty="0" smtClean="0">
                <a:ea typeface="ＭＳ Ｐゴシック" charset="0"/>
                <a:cs typeface="ＭＳ Ｐゴシック" charset="0"/>
              </a:rPr>
              <a:t>Figure: </a:t>
            </a:r>
            <a:r>
              <a:rPr lang="en-US" dirty="0" smtClean="0"/>
              <a:t>This is a real example showing some or</a:t>
            </a:r>
            <a:r>
              <a:rPr lang="en-US" baseline="0" dirty="0" smtClean="0"/>
              <a:t> earth’s </a:t>
            </a:r>
            <a:r>
              <a:rPr lang="en-US" dirty="0" smtClean="0"/>
              <a:t>landforms.</a:t>
            </a:r>
            <a:r>
              <a:rPr lang="en-US" baseline="0" dirty="0" smtClean="0"/>
              <a:t> Specifically, we see a river running from the mountains to the ocean and can see sediment (light blue) pouring out into the water from the land. The mountains are the Himalayas, river is the Brahmaputra, and Ocean is the Indian Ocean (Bay of Bengal).</a:t>
            </a:r>
            <a:endParaRPr lang="en-US" dirty="0" smtClean="0"/>
          </a:p>
          <a:p>
            <a:r>
              <a:rPr lang="en-US" baseline="0" dirty="0" smtClean="0"/>
              <a:t>Google Earth Image</a:t>
            </a:r>
          </a:p>
        </p:txBody>
      </p:sp>
      <p:sp>
        <p:nvSpPr>
          <p:cNvPr id="4" name="Slide Number Placeholder 3"/>
          <p:cNvSpPr>
            <a:spLocks noGrp="1"/>
          </p:cNvSpPr>
          <p:nvPr>
            <p:ph type="sldNum" sz="quarter" idx="10"/>
          </p:nvPr>
        </p:nvSpPr>
        <p:spPr/>
        <p:txBody>
          <a:bodyPr/>
          <a:lstStyle/>
          <a:p>
            <a:fld id="{4E385AD9-181A-2B42-8E93-E1668815D211}" type="slidenum">
              <a:rPr lang="en-US" smtClean="0"/>
              <a:t>7</a:t>
            </a:fld>
            <a:endParaRPr lang="en-US"/>
          </a:p>
        </p:txBody>
      </p:sp>
    </p:spTree>
    <p:extLst>
      <p:ext uri="{BB962C8B-B14F-4D97-AF65-F5344CB8AC3E}">
        <p14:creationId xmlns:p14="http://schemas.microsoft.com/office/powerpoint/2010/main" val="3914763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EXPLORE/EXPLAIN</a:t>
            </a:r>
          </a:p>
          <a:p>
            <a:r>
              <a:rPr lang="en-US" i="1" baseline="0" dirty="0" smtClean="0"/>
              <a:t>This slide </a:t>
            </a:r>
            <a:r>
              <a:rPr lang="en-US" i="1" dirty="0" smtClean="0"/>
              <a:t>is for students</a:t>
            </a:r>
          </a:p>
          <a:p>
            <a:endParaRPr lang="en-US" baseline="0" dirty="0" smtClean="0"/>
          </a:p>
          <a:p>
            <a:r>
              <a:rPr lang="en-US" b="1" baseline="0" dirty="0" smtClean="0"/>
              <a:t>Directions for instructor:</a:t>
            </a:r>
          </a:p>
          <a:p>
            <a:pPr marL="228600" indent="-228600">
              <a:buAutoNum type="arabicPeriod"/>
            </a:pPr>
            <a:r>
              <a:rPr lang="en-US" dirty="0" smtClean="0"/>
              <a:t>Explain that we are going to use a model of the earth’s surface to try to learn</a:t>
            </a:r>
            <a:r>
              <a:rPr lang="en-US" baseline="0" dirty="0" smtClean="0"/>
              <a:t> where sand at the beach comes from. Provide a refresher on what a model is, if needed. In our model, the high end of the water table with sand will represent the mountains. We will make a channel to represent a river, and the catch basin will represent the ocean. (See Additional Image Info below for more details on activity set-up).</a:t>
            </a:r>
          </a:p>
          <a:p>
            <a:pPr marL="0" indent="0">
              <a:buNone/>
            </a:pPr>
            <a:endParaRPr lang="en-US" baseline="0" dirty="0" smtClean="0"/>
          </a:p>
          <a:p>
            <a:pPr marL="228600" indent="-228600">
              <a:buAutoNum type="arabicPeriod"/>
            </a:pPr>
            <a:r>
              <a:rPr lang="en-US" baseline="0" dirty="0" smtClean="0"/>
              <a:t>Have students read through the remaining procedures in “1_Worksheet_Erosion&amp;Deposition.docx”</a:t>
            </a:r>
          </a:p>
          <a:p>
            <a:endParaRPr lang="en-US" dirty="0" smtClean="0"/>
          </a:p>
          <a:p>
            <a:r>
              <a:rPr lang="en-US" dirty="0" smtClean="0"/>
              <a:t>----</a:t>
            </a:r>
          </a:p>
          <a:p>
            <a:r>
              <a:rPr lang="en-US" dirty="0" smtClean="0"/>
              <a:t>Figures:</a:t>
            </a:r>
          </a:p>
          <a:p>
            <a:r>
              <a:rPr lang="en-US" dirty="0" smtClean="0"/>
              <a:t>Left – This image shows a graphic of the three landforms we’ll be looking at in the model, labeled</a:t>
            </a:r>
            <a:r>
              <a:rPr lang="en-US" baseline="0" dirty="0" smtClean="0"/>
              <a:t> Mountains, River, and Ocean. </a:t>
            </a:r>
            <a:r>
              <a:rPr lang="en-US" dirty="0" smtClean="0"/>
              <a:t>Image</a:t>
            </a:r>
            <a:r>
              <a:rPr lang="en-US" baseline="0" dirty="0" smtClean="0"/>
              <a:t> modified from </a:t>
            </a:r>
            <a:r>
              <a:rPr lang="en-US" dirty="0" smtClean="0"/>
              <a:t>http://</a:t>
            </a:r>
            <a:r>
              <a:rPr lang="en-US" dirty="0" err="1" smtClean="0"/>
              <a:t>clasticdetritus.com</a:t>
            </a:r>
            <a:r>
              <a:rPr lang="en-US" dirty="0" smtClean="0"/>
              <a:t>/2008/05/28/the-future-of-sedimentary-geology/</a:t>
            </a:r>
          </a:p>
          <a:p>
            <a:endParaRPr lang="en-US" dirty="0" smtClean="0"/>
          </a:p>
          <a:p>
            <a:r>
              <a:rPr lang="en-US" dirty="0" smtClean="0"/>
              <a:t>Right - This is a drawing of the experiment</a:t>
            </a:r>
            <a:r>
              <a:rPr lang="en-US" baseline="0" dirty="0" smtClean="0"/>
              <a:t> set-up. The green box is a water table, the yellow is sand that the students will put into the water table, and the basin labeled “ocean” is a bin that will catch the water and sediment that drips from the drain in the water table. The table will be tilted so that the Mountains are upslope and water flows down toward the ocean. Place an object under the upper end of the table to create the gradient. Make sure the hole in the water table hangs over the top of the basin so that water doesn’t spill everywhere. We set the water table on the lab counter with the drain hanging over the edge, and placed the catch basin on the floor under the drain. </a:t>
            </a:r>
            <a:r>
              <a:rPr lang="en-US" dirty="0" smtClean="0"/>
              <a:t>Image credit: J. Maloney</a:t>
            </a:r>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8</a:t>
            </a:fld>
            <a:endParaRPr lang="en-US"/>
          </a:p>
        </p:txBody>
      </p:sp>
    </p:spTree>
    <p:extLst>
      <p:ext uri="{BB962C8B-B14F-4D97-AF65-F5344CB8AC3E}">
        <p14:creationId xmlns:p14="http://schemas.microsoft.com/office/powerpoint/2010/main" val="1175410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EXPLORE/EXPLAIN</a:t>
            </a:r>
          </a:p>
          <a:p>
            <a:r>
              <a:rPr lang="en-US" i="1" baseline="0" dirty="0" smtClean="0"/>
              <a:t>This slide </a:t>
            </a:r>
            <a:r>
              <a:rPr lang="en-US" i="1" dirty="0" smtClean="0"/>
              <a:t>is for students</a:t>
            </a:r>
          </a:p>
          <a:p>
            <a:endParaRPr lang="en-US" baseline="0" dirty="0" smtClean="0"/>
          </a:p>
          <a:p>
            <a:r>
              <a:rPr lang="en-US" b="1" dirty="0" smtClean="0"/>
              <a:t>Directions for instructor:</a:t>
            </a:r>
          </a:p>
          <a:p>
            <a:r>
              <a:rPr lang="en-US" dirty="0" smtClean="0"/>
              <a:t>1. After reading the procedures, show students the four different steps to the experiment BEFORE</a:t>
            </a:r>
            <a:r>
              <a:rPr lang="en-US" baseline="0" dirty="0" smtClean="0"/>
              <a:t> giving out materials or starting the experiment. See “1_Worksheet_Erosion&amp;Deposition.docx” and previous slide for more details on set-up.</a:t>
            </a:r>
          </a:p>
          <a:p>
            <a:endParaRPr lang="en-US" baseline="0" dirty="0" smtClean="0"/>
          </a:p>
          <a:p>
            <a:r>
              <a:rPr lang="en-US" baseline="0" dirty="0" smtClean="0"/>
              <a:t>2. Walk through the for steps where students will: </a:t>
            </a:r>
          </a:p>
          <a:p>
            <a:r>
              <a:rPr lang="en-US" baseline="0" dirty="0" smtClean="0"/>
              <a:t>	1. Test how water moves on the earth’s surface.</a:t>
            </a:r>
          </a:p>
          <a:p>
            <a:pPr marL="457200" lvl="1" indent="0">
              <a:buNone/>
            </a:pPr>
            <a:r>
              <a:rPr lang="en-US" baseline="0" dirty="0" smtClean="0"/>
              <a:t>2. Test how a dam alters the course of a river.</a:t>
            </a:r>
          </a:p>
          <a:p>
            <a:pPr marL="457200" lvl="1" indent="0">
              <a:buNone/>
            </a:pPr>
            <a:r>
              <a:rPr lang="en-US" baseline="0" dirty="0" smtClean="0"/>
              <a:t>3. Test how structures built near a river are impacted by the river.</a:t>
            </a:r>
          </a:p>
          <a:p>
            <a:pPr marL="457200" lvl="1" indent="0">
              <a:buNone/>
            </a:pPr>
            <a:r>
              <a:rPr lang="en-US" baseline="0" dirty="0" smtClean="0"/>
              <a:t>4. Observe what water does to mountains.</a:t>
            </a:r>
          </a:p>
          <a:p>
            <a:pPr marL="228600" indent="-228600">
              <a:buAutoNum type="arabicPeriod"/>
            </a:pPr>
            <a:endParaRPr lang="en-US" baseline="0" dirty="0" smtClean="0"/>
          </a:p>
          <a:p>
            <a:pPr marL="0" indent="0">
              <a:buNone/>
            </a:pPr>
            <a:r>
              <a:rPr lang="en-US" baseline="0" dirty="0" smtClean="0"/>
              <a:t>3. Remind students that they need to answer questions for EVERY section, BEFORE moving on the next section.</a:t>
            </a:r>
          </a:p>
          <a:p>
            <a:pPr marL="0" indent="0">
              <a:buNone/>
            </a:pPr>
            <a:endParaRPr lang="en-US" baseline="0" dirty="0" smtClean="0"/>
          </a:p>
          <a:p>
            <a:pPr marL="0" indent="0">
              <a:buNone/>
            </a:pPr>
            <a:r>
              <a:rPr lang="en-US" baseline="0" dirty="0" smtClean="0"/>
              <a:t>----</a:t>
            </a:r>
          </a:p>
          <a:p>
            <a:pPr marL="0" indent="0">
              <a:buNone/>
            </a:pPr>
            <a:r>
              <a:rPr lang="en-US" baseline="0" dirty="0" smtClean="0"/>
              <a:t>Figures:</a:t>
            </a:r>
          </a:p>
          <a:p>
            <a:pPr marL="0" indent="0">
              <a:buNone/>
            </a:pPr>
            <a:r>
              <a:rPr lang="en-US" baseline="0" dirty="0" smtClean="0"/>
              <a:t>These illustrate how to set up the 4 different parts of the activity. See “1_Worksheet_Erosion&amp;Deposition.docx” for more information.</a:t>
            </a:r>
          </a:p>
          <a:p>
            <a:pPr marL="0" indent="0">
              <a:buNone/>
            </a:pPr>
            <a:r>
              <a:rPr lang="en-US" baseline="0" dirty="0" smtClean="0"/>
              <a:t>Image credit: J. Maloney</a:t>
            </a:r>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9</a:t>
            </a:fld>
            <a:endParaRPr lang="en-US"/>
          </a:p>
        </p:txBody>
      </p:sp>
    </p:spTree>
    <p:extLst>
      <p:ext uri="{BB962C8B-B14F-4D97-AF65-F5344CB8AC3E}">
        <p14:creationId xmlns:p14="http://schemas.microsoft.com/office/powerpoint/2010/main" val="1602886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EVALUATE</a:t>
            </a:r>
          </a:p>
          <a:p>
            <a:r>
              <a:rPr lang="en-US" i="1" baseline="0" dirty="0" smtClean="0"/>
              <a:t>This slide </a:t>
            </a:r>
            <a:r>
              <a:rPr lang="en-US" i="1" dirty="0" smtClean="0"/>
              <a:t>is for students</a:t>
            </a:r>
          </a:p>
          <a:p>
            <a:endParaRPr lang="en-US" baseline="0" dirty="0" smtClean="0"/>
          </a:p>
          <a:p>
            <a:r>
              <a:rPr lang="en-US" b="1" baseline="0" dirty="0" smtClean="0"/>
              <a:t>Directions for instructor:</a:t>
            </a:r>
          </a:p>
          <a:p>
            <a:pPr marL="228600" indent="-228600">
              <a:buAutoNum type="arabicPeriod"/>
            </a:pPr>
            <a:r>
              <a:rPr lang="en-US" dirty="0" smtClean="0"/>
              <a:t>After completing the experiment, ask students to answer the final questions on their worksheet.</a:t>
            </a:r>
            <a:r>
              <a:rPr lang="en-US" baseline="0" dirty="0" smtClean="0"/>
              <a:t> </a:t>
            </a:r>
          </a:p>
          <a:p>
            <a:pPr marL="0" indent="0">
              <a:buNone/>
            </a:pPr>
            <a:endParaRPr lang="en-US" baseline="0" dirty="0" smtClean="0"/>
          </a:p>
          <a:p>
            <a:pPr marL="228600" indent="-228600">
              <a:buAutoNum type="arabicPeriod"/>
            </a:pPr>
            <a:r>
              <a:rPr lang="en-US" baseline="0" dirty="0" smtClean="0"/>
              <a:t>Showing this image, point out that the ocean is light blue near the land because there is a lot of sediment in the water. Ask the students to explain where that sediment is coming from on an exit slip.</a:t>
            </a:r>
          </a:p>
          <a:p>
            <a:endParaRPr lang="en-US" dirty="0" smtClean="0"/>
          </a:p>
          <a:p>
            <a:r>
              <a:rPr lang="en-US" dirty="0" smtClean="0"/>
              <a:t>----</a:t>
            </a:r>
          </a:p>
          <a:p>
            <a:r>
              <a:rPr lang="en-US" sz="1200" dirty="0" smtClean="0">
                <a:ea typeface="ＭＳ Ｐゴシック" charset="0"/>
                <a:cs typeface="ＭＳ Ｐゴシック" charset="0"/>
              </a:rPr>
              <a:t>Figure: </a:t>
            </a:r>
            <a:r>
              <a:rPr lang="en-US" dirty="0" smtClean="0"/>
              <a:t>This is a real example showing some or</a:t>
            </a:r>
            <a:r>
              <a:rPr lang="en-US" baseline="0" dirty="0" smtClean="0"/>
              <a:t> earth’s </a:t>
            </a:r>
            <a:r>
              <a:rPr lang="en-US" dirty="0" smtClean="0"/>
              <a:t>landforms.</a:t>
            </a:r>
            <a:r>
              <a:rPr lang="en-US" baseline="0" dirty="0" smtClean="0"/>
              <a:t> Specifically, we see a river running from the mountains to the ocean and can see sediment (light blue) pouring out into the water from the land. The mountains are the Himalayas, river is the Brahmaputra, and Ocean is the Indian Ocean (Bay of Bengal).</a:t>
            </a:r>
            <a:endParaRPr lang="en-US" dirty="0" smtClean="0"/>
          </a:p>
          <a:p>
            <a:r>
              <a:rPr lang="en-US" baseline="0" dirty="0" smtClean="0"/>
              <a:t>Google Earth Image</a:t>
            </a:r>
          </a:p>
        </p:txBody>
      </p:sp>
      <p:sp>
        <p:nvSpPr>
          <p:cNvPr id="4" name="Slide Number Placeholder 3"/>
          <p:cNvSpPr>
            <a:spLocks noGrp="1"/>
          </p:cNvSpPr>
          <p:nvPr>
            <p:ph type="sldNum" sz="quarter" idx="10"/>
          </p:nvPr>
        </p:nvSpPr>
        <p:spPr/>
        <p:txBody>
          <a:bodyPr/>
          <a:lstStyle/>
          <a:p>
            <a:fld id="{4E385AD9-181A-2B42-8E93-E1668815D211}" type="slidenum">
              <a:rPr lang="en-US" smtClean="0"/>
              <a:t>10</a:t>
            </a:fld>
            <a:endParaRPr lang="en-US"/>
          </a:p>
        </p:txBody>
      </p:sp>
    </p:spTree>
    <p:extLst>
      <p:ext uri="{BB962C8B-B14F-4D97-AF65-F5344CB8AC3E}">
        <p14:creationId xmlns:p14="http://schemas.microsoft.com/office/powerpoint/2010/main" val="1713506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p>
          <a:p>
            <a:pPr marL="0" marR="0" indent="0" algn="l" defTabSz="457200" rtl="0" eaLnBrk="1" fontAlgn="auto" latinLnBrk="0" hangingPunct="1">
              <a:lnSpc>
                <a:spcPct val="100000"/>
              </a:lnSpc>
              <a:spcBef>
                <a:spcPts val="0"/>
              </a:spcBef>
              <a:spcAft>
                <a:spcPts val="0"/>
              </a:spcAft>
              <a:buClrTx/>
              <a:buSzTx/>
              <a:buFontTx/>
              <a:buNone/>
              <a:tabLst/>
              <a:defRPr/>
            </a:pPr>
            <a:r>
              <a:rPr lang="en-US" i="1" baseline="0" dirty="0" smtClean="0"/>
              <a:t>This extra slide </a:t>
            </a:r>
            <a:r>
              <a:rPr lang="en-US" i="1" dirty="0" smtClean="0"/>
              <a:t>is for students, if needed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Directions for Instructor:</a:t>
            </a:r>
          </a:p>
          <a:p>
            <a:pPr marL="228600" indent="-228600">
              <a:buAutoNum type="arabicPeriod"/>
            </a:pPr>
            <a:r>
              <a:rPr lang="en-US" dirty="0" smtClean="0"/>
              <a:t>Students who live on a coastline</a:t>
            </a:r>
            <a:r>
              <a:rPr lang="en-US" baseline="0" dirty="0" smtClean="0"/>
              <a:t> where there are cliffs near the coast may notice that rocks and sediment fall from the cliffs and are deposited on the beach. If these are given in initial ideas, provide the following explanation and optionally show this image.</a:t>
            </a:r>
          </a:p>
          <a:p>
            <a:pPr marL="0" indent="0">
              <a:buNone/>
            </a:pPr>
            <a:endParaRPr lang="en-US" baseline="0" dirty="0" smtClean="0"/>
          </a:p>
          <a:p>
            <a:pPr marL="228600" indent="-228600">
              <a:buAutoNum type="arabicPeriod"/>
            </a:pPr>
            <a:r>
              <a:rPr lang="en-US" baseline="0" dirty="0" smtClean="0"/>
              <a:t>Emphasize that the experiment they completed shows 1 way that sediment reaches the coast (from the distant mountains via rivers), but that there can also be other sources besides the mountains. For example when there are steep cliffs at the beach, we often see landslides and some of the sediment that falls off the cliff contributes to the sand at the beach (left image). Not all beaches have cliffs (right image), and in these cases most of the sand originates from the mountains and is transported by rivers to the beach.</a:t>
            </a:r>
          </a:p>
          <a:p>
            <a:endParaRPr lang="en-US" baseline="0" dirty="0" smtClean="0"/>
          </a:p>
          <a:p>
            <a:r>
              <a:rPr lang="en-US" baseline="0" dirty="0" smtClean="0"/>
              <a:t>----</a:t>
            </a:r>
          </a:p>
          <a:p>
            <a:r>
              <a:rPr lang="en-US" baseline="0" dirty="0" smtClean="0"/>
              <a:t>Figures:</a:t>
            </a:r>
          </a:p>
          <a:p>
            <a:r>
              <a:rPr lang="en-US" baseline="0" dirty="0" smtClean="0"/>
              <a:t>Left – La Jolla, California. The pile of sediment and large boulders at the base of the cliff were broken off of the cliff during a landslide. Some of this sediment will contribute to the supply of sand at this beach. Photo credit: J. Maloney.</a:t>
            </a:r>
          </a:p>
          <a:p>
            <a:r>
              <a:rPr lang="en-US" baseline="0" dirty="0" smtClean="0"/>
              <a:t>Right – Pawley’s Island, South Carolina. This beach has very flat land behind it, so the predominant sediment source are rivers sourced from distant mountains. Photo credit: best-</a:t>
            </a:r>
            <a:r>
              <a:rPr lang="en-US" baseline="0" dirty="0" err="1" smtClean="0"/>
              <a:t>beaches.com</a:t>
            </a:r>
            <a:endParaRPr lang="en-US" dirty="0" smtClean="0"/>
          </a:p>
        </p:txBody>
      </p:sp>
      <p:sp>
        <p:nvSpPr>
          <p:cNvPr id="4" name="Slide Number Placeholder 3"/>
          <p:cNvSpPr>
            <a:spLocks noGrp="1"/>
          </p:cNvSpPr>
          <p:nvPr>
            <p:ph type="sldNum" sz="quarter" idx="10"/>
          </p:nvPr>
        </p:nvSpPr>
        <p:spPr/>
        <p:txBody>
          <a:bodyPr/>
          <a:lstStyle/>
          <a:p>
            <a:fld id="{4E385AD9-181A-2B42-8E93-E1668815D211}" type="slidenum">
              <a:rPr lang="en-US" smtClean="0"/>
              <a:t>11</a:t>
            </a:fld>
            <a:endParaRPr lang="en-US"/>
          </a:p>
        </p:txBody>
      </p:sp>
    </p:spTree>
    <p:extLst>
      <p:ext uri="{BB962C8B-B14F-4D97-AF65-F5344CB8AC3E}">
        <p14:creationId xmlns:p14="http://schemas.microsoft.com/office/powerpoint/2010/main" val="3547122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3E368F4-2F26-4C4D-B3E6-9B5E84965745}" type="datetimeFigureOut">
              <a:rPr lang="en-US" smtClean="0"/>
              <a:t>5/16/13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5FCF3E8-082B-B541-BE0A-6E5D1BA4F8D5}"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3E368F4-2F26-4C4D-B3E6-9B5E84965745}" type="datetimeFigureOut">
              <a:rPr lang="en-US" smtClean="0"/>
              <a:t>5/16/13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5FCF3E8-082B-B541-BE0A-6E5D1BA4F8D5}"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D3E368F4-2F26-4C4D-B3E6-9B5E84965745}" type="datetimeFigureOut">
              <a:rPr lang="en-US" smtClean="0"/>
              <a:t>5/16/13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5FCF3E8-082B-B541-BE0A-6E5D1BA4F8D5}"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D3E368F4-2F26-4C4D-B3E6-9B5E84965745}" type="datetimeFigureOut">
              <a:rPr lang="en-US" smtClean="0"/>
              <a:t>5/16/13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FCF3E8-082B-B541-BE0A-6E5D1BA4F8D5}"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3E368F4-2F26-4C4D-B3E6-9B5E84965745}" type="datetimeFigureOut">
              <a:rPr lang="en-US" smtClean="0"/>
              <a:t>5/16/13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5FCF3E8-082B-B541-BE0A-6E5D1BA4F8D5}"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3E368F4-2F26-4C4D-B3E6-9B5E84965745}" type="datetimeFigureOut">
              <a:rPr lang="en-US" smtClean="0"/>
              <a:t>5/16/13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5FCF3E8-082B-B541-BE0A-6E5D1BA4F8D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D3E368F4-2F26-4C4D-B3E6-9B5E84965745}" type="datetimeFigureOut">
              <a:rPr lang="en-US" smtClean="0"/>
              <a:t>5/16/13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5FCF3E8-082B-B541-BE0A-6E5D1BA4F8D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5FCF3E8-082B-B541-BE0A-6E5D1BA4F8D5}"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D3E368F4-2F26-4C4D-B3E6-9B5E84965745}" type="datetimeFigureOut">
              <a:rPr lang="en-US" smtClean="0"/>
              <a:t>5/16/13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5FCF3E8-082B-B541-BE0A-6E5D1BA4F8D5}"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D3E368F4-2F26-4C4D-B3E6-9B5E84965745}" type="datetimeFigureOut">
              <a:rPr lang="en-US" smtClean="0"/>
              <a:t>5/16/13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E368F4-2F26-4C4D-B3E6-9B5E84965745}" type="datetimeFigureOut">
              <a:rPr lang="en-US" smtClean="0"/>
              <a:t>5/16/13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FCF3E8-082B-B541-BE0A-6E5D1BA4F8D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5FCF3E8-082B-B541-BE0A-6E5D1BA4F8D5}"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3E368F4-2F26-4C4D-B3E6-9B5E84965745}" type="datetimeFigureOut">
              <a:rPr lang="en-US" smtClean="0"/>
              <a:t>5/16/13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3E368F4-2F26-4C4D-B3E6-9B5E84965745}" type="datetimeFigureOut">
              <a:rPr lang="en-US" smtClean="0"/>
              <a:t>5/16/13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5FCF3E8-082B-B541-BE0A-6E5D1BA4F8D5}"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iming>
    <p:tnLst>
      <p:par>
        <p:cTn xmlns:p14="http://schemas.microsoft.com/office/powerpoint/2010/mai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Erosion and Deposition</a:t>
            </a:r>
            <a:endParaRPr lang="en-US" dirty="0"/>
          </a:p>
        </p:txBody>
      </p:sp>
      <p:pic>
        <p:nvPicPr>
          <p:cNvPr id="9" name="Picture 8"/>
          <p:cNvPicPr>
            <a:picLocks noChangeAspect="1"/>
          </p:cNvPicPr>
          <p:nvPr/>
        </p:nvPicPr>
        <p:blipFill>
          <a:blip r:embed="rId3"/>
          <a:stretch>
            <a:fillRect/>
          </a:stretch>
        </p:blipFill>
        <p:spPr>
          <a:xfrm>
            <a:off x="2419684" y="2811133"/>
            <a:ext cx="4317999" cy="3390203"/>
          </a:xfrm>
          <a:prstGeom prst="rect">
            <a:avLst/>
          </a:prstGeom>
        </p:spPr>
      </p:pic>
    </p:spTree>
    <p:extLst>
      <p:ext uri="{BB962C8B-B14F-4D97-AF65-F5344CB8AC3E}">
        <p14:creationId xmlns:p14="http://schemas.microsoft.com/office/powerpoint/2010/main" val="10309074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sz="quarter" idx="1"/>
          </p:nvPr>
        </p:nvSpPr>
        <p:spPr/>
        <p:txBody>
          <a:bodyPr>
            <a:normAutofit/>
          </a:bodyPr>
          <a:lstStyle/>
          <a:p>
            <a:r>
              <a:rPr lang="en-US" dirty="0" smtClean="0"/>
              <a:t>Water Table for each group of 2-4 students.</a:t>
            </a:r>
          </a:p>
          <a:p>
            <a:r>
              <a:rPr lang="en-US" dirty="0"/>
              <a:t>Tub or basin to catch water and sediment that runs from the water table.</a:t>
            </a:r>
          </a:p>
          <a:p>
            <a:r>
              <a:rPr lang="en-US" dirty="0" smtClean="0"/>
              <a:t>~300-500 mL sand for each group.</a:t>
            </a:r>
          </a:p>
          <a:p>
            <a:r>
              <a:rPr lang="en-US" dirty="0" smtClean="0"/>
              <a:t>Objects to create houses and dams (for example, plastic </a:t>
            </a:r>
            <a:r>
              <a:rPr lang="en-US" dirty="0"/>
              <a:t>L</a:t>
            </a:r>
            <a:r>
              <a:rPr lang="en-US" dirty="0" smtClean="0"/>
              <a:t>ego like pieces, or sugar cubes).</a:t>
            </a:r>
          </a:p>
          <a:p>
            <a:r>
              <a:rPr lang="en-US" dirty="0" smtClean="0"/>
              <a:t>Two cups </a:t>
            </a:r>
            <a:r>
              <a:rPr lang="en-US" dirty="0"/>
              <a:t>to dispense water with different output levels (</a:t>
            </a:r>
            <a:r>
              <a:rPr lang="en-US" dirty="0" smtClean="0"/>
              <a:t>low</a:t>
            </a:r>
            <a:r>
              <a:rPr lang="en-US" dirty="0"/>
              <a:t> </a:t>
            </a:r>
            <a:r>
              <a:rPr lang="en-US" dirty="0" smtClean="0"/>
              <a:t>and high) </a:t>
            </a:r>
            <a:r>
              <a:rPr lang="en-US" dirty="0"/>
              <a:t>– see notes for examples</a:t>
            </a:r>
            <a:r>
              <a:rPr lang="en-US" dirty="0" smtClean="0"/>
              <a:t>.</a:t>
            </a:r>
          </a:p>
          <a:p>
            <a:r>
              <a:rPr lang="en-US" dirty="0" smtClean="0"/>
              <a:t>&gt;100 mL beaker for each group.</a:t>
            </a:r>
            <a:endParaRPr lang="en-US" dirty="0"/>
          </a:p>
          <a:p>
            <a:endParaRPr lang="en-US" dirty="0" smtClean="0"/>
          </a:p>
          <a:p>
            <a:endParaRPr lang="en-US" dirty="0"/>
          </a:p>
        </p:txBody>
      </p:sp>
    </p:spTree>
    <p:extLst>
      <p:ext uri="{BB962C8B-B14F-4D97-AF65-F5344CB8AC3E}">
        <p14:creationId xmlns:p14="http://schemas.microsoft.com/office/powerpoint/2010/main" val="46275114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The Rock Cycle</a:t>
            </a:r>
            <a:endParaRPr lang="en-US" dirty="0"/>
          </a:p>
        </p:txBody>
      </p:sp>
      <p:pic>
        <p:nvPicPr>
          <p:cNvPr id="4" name="Picture 3"/>
          <p:cNvPicPr>
            <a:picLocks noChangeAspect="1"/>
          </p:cNvPicPr>
          <p:nvPr/>
        </p:nvPicPr>
        <p:blipFill>
          <a:blip r:embed="rId3"/>
          <a:stretch>
            <a:fillRect/>
          </a:stretch>
        </p:blipFill>
        <p:spPr>
          <a:xfrm>
            <a:off x="1643437" y="987552"/>
            <a:ext cx="7402676" cy="5508968"/>
          </a:xfrm>
          <a:prstGeom prst="rect">
            <a:avLst/>
          </a:prstGeom>
        </p:spPr>
      </p:pic>
      <p:sp>
        <p:nvSpPr>
          <p:cNvPr id="3" name="TextBox 2"/>
          <p:cNvSpPr txBox="1"/>
          <p:nvPr/>
        </p:nvSpPr>
        <p:spPr>
          <a:xfrm>
            <a:off x="2802022" y="2003510"/>
            <a:ext cx="744216" cy="584776"/>
          </a:xfrm>
          <a:prstGeom prst="rect">
            <a:avLst/>
          </a:prstGeom>
          <a:solidFill>
            <a:schemeClr val="bg1"/>
          </a:solidFill>
        </p:spPr>
        <p:txBody>
          <a:bodyPr wrap="square" rtlCol="0">
            <a:spAutoFit/>
          </a:bodyPr>
          <a:lstStyle/>
          <a:p>
            <a:r>
              <a:rPr lang="en-US" sz="3200" dirty="0" smtClean="0"/>
              <a:t>A</a:t>
            </a:r>
            <a:endParaRPr lang="en-US" sz="3200" dirty="0"/>
          </a:p>
        </p:txBody>
      </p:sp>
      <p:sp>
        <p:nvSpPr>
          <p:cNvPr id="6" name="TextBox 5"/>
          <p:cNvSpPr txBox="1"/>
          <p:nvPr/>
        </p:nvSpPr>
        <p:spPr>
          <a:xfrm>
            <a:off x="4319959" y="3343855"/>
            <a:ext cx="578158" cy="584776"/>
          </a:xfrm>
          <a:prstGeom prst="rect">
            <a:avLst/>
          </a:prstGeom>
          <a:solidFill>
            <a:schemeClr val="bg1"/>
          </a:solidFill>
        </p:spPr>
        <p:txBody>
          <a:bodyPr wrap="square" rtlCol="0">
            <a:spAutoFit/>
          </a:bodyPr>
          <a:lstStyle/>
          <a:p>
            <a:pPr algn="ctr"/>
            <a:r>
              <a:rPr lang="en-US" sz="3200" dirty="0"/>
              <a:t>B</a:t>
            </a:r>
          </a:p>
        </p:txBody>
      </p:sp>
      <p:sp>
        <p:nvSpPr>
          <p:cNvPr id="7" name="TextBox 6"/>
          <p:cNvSpPr txBox="1"/>
          <p:nvPr/>
        </p:nvSpPr>
        <p:spPr>
          <a:xfrm>
            <a:off x="4292648" y="5025564"/>
            <a:ext cx="1496413" cy="584776"/>
          </a:xfrm>
          <a:prstGeom prst="rect">
            <a:avLst/>
          </a:prstGeom>
          <a:solidFill>
            <a:schemeClr val="bg1"/>
          </a:solidFill>
        </p:spPr>
        <p:txBody>
          <a:bodyPr wrap="square" rtlCol="0">
            <a:spAutoFit/>
          </a:bodyPr>
          <a:lstStyle/>
          <a:p>
            <a:pPr algn="ctr"/>
            <a:r>
              <a:rPr lang="en-US" sz="3200" dirty="0" smtClean="0"/>
              <a:t>C</a:t>
            </a:r>
            <a:endParaRPr lang="en-US" sz="3200" dirty="0"/>
          </a:p>
        </p:txBody>
      </p:sp>
      <p:sp>
        <p:nvSpPr>
          <p:cNvPr id="8" name="TextBox 7"/>
          <p:cNvSpPr txBox="1"/>
          <p:nvPr/>
        </p:nvSpPr>
        <p:spPr>
          <a:xfrm>
            <a:off x="7683825" y="5623995"/>
            <a:ext cx="1092433" cy="584776"/>
          </a:xfrm>
          <a:prstGeom prst="rect">
            <a:avLst/>
          </a:prstGeom>
          <a:solidFill>
            <a:schemeClr val="bg1"/>
          </a:solidFill>
        </p:spPr>
        <p:txBody>
          <a:bodyPr wrap="square" rtlCol="0">
            <a:spAutoFit/>
          </a:bodyPr>
          <a:lstStyle/>
          <a:p>
            <a:pPr algn="ctr"/>
            <a:r>
              <a:rPr lang="en-US" sz="3200" dirty="0" smtClean="0"/>
              <a:t>D</a:t>
            </a:r>
            <a:endParaRPr lang="en-US" sz="3200" dirty="0"/>
          </a:p>
        </p:txBody>
      </p:sp>
      <p:sp>
        <p:nvSpPr>
          <p:cNvPr id="5" name="TextBox 4"/>
          <p:cNvSpPr txBox="1"/>
          <p:nvPr/>
        </p:nvSpPr>
        <p:spPr>
          <a:xfrm>
            <a:off x="133516" y="2143104"/>
            <a:ext cx="1576761" cy="369332"/>
          </a:xfrm>
          <a:prstGeom prst="rect">
            <a:avLst/>
          </a:prstGeom>
          <a:noFill/>
        </p:spPr>
        <p:txBody>
          <a:bodyPr wrap="none" rtlCol="0">
            <a:spAutoFit/>
          </a:bodyPr>
          <a:lstStyle/>
          <a:p>
            <a:r>
              <a:rPr lang="en-US" dirty="0" smtClean="0"/>
              <a:t>Sedimentary</a:t>
            </a:r>
            <a:endParaRPr lang="en-US" dirty="0"/>
          </a:p>
        </p:txBody>
      </p:sp>
      <p:sp>
        <p:nvSpPr>
          <p:cNvPr id="9" name="TextBox 8"/>
          <p:cNvSpPr txBox="1"/>
          <p:nvPr/>
        </p:nvSpPr>
        <p:spPr>
          <a:xfrm>
            <a:off x="133516" y="2799006"/>
            <a:ext cx="1637287" cy="369332"/>
          </a:xfrm>
          <a:prstGeom prst="rect">
            <a:avLst/>
          </a:prstGeom>
          <a:noFill/>
        </p:spPr>
        <p:txBody>
          <a:bodyPr wrap="none" rtlCol="0">
            <a:spAutoFit/>
          </a:bodyPr>
          <a:lstStyle/>
          <a:p>
            <a:r>
              <a:rPr lang="en-US" dirty="0" smtClean="0"/>
              <a:t>Metamorphic</a:t>
            </a:r>
            <a:endParaRPr lang="en-US" dirty="0"/>
          </a:p>
        </p:txBody>
      </p:sp>
      <p:sp>
        <p:nvSpPr>
          <p:cNvPr id="10" name="TextBox 9"/>
          <p:cNvSpPr txBox="1"/>
          <p:nvPr/>
        </p:nvSpPr>
        <p:spPr>
          <a:xfrm>
            <a:off x="133516" y="3454908"/>
            <a:ext cx="1122874" cy="646331"/>
          </a:xfrm>
          <a:prstGeom prst="rect">
            <a:avLst/>
          </a:prstGeom>
          <a:noFill/>
        </p:spPr>
        <p:txBody>
          <a:bodyPr wrap="none" rtlCol="0">
            <a:spAutoFit/>
          </a:bodyPr>
          <a:lstStyle/>
          <a:p>
            <a:r>
              <a:rPr lang="en-US" dirty="0" smtClean="0"/>
              <a:t>Intrusive</a:t>
            </a:r>
          </a:p>
          <a:p>
            <a:r>
              <a:rPr lang="en-US" dirty="0" smtClean="0"/>
              <a:t>Igneous</a:t>
            </a:r>
            <a:endParaRPr lang="en-US" dirty="0"/>
          </a:p>
        </p:txBody>
      </p:sp>
      <p:sp>
        <p:nvSpPr>
          <p:cNvPr id="11" name="TextBox 10"/>
          <p:cNvSpPr txBox="1"/>
          <p:nvPr/>
        </p:nvSpPr>
        <p:spPr>
          <a:xfrm>
            <a:off x="133516" y="4387808"/>
            <a:ext cx="1170776" cy="646331"/>
          </a:xfrm>
          <a:prstGeom prst="rect">
            <a:avLst/>
          </a:prstGeom>
          <a:noFill/>
        </p:spPr>
        <p:txBody>
          <a:bodyPr wrap="none" rtlCol="0">
            <a:spAutoFit/>
          </a:bodyPr>
          <a:lstStyle/>
          <a:p>
            <a:r>
              <a:rPr lang="en-US" dirty="0" smtClean="0"/>
              <a:t>Extrusive</a:t>
            </a:r>
          </a:p>
          <a:p>
            <a:r>
              <a:rPr lang="en-US" dirty="0" smtClean="0"/>
              <a:t>Igneous</a:t>
            </a:r>
            <a:endParaRPr lang="en-US" dirty="0"/>
          </a:p>
        </p:txBody>
      </p:sp>
    </p:spTree>
    <p:extLst>
      <p:ext uri="{BB962C8B-B14F-4D97-AF65-F5344CB8AC3E}">
        <p14:creationId xmlns:p14="http://schemas.microsoft.com/office/powerpoint/2010/main" val="924772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10213" y="1127146"/>
            <a:ext cx="7402676" cy="5508968"/>
          </a:xfrm>
          <a:prstGeom prst="rect">
            <a:avLst/>
          </a:prstGeom>
        </p:spPr>
      </p:pic>
      <p:sp>
        <p:nvSpPr>
          <p:cNvPr id="3" name="TextBox 2"/>
          <p:cNvSpPr txBox="1"/>
          <p:nvPr/>
        </p:nvSpPr>
        <p:spPr>
          <a:xfrm>
            <a:off x="2068806" y="1541643"/>
            <a:ext cx="389175" cy="584776"/>
          </a:xfrm>
          <a:prstGeom prst="rect">
            <a:avLst/>
          </a:prstGeom>
          <a:solidFill>
            <a:schemeClr val="bg1"/>
          </a:solidFill>
        </p:spPr>
        <p:txBody>
          <a:bodyPr wrap="square" rtlCol="0">
            <a:spAutoFit/>
          </a:bodyPr>
          <a:lstStyle/>
          <a:p>
            <a:r>
              <a:rPr lang="en-US" sz="3200" dirty="0" smtClean="0"/>
              <a:t>A</a:t>
            </a:r>
            <a:endParaRPr lang="en-US" sz="3200" dirty="0"/>
          </a:p>
        </p:txBody>
      </p:sp>
      <p:sp>
        <p:nvSpPr>
          <p:cNvPr id="6" name="TextBox 5"/>
          <p:cNvSpPr txBox="1"/>
          <p:nvPr/>
        </p:nvSpPr>
        <p:spPr>
          <a:xfrm>
            <a:off x="2906331" y="3483449"/>
            <a:ext cx="578158" cy="584776"/>
          </a:xfrm>
          <a:prstGeom prst="rect">
            <a:avLst/>
          </a:prstGeom>
          <a:solidFill>
            <a:schemeClr val="bg1"/>
          </a:solidFill>
        </p:spPr>
        <p:txBody>
          <a:bodyPr wrap="square" rtlCol="0">
            <a:spAutoFit/>
          </a:bodyPr>
          <a:lstStyle/>
          <a:p>
            <a:pPr algn="ctr"/>
            <a:r>
              <a:rPr lang="en-US" sz="3200" dirty="0"/>
              <a:t>B</a:t>
            </a:r>
          </a:p>
        </p:txBody>
      </p:sp>
      <p:sp>
        <p:nvSpPr>
          <p:cNvPr id="7" name="TextBox 6"/>
          <p:cNvSpPr txBox="1"/>
          <p:nvPr/>
        </p:nvSpPr>
        <p:spPr>
          <a:xfrm>
            <a:off x="3195243" y="5206123"/>
            <a:ext cx="455264" cy="584776"/>
          </a:xfrm>
          <a:prstGeom prst="rect">
            <a:avLst/>
          </a:prstGeom>
          <a:solidFill>
            <a:schemeClr val="bg1"/>
          </a:solidFill>
        </p:spPr>
        <p:txBody>
          <a:bodyPr wrap="square" rtlCol="0">
            <a:spAutoFit/>
          </a:bodyPr>
          <a:lstStyle/>
          <a:p>
            <a:pPr algn="ctr"/>
            <a:r>
              <a:rPr lang="en-US" sz="3200" dirty="0" smtClean="0"/>
              <a:t>C</a:t>
            </a:r>
            <a:endParaRPr lang="en-US" sz="3200" dirty="0"/>
          </a:p>
        </p:txBody>
      </p:sp>
      <p:sp>
        <p:nvSpPr>
          <p:cNvPr id="8" name="TextBox 7"/>
          <p:cNvSpPr txBox="1"/>
          <p:nvPr/>
        </p:nvSpPr>
        <p:spPr>
          <a:xfrm>
            <a:off x="6568253" y="5627053"/>
            <a:ext cx="368696" cy="584776"/>
          </a:xfrm>
          <a:prstGeom prst="rect">
            <a:avLst/>
          </a:prstGeom>
          <a:solidFill>
            <a:schemeClr val="bg1"/>
          </a:solidFill>
        </p:spPr>
        <p:txBody>
          <a:bodyPr wrap="square" rtlCol="0">
            <a:spAutoFit/>
          </a:bodyPr>
          <a:lstStyle/>
          <a:p>
            <a:pPr algn="ctr"/>
            <a:r>
              <a:rPr lang="en-US" sz="3200" dirty="0" smtClean="0"/>
              <a:t>D</a:t>
            </a:r>
            <a:endParaRPr lang="en-US" sz="3200" dirty="0"/>
          </a:p>
        </p:txBody>
      </p:sp>
      <p:sp>
        <p:nvSpPr>
          <p:cNvPr id="5" name="Freeform 4"/>
          <p:cNvSpPr/>
          <p:nvPr/>
        </p:nvSpPr>
        <p:spPr>
          <a:xfrm>
            <a:off x="3251047" y="1145732"/>
            <a:ext cx="4997362" cy="5162696"/>
          </a:xfrm>
          <a:custGeom>
            <a:avLst/>
            <a:gdLst>
              <a:gd name="connsiteX0" fmla="*/ 0 w 4997362"/>
              <a:gd name="connsiteY0" fmla="*/ 883456 h 5162696"/>
              <a:gd name="connsiteX1" fmla="*/ 13804 w 4997362"/>
              <a:gd name="connsiteY1" fmla="*/ 545258 h 5162696"/>
              <a:gd name="connsiteX2" fmla="*/ 193268 w 4997362"/>
              <a:gd name="connsiteY2" fmla="*/ 255374 h 5162696"/>
              <a:gd name="connsiteX3" fmla="*/ 331316 w 4997362"/>
              <a:gd name="connsiteY3" fmla="*/ 138040 h 5162696"/>
              <a:gd name="connsiteX4" fmla="*/ 897316 w 4997362"/>
              <a:gd name="connsiteY4" fmla="*/ 27608 h 5162696"/>
              <a:gd name="connsiteX5" fmla="*/ 1898169 w 4997362"/>
              <a:gd name="connsiteY5" fmla="*/ 0 h 5162696"/>
              <a:gd name="connsiteX6" fmla="*/ 3154412 w 4997362"/>
              <a:gd name="connsiteY6" fmla="*/ 262276 h 5162696"/>
              <a:gd name="connsiteX7" fmla="*/ 4037924 w 4997362"/>
              <a:gd name="connsiteY7" fmla="*/ 1097418 h 5162696"/>
              <a:gd name="connsiteX8" fmla="*/ 4852411 w 4997362"/>
              <a:gd name="connsiteY8" fmla="*/ 2250052 h 5162696"/>
              <a:gd name="connsiteX9" fmla="*/ 4997362 w 4997362"/>
              <a:gd name="connsiteY9" fmla="*/ 2981664 h 5162696"/>
              <a:gd name="connsiteX10" fmla="*/ 4990460 w 4997362"/>
              <a:gd name="connsiteY10" fmla="*/ 4341358 h 5162696"/>
              <a:gd name="connsiteX11" fmla="*/ 4852411 w 4997362"/>
              <a:gd name="connsiteY11" fmla="*/ 4803792 h 5162696"/>
              <a:gd name="connsiteX12" fmla="*/ 4610826 w 4997362"/>
              <a:gd name="connsiteY12" fmla="*/ 5031558 h 5162696"/>
              <a:gd name="connsiteX13" fmla="*/ 4396850 w 4997362"/>
              <a:gd name="connsiteY13" fmla="*/ 5121284 h 5162696"/>
              <a:gd name="connsiteX14" fmla="*/ 4010314 w 4997362"/>
              <a:gd name="connsiteY14" fmla="*/ 5162696 h 5162696"/>
              <a:gd name="connsiteX15" fmla="*/ 3375290 w 4997362"/>
              <a:gd name="connsiteY15" fmla="*/ 5135088 h 5162696"/>
              <a:gd name="connsiteX16" fmla="*/ 3209632 w 4997362"/>
              <a:gd name="connsiteY16" fmla="*/ 5003950 h 5162696"/>
              <a:gd name="connsiteX17" fmla="*/ 2988754 w 4997362"/>
              <a:gd name="connsiteY17" fmla="*/ 4513908 h 5162696"/>
              <a:gd name="connsiteX18" fmla="*/ 1504730 w 4997362"/>
              <a:gd name="connsiteY18" fmla="*/ 2491622 h 5162696"/>
              <a:gd name="connsiteX19" fmla="*/ 842097 w 4997362"/>
              <a:gd name="connsiteY19" fmla="*/ 2091306 h 5162696"/>
              <a:gd name="connsiteX20" fmla="*/ 496975 w 4997362"/>
              <a:gd name="connsiteY20" fmla="*/ 2029188 h 5162696"/>
              <a:gd name="connsiteX21" fmla="*/ 310609 w 4997362"/>
              <a:gd name="connsiteY21" fmla="*/ 1766912 h 5162696"/>
              <a:gd name="connsiteX22" fmla="*/ 117341 w 4997362"/>
              <a:gd name="connsiteY22" fmla="*/ 1283772 h 5162696"/>
              <a:gd name="connsiteX23" fmla="*/ 34512 w 4997362"/>
              <a:gd name="connsiteY23" fmla="*/ 1035300 h 5162696"/>
              <a:gd name="connsiteX24" fmla="*/ 0 w 4997362"/>
              <a:gd name="connsiteY24" fmla="*/ 883456 h 5162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997362" h="5162696">
                <a:moveTo>
                  <a:pt x="0" y="883456"/>
                </a:moveTo>
                <a:lnTo>
                  <a:pt x="13804" y="545258"/>
                </a:lnTo>
                <a:lnTo>
                  <a:pt x="193268" y="255374"/>
                </a:lnTo>
                <a:lnTo>
                  <a:pt x="331316" y="138040"/>
                </a:lnTo>
                <a:lnTo>
                  <a:pt x="897316" y="27608"/>
                </a:lnTo>
                <a:lnTo>
                  <a:pt x="1898169" y="0"/>
                </a:lnTo>
                <a:lnTo>
                  <a:pt x="3154412" y="262276"/>
                </a:lnTo>
                <a:lnTo>
                  <a:pt x="4037924" y="1097418"/>
                </a:lnTo>
                <a:lnTo>
                  <a:pt x="4852411" y="2250052"/>
                </a:lnTo>
                <a:lnTo>
                  <a:pt x="4997362" y="2981664"/>
                </a:lnTo>
                <a:cubicBezTo>
                  <a:pt x="4995061" y="3434895"/>
                  <a:pt x="4992761" y="3888127"/>
                  <a:pt x="4990460" y="4341358"/>
                </a:cubicBezTo>
                <a:lnTo>
                  <a:pt x="4852411" y="4803792"/>
                </a:lnTo>
                <a:lnTo>
                  <a:pt x="4610826" y="5031558"/>
                </a:lnTo>
                <a:lnTo>
                  <a:pt x="4396850" y="5121284"/>
                </a:lnTo>
                <a:lnTo>
                  <a:pt x="4010314" y="5162696"/>
                </a:lnTo>
                <a:lnTo>
                  <a:pt x="3375290" y="5135088"/>
                </a:lnTo>
                <a:lnTo>
                  <a:pt x="3209632" y="5003950"/>
                </a:lnTo>
                <a:lnTo>
                  <a:pt x="2988754" y="4513908"/>
                </a:lnTo>
                <a:lnTo>
                  <a:pt x="1504730" y="2491622"/>
                </a:lnTo>
                <a:lnTo>
                  <a:pt x="842097" y="2091306"/>
                </a:lnTo>
                <a:lnTo>
                  <a:pt x="496975" y="2029188"/>
                </a:lnTo>
                <a:lnTo>
                  <a:pt x="310609" y="1766912"/>
                </a:lnTo>
                <a:lnTo>
                  <a:pt x="117341" y="1283772"/>
                </a:lnTo>
                <a:lnTo>
                  <a:pt x="34512" y="1035300"/>
                </a:lnTo>
                <a:lnTo>
                  <a:pt x="0" y="883456"/>
                </a:lnTo>
                <a:close/>
              </a:path>
            </a:pathLst>
          </a:custGeom>
          <a:noFill/>
          <a:ln w="28575" cap="rnd" cmpd="sng">
            <a:solidFill>
              <a:schemeClr val="tx1"/>
            </a:solidFill>
            <a:prstDash val="sysDash"/>
            <a:round/>
          </a:ln>
          <a:effectLst/>
          <a:scene3d>
            <a:camera prst="orthographicFront">
              <a:rot lat="0" lon="0" rev="0"/>
            </a:camera>
            <a:lightRig rig="glow" dir="tl">
              <a:rot lat="0" lon="0" rev="19800000"/>
            </a:lightRig>
          </a:scene3d>
          <a:sp3d prstMaterial="meta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992294" y="2264720"/>
            <a:ext cx="2453917" cy="400110"/>
          </a:xfrm>
          <a:prstGeom prst="rect">
            <a:avLst/>
          </a:prstGeom>
          <a:noFill/>
        </p:spPr>
        <p:txBody>
          <a:bodyPr wrap="none" rtlCol="0">
            <a:spAutoFit/>
          </a:bodyPr>
          <a:lstStyle/>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Sedimentary Rocks</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Title 1"/>
          <p:cNvSpPr>
            <a:spLocks noGrp="1"/>
          </p:cNvSpPr>
          <p:nvPr>
            <p:ph type="title"/>
          </p:nvPr>
        </p:nvSpPr>
        <p:spPr>
          <a:xfrm>
            <a:off x="1101081" y="-189638"/>
            <a:ext cx="6512511" cy="1143000"/>
          </a:xfrm>
        </p:spPr>
        <p:txBody>
          <a:bodyPr/>
          <a:lstStyle/>
          <a:p>
            <a:pPr algn="ctr"/>
            <a:r>
              <a:rPr lang="en-US" dirty="0" smtClean="0"/>
              <a:t>The Rock Cycle</a:t>
            </a:r>
            <a:endParaRPr lang="en-US" dirty="0"/>
          </a:p>
        </p:txBody>
      </p:sp>
    </p:spTree>
    <p:extLst>
      <p:ext uri="{BB962C8B-B14F-4D97-AF65-F5344CB8AC3E}">
        <p14:creationId xmlns:p14="http://schemas.microsoft.com/office/powerpoint/2010/main" val="170145653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17508" y="466629"/>
            <a:ext cx="7925082" cy="5799920"/>
          </a:xfrm>
          <a:prstGeom prst="rect">
            <a:avLst/>
          </a:prstGeom>
        </p:spPr>
      </p:pic>
      <p:sp>
        <p:nvSpPr>
          <p:cNvPr id="3" name="TextBox 2"/>
          <p:cNvSpPr txBox="1"/>
          <p:nvPr/>
        </p:nvSpPr>
        <p:spPr>
          <a:xfrm>
            <a:off x="105608" y="3855267"/>
            <a:ext cx="802887" cy="369332"/>
          </a:xfrm>
          <a:prstGeom prst="rect">
            <a:avLst/>
          </a:prstGeom>
          <a:noFill/>
        </p:spPr>
        <p:txBody>
          <a:bodyPr wrap="none" rtlCol="0">
            <a:spAutoFit/>
          </a:bodyPr>
          <a:lstStyle/>
          <a:p>
            <a:r>
              <a:rPr lang="en-US" dirty="0" smtClean="0"/>
              <a:t>Beach</a:t>
            </a:r>
            <a:endParaRPr lang="en-US" dirty="0"/>
          </a:p>
        </p:txBody>
      </p:sp>
      <p:sp>
        <p:nvSpPr>
          <p:cNvPr id="5" name="TextBox 4"/>
          <p:cNvSpPr txBox="1"/>
          <p:nvPr/>
        </p:nvSpPr>
        <p:spPr>
          <a:xfrm>
            <a:off x="105608" y="4467865"/>
            <a:ext cx="827796" cy="369332"/>
          </a:xfrm>
          <a:prstGeom prst="rect">
            <a:avLst/>
          </a:prstGeom>
          <a:noFill/>
        </p:spPr>
        <p:txBody>
          <a:bodyPr wrap="none" rtlCol="0">
            <a:spAutoFit/>
          </a:bodyPr>
          <a:lstStyle/>
          <a:p>
            <a:r>
              <a:rPr lang="en-US" dirty="0" smtClean="0"/>
              <a:t>Ocean</a:t>
            </a:r>
            <a:endParaRPr lang="en-US" dirty="0"/>
          </a:p>
        </p:txBody>
      </p:sp>
      <p:sp>
        <p:nvSpPr>
          <p:cNvPr id="6" name="TextBox 5"/>
          <p:cNvSpPr txBox="1"/>
          <p:nvPr/>
        </p:nvSpPr>
        <p:spPr>
          <a:xfrm>
            <a:off x="105608" y="3242669"/>
            <a:ext cx="713507" cy="369332"/>
          </a:xfrm>
          <a:prstGeom prst="rect">
            <a:avLst/>
          </a:prstGeom>
          <a:noFill/>
        </p:spPr>
        <p:txBody>
          <a:bodyPr wrap="none" rtlCol="0">
            <a:spAutoFit/>
          </a:bodyPr>
          <a:lstStyle/>
          <a:p>
            <a:r>
              <a:rPr lang="en-US" dirty="0" smtClean="0"/>
              <a:t>River</a:t>
            </a:r>
            <a:endParaRPr lang="en-US" dirty="0"/>
          </a:p>
        </p:txBody>
      </p:sp>
      <p:sp>
        <p:nvSpPr>
          <p:cNvPr id="7" name="TextBox 6"/>
          <p:cNvSpPr txBox="1"/>
          <p:nvPr/>
        </p:nvSpPr>
        <p:spPr>
          <a:xfrm>
            <a:off x="105608" y="2017473"/>
            <a:ext cx="1260156" cy="369332"/>
          </a:xfrm>
          <a:prstGeom prst="rect">
            <a:avLst/>
          </a:prstGeom>
          <a:noFill/>
        </p:spPr>
        <p:txBody>
          <a:bodyPr wrap="none" rtlCol="0">
            <a:spAutoFit/>
          </a:bodyPr>
          <a:lstStyle/>
          <a:p>
            <a:r>
              <a:rPr lang="en-US" dirty="0" smtClean="0"/>
              <a:t>Floodplain</a:t>
            </a:r>
            <a:endParaRPr lang="en-US" dirty="0"/>
          </a:p>
        </p:txBody>
      </p:sp>
      <p:sp>
        <p:nvSpPr>
          <p:cNvPr id="8" name="TextBox 7"/>
          <p:cNvSpPr txBox="1"/>
          <p:nvPr/>
        </p:nvSpPr>
        <p:spPr>
          <a:xfrm>
            <a:off x="105608" y="792277"/>
            <a:ext cx="1222736" cy="369332"/>
          </a:xfrm>
          <a:prstGeom prst="rect">
            <a:avLst/>
          </a:prstGeom>
          <a:noFill/>
        </p:spPr>
        <p:txBody>
          <a:bodyPr wrap="none" rtlCol="0">
            <a:spAutoFit/>
          </a:bodyPr>
          <a:lstStyle/>
          <a:p>
            <a:r>
              <a:rPr lang="en-US" dirty="0" smtClean="0"/>
              <a:t>Mountains</a:t>
            </a:r>
            <a:endParaRPr lang="en-US" dirty="0"/>
          </a:p>
        </p:txBody>
      </p:sp>
      <p:sp>
        <p:nvSpPr>
          <p:cNvPr id="9" name="TextBox 8"/>
          <p:cNvSpPr txBox="1"/>
          <p:nvPr/>
        </p:nvSpPr>
        <p:spPr>
          <a:xfrm>
            <a:off x="105608" y="2630071"/>
            <a:ext cx="933970" cy="369332"/>
          </a:xfrm>
          <a:prstGeom prst="rect">
            <a:avLst/>
          </a:prstGeom>
          <a:noFill/>
        </p:spPr>
        <p:txBody>
          <a:bodyPr wrap="none" rtlCol="0">
            <a:spAutoFit/>
          </a:bodyPr>
          <a:lstStyle/>
          <a:p>
            <a:r>
              <a:rPr lang="en-US" dirty="0" smtClean="0"/>
              <a:t>Canyon</a:t>
            </a:r>
            <a:endParaRPr lang="en-US" dirty="0"/>
          </a:p>
        </p:txBody>
      </p:sp>
      <p:sp>
        <p:nvSpPr>
          <p:cNvPr id="10" name="TextBox 9"/>
          <p:cNvSpPr txBox="1"/>
          <p:nvPr/>
        </p:nvSpPr>
        <p:spPr>
          <a:xfrm>
            <a:off x="105608" y="1404875"/>
            <a:ext cx="689048" cy="369332"/>
          </a:xfrm>
          <a:prstGeom prst="rect">
            <a:avLst/>
          </a:prstGeom>
          <a:noFill/>
        </p:spPr>
        <p:txBody>
          <a:bodyPr wrap="none" rtlCol="0">
            <a:spAutoFit/>
          </a:bodyPr>
          <a:lstStyle/>
          <a:p>
            <a:r>
              <a:rPr lang="en-US" dirty="0" smtClean="0"/>
              <a:t>Mesa</a:t>
            </a:r>
            <a:endParaRPr lang="en-US" dirty="0"/>
          </a:p>
        </p:txBody>
      </p:sp>
      <p:sp>
        <p:nvSpPr>
          <p:cNvPr id="11" name="TextBox 10"/>
          <p:cNvSpPr txBox="1"/>
          <p:nvPr/>
        </p:nvSpPr>
        <p:spPr>
          <a:xfrm>
            <a:off x="105608" y="5080466"/>
            <a:ext cx="720720" cy="369332"/>
          </a:xfrm>
          <a:prstGeom prst="rect">
            <a:avLst/>
          </a:prstGeom>
          <a:noFill/>
        </p:spPr>
        <p:txBody>
          <a:bodyPr wrap="none" rtlCol="0">
            <a:spAutoFit/>
          </a:bodyPr>
          <a:lstStyle/>
          <a:p>
            <a:r>
              <a:rPr lang="en-US" dirty="0" smtClean="0"/>
              <a:t>Cliffs</a:t>
            </a:r>
            <a:endParaRPr lang="en-US" dirty="0"/>
          </a:p>
        </p:txBody>
      </p:sp>
    </p:spTree>
    <p:extLst>
      <p:ext uri="{BB962C8B-B14F-4D97-AF65-F5344CB8AC3E}">
        <p14:creationId xmlns:p14="http://schemas.microsoft.com/office/powerpoint/2010/main" val="158174958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400" y="101600"/>
            <a:ext cx="9093200" cy="6654800"/>
          </a:xfrm>
          <a:prstGeom prst="rect">
            <a:avLst/>
          </a:prstGeom>
        </p:spPr>
      </p:pic>
      <p:sp>
        <p:nvSpPr>
          <p:cNvPr id="2" name="TextBox 1"/>
          <p:cNvSpPr txBox="1"/>
          <p:nvPr/>
        </p:nvSpPr>
        <p:spPr>
          <a:xfrm>
            <a:off x="3523094" y="4785592"/>
            <a:ext cx="1008960" cy="461665"/>
          </a:xfrm>
          <a:prstGeom prst="rect">
            <a:avLst/>
          </a:prstGeom>
          <a:noFill/>
        </p:spPr>
        <p:txBody>
          <a:bodyPr wrap="none" rtlCol="0">
            <a:spAutoFit/>
          </a:bodyPr>
          <a:lstStyle/>
          <a:p>
            <a:r>
              <a:rPr lang="en-US" sz="2400" dirty="0" smtClean="0">
                <a:solidFill>
                  <a:srgbClr val="000000"/>
                </a:solidFill>
              </a:rPr>
              <a:t>Beach</a:t>
            </a:r>
            <a:endParaRPr lang="en-US" sz="2400" dirty="0">
              <a:solidFill>
                <a:srgbClr val="000000"/>
              </a:solidFill>
            </a:endParaRPr>
          </a:p>
        </p:txBody>
      </p:sp>
      <p:sp>
        <p:nvSpPr>
          <p:cNvPr id="3" name="TextBox 2"/>
          <p:cNvSpPr txBox="1"/>
          <p:nvPr/>
        </p:nvSpPr>
        <p:spPr>
          <a:xfrm>
            <a:off x="3912083" y="5339590"/>
            <a:ext cx="1042172" cy="461665"/>
          </a:xfrm>
          <a:prstGeom prst="rect">
            <a:avLst/>
          </a:prstGeom>
          <a:noFill/>
        </p:spPr>
        <p:txBody>
          <a:bodyPr wrap="none" rtlCol="0">
            <a:spAutoFit/>
          </a:bodyPr>
          <a:lstStyle/>
          <a:p>
            <a:r>
              <a:rPr lang="en-US" sz="2400" dirty="0" smtClean="0">
                <a:solidFill>
                  <a:srgbClr val="000000"/>
                </a:solidFill>
              </a:rPr>
              <a:t>Ocean</a:t>
            </a:r>
            <a:endParaRPr lang="en-US" sz="2400" dirty="0">
              <a:solidFill>
                <a:srgbClr val="000000"/>
              </a:solidFill>
            </a:endParaRPr>
          </a:p>
        </p:txBody>
      </p:sp>
      <p:sp>
        <p:nvSpPr>
          <p:cNvPr id="5" name="TextBox 4"/>
          <p:cNvSpPr txBox="1"/>
          <p:nvPr/>
        </p:nvSpPr>
        <p:spPr>
          <a:xfrm>
            <a:off x="4997878" y="3494271"/>
            <a:ext cx="917439" cy="461665"/>
          </a:xfrm>
          <a:prstGeom prst="rect">
            <a:avLst/>
          </a:prstGeom>
          <a:noFill/>
        </p:spPr>
        <p:txBody>
          <a:bodyPr wrap="none" rtlCol="0">
            <a:spAutoFit/>
          </a:bodyPr>
          <a:lstStyle/>
          <a:p>
            <a:r>
              <a:rPr lang="en-US" sz="2400" dirty="0" smtClean="0">
                <a:solidFill>
                  <a:srgbClr val="000000"/>
                </a:solidFill>
              </a:rPr>
              <a:t>River</a:t>
            </a:r>
            <a:endParaRPr lang="en-US" sz="2400" dirty="0">
              <a:solidFill>
                <a:srgbClr val="000000"/>
              </a:solidFill>
            </a:endParaRPr>
          </a:p>
        </p:txBody>
      </p:sp>
      <p:sp>
        <p:nvSpPr>
          <p:cNvPr id="6" name="TextBox 5"/>
          <p:cNvSpPr txBox="1"/>
          <p:nvPr/>
        </p:nvSpPr>
        <p:spPr>
          <a:xfrm>
            <a:off x="5078539" y="2860301"/>
            <a:ext cx="1672253" cy="461665"/>
          </a:xfrm>
          <a:prstGeom prst="rect">
            <a:avLst/>
          </a:prstGeom>
          <a:noFill/>
        </p:spPr>
        <p:txBody>
          <a:bodyPr wrap="none" rtlCol="0">
            <a:spAutoFit/>
          </a:bodyPr>
          <a:lstStyle/>
          <a:p>
            <a:r>
              <a:rPr lang="en-US" sz="2400" dirty="0" smtClean="0">
                <a:solidFill>
                  <a:srgbClr val="000000"/>
                </a:solidFill>
              </a:rPr>
              <a:t>Floodplain</a:t>
            </a:r>
            <a:endParaRPr lang="en-US" sz="2400" dirty="0">
              <a:solidFill>
                <a:srgbClr val="000000"/>
              </a:solidFill>
            </a:endParaRPr>
          </a:p>
        </p:txBody>
      </p:sp>
      <p:sp>
        <p:nvSpPr>
          <p:cNvPr id="7" name="TextBox 6"/>
          <p:cNvSpPr txBox="1"/>
          <p:nvPr/>
        </p:nvSpPr>
        <p:spPr>
          <a:xfrm>
            <a:off x="4656493" y="820568"/>
            <a:ext cx="1661933" cy="461665"/>
          </a:xfrm>
          <a:prstGeom prst="rect">
            <a:avLst/>
          </a:prstGeom>
          <a:noFill/>
        </p:spPr>
        <p:txBody>
          <a:bodyPr wrap="none" rtlCol="0">
            <a:spAutoFit/>
          </a:bodyPr>
          <a:lstStyle/>
          <a:p>
            <a:r>
              <a:rPr lang="en-US" sz="2400" dirty="0" smtClean="0">
                <a:solidFill>
                  <a:srgbClr val="000000"/>
                </a:solidFill>
              </a:rPr>
              <a:t>Mountains</a:t>
            </a:r>
            <a:endParaRPr lang="en-US" sz="2400" dirty="0">
              <a:solidFill>
                <a:srgbClr val="000000"/>
              </a:solidFill>
            </a:endParaRPr>
          </a:p>
        </p:txBody>
      </p:sp>
      <p:sp>
        <p:nvSpPr>
          <p:cNvPr id="8" name="TextBox 7"/>
          <p:cNvSpPr txBox="1"/>
          <p:nvPr/>
        </p:nvSpPr>
        <p:spPr>
          <a:xfrm>
            <a:off x="846635" y="3263439"/>
            <a:ext cx="1249060" cy="461665"/>
          </a:xfrm>
          <a:prstGeom prst="rect">
            <a:avLst/>
          </a:prstGeom>
          <a:noFill/>
        </p:spPr>
        <p:txBody>
          <a:bodyPr wrap="none" rtlCol="0">
            <a:spAutoFit/>
          </a:bodyPr>
          <a:lstStyle/>
          <a:p>
            <a:r>
              <a:rPr lang="en-US" sz="2400" dirty="0" smtClean="0">
                <a:solidFill>
                  <a:srgbClr val="000000"/>
                </a:solidFill>
              </a:rPr>
              <a:t>Canyon</a:t>
            </a:r>
            <a:endParaRPr lang="en-US" sz="2400" dirty="0">
              <a:solidFill>
                <a:srgbClr val="000000"/>
              </a:solidFill>
            </a:endParaRPr>
          </a:p>
        </p:txBody>
      </p:sp>
      <p:sp>
        <p:nvSpPr>
          <p:cNvPr id="9" name="TextBox 8"/>
          <p:cNvSpPr txBox="1"/>
          <p:nvPr/>
        </p:nvSpPr>
        <p:spPr>
          <a:xfrm>
            <a:off x="1312100" y="2547632"/>
            <a:ext cx="953957" cy="461665"/>
          </a:xfrm>
          <a:prstGeom prst="rect">
            <a:avLst/>
          </a:prstGeom>
          <a:noFill/>
        </p:spPr>
        <p:txBody>
          <a:bodyPr wrap="none" rtlCol="0">
            <a:spAutoFit/>
          </a:bodyPr>
          <a:lstStyle/>
          <a:p>
            <a:r>
              <a:rPr lang="en-US" sz="2400" dirty="0" smtClean="0">
                <a:solidFill>
                  <a:srgbClr val="000000"/>
                </a:solidFill>
              </a:rPr>
              <a:t>Mesa</a:t>
            </a:r>
            <a:endParaRPr lang="en-US" sz="2400" dirty="0">
              <a:solidFill>
                <a:srgbClr val="000000"/>
              </a:solidFill>
            </a:endParaRPr>
          </a:p>
        </p:txBody>
      </p:sp>
      <p:sp>
        <p:nvSpPr>
          <p:cNvPr id="10" name="TextBox 9"/>
          <p:cNvSpPr txBox="1"/>
          <p:nvPr/>
        </p:nvSpPr>
        <p:spPr>
          <a:xfrm>
            <a:off x="2064694" y="5339590"/>
            <a:ext cx="912780" cy="461665"/>
          </a:xfrm>
          <a:prstGeom prst="rect">
            <a:avLst/>
          </a:prstGeom>
          <a:noFill/>
        </p:spPr>
        <p:txBody>
          <a:bodyPr wrap="none" rtlCol="0">
            <a:spAutoFit/>
          </a:bodyPr>
          <a:lstStyle/>
          <a:p>
            <a:r>
              <a:rPr lang="en-US" sz="2400" dirty="0" smtClean="0">
                <a:solidFill>
                  <a:srgbClr val="000000"/>
                </a:solidFill>
              </a:rPr>
              <a:t>Cliffs</a:t>
            </a:r>
            <a:endParaRPr lang="en-US" sz="2400" dirty="0">
              <a:solidFill>
                <a:srgbClr val="000000"/>
              </a:solidFill>
            </a:endParaRPr>
          </a:p>
        </p:txBody>
      </p:sp>
    </p:spTree>
    <p:extLst>
      <p:ext uri="{BB962C8B-B14F-4D97-AF65-F5344CB8AC3E}">
        <p14:creationId xmlns:p14="http://schemas.microsoft.com/office/powerpoint/2010/main" val="92975373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99103" y="895758"/>
            <a:ext cx="6261304" cy="4915956"/>
          </a:xfrm>
          <a:prstGeom prst="rect">
            <a:avLst/>
          </a:prstGeom>
        </p:spPr>
      </p:pic>
      <p:sp>
        <p:nvSpPr>
          <p:cNvPr id="6" name="TextBox 5"/>
          <p:cNvSpPr txBox="1"/>
          <p:nvPr/>
        </p:nvSpPr>
        <p:spPr>
          <a:xfrm>
            <a:off x="2727183" y="1104718"/>
            <a:ext cx="1222736" cy="369332"/>
          </a:xfrm>
          <a:prstGeom prst="rect">
            <a:avLst/>
          </a:prstGeom>
          <a:solidFill>
            <a:schemeClr val="bg1"/>
          </a:solidFill>
        </p:spPr>
        <p:txBody>
          <a:bodyPr wrap="none" rtlCol="0">
            <a:spAutoFit/>
          </a:bodyPr>
          <a:lstStyle/>
          <a:p>
            <a:r>
              <a:rPr lang="en-US" dirty="0" smtClean="0"/>
              <a:t>Mountains</a:t>
            </a:r>
            <a:endParaRPr lang="en-US" dirty="0"/>
          </a:p>
        </p:txBody>
      </p:sp>
      <p:sp>
        <p:nvSpPr>
          <p:cNvPr id="7" name="TextBox 6"/>
          <p:cNvSpPr txBox="1"/>
          <p:nvPr/>
        </p:nvSpPr>
        <p:spPr>
          <a:xfrm>
            <a:off x="4437077" y="5304005"/>
            <a:ext cx="827796" cy="369332"/>
          </a:xfrm>
          <a:prstGeom prst="rect">
            <a:avLst/>
          </a:prstGeom>
          <a:solidFill>
            <a:schemeClr val="bg1"/>
          </a:solidFill>
        </p:spPr>
        <p:txBody>
          <a:bodyPr wrap="none" rtlCol="0">
            <a:spAutoFit/>
          </a:bodyPr>
          <a:lstStyle/>
          <a:p>
            <a:r>
              <a:rPr lang="en-US" dirty="0" smtClean="0"/>
              <a:t>Ocean</a:t>
            </a:r>
            <a:endParaRPr lang="en-US" dirty="0"/>
          </a:p>
        </p:txBody>
      </p:sp>
      <p:sp>
        <p:nvSpPr>
          <p:cNvPr id="8" name="TextBox 7"/>
          <p:cNvSpPr txBox="1"/>
          <p:nvPr/>
        </p:nvSpPr>
        <p:spPr>
          <a:xfrm>
            <a:off x="4137468" y="2795212"/>
            <a:ext cx="713507" cy="369332"/>
          </a:xfrm>
          <a:prstGeom prst="rect">
            <a:avLst/>
          </a:prstGeom>
          <a:solidFill>
            <a:schemeClr val="bg1"/>
          </a:solidFill>
        </p:spPr>
        <p:txBody>
          <a:bodyPr wrap="none" rtlCol="0">
            <a:spAutoFit/>
          </a:bodyPr>
          <a:lstStyle/>
          <a:p>
            <a:r>
              <a:rPr lang="en-US" dirty="0" smtClean="0"/>
              <a:t>River</a:t>
            </a:r>
            <a:endParaRPr lang="en-US" dirty="0"/>
          </a:p>
        </p:txBody>
      </p:sp>
      <p:sp>
        <p:nvSpPr>
          <p:cNvPr id="9" name="TextBox 8"/>
          <p:cNvSpPr txBox="1"/>
          <p:nvPr/>
        </p:nvSpPr>
        <p:spPr>
          <a:xfrm>
            <a:off x="1597154" y="160425"/>
            <a:ext cx="6263253" cy="646331"/>
          </a:xfrm>
          <a:prstGeom prst="rect">
            <a:avLst/>
          </a:prstGeom>
          <a:noFill/>
        </p:spPr>
        <p:txBody>
          <a:bodyPr wrap="none" rtlCol="0">
            <a:spAutoFit/>
          </a:bodyPr>
          <a:lstStyle/>
          <a:p>
            <a:r>
              <a:rPr lang="en-US" sz="3600" dirty="0" smtClean="0"/>
              <a:t>Example – Brahmaputra River</a:t>
            </a:r>
            <a:endParaRPr lang="en-US" sz="3600" dirty="0"/>
          </a:p>
        </p:txBody>
      </p:sp>
      <p:sp>
        <p:nvSpPr>
          <p:cNvPr id="10" name="TextBox 9"/>
          <p:cNvSpPr txBox="1"/>
          <p:nvPr/>
        </p:nvSpPr>
        <p:spPr>
          <a:xfrm>
            <a:off x="547763" y="5832178"/>
            <a:ext cx="8972704" cy="615553"/>
          </a:xfrm>
          <a:prstGeom prst="rect">
            <a:avLst/>
          </a:prstGeom>
          <a:noFill/>
        </p:spPr>
        <p:txBody>
          <a:bodyPr wrap="none" rtlCol="0">
            <a:spAutoFit/>
          </a:bodyPr>
          <a:lstStyle/>
          <a:p>
            <a:r>
              <a:rPr lang="en-US" sz="3400" dirty="0" smtClean="0"/>
              <a:t>Where does sand at the beach come from?</a:t>
            </a:r>
            <a:endParaRPr lang="en-US" sz="3400" dirty="0"/>
          </a:p>
        </p:txBody>
      </p:sp>
    </p:spTree>
    <p:extLst>
      <p:ext uri="{BB962C8B-B14F-4D97-AF65-F5344CB8AC3E}">
        <p14:creationId xmlns:p14="http://schemas.microsoft.com/office/powerpoint/2010/main" val="12531561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77849" y="160909"/>
            <a:ext cx="3982354" cy="6513196"/>
          </a:xfrm>
          <a:prstGeom prst="rect">
            <a:avLst/>
          </a:prstGeom>
        </p:spPr>
      </p:pic>
      <p:pic>
        <p:nvPicPr>
          <p:cNvPr id="5" name="Picture 4"/>
          <p:cNvPicPr>
            <a:picLocks noChangeAspect="1"/>
          </p:cNvPicPr>
          <p:nvPr/>
        </p:nvPicPr>
        <p:blipFill>
          <a:blip r:embed="rId4"/>
          <a:stretch>
            <a:fillRect/>
          </a:stretch>
        </p:blipFill>
        <p:spPr>
          <a:xfrm>
            <a:off x="5183835" y="331693"/>
            <a:ext cx="2844800" cy="6032500"/>
          </a:xfrm>
          <a:prstGeom prst="rect">
            <a:avLst/>
          </a:prstGeom>
        </p:spPr>
      </p:pic>
      <p:sp>
        <p:nvSpPr>
          <p:cNvPr id="6" name="TextBox 5"/>
          <p:cNvSpPr txBox="1"/>
          <p:nvPr/>
        </p:nvSpPr>
        <p:spPr>
          <a:xfrm>
            <a:off x="1618123" y="1202413"/>
            <a:ext cx="1222736" cy="369332"/>
          </a:xfrm>
          <a:prstGeom prst="rect">
            <a:avLst/>
          </a:prstGeom>
          <a:solidFill>
            <a:schemeClr val="bg1"/>
          </a:solidFill>
        </p:spPr>
        <p:txBody>
          <a:bodyPr wrap="none" rtlCol="0">
            <a:spAutoFit/>
          </a:bodyPr>
          <a:lstStyle/>
          <a:p>
            <a:r>
              <a:rPr lang="en-US" dirty="0" smtClean="0"/>
              <a:t>Mountains</a:t>
            </a:r>
            <a:endParaRPr lang="en-US" dirty="0"/>
          </a:p>
        </p:txBody>
      </p:sp>
      <p:sp>
        <p:nvSpPr>
          <p:cNvPr id="7" name="TextBox 6"/>
          <p:cNvSpPr txBox="1"/>
          <p:nvPr/>
        </p:nvSpPr>
        <p:spPr>
          <a:xfrm>
            <a:off x="1724445" y="6362799"/>
            <a:ext cx="827796" cy="369332"/>
          </a:xfrm>
          <a:prstGeom prst="rect">
            <a:avLst/>
          </a:prstGeom>
          <a:solidFill>
            <a:schemeClr val="bg1"/>
          </a:solidFill>
        </p:spPr>
        <p:txBody>
          <a:bodyPr wrap="none" rtlCol="0">
            <a:spAutoFit/>
          </a:bodyPr>
          <a:lstStyle/>
          <a:p>
            <a:r>
              <a:rPr lang="en-US" dirty="0" smtClean="0"/>
              <a:t>Ocean</a:t>
            </a:r>
            <a:endParaRPr lang="en-US" dirty="0"/>
          </a:p>
        </p:txBody>
      </p:sp>
      <p:sp>
        <p:nvSpPr>
          <p:cNvPr id="8" name="TextBox 7"/>
          <p:cNvSpPr txBox="1"/>
          <p:nvPr/>
        </p:nvSpPr>
        <p:spPr>
          <a:xfrm>
            <a:off x="2709766" y="3512032"/>
            <a:ext cx="713507" cy="369332"/>
          </a:xfrm>
          <a:prstGeom prst="rect">
            <a:avLst/>
          </a:prstGeom>
          <a:solidFill>
            <a:schemeClr val="bg1"/>
          </a:solidFill>
        </p:spPr>
        <p:txBody>
          <a:bodyPr wrap="none" rtlCol="0">
            <a:spAutoFit/>
          </a:bodyPr>
          <a:lstStyle/>
          <a:p>
            <a:r>
              <a:rPr lang="en-US" dirty="0" smtClean="0"/>
              <a:t>River</a:t>
            </a:r>
            <a:endParaRPr lang="en-US" dirty="0"/>
          </a:p>
        </p:txBody>
      </p:sp>
      <p:sp>
        <p:nvSpPr>
          <p:cNvPr id="9" name="TextBox 8"/>
          <p:cNvSpPr txBox="1"/>
          <p:nvPr/>
        </p:nvSpPr>
        <p:spPr>
          <a:xfrm>
            <a:off x="4913818" y="444849"/>
            <a:ext cx="1222736" cy="369332"/>
          </a:xfrm>
          <a:prstGeom prst="rect">
            <a:avLst/>
          </a:prstGeom>
          <a:solidFill>
            <a:schemeClr val="bg1"/>
          </a:solidFill>
        </p:spPr>
        <p:txBody>
          <a:bodyPr wrap="none" rtlCol="0">
            <a:spAutoFit/>
          </a:bodyPr>
          <a:lstStyle/>
          <a:p>
            <a:r>
              <a:rPr lang="en-US" dirty="0" smtClean="0"/>
              <a:t>Mountains</a:t>
            </a:r>
            <a:endParaRPr lang="en-US" dirty="0"/>
          </a:p>
        </p:txBody>
      </p:sp>
      <p:sp>
        <p:nvSpPr>
          <p:cNvPr id="10" name="TextBox 9"/>
          <p:cNvSpPr txBox="1"/>
          <p:nvPr/>
        </p:nvSpPr>
        <p:spPr>
          <a:xfrm>
            <a:off x="6238382" y="5542021"/>
            <a:ext cx="827796" cy="369332"/>
          </a:xfrm>
          <a:prstGeom prst="rect">
            <a:avLst/>
          </a:prstGeom>
          <a:solidFill>
            <a:schemeClr val="bg1"/>
          </a:solidFill>
        </p:spPr>
        <p:txBody>
          <a:bodyPr wrap="none" rtlCol="0">
            <a:spAutoFit/>
          </a:bodyPr>
          <a:lstStyle/>
          <a:p>
            <a:r>
              <a:rPr lang="en-US" dirty="0" smtClean="0"/>
              <a:t>Ocean</a:t>
            </a:r>
            <a:endParaRPr lang="en-US" dirty="0"/>
          </a:p>
        </p:txBody>
      </p:sp>
      <p:sp>
        <p:nvSpPr>
          <p:cNvPr id="11" name="TextBox 10"/>
          <p:cNvSpPr txBox="1"/>
          <p:nvPr/>
        </p:nvSpPr>
        <p:spPr>
          <a:xfrm>
            <a:off x="5881628" y="2128075"/>
            <a:ext cx="713507" cy="369332"/>
          </a:xfrm>
          <a:prstGeom prst="rect">
            <a:avLst/>
          </a:prstGeom>
          <a:solidFill>
            <a:schemeClr val="bg1"/>
          </a:solidFill>
        </p:spPr>
        <p:txBody>
          <a:bodyPr wrap="none" rtlCol="0">
            <a:spAutoFit/>
          </a:bodyPr>
          <a:lstStyle/>
          <a:p>
            <a:r>
              <a:rPr lang="en-US" dirty="0" smtClean="0"/>
              <a:t>River</a:t>
            </a:r>
            <a:endParaRPr lang="en-US" dirty="0"/>
          </a:p>
        </p:txBody>
      </p:sp>
    </p:spTree>
    <p:extLst>
      <p:ext uri="{BB962C8B-B14F-4D97-AF65-F5344CB8AC3E}">
        <p14:creationId xmlns:p14="http://schemas.microsoft.com/office/powerpoint/2010/main" val="291531145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38574" y="171373"/>
            <a:ext cx="3640903" cy="2941119"/>
          </a:xfrm>
          <a:prstGeom prst="rect">
            <a:avLst/>
          </a:prstGeom>
        </p:spPr>
      </p:pic>
      <p:pic>
        <p:nvPicPr>
          <p:cNvPr id="5" name="Picture 4"/>
          <p:cNvPicPr>
            <a:picLocks noChangeAspect="1"/>
          </p:cNvPicPr>
          <p:nvPr/>
        </p:nvPicPr>
        <p:blipFill>
          <a:blip r:embed="rId4"/>
          <a:stretch>
            <a:fillRect/>
          </a:stretch>
        </p:blipFill>
        <p:spPr>
          <a:xfrm>
            <a:off x="4649738" y="171373"/>
            <a:ext cx="3520755" cy="2941119"/>
          </a:xfrm>
          <a:prstGeom prst="rect">
            <a:avLst/>
          </a:prstGeom>
        </p:spPr>
      </p:pic>
      <p:pic>
        <p:nvPicPr>
          <p:cNvPr id="6" name="Picture 5"/>
          <p:cNvPicPr>
            <a:picLocks noChangeAspect="1"/>
          </p:cNvPicPr>
          <p:nvPr/>
        </p:nvPicPr>
        <p:blipFill>
          <a:blip r:embed="rId5"/>
          <a:stretch>
            <a:fillRect/>
          </a:stretch>
        </p:blipFill>
        <p:spPr>
          <a:xfrm>
            <a:off x="4613437" y="3422650"/>
            <a:ext cx="3744570" cy="3030221"/>
          </a:xfrm>
          <a:prstGeom prst="rect">
            <a:avLst/>
          </a:prstGeom>
        </p:spPr>
      </p:pic>
      <p:pic>
        <p:nvPicPr>
          <p:cNvPr id="7" name="Picture 6"/>
          <p:cNvPicPr>
            <a:picLocks noChangeAspect="1"/>
          </p:cNvPicPr>
          <p:nvPr/>
        </p:nvPicPr>
        <p:blipFill>
          <a:blip r:embed="rId6"/>
          <a:stretch>
            <a:fillRect/>
          </a:stretch>
        </p:blipFill>
        <p:spPr>
          <a:xfrm>
            <a:off x="636388" y="3422650"/>
            <a:ext cx="3768778" cy="3086809"/>
          </a:xfrm>
          <a:prstGeom prst="rect">
            <a:avLst/>
          </a:prstGeom>
        </p:spPr>
      </p:pic>
      <p:sp>
        <p:nvSpPr>
          <p:cNvPr id="8" name="TextBox 7"/>
          <p:cNvSpPr txBox="1"/>
          <p:nvPr/>
        </p:nvSpPr>
        <p:spPr>
          <a:xfrm>
            <a:off x="846694" y="248191"/>
            <a:ext cx="478015" cy="461665"/>
          </a:xfrm>
          <a:prstGeom prst="rect">
            <a:avLst/>
          </a:prstGeom>
          <a:noFill/>
        </p:spPr>
        <p:txBody>
          <a:bodyPr wrap="none" rtlCol="0">
            <a:spAutoFit/>
          </a:bodyPr>
          <a:lstStyle/>
          <a:p>
            <a:r>
              <a:rPr lang="en-US" sz="2400" b="1" dirty="0" smtClean="0"/>
              <a:t>1.</a:t>
            </a:r>
            <a:endParaRPr lang="en-US" sz="2400" b="1" dirty="0"/>
          </a:p>
        </p:txBody>
      </p:sp>
      <p:sp>
        <p:nvSpPr>
          <p:cNvPr id="9" name="TextBox 8"/>
          <p:cNvSpPr txBox="1"/>
          <p:nvPr/>
        </p:nvSpPr>
        <p:spPr>
          <a:xfrm>
            <a:off x="4692846" y="169758"/>
            <a:ext cx="478015" cy="461665"/>
          </a:xfrm>
          <a:prstGeom prst="rect">
            <a:avLst/>
          </a:prstGeom>
          <a:noFill/>
        </p:spPr>
        <p:txBody>
          <a:bodyPr wrap="none" rtlCol="0">
            <a:spAutoFit/>
          </a:bodyPr>
          <a:lstStyle/>
          <a:p>
            <a:r>
              <a:rPr lang="en-US" sz="2400" b="1" dirty="0" smtClean="0"/>
              <a:t>2.</a:t>
            </a:r>
            <a:endParaRPr lang="en-US" sz="2400" b="1" dirty="0"/>
          </a:p>
        </p:txBody>
      </p:sp>
      <p:sp>
        <p:nvSpPr>
          <p:cNvPr id="10" name="TextBox 9"/>
          <p:cNvSpPr txBox="1"/>
          <p:nvPr/>
        </p:nvSpPr>
        <p:spPr>
          <a:xfrm>
            <a:off x="636388" y="3422650"/>
            <a:ext cx="478015" cy="461665"/>
          </a:xfrm>
          <a:prstGeom prst="rect">
            <a:avLst/>
          </a:prstGeom>
          <a:noFill/>
        </p:spPr>
        <p:txBody>
          <a:bodyPr wrap="none" rtlCol="0">
            <a:spAutoFit/>
          </a:bodyPr>
          <a:lstStyle/>
          <a:p>
            <a:r>
              <a:rPr lang="en-US" sz="2400" b="1" dirty="0" smtClean="0"/>
              <a:t>3.</a:t>
            </a:r>
            <a:endParaRPr lang="en-US" sz="2400" b="1" dirty="0"/>
          </a:p>
        </p:txBody>
      </p:sp>
      <p:sp>
        <p:nvSpPr>
          <p:cNvPr id="11" name="TextBox 10"/>
          <p:cNvSpPr txBox="1"/>
          <p:nvPr/>
        </p:nvSpPr>
        <p:spPr>
          <a:xfrm>
            <a:off x="4613437" y="3422650"/>
            <a:ext cx="478015" cy="461665"/>
          </a:xfrm>
          <a:prstGeom prst="rect">
            <a:avLst/>
          </a:prstGeom>
          <a:noFill/>
        </p:spPr>
        <p:txBody>
          <a:bodyPr wrap="none" rtlCol="0">
            <a:spAutoFit/>
          </a:bodyPr>
          <a:lstStyle/>
          <a:p>
            <a:r>
              <a:rPr lang="en-US" sz="2400" b="1" dirty="0" smtClean="0"/>
              <a:t>4.</a:t>
            </a:r>
            <a:endParaRPr lang="en-US" sz="2400" b="1" dirty="0"/>
          </a:p>
        </p:txBody>
      </p:sp>
    </p:spTree>
    <p:extLst>
      <p:ext uri="{BB962C8B-B14F-4D97-AF65-F5344CB8AC3E}">
        <p14:creationId xmlns:p14="http://schemas.microsoft.com/office/powerpoint/2010/main" val="5541654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45946" y="895758"/>
            <a:ext cx="7456725" cy="5854520"/>
          </a:xfrm>
          <a:prstGeom prst="rect">
            <a:avLst/>
          </a:prstGeom>
        </p:spPr>
      </p:pic>
      <p:sp>
        <p:nvSpPr>
          <p:cNvPr id="6" name="TextBox 5"/>
          <p:cNvSpPr txBox="1"/>
          <p:nvPr/>
        </p:nvSpPr>
        <p:spPr>
          <a:xfrm>
            <a:off x="2727183" y="1104718"/>
            <a:ext cx="1222736" cy="369332"/>
          </a:xfrm>
          <a:prstGeom prst="rect">
            <a:avLst/>
          </a:prstGeom>
          <a:solidFill>
            <a:schemeClr val="bg1"/>
          </a:solidFill>
        </p:spPr>
        <p:txBody>
          <a:bodyPr wrap="none" rtlCol="0">
            <a:spAutoFit/>
          </a:bodyPr>
          <a:lstStyle/>
          <a:p>
            <a:r>
              <a:rPr lang="en-US" dirty="0" smtClean="0"/>
              <a:t>Mountains</a:t>
            </a:r>
            <a:endParaRPr lang="en-US" dirty="0"/>
          </a:p>
        </p:txBody>
      </p:sp>
      <p:sp>
        <p:nvSpPr>
          <p:cNvPr id="7" name="TextBox 6"/>
          <p:cNvSpPr txBox="1"/>
          <p:nvPr/>
        </p:nvSpPr>
        <p:spPr>
          <a:xfrm>
            <a:off x="4494222" y="6320005"/>
            <a:ext cx="827796" cy="369332"/>
          </a:xfrm>
          <a:prstGeom prst="rect">
            <a:avLst/>
          </a:prstGeom>
          <a:solidFill>
            <a:schemeClr val="bg1"/>
          </a:solidFill>
        </p:spPr>
        <p:txBody>
          <a:bodyPr wrap="none" rtlCol="0">
            <a:spAutoFit/>
          </a:bodyPr>
          <a:lstStyle/>
          <a:p>
            <a:r>
              <a:rPr lang="en-US" dirty="0" smtClean="0"/>
              <a:t>Ocean</a:t>
            </a:r>
            <a:endParaRPr lang="en-US" dirty="0"/>
          </a:p>
        </p:txBody>
      </p:sp>
      <p:sp>
        <p:nvSpPr>
          <p:cNvPr id="8" name="TextBox 7"/>
          <p:cNvSpPr txBox="1"/>
          <p:nvPr/>
        </p:nvSpPr>
        <p:spPr>
          <a:xfrm>
            <a:off x="3818826" y="3414337"/>
            <a:ext cx="713507" cy="369332"/>
          </a:xfrm>
          <a:prstGeom prst="rect">
            <a:avLst/>
          </a:prstGeom>
          <a:solidFill>
            <a:schemeClr val="bg1"/>
          </a:solidFill>
        </p:spPr>
        <p:txBody>
          <a:bodyPr wrap="none" rtlCol="0">
            <a:spAutoFit/>
          </a:bodyPr>
          <a:lstStyle/>
          <a:p>
            <a:r>
              <a:rPr lang="en-US" dirty="0" smtClean="0"/>
              <a:t>River</a:t>
            </a:r>
            <a:endParaRPr lang="en-US" dirty="0"/>
          </a:p>
        </p:txBody>
      </p:sp>
      <p:sp>
        <p:nvSpPr>
          <p:cNvPr id="9" name="TextBox 8"/>
          <p:cNvSpPr txBox="1"/>
          <p:nvPr/>
        </p:nvSpPr>
        <p:spPr>
          <a:xfrm>
            <a:off x="1597154" y="160425"/>
            <a:ext cx="6263253" cy="646331"/>
          </a:xfrm>
          <a:prstGeom prst="rect">
            <a:avLst/>
          </a:prstGeom>
          <a:noFill/>
        </p:spPr>
        <p:txBody>
          <a:bodyPr wrap="none" rtlCol="0">
            <a:spAutoFit/>
          </a:bodyPr>
          <a:lstStyle/>
          <a:p>
            <a:r>
              <a:rPr lang="en-US" sz="3600" dirty="0" smtClean="0"/>
              <a:t>Example – Brahmaputra River</a:t>
            </a:r>
            <a:endParaRPr lang="en-US" sz="3600" dirty="0"/>
          </a:p>
        </p:txBody>
      </p:sp>
      <p:cxnSp>
        <p:nvCxnSpPr>
          <p:cNvPr id="10" name="Straight Arrow Connector 9"/>
          <p:cNvCxnSpPr/>
          <p:nvPr/>
        </p:nvCxnSpPr>
        <p:spPr>
          <a:xfrm flipH="1">
            <a:off x="4855730" y="4781277"/>
            <a:ext cx="1051596" cy="930969"/>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907326" y="4544246"/>
            <a:ext cx="1151164" cy="369332"/>
          </a:xfrm>
          <a:prstGeom prst="rect">
            <a:avLst/>
          </a:prstGeom>
          <a:solidFill>
            <a:schemeClr val="bg1"/>
          </a:solidFill>
        </p:spPr>
        <p:txBody>
          <a:bodyPr wrap="none" rtlCol="0">
            <a:spAutoFit/>
          </a:bodyPr>
          <a:lstStyle/>
          <a:p>
            <a:r>
              <a:rPr lang="en-US" dirty="0" smtClean="0"/>
              <a:t>Sediment</a:t>
            </a:r>
            <a:endParaRPr lang="en-US" dirty="0"/>
          </a:p>
        </p:txBody>
      </p:sp>
    </p:spTree>
    <p:extLst>
      <p:ext uri="{BB962C8B-B14F-4D97-AF65-F5344CB8AC3E}">
        <p14:creationId xmlns:p14="http://schemas.microsoft.com/office/powerpoint/2010/main" val="12782916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98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171" y="1031875"/>
            <a:ext cx="3369469" cy="4492625"/>
          </a:xfrm>
          <a:prstGeom prst="rect">
            <a:avLst/>
          </a:prstGeom>
        </p:spPr>
      </p:pic>
      <p:pic>
        <p:nvPicPr>
          <p:cNvPr id="2" name="Picture 1"/>
          <p:cNvPicPr>
            <a:picLocks noChangeAspect="1"/>
          </p:cNvPicPr>
          <p:nvPr/>
        </p:nvPicPr>
        <p:blipFill>
          <a:blip r:embed="rId4"/>
          <a:stretch>
            <a:fillRect/>
          </a:stretch>
        </p:blipFill>
        <p:spPr>
          <a:xfrm>
            <a:off x="3711971" y="1292225"/>
            <a:ext cx="5336779" cy="3692525"/>
          </a:xfrm>
          <a:prstGeom prst="rect">
            <a:avLst/>
          </a:prstGeom>
        </p:spPr>
      </p:pic>
    </p:spTree>
    <p:extLst>
      <p:ext uri="{BB962C8B-B14F-4D97-AF65-F5344CB8AC3E}">
        <p14:creationId xmlns:p14="http://schemas.microsoft.com/office/powerpoint/2010/main" val="38641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9066</TotalTime>
  <Words>2139</Words>
  <Application>Microsoft Macintosh PowerPoint</Application>
  <PresentationFormat>On-screen Show (4:3)</PresentationFormat>
  <Paragraphs>232</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Civic</vt:lpstr>
      <vt:lpstr>Erosion and Deposition</vt:lpstr>
      <vt:lpstr>Materials</vt:lpstr>
      <vt:lpstr>The Rock Cycle</vt:lpstr>
      <vt:lpstr>The Rock 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Rock Cycle</dc:title>
  <dc:subject/>
  <dc:creator>Jillian Maloney</dc:creator>
  <cp:keywords/>
  <dc:description/>
  <cp:lastModifiedBy>Jillian Maloney</cp:lastModifiedBy>
  <cp:revision>117</cp:revision>
  <cp:lastPrinted>2013-03-19T20:33:52Z</cp:lastPrinted>
  <dcterms:created xsi:type="dcterms:W3CDTF">2012-10-25T23:20:54Z</dcterms:created>
  <dcterms:modified xsi:type="dcterms:W3CDTF">2013-05-16T20:14:25Z</dcterms:modified>
  <cp:category/>
</cp:coreProperties>
</file>