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12"/>
  </p:notesMasterIdLst>
  <p:sldIdLst>
    <p:sldId id="269" r:id="rId2"/>
    <p:sldId id="273" r:id="rId3"/>
    <p:sldId id="264" r:id="rId4"/>
    <p:sldId id="256" r:id="rId5"/>
    <p:sldId id="271" r:id="rId6"/>
    <p:sldId id="272" r:id="rId7"/>
    <p:sldId id="268" r:id="rId8"/>
    <p:sldId id="259" r:id="rId9"/>
    <p:sldId id="274" r:id="rId10"/>
    <p:sldId id="27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413" autoAdjust="0"/>
  </p:normalViewPr>
  <p:slideViewPr>
    <p:cSldViewPr snapToGrid="0" snapToObjects="1">
      <p:cViewPr varScale="1">
        <p:scale>
          <a:sx n="102" d="100"/>
          <a:sy n="102" d="100"/>
        </p:scale>
        <p:origin x="-1136" y="-104"/>
      </p:cViewPr>
      <p:guideLst>
        <p:guide orient="horz" pos="2160"/>
        <p:guide pos="2880"/>
      </p:guideLst>
    </p:cSldViewPr>
  </p:slideViewPr>
  <p:notesTextViewPr>
    <p:cViewPr>
      <p:scale>
        <a:sx n="114" d="100"/>
        <a:sy n="114"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F93DA-F960-8F45-9AAE-1684698DE605}" type="datetimeFigureOut">
              <a:rPr lang="en-US" smtClean="0"/>
              <a:t>5/16/13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12B82C-645E-BB46-9DEA-0F00946F8FFC}" type="slidenum">
              <a:rPr lang="en-US" smtClean="0"/>
              <a:t>‹#›</a:t>
            </a:fld>
            <a:endParaRPr lang="en-US"/>
          </a:p>
        </p:txBody>
      </p:sp>
    </p:spTree>
    <p:extLst>
      <p:ext uri="{BB962C8B-B14F-4D97-AF65-F5344CB8AC3E}">
        <p14:creationId xmlns:p14="http://schemas.microsoft.com/office/powerpoint/2010/main" val="177554366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 instructor</a:t>
            </a:r>
          </a:p>
          <a:p>
            <a:endParaRPr lang="en-US" dirty="0" smtClean="0"/>
          </a:p>
          <a:p>
            <a:r>
              <a:rPr lang="en-US" b="1" dirty="0" smtClean="0"/>
              <a:t>AUTHORS: </a:t>
            </a:r>
            <a:r>
              <a:rPr lang="en-US" dirty="0" smtClean="0"/>
              <a:t>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In this lesson students will learn one of the first principles of geology – The Law of Superposition. This law states that sedimentary rock layers are deposited in sequence, with the</a:t>
            </a:r>
            <a:r>
              <a:rPr lang="en-US" sz="1200" baseline="0" dirty="0" smtClean="0">
                <a:ea typeface="ＭＳ Ｐゴシック" charset="0"/>
                <a:cs typeface="ＭＳ Ｐゴシック" charset="0"/>
              </a:rPr>
              <a:t> oldest layer at the bottom and the youngest layer at the top. When students look at a section of sedimentary rocks, they will be able to interpret the relative ages of the rocks. Students will also rely on their previous experiments with grain size &amp; energy and sediment rounding to decide what types of sediment they would find in particular environments. This lesson can also important for setting the students up to identify faults, folds, and volcanic intrusions in subsequent lessons.</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In this lesson, students will make their own sequence of sedimentary layers.</a:t>
            </a:r>
            <a:r>
              <a:rPr lang="en-US" sz="1200" baseline="0" dirty="0" smtClean="0">
                <a:ea typeface="ＭＳ Ｐゴシック" charset="0"/>
                <a:cs typeface="ＭＳ Ｐゴシック" charset="0"/>
              </a:rPr>
              <a:t> Students will use their previous knowledge of grain size and rounding, as well additional information about fossils, to identify what kind of sediment layer would be deposited in a given environment. Students will then deposit the sediment layer for each of 6 environments in a clear cylinder (similar to photo in this slide). This lesson is designed to have students experience the way sediment layers are deposited in sequence, so that when they look at an outcrop of sedimentary rock, they can think of how the layers were deposited and know that the oldest layers are at the bottom and the youngest layers are at the top. This lesson also allows students to take information about an environment and determine what kind of sediment they would find there. This will prepare the students to do the inverse – look at sedimentary rocks and determine the environment of deposition. In this manner, students will learn how geologists can use sedimentary rocks to learn about past environments and how the earth has changed through time. </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 </a:t>
            </a:r>
          </a:p>
          <a:p>
            <a:pPr marL="0" marR="0" indent="0" algn="l" defTabSz="457200" rtl="0" eaLnBrk="1" fontAlgn="auto" latinLnBrk="0" hangingPunct="1">
              <a:lnSpc>
                <a:spcPct val="80000"/>
              </a:lnSpc>
              <a:spcBef>
                <a:spcPts val="0"/>
              </a:spcBef>
              <a:spcAft>
                <a:spcPts val="0"/>
              </a:spcAft>
              <a:buClrTx/>
              <a:buSzTx/>
              <a:buFontTx/>
              <a:buNone/>
              <a:tabLst/>
              <a:defRPr/>
            </a:pPr>
            <a:endParaRPr lang="en-US" b="1"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NA</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4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Required materials and notes for how to divide up groups are listed on Slide 2 of this presentation.</a:t>
            </a:r>
            <a:endParaRPr lang="en-US" sz="1200" dirty="0" smtClean="0">
              <a:ea typeface="ＭＳ Ｐゴシック" charset="0"/>
              <a:cs typeface="ＭＳ Ｐゴシック" charset="0"/>
            </a:endParaRPr>
          </a:p>
          <a:p>
            <a:pPr>
              <a:lnSpc>
                <a:spcPct val="80000"/>
              </a:lnSpc>
            </a:pPr>
            <a:endParaRPr lang="en-US" sz="1200" baseline="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Sedimentary rock layers were all made at the same time. 2. The</a:t>
            </a:r>
            <a:r>
              <a:rPr lang="en-US" sz="1200" baseline="0" dirty="0" smtClean="0">
                <a:ea typeface="ＭＳ Ｐゴシック" charset="0"/>
                <a:cs typeface="ＭＳ Ｐゴシック" charset="0"/>
              </a:rPr>
              <a:t> oldest rocks are ones with dinosaur fossils. 3. Earth environments always stay the same.</a:t>
            </a:r>
            <a:endParaRPr lang="en-US" sz="1200"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 </a:t>
            </a:r>
            <a:r>
              <a:rPr lang="en-US" sz="1200" dirty="0" smtClean="0">
                <a:ea typeface="ＭＳ Ｐゴシック" charset="0"/>
                <a:cs typeface="ＭＳ Ｐゴシック" charset="0"/>
              </a:rPr>
              <a:t>Slide</a:t>
            </a:r>
            <a:r>
              <a:rPr lang="en-US" sz="1200" baseline="0" dirty="0" smtClean="0">
                <a:ea typeface="ＭＳ Ｐゴシック" charset="0"/>
                <a:cs typeface="ＭＳ Ｐゴシック" charset="0"/>
              </a:rPr>
              <a:t> 10 discusses evaluation strategies for this lesson.</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information </a:t>
            </a:r>
            <a:r>
              <a:rPr lang="en-US" sz="1200" dirty="0" smtClean="0">
                <a:ea typeface="ＭＳ Ｐゴシック" charset="0"/>
                <a:cs typeface="ＭＳ Ｐゴシック" charset="0"/>
              </a:rPr>
              <a:t>(4_5E_DepositingLayers.docx</a:t>
            </a:r>
            <a:r>
              <a:rPr lang="en-US" sz="1200" dirty="0" smtClean="0">
                <a:ea typeface="ＭＳ Ｐゴシック" charset="0"/>
                <a:cs typeface="ＭＳ Ｐゴシック" charset="0"/>
              </a:rPr>
              <a:t>).</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a:t>
            </a:r>
            <a:r>
              <a:rPr lang="en-US" sz="1200" i="0" dirty="0" smtClean="0">
                <a:ea typeface="ＭＳ Ｐゴシック" charset="0"/>
                <a:cs typeface="ＭＳ Ｐゴシック" charset="0"/>
              </a:rPr>
              <a:t>4_DepositingLayers</a:t>
            </a:r>
            <a:r>
              <a:rPr lang="en-US" sz="1200" dirty="0" smtClean="0">
                <a:ea typeface="ＭＳ Ｐゴシック" charset="0"/>
                <a:cs typeface="ＭＳ Ｐゴシック" charset="0"/>
              </a:rPr>
              <a:t>.pptx</a:t>
            </a:r>
            <a:endParaRPr lang="en-US" sz="1200" dirty="0" smtClean="0">
              <a:ea typeface="ＭＳ Ｐゴシック" charset="0"/>
              <a:cs typeface="ＭＳ Ｐゴシック" charset="0"/>
            </a:endParaRPr>
          </a:p>
          <a:p>
            <a:pPr>
              <a:lnSpc>
                <a:spcPct val="80000"/>
              </a:lnSpc>
            </a:pPr>
            <a:r>
              <a:rPr lang="en-US" sz="1200" i="1" dirty="0" smtClean="0">
                <a:ea typeface="ＭＳ Ｐゴシック" charset="0"/>
                <a:cs typeface="ＭＳ Ｐゴシック" charset="0"/>
              </a:rPr>
              <a:t>	</a:t>
            </a:r>
            <a:r>
              <a:rPr lang="en-US" sz="1200" i="0" dirty="0" smtClean="0">
                <a:ea typeface="ＭＳ Ｐゴシック" charset="0"/>
                <a:cs typeface="ＭＳ Ｐゴシック" charset="0"/>
              </a:rPr>
              <a:t>4</a:t>
            </a:r>
            <a:r>
              <a:rPr lang="en-US" sz="1200" i="1" dirty="0" smtClean="0">
                <a:ea typeface="ＭＳ Ｐゴシック" charset="0"/>
                <a:cs typeface="ＭＳ Ｐゴシック" charset="0"/>
              </a:rPr>
              <a:t>_</a:t>
            </a:r>
            <a:r>
              <a:rPr lang="en-US" sz="1200" i="0" dirty="0" smtClean="0">
                <a:ea typeface="ＭＳ Ｐゴシック" charset="0"/>
                <a:cs typeface="ＭＳ Ｐゴシック" charset="0"/>
              </a:rPr>
              <a:t>5E_DepositngLayers.docx</a:t>
            </a:r>
            <a:endParaRPr lang="en-US" sz="1200" i="0" dirty="0" smtClean="0">
              <a:ea typeface="ＭＳ Ｐゴシック" charset="0"/>
              <a:cs typeface="ＭＳ Ｐゴシック" charset="0"/>
            </a:endParaRPr>
          </a:p>
          <a:p>
            <a:pPr>
              <a:lnSpc>
                <a:spcPct val="80000"/>
              </a:lnSpc>
            </a:pPr>
            <a:r>
              <a:rPr lang="en-US" sz="1200" i="0" dirty="0" smtClean="0">
                <a:ea typeface="ＭＳ Ｐゴシック" charset="0"/>
                <a:cs typeface="ＭＳ Ｐゴシック" charset="0"/>
              </a:rPr>
              <a:t>	</a:t>
            </a:r>
            <a:r>
              <a:rPr lang="en-US" sz="1200" i="0" dirty="0" smtClean="0">
                <a:ea typeface="ＭＳ Ｐゴシック" charset="0"/>
                <a:cs typeface="ＭＳ Ｐゴシック" charset="0"/>
              </a:rPr>
              <a:t>4_Worksheet_DepositingLayers.docx</a:t>
            </a:r>
            <a:endParaRPr lang="en-US" sz="1200" i="0" dirty="0" smtClean="0">
              <a:ea typeface="ＭＳ Ｐゴシック" charset="0"/>
              <a:cs typeface="ＭＳ Ｐゴシック" charset="0"/>
            </a:endParaRPr>
          </a:p>
          <a:p>
            <a:pPr>
              <a:lnSpc>
                <a:spcPct val="80000"/>
              </a:lnSpc>
            </a:pPr>
            <a:r>
              <a:rPr lang="en-US" sz="1200" i="0" dirty="0" smtClean="0">
                <a:ea typeface="ＭＳ Ｐゴシック" charset="0"/>
                <a:cs typeface="ＭＳ Ｐゴシック" charset="0"/>
              </a:rPr>
              <a:t>	</a:t>
            </a:r>
            <a:r>
              <a:rPr lang="en-US" sz="1200" i="0" dirty="0" smtClean="0">
                <a:ea typeface="ＭＳ Ｐゴシック" charset="0"/>
                <a:cs typeface="ＭＳ Ｐゴシック" charset="0"/>
              </a:rPr>
              <a:t>4_Key_DepositingLayers.docx</a:t>
            </a:r>
            <a:endParaRPr lang="en-US" sz="1200" i="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dirty="0" smtClean="0">
                <a:ea typeface="ＭＳ Ｐゴシック" charset="0"/>
                <a:cs typeface="ＭＳ Ｐゴシック" charset="0"/>
              </a:rPr>
              <a:t>This Slide:</a:t>
            </a:r>
          </a:p>
          <a:p>
            <a:r>
              <a:rPr lang="en-US" sz="1200" dirty="0" smtClean="0">
                <a:ea typeface="ＭＳ Ｐゴシック" charset="0"/>
                <a:cs typeface="ＭＳ Ｐゴシック" charset="0"/>
              </a:rPr>
              <a:t>Figure: </a:t>
            </a:r>
            <a:r>
              <a:rPr lang="en-US" dirty="0" smtClean="0"/>
              <a:t>In this activity, students will deposit different layers of sediment into</a:t>
            </a:r>
            <a:r>
              <a:rPr lang="en-US" baseline="0" dirty="0" smtClean="0"/>
              <a:t> a clear cylinder. The cylinder shown here is a 1 L water bottle and contains 6 different sediment layers that each represent a different environment. Students use grain size, rounding, and fossils to match sediment types to environments. Photo credit: J. Maloney</a:t>
            </a:r>
          </a:p>
          <a:p>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1</a:t>
            </a:fld>
            <a:endParaRPr lang="en-US"/>
          </a:p>
        </p:txBody>
      </p:sp>
    </p:spTree>
    <p:extLst>
      <p:ext uri="{BB962C8B-B14F-4D97-AF65-F5344CB8AC3E}">
        <p14:creationId xmlns:p14="http://schemas.microsoft.com/office/powerpoint/2010/main" val="2602656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a:t>
            </a:r>
            <a:r>
              <a:rPr lang="en-US" i="1" baseline="0" dirty="0" smtClean="0"/>
              <a:t> the instructor</a:t>
            </a:r>
          </a:p>
          <a:p>
            <a:endParaRPr lang="en-US" i="1"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baseline="0" dirty="0" smtClean="0"/>
              <a:t>These are the materials you will need for the activity.</a:t>
            </a:r>
          </a:p>
          <a:p>
            <a:endParaRPr lang="en-US" baseline="0" dirty="0" smtClean="0"/>
          </a:p>
          <a:p>
            <a:r>
              <a:rPr lang="en-US" baseline="0" dirty="0" smtClean="0"/>
              <a:t>You can design the activity according to how many plastic cylinders you collect. You could provide one for each group of 2 students, 6 students, or 12 students. With groups of 2, each group will deposit all 6 layers together. With groups of 6, each student will take turns depositing one of the 6 layers. With groups of 12, each sub-group of 2 will take turns depositing one of the 6 layers.</a:t>
            </a:r>
          </a:p>
          <a:p>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2</a:t>
            </a:fld>
            <a:endParaRPr lang="en-US"/>
          </a:p>
        </p:txBody>
      </p:sp>
    </p:spTree>
    <p:extLst>
      <p:ext uri="{BB962C8B-B14F-4D97-AF65-F5344CB8AC3E}">
        <p14:creationId xmlns:p14="http://schemas.microsoft.com/office/powerpoint/2010/main" val="2373111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students</a:t>
            </a:r>
          </a:p>
          <a:p>
            <a:endParaRPr lang="en-US" dirty="0" smtClean="0"/>
          </a:p>
          <a:p>
            <a:r>
              <a:rPr lang="en-US" b="1" dirty="0" smtClean="0"/>
              <a:t>Directions for Instructor:</a:t>
            </a: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dirty="0" smtClean="0"/>
              <a:t>This is a review slide.</a:t>
            </a:r>
            <a:r>
              <a:rPr lang="en-US" baseline="0" dirty="0" smtClean="0"/>
              <a:t> Ask students to recall the Grain Size Activity (#2 of 7) to answer the question at the bottom of the slide. It might help to remind them that this was a water table experiment. They can refer to their notebooks as a reminder. This can be done individually, as groups, or as a think, pair, share. </a:t>
            </a:r>
            <a:r>
              <a:rPr lang="en-US" dirty="0" smtClean="0"/>
              <a:t>		</a:t>
            </a:r>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smtClean="0"/>
              <a:t>Answer: The conglomerate</a:t>
            </a:r>
            <a:r>
              <a:rPr lang="en-US" baseline="0" dirty="0" smtClean="0"/>
              <a:t> was made in a higher energy environment. You can tell because it contains larger sediment grains than the sandstone.</a:t>
            </a:r>
          </a:p>
          <a:p>
            <a:pPr marL="0" indent="0">
              <a:buNone/>
            </a:pPr>
            <a:endParaRPr lang="en-US" baseline="0" dirty="0" smtClean="0"/>
          </a:p>
          <a:p>
            <a:pPr marL="0" indent="0">
              <a:buNone/>
            </a:pPr>
            <a:r>
              <a:rPr lang="en-US" baseline="0" dirty="0" smtClean="0"/>
              <a:t>----</a:t>
            </a:r>
          </a:p>
          <a:p>
            <a:r>
              <a:rPr lang="en-US" dirty="0" smtClean="0"/>
              <a:t>Figures</a:t>
            </a:r>
            <a:r>
              <a:rPr lang="en-US" baseline="0" dirty="0" smtClean="0"/>
              <a:t>: </a:t>
            </a:r>
            <a:r>
              <a:rPr lang="en-US" sz="1200" dirty="0" smtClean="0">
                <a:ea typeface="+mn-ea"/>
                <a:cs typeface="+mn-cs"/>
              </a:rPr>
              <a:t>These</a:t>
            </a:r>
            <a:r>
              <a:rPr lang="en-US" sz="1200" baseline="0" dirty="0" smtClean="0">
                <a:ea typeface="+mn-ea"/>
                <a:cs typeface="+mn-cs"/>
              </a:rPr>
              <a:t> are images of two different sedimentary rocks, that illustrated different grain sizes. On the left is a conglomerate and on the right is a sandstone. The same ruler is imaged in each picture for scale. Clearly, the rock on the right has much larger grains than the one on the right. Conglomerate rocks have a significant amount (&gt;30%) of large (&gt;2 mm) sediment grains. Sandstones contain mostly sand sized sediment grains (1/16-2 mm). Photo credits: J. Maloney</a:t>
            </a:r>
          </a:p>
        </p:txBody>
      </p:sp>
      <p:sp>
        <p:nvSpPr>
          <p:cNvPr id="4" name="Slide Number Placeholder 3"/>
          <p:cNvSpPr>
            <a:spLocks noGrp="1"/>
          </p:cNvSpPr>
          <p:nvPr>
            <p:ph type="sldNum" sz="quarter" idx="10"/>
          </p:nvPr>
        </p:nvSpPr>
        <p:spPr/>
        <p:txBody>
          <a:bodyPr/>
          <a:lstStyle/>
          <a:p>
            <a:fld id="{4E385AD9-181A-2B42-8E93-E1668815D211}" type="slidenum">
              <a:rPr lang="en-US" smtClean="0"/>
              <a:t>3</a:t>
            </a:fld>
            <a:endParaRPr lang="en-US"/>
          </a:p>
        </p:txBody>
      </p:sp>
    </p:spTree>
    <p:extLst>
      <p:ext uri="{BB962C8B-B14F-4D97-AF65-F5344CB8AC3E}">
        <p14:creationId xmlns:p14="http://schemas.microsoft.com/office/powerpoint/2010/main" val="54880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students</a:t>
            </a:r>
          </a:p>
          <a:p>
            <a:endParaRPr lang="en-US" b="1" dirty="0" smtClean="0"/>
          </a:p>
          <a:p>
            <a:r>
              <a:rPr lang="en-US" b="1" dirty="0" smtClean="0"/>
              <a:t>Directions for Instructor:</a:t>
            </a:r>
          </a:p>
          <a:p>
            <a:pPr marL="228600" indent="-228600">
              <a:buAutoNum type="arabicPeriod"/>
            </a:pPr>
            <a:r>
              <a:rPr lang="en-US" dirty="0" smtClean="0"/>
              <a:t>This is a review slide.</a:t>
            </a:r>
            <a:r>
              <a:rPr lang="en-US" baseline="0" dirty="0" smtClean="0"/>
              <a:t> Ask students to recall the Rounding Activity (#3 of 7) to answer the question at the bottom of the slide. It might help to remind them that this was the lollipop activity. They can refer to their notebooks as a reminder. This can be done individually, as groups, or as a think, pair, share.</a:t>
            </a:r>
          </a:p>
          <a:p>
            <a:pPr marL="914400" lvl="2" indent="0">
              <a:buNone/>
            </a:pPr>
            <a:r>
              <a:rPr lang="en-US" baseline="0" dirty="0" smtClean="0"/>
              <a:t>Answer: The conglomerate contains grains that were transported longer because the grains are rounder than the breccia.</a:t>
            </a:r>
            <a:endParaRPr lang="en-US" dirty="0" smtClean="0"/>
          </a:p>
          <a:p>
            <a:endParaRPr lang="en-US" dirty="0" smtClean="0"/>
          </a:p>
          <a:p>
            <a:r>
              <a:rPr lang="en-US" dirty="0" smtClean="0"/>
              <a:t>----</a:t>
            </a:r>
          </a:p>
          <a:p>
            <a:r>
              <a:rPr lang="en-US" dirty="0" smtClean="0"/>
              <a:t>Figures:</a:t>
            </a:r>
            <a:r>
              <a:rPr lang="en-US" baseline="0" dirty="0" smtClean="0"/>
              <a:t> These are images of two different sedimentary rock types – Breccia and Conglomerate. Both have a significant amount (&gt;30%) of large sediment grains (&gt; 2mm), but “breccia” more specifically describes rocks with large </a:t>
            </a:r>
            <a:r>
              <a:rPr lang="en-US" i="1" baseline="0" dirty="0" smtClean="0"/>
              <a:t>angular </a:t>
            </a:r>
            <a:r>
              <a:rPr lang="en-US" i="0" baseline="0" dirty="0" smtClean="0"/>
              <a:t>grains.</a:t>
            </a:r>
            <a:endParaRPr lang="en-US" dirty="0" smtClean="0"/>
          </a:p>
          <a:p>
            <a:r>
              <a:rPr lang="en-US" dirty="0" smtClean="0"/>
              <a:t>Breccia photo credit:</a:t>
            </a:r>
            <a:r>
              <a:rPr lang="en-US" baseline="0" dirty="0" smtClean="0"/>
              <a:t> </a:t>
            </a:r>
            <a:r>
              <a:rPr lang="en-US" dirty="0" smtClean="0"/>
              <a:t>http://</a:t>
            </a:r>
            <a:r>
              <a:rPr lang="en-US" dirty="0" err="1" smtClean="0"/>
              <a:t>flexiblelearning.auckland.ac.nz</a:t>
            </a:r>
            <a:r>
              <a:rPr lang="en-US" dirty="0" smtClean="0"/>
              <a:t>/</a:t>
            </a:r>
            <a:r>
              <a:rPr lang="en-US" dirty="0" err="1" smtClean="0"/>
              <a:t>rocks_minerals</a:t>
            </a:r>
            <a:r>
              <a:rPr lang="en-US" dirty="0" smtClean="0"/>
              <a:t>/rocks/</a:t>
            </a:r>
            <a:r>
              <a:rPr lang="en-US" dirty="0" err="1" smtClean="0"/>
              <a:t>breccia.html</a:t>
            </a:r>
            <a:endParaRPr lang="en-US" dirty="0" smtClean="0"/>
          </a:p>
          <a:p>
            <a:r>
              <a:rPr lang="en-US" dirty="0" smtClean="0"/>
              <a:t>Conglomerate photo credit: http://</a:t>
            </a:r>
            <a:r>
              <a:rPr lang="en-US" dirty="0" err="1" smtClean="0"/>
              <a:t>depthome.brooklyn.cuny.edu</a:t>
            </a:r>
            <a:r>
              <a:rPr lang="en-US" dirty="0" smtClean="0"/>
              <a:t>/geology/core332/</a:t>
            </a:r>
            <a:r>
              <a:rPr lang="en-US" dirty="0" err="1" smtClean="0"/>
              <a:t>geofield.htm</a:t>
            </a:r>
            <a:endParaRPr lang="en-US" dirty="0"/>
          </a:p>
        </p:txBody>
      </p:sp>
      <p:sp>
        <p:nvSpPr>
          <p:cNvPr id="4" name="Slide Number Placeholder 3"/>
          <p:cNvSpPr>
            <a:spLocks noGrp="1"/>
          </p:cNvSpPr>
          <p:nvPr>
            <p:ph type="sldNum" sz="quarter" idx="10"/>
          </p:nvPr>
        </p:nvSpPr>
        <p:spPr/>
        <p:txBody>
          <a:bodyPr/>
          <a:lstStyle/>
          <a:p>
            <a:fld id="{4E385AD9-181A-2B42-8E93-E1668815D211}" type="slidenum">
              <a:rPr lang="en-US" smtClean="0"/>
              <a:t>4</a:t>
            </a:fld>
            <a:endParaRPr lang="en-US"/>
          </a:p>
        </p:txBody>
      </p:sp>
    </p:spTree>
    <p:extLst>
      <p:ext uri="{BB962C8B-B14F-4D97-AF65-F5344CB8AC3E}">
        <p14:creationId xmlns:p14="http://schemas.microsoft.com/office/powerpoint/2010/main" val="2104973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ENGAGE</a:t>
            </a:r>
          </a:p>
          <a:p>
            <a:pPr marL="0" marR="0" indent="0" algn="l" defTabSz="457200" rtl="0" eaLnBrk="1" fontAlgn="auto" latinLnBrk="0" hangingPunct="1">
              <a:lnSpc>
                <a:spcPct val="100000"/>
              </a:lnSpc>
              <a:spcBef>
                <a:spcPts val="0"/>
              </a:spcBef>
              <a:spcAft>
                <a:spcPts val="0"/>
              </a:spcAft>
              <a:buClrTx/>
              <a:buSzTx/>
              <a:buFontTx/>
              <a:buNone/>
              <a:tabLst/>
              <a:defRPr/>
            </a:pPr>
            <a:r>
              <a:rPr lang="en-US" i="1" dirty="0" smtClean="0"/>
              <a:t>This slide is for students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Directions for instructor: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This is a review slide to remind students that we are looking at</a:t>
            </a:r>
            <a:r>
              <a:rPr lang="en-US" baseline="0" dirty="0" smtClean="0"/>
              <a:t> the part of the rock cycle related to sedimentary rocks. The previous lessons (1-3 of 7) have focused on processes of weathering, erosion, and transportation. These are circled on the image. Remind students of their experiments with different sediment sizes and shapes.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__</a:t>
            </a:r>
          </a:p>
          <a:p>
            <a:r>
              <a:rPr lang="en-US" dirty="0" smtClean="0"/>
              <a:t>Figure: </a:t>
            </a:r>
          </a:p>
          <a:p>
            <a:r>
              <a:rPr lang="en-US" dirty="0" smtClean="0"/>
              <a:t>This figure shows the stages of the rock cycle.</a:t>
            </a:r>
            <a:r>
              <a:rPr lang="en-US" baseline="0" dirty="0" smtClean="0"/>
              <a:t> Arrows indicate processes and how rocks move from one stage to another. The three main rock types are igneous, metamorphic, and sedimentary. Igneous rocks are formed when molten magma crystallizes. If the magma crystallizes below the earth’s surface, the rock is termed “intrusive igneous,” while if it crystallizes above the earth’s surface, the rock is termed “extrusive igneous.” Metamorphic rocks are formed when sedimentary or igneous rocks are altered because they are exposed to very high temperatures and/or pressures. Sedimentary rocks form when other rocks are broken into pieces, termed “sediment,” and then the sediment is compacted and cemented into rock. </a:t>
            </a:r>
            <a:r>
              <a:rPr lang="en-US" dirty="0" smtClean="0"/>
              <a:t>Image</a:t>
            </a:r>
            <a:r>
              <a:rPr lang="en-US" baseline="0" dirty="0" smtClean="0"/>
              <a:t> m</a:t>
            </a:r>
            <a:r>
              <a:rPr lang="en-US" dirty="0" smtClean="0"/>
              <a:t>odified from: http://</a:t>
            </a:r>
            <a:r>
              <a:rPr lang="en-US" dirty="0" err="1" smtClean="0"/>
              <a:t>www.bbc.co.uk</a:t>
            </a:r>
            <a:r>
              <a:rPr lang="en-US" dirty="0" smtClean="0"/>
              <a:t>/schools/ks3bitesize/science/</a:t>
            </a:r>
            <a:r>
              <a:rPr lang="en-US" dirty="0" err="1" smtClean="0"/>
              <a:t>environment_earth_universe</a:t>
            </a:r>
            <a:r>
              <a:rPr lang="en-US" dirty="0" smtClean="0"/>
              <a:t>/</a:t>
            </a:r>
            <a:r>
              <a:rPr lang="en-US" dirty="0" err="1" smtClean="0"/>
              <a:t>rock_cycle</a:t>
            </a:r>
            <a:r>
              <a:rPr lang="en-US" dirty="0" smtClean="0"/>
              <a:t>/revise10.shtml</a:t>
            </a:r>
          </a:p>
          <a:p>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5</a:t>
            </a:fld>
            <a:endParaRPr lang="en-US"/>
          </a:p>
        </p:txBody>
      </p:sp>
    </p:spTree>
    <p:extLst>
      <p:ext uri="{BB962C8B-B14F-4D97-AF65-F5344CB8AC3E}">
        <p14:creationId xmlns:p14="http://schemas.microsoft.com/office/powerpoint/2010/main" val="570243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ENGAGE</a:t>
            </a:r>
          </a:p>
          <a:p>
            <a:pPr marL="0" marR="0" indent="0" algn="l" defTabSz="457200" rtl="0" eaLnBrk="1" fontAlgn="auto" latinLnBrk="0" hangingPunct="1">
              <a:lnSpc>
                <a:spcPct val="100000"/>
              </a:lnSpc>
              <a:spcBef>
                <a:spcPts val="0"/>
              </a:spcBef>
              <a:spcAft>
                <a:spcPts val="0"/>
              </a:spcAft>
              <a:buClrTx/>
              <a:buSzTx/>
              <a:buFontTx/>
              <a:buNone/>
              <a:tabLst/>
              <a:defRPr/>
            </a:pPr>
            <a:r>
              <a:rPr lang="en-US" i="1" dirty="0" smtClean="0"/>
              <a:t>This slide is for students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t>Directions for instructor:</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1. </a:t>
            </a:r>
            <a:r>
              <a:rPr lang="en-US" baseline="0" dirty="0" smtClean="0"/>
              <a:t>Now we will look at the part of the cycle where sediment is turned into sedimentary rock – deposition, compaction, and cementation.</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is a review slide to remind students that we are looking at</a:t>
            </a:r>
            <a:r>
              <a:rPr lang="en-US" baseline="0" dirty="0" smtClean="0"/>
              <a:t> the part of the rock cycle related to sedimentary rocks. The previous lessons (1-3 of 7) have focused on processes of weathering, erosion, and transportation.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__</a:t>
            </a:r>
          </a:p>
          <a:p>
            <a:r>
              <a:rPr lang="en-US" dirty="0" smtClean="0"/>
              <a:t>Figure: </a:t>
            </a:r>
          </a:p>
          <a:p>
            <a:r>
              <a:rPr lang="en-US" dirty="0" smtClean="0"/>
              <a:t>This figure shows the stages of the rock cycle.</a:t>
            </a:r>
            <a:r>
              <a:rPr lang="en-US" baseline="0" dirty="0" smtClean="0"/>
              <a:t> Arrows indicate processes and how rocks move from one stage to another. The three main rock types are igneous, metamorphic, and sedimentary. Igneous rocks are formed when molten magma crystallizes. If the magma crystallizes below the earth’s surface, the rock is termed “intrusive igneous,” while if it crystallizes above the earth’s surface, the rock is termed “extrusive igneous.” Metamorphic rocks are formed when sedimentary or igneous rocks are altered because they are exposed to very high temperatures and/or pressures. Sedimentary rocks form when other rocks are broken into pieces, termed “sediment,” and then the sediment is compacted and cemented into rock. </a:t>
            </a:r>
            <a:r>
              <a:rPr lang="en-US" dirty="0" smtClean="0"/>
              <a:t>Image</a:t>
            </a:r>
            <a:r>
              <a:rPr lang="en-US" baseline="0" dirty="0" smtClean="0"/>
              <a:t> m</a:t>
            </a:r>
            <a:r>
              <a:rPr lang="en-US" dirty="0" smtClean="0"/>
              <a:t>odified from: http://</a:t>
            </a:r>
            <a:r>
              <a:rPr lang="en-US" dirty="0" err="1" smtClean="0"/>
              <a:t>www.bbc.co.uk</a:t>
            </a:r>
            <a:r>
              <a:rPr lang="en-US" dirty="0" smtClean="0"/>
              <a:t>/schools/ks3bitesize/science/</a:t>
            </a:r>
            <a:r>
              <a:rPr lang="en-US" dirty="0" err="1" smtClean="0"/>
              <a:t>environment_earth_universe</a:t>
            </a:r>
            <a:r>
              <a:rPr lang="en-US" dirty="0" smtClean="0"/>
              <a:t>/</a:t>
            </a:r>
            <a:r>
              <a:rPr lang="en-US" dirty="0" err="1" smtClean="0"/>
              <a:t>rock_cycle</a:t>
            </a:r>
            <a:r>
              <a:rPr lang="en-US" dirty="0" smtClean="0"/>
              <a:t>/revise10.shtml</a:t>
            </a:r>
          </a:p>
          <a:p>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6</a:t>
            </a:fld>
            <a:endParaRPr lang="en-US"/>
          </a:p>
        </p:txBody>
      </p:sp>
    </p:spTree>
    <p:extLst>
      <p:ext uri="{BB962C8B-B14F-4D97-AF65-F5344CB8AC3E}">
        <p14:creationId xmlns:p14="http://schemas.microsoft.com/office/powerpoint/2010/main" val="929179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Explain the images to the students. On the left is a cliff with different</a:t>
            </a:r>
            <a:r>
              <a:rPr lang="en-US" baseline="0" dirty="0" smtClean="0"/>
              <a:t> layers of sedimentary rocks (point out the layering). At the base of the cliff is beach sand (grayish). Indicate to students that this is not another layer of rock, but sand that we stand on at the beach. Point out how the whole cliff doesn’t look the same. Ask students to look at the rock layers and answer some questions -</a:t>
            </a:r>
          </a:p>
          <a:p>
            <a:pPr marL="457200" lvl="1" indent="0">
              <a:buNone/>
            </a:pPr>
            <a:r>
              <a:rPr lang="en-US" baseline="0" dirty="0" smtClean="0"/>
              <a:t>Q: Do all the layers look the same? </a:t>
            </a:r>
          </a:p>
          <a:p>
            <a:pPr marL="914400" lvl="2" indent="0">
              <a:buNone/>
            </a:pPr>
            <a:r>
              <a:rPr lang="en-US" baseline="0" dirty="0" smtClean="0"/>
              <a:t>A: No.</a:t>
            </a:r>
          </a:p>
          <a:p>
            <a:pPr marL="457200" lvl="1" indent="0">
              <a:buNone/>
            </a:pPr>
            <a:r>
              <a:rPr lang="en-US" baseline="0" dirty="0" smtClean="0"/>
              <a:t>Q: What is different about the layers?</a:t>
            </a:r>
          </a:p>
          <a:p>
            <a:pPr marL="914400" lvl="2" indent="0">
              <a:buNone/>
            </a:pPr>
            <a:r>
              <a:rPr lang="en-US" baseline="0" dirty="0" smtClean="0"/>
              <a:t>A: There are changes in features, color, and grain size. These changes we observe are changes in the characteristics of the sedimentary rocks. </a:t>
            </a:r>
          </a:p>
          <a:p>
            <a:pPr marL="457200" lvl="1" indent="0">
              <a:buNone/>
            </a:pPr>
            <a:r>
              <a:rPr lang="en-US" baseline="0" dirty="0" smtClean="0"/>
              <a:t>Q: Based on our previous experiments, can you think of any reasons why some layers might be different than other layers? For example, why do some have larger grain size than others?</a:t>
            </a:r>
          </a:p>
          <a:p>
            <a:pPr marL="457200" lvl="1" indent="0">
              <a:buNone/>
            </a:pPr>
            <a:r>
              <a:rPr lang="en-US" baseline="0" dirty="0" smtClean="0"/>
              <a:t>	A: The layers could have formed in different environments. Layers with larger grain sizes could have formed in higher energy environments.</a:t>
            </a:r>
          </a:p>
          <a:p>
            <a:pPr marL="0" lvl="0" indent="0">
              <a:buNone/>
            </a:pPr>
            <a:endParaRPr lang="en-US" baseline="0" dirty="0" smtClean="0"/>
          </a:p>
          <a:p>
            <a:pPr marL="0" lvl="0" indent="0">
              <a:buNone/>
            </a:pPr>
            <a:r>
              <a:rPr lang="en-US" baseline="0" dirty="0" smtClean="0"/>
              <a:t>2. Explain that geologists look at the characteristics of the rocks, like grain size, rounding, and fossils to learn about the environment where the rock was formed. Before these layers were compacted and cemented into rock layers, they were sediment layers. In this activity we are going to deposit different sediment layers. The image on the right is a set of series of sediment layers similar to what students will make in this activity. Ask students the questions from step 1 about the image on the right.</a:t>
            </a:r>
          </a:p>
          <a:p>
            <a:pPr marL="0" indent="0">
              <a:buNone/>
            </a:pPr>
            <a:endParaRPr lang="en-US" baseline="0" dirty="0" smtClean="0"/>
          </a:p>
          <a:p>
            <a:pPr marL="0" indent="0">
              <a:buNone/>
            </a:pPr>
            <a:r>
              <a:rPr lang="en-US" baseline="0" dirty="0" smtClean="0"/>
              <a:t>3. Hand out worksheet titled “4_Worksheet_DepositingLayers.docx.” Have students answer the initial questions at the top of the worksheet. Correct answers don’t matter, but every student should write down something.</a:t>
            </a:r>
          </a:p>
          <a:p>
            <a:pPr marL="0" indent="0">
              <a:buNone/>
            </a:pPr>
            <a:endParaRPr lang="en-US" baseline="0" dirty="0" smtClean="0"/>
          </a:p>
          <a:p>
            <a:pPr marL="0" indent="0">
              <a:buNone/>
            </a:pPr>
            <a:r>
              <a:rPr lang="en-US" baseline="0" dirty="0" smtClean="0"/>
              <a:t>4. Ask students to read through the remainder of the worksheet.</a:t>
            </a:r>
          </a:p>
          <a:p>
            <a:pPr marL="0" indent="0">
              <a:buNone/>
            </a:pPr>
            <a:endParaRPr lang="en-US" baseline="0" dirty="0" smtClean="0"/>
          </a:p>
          <a:p>
            <a:pPr marL="0" indent="0">
              <a:buNone/>
            </a:pPr>
            <a:r>
              <a:rPr lang="en-US" baseline="0" dirty="0" smtClean="0"/>
              <a:t>5. Move on to the next slide, which corresponds to the “Pre-lab” section of “</a:t>
            </a:r>
            <a:r>
              <a:rPr lang="en-US" baseline="0" dirty="0" smtClean="0"/>
              <a:t>4_Worksheet_DepositingLayers.docx.</a:t>
            </a:r>
            <a:r>
              <a:rPr lang="en-US" baseline="0" dirty="0" smtClean="0"/>
              <a:t>”</a:t>
            </a:r>
          </a:p>
          <a:p>
            <a:pPr marL="228600" indent="-228600">
              <a:buAutoNum type="arabicPeriod"/>
            </a:pPr>
            <a:endParaRPr lang="en-US" baseline="0" dirty="0" smtClean="0"/>
          </a:p>
          <a:p>
            <a:pPr marL="0" indent="0">
              <a:buNone/>
            </a:pPr>
            <a:r>
              <a:rPr lang="en-US" baseline="0" dirty="0" smtClean="0"/>
              <a:t>----</a:t>
            </a:r>
          </a:p>
          <a:p>
            <a:r>
              <a:rPr lang="en-US" sz="1200" dirty="0" smtClean="0">
                <a:ea typeface="ＭＳ Ｐゴシック" charset="0"/>
                <a:cs typeface="ＭＳ Ｐゴシック" charset="0"/>
              </a:rPr>
              <a:t>Figures: </a:t>
            </a:r>
          </a:p>
          <a:p>
            <a:r>
              <a:rPr lang="en-US" sz="1200" dirty="0" smtClean="0">
                <a:ea typeface="ＭＳ Ｐゴシック" charset="0"/>
                <a:cs typeface="ＭＳ Ｐゴシック" charset="0"/>
              </a:rPr>
              <a:t>Left – This is a photo of a cliff on the beach</a:t>
            </a:r>
            <a:r>
              <a:rPr lang="en-US" sz="1200" baseline="0" dirty="0" smtClean="0">
                <a:ea typeface="ＭＳ Ｐゴシック" charset="0"/>
                <a:cs typeface="ＭＳ Ｐゴシック" charset="0"/>
              </a:rPr>
              <a:t> in La Jolla, California. These sedimentary layers were deposited during Eocene time (34-56 million years ago). The rocks include the </a:t>
            </a:r>
            <a:r>
              <a:rPr lang="en-US" sz="1200" baseline="0" dirty="0" err="1" smtClean="0">
                <a:ea typeface="ＭＳ Ｐゴシック" charset="0"/>
                <a:cs typeface="ＭＳ Ｐゴシック" charset="0"/>
              </a:rPr>
              <a:t>Ardath</a:t>
            </a:r>
            <a:r>
              <a:rPr lang="en-US" sz="1200" baseline="0" dirty="0" smtClean="0">
                <a:ea typeface="ＭＳ Ｐゴシック" charset="0"/>
                <a:cs typeface="ＭＳ Ｐゴシック" charset="0"/>
              </a:rPr>
              <a:t> Shale at the base of the cliff – grayish color and the Scripps Formation above – yellowish-brown. Photo credit: J. Maloney</a:t>
            </a:r>
          </a:p>
          <a:p>
            <a:r>
              <a:rPr lang="en-US" sz="1200" dirty="0" smtClean="0">
                <a:ea typeface="ＭＳ Ｐゴシック" charset="0"/>
                <a:cs typeface="ＭＳ Ｐゴシック" charset="0"/>
              </a:rPr>
              <a:t>Right - </a:t>
            </a:r>
            <a:r>
              <a:rPr lang="en-US" dirty="0" smtClean="0"/>
              <a:t>In this activity, students will deposit different layers of sediment into</a:t>
            </a:r>
            <a:r>
              <a:rPr lang="en-US" baseline="0" dirty="0" smtClean="0"/>
              <a:t> a clear cylinder. The cylinder shown here is a 1 L water bottle and contains 6 different sediment layers that each represent a different environment. Students use grain size, rounding, and fossils to match sediment types to environments. Photo credit: J. Maloney</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7</a:t>
            </a:fld>
            <a:endParaRPr lang="en-US"/>
          </a:p>
        </p:txBody>
      </p:sp>
    </p:spTree>
    <p:extLst>
      <p:ext uri="{BB962C8B-B14F-4D97-AF65-F5344CB8AC3E}">
        <p14:creationId xmlns:p14="http://schemas.microsoft.com/office/powerpoint/2010/main" val="42717070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dirty="0" smtClean="0"/>
              <a:t>This slide will be used to help students complete the “Pre-lab” section in</a:t>
            </a:r>
            <a:r>
              <a:rPr lang="en-US" baseline="0" dirty="0" smtClean="0"/>
              <a:t> “</a:t>
            </a:r>
            <a:r>
              <a:rPr lang="en-US" baseline="0" dirty="0" smtClean="0"/>
              <a:t>4_Worksheet_DepositingLayers.docx”</a:t>
            </a:r>
            <a:endParaRPr lang="en-US" dirty="0" smtClean="0"/>
          </a:p>
          <a:p>
            <a:endParaRPr lang="en-US" dirty="0" smtClean="0"/>
          </a:p>
          <a:p>
            <a:r>
              <a:rPr lang="en-US" b="1" dirty="0" smtClean="0"/>
              <a:t>Directions</a:t>
            </a:r>
            <a:r>
              <a:rPr lang="en-US" b="1" baseline="0" dirty="0" smtClean="0"/>
              <a:t> for instructor:</a:t>
            </a:r>
          </a:p>
          <a:p>
            <a:pPr marL="228600" indent="-228600">
              <a:buAutoNum type="arabicPeriod"/>
            </a:pPr>
            <a:r>
              <a:rPr lang="en-US" baseline="0" dirty="0" smtClean="0"/>
              <a:t>After students have answered the initial questions and read the worksheet, model the first step in the Pre-lab section. In this part of the activity, students will need to look a the list of environments on their worksheet, and match them to the sediment descriptions shown in this slide. Then they will take the corresponding sediment ID from the slide and write it in the table on the worksheet. To model this, ask the students “What environment is #1 in the table on their worksheet?” Answer – “beach with lots of clams.” Then say, “What type of sediment do you think you would find at a beach with lots of clams? You can choose from this list shown on the board.” Answer – “sand with shells.” Then ask, “what is the sediment ID for ‘sand with shells?’” Answer – “E.” Tell students to write E in the sediment ID column on their worksheet for environment #1. Tell students to do this for the remaining 5 environments. There is only one possible sediment description for each environment. Instructors can look at “</a:t>
            </a:r>
            <a:r>
              <a:rPr lang="en-US" baseline="0" dirty="0" smtClean="0"/>
              <a:t>4_Key_DepositingLayers.docx” </a:t>
            </a:r>
            <a:r>
              <a:rPr lang="en-US" baseline="0" dirty="0" smtClean="0"/>
              <a:t>for the answer key.</a:t>
            </a:r>
          </a:p>
          <a:p>
            <a:pPr marL="0" indent="0">
              <a:buNone/>
            </a:pPr>
            <a:endParaRPr lang="en-US" baseline="0" dirty="0" smtClean="0"/>
          </a:p>
          <a:p>
            <a:pPr marL="228600" indent="-228600">
              <a:buAutoNum type="arabicPeriod"/>
            </a:pPr>
            <a:r>
              <a:rPr lang="en-US" baseline="0" dirty="0" smtClean="0"/>
              <a:t>As students complete the worksheet, have them compare with others to see if they got the same answer. If there are conflicts, ask them to discuss with each other to come to a consensus on the right answer. If they can’t decide, you can help out. Generally, students were able to get all the correct answers. The ones that presented the most problems were IDs D and B. Some students got these reversed. Sediment D should match with low-medium energy river and sediment B should match with high energy river. This is because we tend to find larger grain sediment in higher energy environments. The reason students give for switching these is that in a high energy environment, grains will bump into each other more and break into small pieces. If students give this reasoning, ask them what happens to small grains in a high energy environment? In their Grain Size activity, what happened to the smallest grains with the highest energy flow? Answer – almost all is washed away. So if the grains are broken into small pieces, the small pieces will then all be washed away and leave the bigger grains behind. </a:t>
            </a:r>
          </a:p>
          <a:p>
            <a:pPr marL="0" indent="0">
              <a:buNone/>
            </a:pPr>
            <a:endParaRPr lang="en-US" baseline="0" dirty="0" smtClean="0"/>
          </a:p>
          <a:p>
            <a:pPr marL="228600" indent="-228600">
              <a:buAutoNum type="arabicPeriod"/>
            </a:pPr>
            <a:r>
              <a:rPr lang="en-US" baseline="0" dirty="0" smtClean="0"/>
              <a:t>Make sure students have all the correct answers before moving on to the next step, “Procedure” in “</a:t>
            </a:r>
            <a:r>
              <a:rPr lang="en-US" baseline="0" dirty="0" smtClean="0"/>
              <a:t>4_Worksheet_DepositingLayers.docx.</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8</a:t>
            </a:fld>
            <a:endParaRPr lang="en-US"/>
          </a:p>
        </p:txBody>
      </p:sp>
    </p:spTree>
    <p:extLst>
      <p:ext uri="{BB962C8B-B14F-4D97-AF65-F5344CB8AC3E}">
        <p14:creationId xmlns:p14="http://schemas.microsoft.com/office/powerpoint/2010/main" val="3441045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instructor</a:t>
            </a:r>
          </a:p>
          <a:p>
            <a:endParaRPr lang="en-US" dirty="0" smtClean="0"/>
          </a:p>
          <a:p>
            <a:r>
              <a:rPr lang="en-US" b="1" dirty="0" smtClean="0"/>
              <a:t>Directions for instructor:</a:t>
            </a:r>
          </a:p>
          <a:p>
            <a:pPr marL="228600" indent="-228600">
              <a:buAutoNum type="arabicPeriod"/>
            </a:pPr>
            <a:r>
              <a:rPr lang="en-US" dirty="0" smtClean="0"/>
              <a:t>Before class,</a:t>
            </a:r>
            <a:r>
              <a:rPr lang="en-US" baseline="0" dirty="0" smtClean="0"/>
              <a:t> set up bins filled with each of the 6 sediment types listed in the table above (refer to Materials slide 2). Label each bin with the corresponding Sediment ID letter. Next to each bin, put a beaker and a popsicle stick, or something the students can use to flatten the sediment layers as they pour them into the cylinders.</a:t>
            </a:r>
          </a:p>
          <a:p>
            <a:pPr marL="0" indent="0">
              <a:buNone/>
            </a:pPr>
            <a:endParaRPr lang="en-US" baseline="0" dirty="0" smtClean="0"/>
          </a:p>
          <a:p>
            <a:pPr marL="228600" indent="-228600">
              <a:buAutoNum type="arabicPeriod"/>
            </a:pPr>
            <a:r>
              <a:rPr lang="en-US" baseline="0" dirty="0" smtClean="0"/>
              <a:t>When students have completed their “Pre-lab” tables in “</a:t>
            </a:r>
            <a:r>
              <a:rPr lang="en-US" baseline="0" dirty="0" smtClean="0"/>
              <a:t>4_Worksheet_DepositingLayers.docx,</a:t>
            </a:r>
            <a:r>
              <a:rPr lang="en-US" baseline="0" dirty="0" smtClean="0"/>
              <a:t>” they can move on to the “Procedures” section. Starting with the first line in the table, students will locate the bin with the corresponding sediment ID, measure 100 mL of sediment in their beaker, pour the sediment into their cylinder, and smooth it out with the popsicle stick. They will then repeat for each line in the table. It is important that they fill up the cylinders in the order listed in the table. It is also important that they don’t mix or shake the sediment in the bottles. You want them to have distinct layers. If you choose to vary the sediment types, make sure you alternate layers so, for example, you don’t have 2 similar looking layers in a row. Also, you may want to adjust the amount of sediment for each layer depending on the size of the cylinders.</a:t>
            </a:r>
          </a:p>
          <a:p>
            <a:pPr marL="228600" indent="-228600">
              <a:buAutoNum type="arabicPeriod"/>
            </a:pPr>
            <a:endParaRPr lang="en-US" baseline="0" dirty="0" smtClean="0"/>
          </a:p>
          <a:p>
            <a:pPr marL="0" indent="0">
              <a:buNone/>
            </a:pPr>
            <a:r>
              <a:rPr lang="en-US" baseline="0" dirty="0" smtClean="0"/>
              <a:t>----</a:t>
            </a:r>
          </a:p>
          <a:p>
            <a:r>
              <a:rPr lang="en-US" baseline="0" dirty="0" smtClean="0"/>
              <a:t>Figures: </a:t>
            </a:r>
            <a:r>
              <a:rPr lang="en-US" dirty="0" smtClean="0"/>
              <a:t>In this activity, students will deposit different layers of sediment into</a:t>
            </a:r>
            <a:r>
              <a:rPr lang="en-US" baseline="0" dirty="0" smtClean="0"/>
              <a:t> a clear cylinder. The cylinder shown here is a 1 L water bottle and contains 6 different sediment layers that each represent a different environment. Students use grain size, rounding, and fossils to match sediment types to environments. Photo credit: J. Maloney</a:t>
            </a:r>
          </a:p>
          <a:p>
            <a:pPr marL="228600" indent="-228600">
              <a:buAutoNum type="arabicPeriod"/>
            </a:pPr>
            <a:endParaRPr lang="en-US" dirty="0" smtClean="0"/>
          </a:p>
          <a:p>
            <a:pPr marL="0" indent="0">
              <a:buNone/>
            </a:pPr>
            <a:endParaRPr lang="en-US" baseline="0" dirty="0" smtClean="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9</a:t>
            </a:fld>
            <a:endParaRPr lang="en-US"/>
          </a:p>
        </p:txBody>
      </p:sp>
    </p:spTree>
    <p:extLst>
      <p:ext uri="{BB962C8B-B14F-4D97-AF65-F5344CB8AC3E}">
        <p14:creationId xmlns:p14="http://schemas.microsoft.com/office/powerpoint/2010/main" val="4271707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EXPLAIN/EVALUATE</a:t>
            </a:r>
          </a:p>
          <a:p>
            <a:r>
              <a:rPr lang="en-US" i="1" dirty="0" smtClean="0"/>
              <a:t>This</a:t>
            </a:r>
            <a:r>
              <a:rPr lang="en-US" i="1" baseline="0" dirty="0" smtClean="0"/>
              <a:t> slide is for students</a:t>
            </a:r>
          </a:p>
          <a:p>
            <a:endParaRPr lang="en-US" b="1" baseline="0" dirty="0" smtClean="0"/>
          </a:p>
          <a:p>
            <a:r>
              <a:rPr lang="en-US" b="1" baseline="0" dirty="0" smtClean="0"/>
              <a:t>Directions for instructor:</a:t>
            </a:r>
          </a:p>
          <a:p>
            <a:pPr marL="228600" indent="-228600">
              <a:buAutoNum type="arabicPeriod"/>
            </a:pPr>
            <a:r>
              <a:rPr lang="en-US" baseline="0" dirty="0" smtClean="0"/>
              <a:t>After making their cylinders, ask students to look at the “Conclusion” section of </a:t>
            </a:r>
            <a:r>
              <a:rPr lang="en-US" baseline="0" smtClean="0"/>
              <a:t>the “</a:t>
            </a:r>
            <a:r>
              <a:rPr lang="en-US" baseline="0" smtClean="0"/>
              <a:t>4_Worksheet_DepositingLayers.docx.</a:t>
            </a:r>
            <a:r>
              <a:rPr lang="en-US" baseline="0" dirty="0" smtClean="0"/>
              <a:t>” They will be asked to draw their cylinder. This image is a good example of how they should structure their drawings. Emphasize that they should graphically represent the size and shape of the grains, and include different symbols for different fossils. The idea is that they want someone else to be able to look at their drawing, and know exactly what kind of sediment layers were in their cylinder.</a:t>
            </a:r>
          </a:p>
          <a:p>
            <a:pPr marL="228600" indent="-228600">
              <a:buAutoNum type="arabicPeriod"/>
            </a:pPr>
            <a:endParaRPr lang="en-US" baseline="0" dirty="0" smtClean="0"/>
          </a:p>
          <a:p>
            <a:pPr marL="228600" indent="-228600">
              <a:buAutoNum type="arabicPeriod"/>
            </a:pPr>
            <a:r>
              <a:rPr lang="en-US" baseline="0" dirty="0" smtClean="0"/>
              <a:t>On the worksheet, students are then asked to reflect on their initial ideas. Lead a discussion on the two questions. </a:t>
            </a:r>
          </a:p>
          <a:p>
            <a:pPr marL="457200" lvl="1" indent="0">
              <a:buNone/>
            </a:pPr>
            <a:r>
              <a:rPr lang="en-US" baseline="0" dirty="0" smtClean="0"/>
              <a:t>Q: What can sedimentary rocks tell us about the environment where they were formed?</a:t>
            </a:r>
          </a:p>
          <a:p>
            <a:pPr marL="457200" lvl="1" indent="0">
              <a:buNone/>
            </a:pPr>
            <a:r>
              <a:rPr lang="en-US" baseline="0" dirty="0" smtClean="0"/>
              <a:t>	A: We can learn about the energy of the environment that formed the rock, how far the sediment traveled from the source, what kind of animals lived in the environment. If we find wood, it might mean the rock was made in a forested area. If we find fish, the rock was made in the ocean or a lake. Fossils can also help tell us about climate. For example, since alligators live in tropical environments, if we find alligator bones we know the climate was tropical at the time the rock was deposited. </a:t>
            </a:r>
          </a:p>
          <a:p>
            <a:pPr marL="457200" lvl="1" indent="0">
              <a:buNone/>
            </a:pPr>
            <a:r>
              <a:rPr lang="en-US" baseline="0" dirty="0" smtClean="0"/>
              <a:t>Q: In sedimentary rocks, how can you tell which layer is youngest?</a:t>
            </a:r>
          </a:p>
          <a:p>
            <a:pPr marL="457200" lvl="1" indent="0">
              <a:buNone/>
            </a:pPr>
            <a:r>
              <a:rPr lang="en-US" baseline="0" dirty="0" smtClean="0"/>
              <a:t>	A: Older layers are below younger layers, so the youngest is on top and oldest is on bottom. A good way to explain this is to ask students if, after they deposited their first layer, they would have been able to put their second layer underneath it. The answer is no, unless you came up with some extravagant method. The same is true in nature. Once a layer is deposited, the next layer has to go on top. That’s how you know that older layers are below younger layers. You could also ask which layer has been in the bottle for the longest time. The answer is the bottom one, which makes this the oldest layer. </a:t>
            </a:r>
          </a:p>
          <a:p>
            <a:pPr marL="0" indent="0">
              <a:buNone/>
            </a:pPr>
            <a:endParaRPr lang="en-US" baseline="0" dirty="0" smtClean="0"/>
          </a:p>
          <a:p>
            <a:pPr marL="0" indent="0">
              <a:buNone/>
            </a:pPr>
            <a:r>
              <a:rPr lang="en-US" baseline="0" dirty="0" smtClean="0"/>
              <a:t>3. EVALUATE – have students label the oldest and youngest layers on their column drawings.</a:t>
            </a:r>
          </a:p>
          <a:p>
            <a:pPr marL="228600" indent="-228600">
              <a:buAutoNum type="arabicPeriod"/>
            </a:pPr>
            <a:endParaRPr lang="en-US" baseline="0" dirty="0" smtClean="0"/>
          </a:p>
          <a:p>
            <a:pPr marL="0" indent="0">
              <a:buNone/>
            </a:pPr>
            <a:r>
              <a:rPr lang="en-US" baseline="0" dirty="0" smtClean="0"/>
              <a:t>____</a:t>
            </a:r>
          </a:p>
          <a:p>
            <a:r>
              <a:rPr lang="en-US" dirty="0" smtClean="0"/>
              <a:t>Figures:</a:t>
            </a:r>
          </a:p>
          <a:p>
            <a:r>
              <a:rPr lang="en-US" dirty="0" smtClean="0"/>
              <a:t>Left - In this activity, students will deposit different layers of sediment into</a:t>
            </a:r>
            <a:r>
              <a:rPr lang="en-US" baseline="0" dirty="0" smtClean="0"/>
              <a:t> a clear cylinder. The cylinder shown here is a 1 L water bottle and contains 6 different sediment layers that each represent a different environment. Students use grain size, rounding, and fossils to match sediment types to environments. Photo credit: J. Maloney</a:t>
            </a:r>
          </a:p>
          <a:p>
            <a:r>
              <a:rPr lang="en-US" baseline="0" dirty="0" smtClean="0"/>
              <a:t>Right – This is an example of a graphical representation of the sediment column on the left. Students will make their own representations. This column is similar to a stratigraphic column that geologists use to represent rock layers in the field. Shape and size of sediments are represented graphically, as well as fossils contained in each layer. Image credit: J. Maloney</a:t>
            </a:r>
          </a:p>
          <a:p>
            <a:pPr marL="0" indent="0">
              <a:buNone/>
            </a:pPr>
            <a:endParaRPr lang="en-US" dirty="0"/>
          </a:p>
        </p:txBody>
      </p:sp>
      <p:sp>
        <p:nvSpPr>
          <p:cNvPr id="4" name="Slide Number Placeholder 3"/>
          <p:cNvSpPr>
            <a:spLocks noGrp="1"/>
          </p:cNvSpPr>
          <p:nvPr>
            <p:ph type="sldNum" sz="quarter" idx="10"/>
          </p:nvPr>
        </p:nvSpPr>
        <p:spPr/>
        <p:txBody>
          <a:bodyPr/>
          <a:lstStyle/>
          <a:p>
            <a:fld id="{B612B82C-645E-BB46-9DEA-0F00946F8FFC}" type="slidenum">
              <a:rPr lang="en-US" smtClean="0"/>
              <a:t>10</a:t>
            </a:fld>
            <a:endParaRPr lang="en-US"/>
          </a:p>
        </p:txBody>
      </p:sp>
    </p:spTree>
    <p:extLst>
      <p:ext uri="{BB962C8B-B14F-4D97-AF65-F5344CB8AC3E}">
        <p14:creationId xmlns:p14="http://schemas.microsoft.com/office/powerpoint/2010/main" val="1442465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2CB3406-8C6A-FA4A-A3D7-B3C9751CCFC0}" type="datetimeFigureOut">
              <a:rPr lang="en-US" smtClean="0"/>
              <a:t>5/16/13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55D6CBE-7230-424B-A333-61ABE5B7FEB1}"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2CB3406-8C6A-FA4A-A3D7-B3C9751CCFC0}"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455D6CBE-7230-424B-A333-61ABE5B7FEB1}"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2CB3406-8C6A-FA4A-A3D7-B3C9751CCFC0}" type="datetimeFigureOut">
              <a:rPr lang="en-US" smtClean="0"/>
              <a:t>5/16/13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55D6CBE-7230-424B-A333-61ABE5B7FEB1}"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2CB3406-8C6A-FA4A-A3D7-B3C9751CCFC0}" type="datetimeFigureOut">
              <a:rPr lang="en-US" smtClean="0"/>
              <a:t>5/16/13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5D6CBE-7230-424B-A333-61ABE5B7FEB1}"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2CB3406-8C6A-FA4A-A3D7-B3C9751CCFC0}" type="datetimeFigureOut">
              <a:rPr lang="en-US" smtClean="0"/>
              <a:t>5/16/13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55D6CBE-7230-424B-A333-61ABE5B7FEB1}"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CB3406-8C6A-FA4A-A3D7-B3C9751CCFC0}" type="datetimeFigureOut">
              <a:rPr lang="en-US" smtClean="0"/>
              <a:t>5/16/13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455D6CBE-7230-424B-A333-61ABE5B7FEB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2CB3406-8C6A-FA4A-A3D7-B3C9751CCFC0}" type="datetimeFigureOut">
              <a:rPr lang="en-US" smtClean="0"/>
              <a:t>5/16/13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55D6CBE-7230-424B-A333-61ABE5B7FEB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55D6CBE-7230-424B-A333-61ABE5B7FEB1}"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2CB3406-8C6A-FA4A-A3D7-B3C9751CCFC0}" type="datetimeFigureOut">
              <a:rPr lang="en-US" smtClean="0"/>
              <a:t>5/16/13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55D6CBE-7230-424B-A333-61ABE5B7FEB1}"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2CB3406-8C6A-FA4A-A3D7-B3C9751CCFC0}" type="datetimeFigureOut">
              <a:rPr lang="en-US" smtClean="0"/>
              <a:t>5/16/13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CB3406-8C6A-FA4A-A3D7-B3C9751CCFC0}"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5D6CBE-7230-424B-A333-61ABE5B7FEB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55D6CBE-7230-424B-A333-61ABE5B7FEB1}"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CB3406-8C6A-FA4A-A3D7-B3C9751CCFC0}" type="datetimeFigureOut">
              <a:rPr lang="en-US" smtClean="0"/>
              <a:t>5/16/13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2CB3406-8C6A-FA4A-A3D7-B3C9751CCFC0}" type="datetimeFigureOut">
              <a:rPr lang="en-US" smtClean="0"/>
              <a:t>5/16/13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55D6CBE-7230-424B-A333-61ABE5B7FEB1}"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30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6887" y="1649847"/>
            <a:ext cx="3498050" cy="4664067"/>
          </a:xfrm>
          <a:prstGeom prst="rect">
            <a:avLst/>
          </a:prstGeom>
        </p:spPr>
      </p:pic>
      <p:sp>
        <p:nvSpPr>
          <p:cNvPr id="7" name="TextBox 6"/>
          <p:cNvSpPr txBox="1"/>
          <p:nvPr/>
        </p:nvSpPr>
        <p:spPr>
          <a:xfrm>
            <a:off x="713860" y="348231"/>
            <a:ext cx="8016174" cy="800219"/>
          </a:xfrm>
          <a:prstGeom prst="rect">
            <a:avLst/>
          </a:prstGeom>
          <a:noFill/>
        </p:spPr>
        <p:txBody>
          <a:bodyPr wrap="none" rtlCol="0">
            <a:spAutoFit/>
          </a:bodyPr>
          <a:lstStyle/>
          <a:p>
            <a:r>
              <a:rPr lang="en-US" sz="4600" dirty="0" smtClean="0">
                <a:solidFill>
                  <a:schemeClr val="accent1"/>
                </a:solidFill>
              </a:rPr>
              <a:t>Depositing Sediment Layers</a:t>
            </a:r>
            <a:endParaRPr lang="en-US" sz="4600" dirty="0">
              <a:solidFill>
                <a:schemeClr val="accent1"/>
              </a:solidFill>
            </a:endParaRPr>
          </a:p>
        </p:txBody>
      </p:sp>
    </p:spTree>
    <p:extLst>
      <p:ext uri="{BB962C8B-B14F-4D97-AF65-F5344CB8AC3E}">
        <p14:creationId xmlns:p14="http://schemas.microsoft.com/office/powerpoint/2010/main" val="11083536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Enough clear plastic cylinders (we used 1 L water bottles) for each group.</a:t>
            </a:r>
          </a:p>
          <a:p>
            <a:r>
              <a:rPr lang="en-US" dirty="0" smtClean="0"/>
              <a:t>Different types of sediment including sand (300 mL each group), small rounded pebbles (100 mL each group), large rounded pebbles (100 mL each group), and large angular pebbles (100 mL each group).</a:t>
            </a:r>
          </a:p>
          <a:p>
            <a:r>
              <a:rPr lang="en-US" dirty="0" smtClean="0"/>
              <a:t>Material to represent fossil shells, dinosaurs, and wood. I used seashells, small foam dinosaurs, and mulch.</a:t>
            </a:r>
          </a:p>
          <a:p>
            <a:r>
              <a:rPr lang="en-US" dirty="0"/>
              <a:t>6</a:t>
            </a:r>
            <a:r>
              <a:rPr lang="en-US" dirty="0" smtClean="0"/>
              <a:t> popsicle sticks.</a:t>
            </a:r>
          </a:p>
          <a:p>
            <a:r>
              <a:rPr lang="en-US" dirty="0" smtClean="0"/>
              <a:t>6 beakers with &gt;100 mL capacity.</a:t>
            </a:r>
            <a:endParaRPr lang="en-US" dirty="0"/>
          </a:p>
        </p:txBody>
      </p:sp>
    </p:spTree>
    <p:extLst>
      <p:ext uri="{BB962C8B-B14F-4D97-AF65-F5344CB8AC3E}">
        <p14:creationId xmlns:p14="http://schemas.microsoft.com/office/powerpoint/2010/main" val="40014612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98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913" y="2055762"/>
            <a:ext cx="4173817" cy="3130363"/>
          </a:xfrm>
          <a:prstGeom prst="rect">
            <a:avLst/>
          </a:prstGeom>
        </p:spPr>
      </p:pic>
      <p:pic>
        <p:nvPicPr>
          <p:cNvPr id="5" name="Picture 4" descr="IMG_298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1381" y="2055762"/>
            <a:ext cx="4173816" cy="3130363"/>
          </a:xfrm>
          <a:prstGeom prst="rect">
            <a:avLst/>
          </a:prstGeom>
        </p:spPr>
      </p:pic>
      <p:sp>
        <p:nvSpPr>
          <p:cNvPr id="8" name="TextBox 7"/>
          <p:cNvSpPr txBox="1"/>
          <p:nvPr/>
        </p:nvSpPr>
        <p:spPr>
          <a:xfrm>
            <a:off x="6262657" y="5164048"/>
            <a:ext cx="1232541" cy="369332"/>
          </a:xfrm>
          <a:prstGeom prst="rect">
            <a:avLst/>
          </a:prstGeom>
          <a:noFill/>
        </p:spPr>
        <p:txBody>
          <a:bodyPr wrap="none" rtlCol="0">
            <a:spAutoFit/>
          </a:bodyPr>
          <a:lstStyle/>
          <a:p>
            <a:r>
              <a:rPr lang="en-US" dirty="0" smtClean="0"/>
              <a:t>Sandstone</a:t>
            </a:r>
            <a:endParaRPr lang="en-US" dirty="0"/>
          </a:p>
        </p:txBody>
      </p:sp>
      <p:sp>
        <p:nvSpPr>
          <p:cNvPr id="9" name="TextBox 8"/>
          <p:cNvSpPr txBox="1"/>
          <p:nvPr/>
        </p:nvSpPr>
        <p:spPr>
          <a:xfrm>
            <a:off x="1583025" y="5164048"/>
            <a:ext cx="1626467" cy="369332"/>
          </a:xfrm>
          <a:prstGeom prst="rect">
            <a:avLst/>
          </a:prstGeom>
          <a:noFill/>
        </p:spPr>
        <p:txBody>
          <a:bodyPr wrap="none" rtlCol="0">
            <a:spAutoFit/>
          </a:bodyPr>
          <a:lstStyle/>
          <a:p>
            <a:r>
              <a:rPr lang="en-US" dirty="0" smtClean="0"/>
              <a:t>Conglomerate</a:t>
            </a:r>
            <a:endParaRPr lang="en-US" dirty="0"/>
          </a:p>
        </p:txBody>
      </p:sp>
      <p:sp>
        <p:nvSpPr>
          <p:cNvPr id="3" name="TextBox 2"/>
          <p:cNvSpPr txBox="1"/>
          <p:nvPr/>
        </p:nvSpPr>
        <p:spPr>
          <a:xfrm>
            <a:off x="2364822" y="379110"/>
            <a:ext cx="4822855" cy="707886"/>
          </a:xfrm>
          <a:prstGeom prst="rect">
            <a:avLst/>
          </a:prstGeom>
          <a:noFill/>
        </p:spPr>
        <p:txBody>
          <a:bodyPr wrap="none" rtlCol="0">
            <a:spAutoFit/>
          </a:bodyPr>
          <a:lstStyle/>
          <a:p>
            <a:r>
              <a:rPr lang="en-US" sz="4000" dirty="0" smtClean="0">
                <a:solidFill>
                  <a:srgbClr val="2C7C9F"/>
                </a:solidFill>
              </a:rPr>
              <a:t>Grain Size - Energy</a:t>
            </a:r>
            <a:endParaRPr lang="en-US" sz="4000" dirty="0">
              <a:solidFill>
                <a:srgbClr val="2C7C9F"/>
              </a:solidFill>
            </a:endParaRPr>
          </a:p>
        </p:txBody>
      </p:sp>
      <p:sp>
        <p:nvSpPr>
          <p:cNvPr id="6" name="TextBox 5"/>
          <p:cNvSpPr txBox="1"/>
          <p:nvPr/>
        </p:nvSpPr>
        <p:spPr>
          <a:xfrm>
            <a:off x="812650" y="5965147"/>
            <a:ext cx="7757728" cy="369332"/>
          </a:xfrm>
          <a:prstGeom prst="rect">
            <a:avLst/>
          </a:prstGeom>
          <a:noFill/>
        </p:spPr>
        <p:txBody>
          <a:bodyPr wrap="none" rtlCol="0">
            <a:spAutoFit/>
          </a:bodyPr>
          <a:lstStyle/>
          <a:p>
            <a:r>
              <a:rPr lang="en-US" dirty="0" smtClean="0"/>
              <a:t>Which was made in a higher energy environment? How do you know?</a:t>
            </a:r>
            <a:endParaRPr lang="en-US" dirty="0"/>
          </a:p>
        </p:txBody>
      </p:sp>
    </p:spTree>
    <p:extLst>
      <p:ext uri="{BB962C8B-B14F-4D97-AF65-F5344CB8AC3E}">
        <p14:creationId xmlns:p14="http://schemas.microsoft.com/office/powerpoint/2010/main" val="36844378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13187" y="1664369"/>
            <a:ext cx="4526536" cy="3494680"/>
          </a:xfrm>
          <a:prstGeom prst="rect">
            <a:avLst/>
          </a:prstGeom>
        </p:spPr>
      </p:pic>
      <p:pic>
        <p:nvPicPr>
          <p:cNvPr id="5" name="Picture 4"/>
          <p:cNvPicPr>
            <a:picLocks noChangeAspect="1"/>
          </p:cNvPicPr>
          <p:nvPr/>
        </p:nvPicPr>
        <p:blipFill>
          <a:blip r:embed="rId4"/>
          <a:stretch>
            <a:fillRect/>
          </a:stretch>
        </p:blipFill>
        <p:spPr>
          <a:xfrm>
            <a:off x="5008519" y="1479521"/>
            <a:ext cx="3851448" cy="3942607"/>
          </a:xfrm>
          <a:prstGeom prst="rect">
            <a:avLst/>
          </a:prstGeom>
        </p:spPr>
      </p:pic>
      <p:sp>
        <p:nvSpPr>
          <p:cNvPr id="7" name="TextBox 6"/>
          <p:cNvSpPr txBox="1"/>
          <p:nvPr/>
        </p:nvSpPr>
        <p:spPr>
          <a:xfrm>
            <a:off x="1282424" y="345819"/>
            <a:ext cx="7114598" cy="707886"/>
          </a:xfrm>
          <a:prstGeom prst="rect">
            <a:avLst/>
          </a:prstGeom>
          <a:noFill/>
        </p:spPr>
        <p:txBody>
          <a:bodyPr wrap="square" rtlCol="0">
            <a:spAutoFit/>
          </a:bodyPr>
          <a:lstStyle/>
          <a:p>
            <a:r>
              <a:rPr lang="en-US" sz="4000" dirty="0" smtClean="0">
                <a:solidFill>
                  <a:srgbClr val="2C7C9F"/>
                </a:solidFill>
              </a:rPr>
              <a:t>Roundness – Transport Time</a:t>
            </a:r>
            <a:endParaRPr lang="en-US" sz="4000" dirty="0">
              <a:solidFill>
                <a:srgbClr val="2C7C9F"/>
              </a:solidFill>
            </a:endParaRPr>
          </a:p>
        </p:txBody>
      </p:sp>
      <p:sp>
        <p:nvSpPr>
          <p:cNvPr id="8" name="TextBox 7"/>
          <p:cNvSpPr txBox="1"/>
          <p:nvPr/>
        </p:nvSpPr>
        <p:spPr>
          <a:xfrm>
            <a:off x="1068442" y="5882460"/>
            <a:ext cx="7542562" cy="369332"/>
          </a:xfrm>
          <a:prstGeom prst="rect">
            <a:avLst/>
          </a:prstGeom>
          <a:noFill/>
        </p:spPr>
        <p:txBody>
          <a:bodyPr wrap="none" rtlCol="0">
            <a:spAutoFit/>
          </a:bodyPr>
          <a:lstStyle/>
          <a:p>
            <a:r>
              <a:rPr lang="en-US" dirty="0" smtClean="0"/>
              <a:t>Which sediment grains were transported longer? How do you know?</a:t>
            </a:r>
            <a:endParaRPr lang="en-US" dirty="0"/>
          </a:p>
        </p:txBody>
      </p:sp>
      <p:sp>
        <p:nvSpPr>
          <p:cNvPr id="9" name="TextBox 8"/>
          <p:cNvSpPr txBox="1"/>
          <p:nvPr/>
        </p:nvSpPr>
        <p:spPr>
          <a:xfrm>
            <a:off x="2014917" y="5225717"/>
            <a:ext cx="1002047" cy="369332"/>
          </a:xfrm>
          <a:prstGeom prst="rect">
            <a:avLst/>
          </a:prstGeom>
          <a:noFill/>
        </p:spPr>
        <p:txBody>
          <a:bodyPr wrap="none" rtlCol="0">
            <a:spAutoFit/>
          </a:bodyPr>
          <a:lstStyle/>
          <a:p>
            <a:r>
              <a:rPr lang="en-US" dirty="0" smtClean="0"/>
              <a:t>Breccia</a:t>
            </a:r>
            <a:endParaRPr lang="en-US" dirty="0"/>
          </a:p>
        </p:txBody>
      </p:sp>
      <p:sp>
        <p:nvSpPr>
          <p:cNvPr id="10" name="TextBox 9"/>
          <p:cNvSpPr txBox="1"/>
          <p:nvPr/>
        </p:nvSpPr>
        <p:spPr>
          <a:xfrm>
            <a:off x="6206770" y="5438096"/>
            <a:ext cx="1626467" cy="369332"/>
          </a:xfrm>
          <a:prstGeom prst="rect">
            <a:avLst/>
          </a:prstGeom>
          <a:noFill/>
        </p:spPr>
        <p:txBody>
          <a:bodyPr wrap="none" rtlCol="0">
            <a:spAutoFit/>
          </a:bodyPr>
          <a:lstStyle/>
          <a:p>
            <a:r>
              <a:rPr lang="en-US" dirty="0" smtClean="0"/>
              <a:t>Conglomerate</a:t>
            </a:r>
            <a:endParaRPr lang="en-US" dirty="0"/>
          </a:p>
        </p:txBody>
      </p:sp>
    </p:spTree>
    <p:extLst>
      <p:ext uri="{BB962C8B-B14F-4D97-AF65-F5344CB8AC3E}">
        <p14:creationId xmlns:p14="http://schemas.microsoft.com/office/powerpoint/2010/main" val="166686534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257"/>
            <a:ext cx="8042276" cy="1336956"/>
          </a:xfrm>
        </p:spPr>
        <p:txBody>
          <a:bodyPr/>
          <a:lstStyle/>
          <a:p>
            <a:r>
              <a:rPr lang="en-US" dirty="0" smtClean="0"/>
              <a:t>The Rock Cycle</a:t>
            </a:r>
            <a:endParaRPr lang="en-US" dirty="0"/>
          </a:p>
        </p:txBody>
      </p:sp>
      <p:pic>
        <p:nvPicPr>
          <p:cNvPr id="4" name="Picture 3"/>
          <p:cNvPicPr>
            <a:picLocks noChangeAspect="1"/>
          </p:cNvPicPr>
          <p:nvPr/>
        </p:nvPicPr>
        <p:blipFill>
          <a:blip r:embed="rId3"/>
          <a:stretch>
            <a:fillRect/>
          </a:stretch>
        </p:blipFill>
        <p:spPr>
          <a:xfrm>
            <a:off x="910213" y="1127146"/>
            <a:ext cx="7402676" cy="5508968"/>
          </a:xfrm>
          <a:prstGeom prst="rect">
            <a:avLst/>
          </a:prstGeom>
        </p:spPr>
      </p:pic>
      <p:sp>
        <p:nvSpPr>
          <p:cNvPr id="5" name="Oval 4"/>
          <p:cNvSpPr/>
          <p:nvPr/>
        </p:nvSpPr>
        <p:spPr>
          <a:xfrm>
            <a:off x="3164354" y="1627887"/>
            <a:ext cx="1206805" cy="610458"/>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5583021" y="3090451"/>
            <a:ext cx="1405219" cy="362112"/>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43454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236257"/>
            <a:ext cx="8042276" cy="1336956"/>
          </a:xfrm>
        </p:spPr>
        <p:txBody>
          <a:bodyPr/>
          <a:lstStyle/>
          <a:p>
            <a:r>
              <a:rPr lang="en-US" dirty="0" smtClean="0"/>
              <a:t>The Rock Cycle</a:t>
            </a:r>
            <a:endParaRPr lang="en-US" dirty="0"/>
          </a:p>
        </p:txBody>
      </p:sp>
      <p:pic>
        <p:nvPicPr>
          <p:cNvPr id="4" name="Picture 3"/>
          <p:cNvPicPr>
            <a:picLocks noChangeAspect="1"/>
          </p:cNvPicPr>
          <p:nvPr/>
        </p:nvPicPr>
        <p:blipFill>
          <a:blip r:embed="rId3"/>
          <a:stretch>
            <a:fillRect/>
          </a:stretch>
        </p:blipFill>
        <p:spPr>
          <a:xfrm>
            <a:off x="910213" y="1127146"/>
            <a:ext cx="7402676" cy="5508968"/>
          </a:xfrm>
          <a:prstGeom prst="rect">
            <a:avLst/>
          </a:prstGeom>
        </p:spPr>
      </p:pic>
      <p:sp>
        <p:nvSpPr>
          <p:cNvPr id="3" name="Oval 2"/>
          <p:cNvSpPr/>
          <p:nvPr/>
        </p:nvSpPr>
        <p:spPr>
          <a:xfrm>
            <a:off x="6497099" y="4146902"/>
            <a:ext cx="1978598" cy="2105026"/>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5973616" y="3246789"/>
            <a:ext cx="1111371" cy="483566"/>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2773926"/>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51" y="308735"/>
            <a:ext cx="4785646" cy="6380861"/>
          </a:xfrm>
          <a:prstGeom prst="rect">
            <a:avLst/>
          </a:prstGeom>
        </p:spPr>
      </p:pic>
      <p:pic>
        <p:nvPicPr>
          <p:cNvPr id="6" name="Picture 5" descr="IMG_3028.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4060" y="676070"/>
            <a:ext cx="4126898" cy="5502531"/>
          </a:xfrm>
          <a:prstGeom prst="rect">
            <a:avLst/>
          </a:prstGeom>
        </p:spPr>
      </p:pic>
    </p:spTree>
    <p:extLst>
      <p:ext uri="{BB962C8B-B14F-4D97-AF65-F5344CB8AC3E}">
        <p14:creationId xmlns:p14="http://schemas.microsoft.com/office/powerpoint/2010/main" val="121373427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04077369"/>
              </p:ext>
            </p:extLst>
          </p:nvPr>
        </p:nvGraphicFramePr>
        <p:xfrm>
          <a:off x="1441219" y="1778002"/>
          <a:ext cx="6136103" cy="2914316"/>
        </p:xfrm>
        <a:graphic>
          <a:graphicData uri="http://schemas.openxmlformats.org/drawingml/2006/table">
            <a:tbl>
              <a:tblPr firstRow="1" bandRow="1">
                <a:tableStyleId>{2D5ABB26-0587-4C30-8999-92F81FD0307C}</a:tableStyleId>
              </a:tblPr>
              <a:tblGrid>
                <a:gridCol w="4486932"/>
                <a:gridCol w="1649171"/>
              </a:tblGrid>
              <a:tr h="689276">
                <a:tc>
                  <a:txBody>
                    <a:bodyPr/>
                    <a:lstStyle/>
                    <a:p>
                      <a:r>
                        <a:rPr lang="en-US" b="1" dirty="0" smtClean="0"/>
                        <a:t>Sediment Description</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smtClean="0"/>
                        <a:t>Sediment ID</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Large</a:t>
                      </a:r>
                      <a:r>
                        <a:rPr lang="en-US" baseline="0" dirty="0" smtClean="0"/>
                        <a:t> rounded pebbles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B</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 with dinosaur bones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C</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Small rounded</a:t>
                      </a:r>
                      <a:r>
                        <a:rPr lang="en-US" baseline="0" dirty="0" smtClean="0"/>
                        <a:t> pebbles with sand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 with shells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E</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Angular </a:t>
                      </a:r>
                      <a:r>
                        <a:rPr lang="en-US" baseline="0" dirty="0" smtClean="0"/>
                        <a:t>pebbles with twigs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F</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2" name="Title 1"/>
          <p:cNvSpPr>
            <a:spLocks noGrp="1"/>
          </p:cNvSpPr>
          <p:nvPr>
            <p:ph type="title"/>
          </p:nvPr>
        </p:nvSpPr>
        <p:spPr/>
        <p:txBody>
          <a:bodyPr/>
          <a:lstStyle/>
          <a:p>
            <a:r>
              <a:rPr lang="en-US" dirty="0" smtClean="0"/>
              <a:t>Sediment ID Table</a:t>
            </a:r>
            <a:endParaRPr lang="en-US" dirty="0"/>
          </a:p>
        </p:txBody>
      </p:sp>
    </p:spTree>
    <p:extLst>
      <p:ext uri="{BB962C8B-B14F-4D97-AF65-F5344CB8AC3E}">
        <p14:creationId xmlns:p14="http://schemas.microsoft.com/office/powerpoint/2010/main" val="24270295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G_30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08" y="877301"/>
            <a:ext cx="3446201" cy="4594934"/>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1892754608"/>
              </p:ext>
            </p:extLst>
          </p:nvPr>
        </p:nvGraphicFramePr>
        <p:xfrm>
          <a:off x="3786844" y="1778002"/>
          <a:ext cx="5103475" cy="2914316"/>
        </p:xfrm>
        <a:graphic>
          <a:graphicData uri="http://schemas.openxmlformats.org/drawingml/2006/table">
            <a:tbl>
              <a:tblPr firstRow="1" bandRow="1">
                <a:tableStyleId>{2D5ABB26-0587-4C30-8999-92F81FD0307C}</a:tableStyleId>
              </a:tblPr>
              <a:tblGrid>
                <a:gridCol w="3549396"/>
                <a:gridCol w="1554079"/>
              </a:tblGrid>
              <a:tr h="689276">
                <a:tc>
                  <a:txBody>
                    <a:bodyPr/>
                    <a:lstStyle/>
                    <a:p>
                      <a:r>
                        <a:rPr lang="en-US" b="1" dirty="0" smtClean="0"/>
                        <a:t>Sediment Description</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b="1" dirty="0" smtClean="0"/>
                        <a:t>Sediment ID</a:t>
                      </a:r>
                      <a:endParaRPr lang="en-US"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A</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Large</a:t>
                      </a:r>
                      <a:r>
                        <a:rPr lang="en-US" baseline="0" dirty="0" smtClean="0"/>
                        <a:t> rounded pebbles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B</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 with dinosaur bones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C</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Small rounded</a:t>
                      </a:r>
                      <a:r>
                        <a:rPr lang="en-US" baseline="0" dirty="0" smtClean="0"/>
                        <a:t> pebbles with sand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D</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Sand with shells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E</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en-US" dirty="0" smtClean="0"/>
                        <a:t>Angular </a:t>
                      </a:r>
                      <a:r>
                        <a:rPr lang="en-US" baseline="0" dirty="0" smtClean="0"/>
                        <a:t>pebbles with twigs</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F</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1872174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392333" y="423333"/>
            <a:ext cx="1439334" cy="5969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6392333" y="140640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392333" y="2403592"/>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392333" y="340077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392333" y="4397962"/>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392333" y="5395147"/>
            <a:ext cx="1439334"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712322" y="2488496"/>
            <a:ext cx="454858" cy="362586"/>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7278588" y="2823583"/>
            <a:ext cx="425691" cy="359797"/>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7049255" y="4981223"/>
            <a:ext cx="493889" cy="395111"/>
          </a:xfrm>
          <a:custGeom>
            <a:avLst/>
            <a:gdLst>
              <a:gd name="connsiteX0" fmla="*/ 225778 w 493889"/>
              <a:gd name="connsiteY0" fmla="*/ 352778 h 395111"/>
              <a:gd name="connsiteX1" fmla="*/ 0 w 493889"/>
              <a:gd name="connsiteY1" fmla="*/ 268111 h 395111"/>
              <a:gd name="connsiteX2" fmla="*/ 14112 w 493889"/>
              <a:gd name="connsiteY2" fmla="*/ 141111 h 395111"/>
              <a:gd name="connsiteX3" fmla="*/ 183445 w 493889"/>
              <a:gd name="connsiteY3" fmla="*/ 42333 h 395111"/>
              <a:gd name="connsiteX4" fmla="*/ 352778 w 493889"/>
              <a:gd name="connsiteY4" fmla="*/ 0 h 395111"/>
              <a:gd name="connsiteX5" fmla="*/ 437445 w 493889"/>
              <a:gd name="connsiteY5" fmla="*/ 98778 h 395111"/>
              <a:gd name="connsiteX6" fmla="*/ 493889 w 493889"/>
              <a:gd name="connsiteY6" fmla="*/ 239889 h 395111"/>
              <a:gd name="connsiteX7" fmla="*/ 352778 w 493889"/>
              <a:gd name="connsiteY7" fmla="*/ 395111 h 395111"/>
              <a:gd name="connsiteX8" fmla="*/ 225778 w 493889"/>
              <a:gd name="connsiteY8" fmla="*/ 352778 h 39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889" h="395111">
                <a:moveTo>
                  <a:pt x="225778" y="352778"/>
                </a:moveTo>
                <a:lnTo>
                  <a:pt x="0" y="268111"/>
                </a:lnTo>
                <a:lnTo>
                  <a:pt x="14112" y="141111"/>
                </a:lnTo>
                <a:lnTo>
                  <a:pt x="183445" y="42333"/>
                </a:lnTo>
                <a:lnTo>
                  <a:pt x="352778" y="0"/>
                </a:lnTo>
                <a:lnTo>
                  <a:pt x="437445" y="98778"/>
                </a:lnTo>
                <a:lnTo>
                  <a:pt x="493889" y="239889"/>
                </a:lnTo>
                <a:lnTo>
                  <a:pt x="352778" y="395111"/>
                </a:lnTo>
                <a:lnTo>
                  <a:pt x="225778" y="35277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6392333" y="4543779"/>
            <a:ext cx="493889" cy="437444"/>
          </a:xfrm>
          <a:custGeom>
            <a:avLst/>
            <a:gdLst>
              <a:gd name="connsiteX0" fmla="*/ 254000 w 493889"/>
              <a:gd name="connsiteY0" fmla="*/ 310444 h 437444"/>
              <a:gd name="connsiteX1" fmla="*/ 0 w 493889"/>
              <a:gd name="connsiteY1" fmla="*/ 225777 h 437444"/>
              <a:gd name="connsiteX2" fmla="*/ 141111 w 493889"/>
              <a:gd name="connsiteY2" fmla="*/ 98777 h 437444"/>
              <a:gd name="connsiteX3" fmla="*/ 352778 w 493889"/>
              <a:gd name="connsiteY3" fmla="*/ 0 h 437444"/>
              <a:gd name="connsiteX4" fmla="*/ 465667 w 493889"/>
              <a:gd name="connsiteY4" fmla="*/ 155222 h 437444"/>
              <a:gd name="connsiteX5" fmla="*/ 493889 w 493889"/>
              <a:gd name="connsiteY5" fmla="*/ 352777 h 437444"/>
              <a:gd name="connsiteX6" fmla="*/ 296333 w 493889"/>
              <a:gd name="connsiteY6" fmla="*/ 437444 h 437444"/>
              <a:gd name="connsiteX7" fmla="*/ 254000 w 493889"/>
              <a:gd name="connsiteY7" fmla="*/ 310444 h 437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3889" h="437444">
                <a:moveTo>
                  <a:pt x="254000" y="310444"/>
                </a:moveTo>
                <a:lnTo>
                  <a:pt x="0" y="225777"/>
                </a:lnTo>
                <a:lnTo>
                  <a:pt x="141111" y="98777"/>
                </a:lnTo>
                <a:lnTo>
                  <a:pt x="352778" y="0"/>
                </a:lnTo>
                <a:lnTo>
                  <a:pt x="465667" y="155222"/>
                </a:lnTo>
                <a:lnTo>
                  <a:pt x="493889" y="352777"/>
                </a:lnTo>
                <a:lnTo>
                  <a:pt x="296333" y="437444"/>
                </a:lnTo>
                <a:lnTo>
                  <a:pt x="254000" y="310444"/>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Freeform 20"/>
          <p:cNvSpPr/>
          <p:nvPr/>
        </p:nvSpPr>
        <p:spPr>
          <a:xfrm>
            <a:off x="6507008" y="962502"/>
            <a:ext cx="206745" cy="262933"/>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Freeform 21"/>
          <p:cNvSpPr/>
          <p:nvPr/>
        </p:nvSpPr>
        <p:spPr>
          <a:xfrm>
            <a:off x="6839886" y="544689"/>
            <a:ext cx="258002" cy="161366"/>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Freeform 22"/>
          <p:cNvSpPr/>
          <p:nvPr/>
        </p:nvSpPr>
        <p:spPr>
          <a:xfrm>
            <a:off x="7385032" y="667934"/>
            <a:ext cx="206745" cy="229532"/>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7378931" y="1095362"/>
            <a:ext cx="153122" cy="130073"/>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7008626" y="832429"/>
            <a:ext cx="178524" cy="262933"/>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p:cNvSpPr/>
          <p:nvPr/>
        </p:nvSpPr>
        <p:spPr>
          <a:xfrm>
            <a:off x="6427264" y="544689"/>
            <a:ext cx="129001" cy="160868"/>
          </a:xfrm>
          <a:custGeom>
            <a:avLst/>
            <a:gdLst>
              <a:gd name="connsiteX0" fmla="*/ 24119 w 425691"/>
              <a:gd name="connsiteY0" fmla="*/ 48537 h 359797"/>
              <a:gd name="connsiteX1" fmla="*/ 10008 w 425691"/>
              <a:gd name="connsiteY1" fmla="*/ 260204 h 359797"/>
              <a:gd name="connsiteX2" fmla="*/ 137008 w 425691"/>
              <a:gd name="connsiteY2" fmla="*/ 330759 h 359797"/>
              <a:gd name="connsiteX3" fmla="*/ 306342 w 425691"/>
              <a:gd name="connsiteY3" fmla="*/ 358982 h 359797"/>
              <a:gd name="connsiteX4" fmla="*/ 419231 w 425691"/>
              <a:gd name="connsiteY4" fmla="*/ 302537 h 359797"/>
              <a:gd name="connsiteX5" fmla="*/ 405119 w 425691"/>
              <a:gd name="connsiteY5" fmla="*/ 189648 h 359797"/>
              <a:gd name="connsiteX6" fmla="*/ 348675 w 425691"/>
              <a:gd name="connsiteY6" fmla="*/ 48537 h 359797"/>
              <a:gd name="connsiteX7" fmla="*/ 249897 w 425691"/>
              <a:gd name="connsiteY7" fmla="*/ 6204 h 359797"/>
              <a:gd name="connsiteX8" fmla="*/ 151119 w 425691"/>
              <a:gd name="connsiteY8" fmla="*/ 6204 h 359797"/>
              <a:gd name="connsiteX9" fmla="*/ 24119 w 425691"/>
              <a:gd name="connsiteY9" fmla="*/ 48537 h 359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5691" h="359797">
                <a:moveTo>
                  <a:pt x="24119" y="48537"/>
                </a:moveTo>
                <a:cubicBezTo>
                  <a:pt x="601" y="90870"/>
                  <a:pt x="-8807" y="213167"/>
                  <a:pt x="10008" y="260204"/>
                </a:cubicBezTo>
                <a:cubicBezTo>
                  <a:pt x="28823" y="307241"/>
                  <a:pt x="87619" y="314296"/>
                  <a:pt x="137008" y="330759"/>
                </a:cubicBezTo>
                <a:cubicBezTo>
                  <a:pt x="186397" y="347222"/>
                  <a:pt x="259305" y="363686"/>
                  <a:pt x="306342" y="358982"/>
                </a:cubicBezTo>
                <a:cubicBezTo>
                  <a:pt x="353379" y="354278"/>
                  <a:pt x="402768" y="330759"/>
                  <a:pt x="419231" y="302537"/>
                </a:cubicBezTo>
                <a:cubicBezTo>
                  <a:pt x="435694" y="274315"/>
                  <a:pt x="416878" y="231981"/>
                  <a:pt x="405119" y="189648"/>
                </a:cubicBezTo>
                <a:cubicBezTo>
                  <a:pt x="393360" y="147315"/>
                  <a:pt x="374545" y="79111"/>
                  <a:pt x="348675" y="48537"/>
                </a:cubicBezTo>
                <a:cubicBezTo>
                  <a:pt x="322805" y="17963"/>
                  <a:pt x="282823" y="13259"/>
                  <a:pt x="249897" y="6204"/>
                </a:cubicBezTo>
                <a:cubicBezTo>
                  <a:pt x="216971" y="-852"/>
                  <a:pt x="191100" y="-3203"/>
                  <a:pt x="151119" y="6204"/>
                </a:cubicBezTo>
                <a:cubicBezTo>
                  <a:pt x="111138" y="15611"/>
                  <a:pt x="47637" y="6204"/>
                  <a:pt x="24119" y="4853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7364819" y="3839067"/>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7683215" y="420397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7424650" y="354950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278588" y="54468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232869" y="187480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6909081" y="185194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6579124" y="18976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7637496" y="222560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863362" y="157245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7614636" y="362711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6713753" y="78671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6533405" y="152645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6926295" y="413540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7083212" y="357236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6624843" y="352664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6777797" y="215279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7486334" y="18976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7077850" y="208421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6926295" y="117971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7378931" y="413540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Oval 46"/>
          <p:cNvSpPr/>
          <p:nvPr/>
        </p:nvSpPr>
        <p:spPr>
          <a:xfrm>
            <a:off x="7187150" y="159531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6647702" y="4158260"/>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Oval 48"/>
          <p:cNvSpPr/>
          <p:nvPr/>
        </p:nvSpPr>
        <p:spPr>
          <a:xfrm>
            <a:off x="7032131" y="3881964"/>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Oval 49"/>
          <p:cNvSpPr/>
          <p:nvPr/>
        </p:nvSpPr>
        <p:spPr>
          <a:xfrm>
            <a:off x="7378931" y="210707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7591777" y="159446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Oval 51"/>
          <p:cNvSpPr/>
          <p:nvPr/>
        </p:nvSpPr>
        <p:spPr>
          <a:xfrm>
            <a:off x="6510546" y="219625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6579124" y="3859105"/>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Oval 53"/>
          <p:cNvSpPr/>
          <p:nvPr/>
        </p:nvSpPr>
        <p:spPr>
          <a:xfrm>
            <a:off x="7660355" y="104964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7407891" y="5949526"/>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6712322" y="617445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7342241" y="916783"/>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6601983" y="567548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6857716" y="588094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7614636" y="6220178"/>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6880576" y="5618481"/>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7255728" y="5572762"/>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7599222" y="5724031"/>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7180484" y="6151599"/>
            <a:ext cx="45719" cy="4571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Freeform 64"/>
          <p:cNvSpPr/>
          <p:nvPr/>
        </p:nvSpPr>
        <p:spPr>
          <a:xfrm>
            <a:off x="6484893" y="2930018"/>
            <a:ext cx="454858" cy="362586"/>
          </a:xfrm>
          <a:custGeom>
            <a:avLst/>
            <a:gdLst>
              <a:gd name="connsiteX0" fmla="*/ 225897 w 454858"/>
              <a:gd name="connsiteY0" fmla="*/ 338667 h 362586"/>
              <a:gd name="connsiteX1" fmla="*/ 120 w 454858"/>
              <a:gd name="connsiteY1" fmla="*/ 155223 h 362586"/>
              <a:gd name="connsiteX2" fmla="*/ 197675 w 454858"/>
              <a:gd name="connsiteY2" fmla="*/ 0 h 362586"/>
              <a:gd name="connsiteX3" fmla="*/ 409342 w 454858"/>
              <a:gd name="connsiteY3" fmla="*/ 0 h 362586"/>
              <a:gd name="connsiteX4" fmla="*/ 451675 w 454858"/>
              <a:gd name="connsiteY4" fmla="*/ 155223 h 362586"/>
              <a:gd name="connsiteX5" fmla="*/ 437564 w 454858"/>
              <a:gd name="connsiteY5" fmla="*/ 254000 h 362586"/>
              <a:gd name="connsiteX6" fmla="*/ 324675 w 454858"/>
              <a:gd name="connsiteY6" fmla="*/ 352778 h 362586"/>
              <a:gd name="connsiteX7" fmla="*/ 225897 w 454858"/>
              <a:gd name="connsiteY7" fmla="*/ 338667 h 362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58" h="362586">
                <a:moveTo>
                  <a:pt x="225897" y="338667"/>
                </a:moveTo>
                <a:cubicBezTo>
                  <a:pt x="171804" y="305741"/>
                  <a:pt x="4824" y="211668"/>
                  <a:pt x="120" y="155223"/>
                </a:cubicBezTo>
                <a:cubicBezTo>
                  <a:pt x="-4584" y="98778"/>
                  <a:pt x="129471" y="25870"/>
                  <a:pt x="197675" y="0"/>
                </a:cubicBezTo>
                <a:cubicBezTo>
                  <a:pt x="265879" y="-25870"/>
                  <a:pt x="367009" y="-25870"/>
                  <a:pt x="409342" y="0"/>
                </a:cubicBezTo>
                <a:cubicBezTo>
                  <a:pt x="451675" y="25870"/>
                  <a:pt x="446971" y="112890"/>
                  <a:pt x="451675" y="155223"/>
                </a:cubicBezTo>
                <a:cubicBezTo>
                  <a:pt x="456379" y="197556"/>
                  <a:pt x="458731" y="221074"/>
                  <a:pt x="437564" y="254000"/>
                </a:cubicBezTo>
                <a:cubicBezTo>
                  <a:pt x="416397" y="286926"/>
                  <a:pt x="362305" y="341019"/>
                  <a:pt x="324675" y="352778"/>
                </a:cubicBezTo>
                <a:cubicBezTo>
                  <a:pt x="287045" y="364537"/>
                  <a:pt x="279990" y="371593"/>
                  <a:pt x="225897" y="338667"/>
                </a:cubicBez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Freeform 65"/>
          <p:cNvSpPr/>
          <p:nvPr/>
        </p:nvSpPr>
        <p:spPr>
          <a:xfrm>
            <a:off x="7255728" y="4586112"/>
            <a:ext cx="493889" cy="395111"/>
          </a:xfrm>
          <a:custGeom>
            <a:avLst/>
            <a:gdLst>
              <a:gd name="connsiteX0" fmla="*/ 225778 w 493889"/>
              <a:gd name="connsiteY0" fmla="*/ 352778 h 395111"/>
              <a:gd name="connsiteX1" fmla="*/ 0 w 493889"/>
              <a:gd name="connsiteY1" fmla="*/ 268111 h 395111"/>
              <a:gd name="connsiteX2" fmla="*/ 14112 w 493889"/>
              <a:gd name="connsiteY2" fmla="*/ 141111 h 395111"/>
              <a:gd name="connsiteX3" fmla="*/ 183445 w 493889"/>
              <a:gd name="connsiteY3" fmla="*/ 42333 h 395111"/>
              <a:gd name="connsiteX4" fmla="*/ 352778 w 493889"/>
              <a:gd name="connsiteY4" fmla="*/ 0 h 395111"/>
              <a:gd name="connsiteX5" fmla="*/ 437445 w 493889"/>
              <a:gd name="connsiteY5" fmla="*/ 98778 h 395111"/>
              <a:gd name="connsiteX6" fmla="*/ 493889 w 493889"/>
              <a:gd name="connsiteY6" fmla="*/ 239889 h 395111"/>
              <a:gd name="connsiteX7" fmla="*/ 352778 w 493889"/>
              <a:gd name="connsiteY7" fmla="*/ 395111 h 395111"/>
              <a:gd name="connsiteX8" fmla="*/ 225778 w 493889"/>
              <a:gd name="connsiteY8" fmla="*/ 352778 h 39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3889" h="395111">
                <a:moveTo>
                  <a:pt x="225778" y="352778"/>
                </a:moveTo>
                <a:lnTo>
                  <a:pt x="0" y="268111"/>
                </a:lnTo>
                <a:lnTo>
                  <a:pt x="14112" y="141111"/>
                </a:lnTo>
                <a:lnTo>
                  <a:pt x="183445" y="42333"/>
                </a:lnTo>
                <a:lnTo>
                  <a:pt x="352778" y="0"/>
                </a:lnTo>
                <a:lnTo>
                  <a:pt x="437445" y="98778"/>
                </a:lnTo>
                <a:lnTo>
                  <a:pt x="493889" y="239889"/>
                </a:lnTo>
                <a:lnTo>
                  <a:pt x="352778" y="395111"/>
                </a:lnTo>
                <a:lnTo>
                  <a:pt x="225778" y="352778"/>
                </a:lnTo>
                <a:close/>
              </a:path>
            </a:pathLst>
          </a:cu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Freeform 66"/>
          <p:cNvSpPr/>
          <p:nvPr/>
        </p:nvSpPr>
        <p:spPr>
          <a:xfrm>
            <a:off x="7115436" y="3877046"/>
            <a:ext cx="545048" cy="372652"/>
          </a:xfrm>
          <a:custGeom>
            <a:avLst/>
            <a:gdLst>
              <a:gd name="connsiteX0" fmla="*/ 149937 w 1417687"/>
              <a:gd name="connsiteY0" fmla="*/ 479905 h 508797"/>
              <a:gd name="connsiteX1" fmla="*/ 51159 w 1417687"/>
              <a:gd name="connsiteY1" fmla="*/ 395238 h 508797"/>
              <a:gd name="connsiteX2" fmla="*/ 93492 w 1417687"/>
              <a:gd name="connsiteY2" fmla="*/ 310571 h 508797"/>
              <a:gd name="connsiteX3" fmla="*/ 107603 w 1417687"/>
              <a:gd name="connsiteY3" fmla="*/ 240016 h 508797"/>
              <a:gd name="connsiteX4" fmla="*/ 37048 w 1417687"/>
              <a:gd name="connsiteY4" fmla="*/ 169460 h 508797"/>
              <a:gd name="connsiteX5" fmla="*/ 8825 w 1417687"/>
              <a:gd name="connsiteY5" fmla="*/ 56571 h 508797"/>
              <a:gd name="connsiteX6" fmla="*/ 192270 w 1417687"/>
              <a:gd name="connsiteY6" fmla="*/ 127 h 508797"/>
              <a:gd name="connsiteX7" fmla="*/ 262825 w 1417687"/>
              <a:gd name="connsiteY7" fmla="*/ 70683 h 508797"/>
              <a:gd name="connsiteX8" fmla="*/ 347492 w 1417687"/>
              <a:gd name="connsiteY8" fmla="*/ 155349 h 508797"/>
              <a:gd name="connsiteX9" fmla="*/ 474492 w 1417687"/>
              <a:gd name="connsiteY9" fmla="*/ 197683 h 508797"/>
              <a:gd name="connsiteX10" fmla="*/ 672048 w 1417687"/>
              <a:gd name="connsiteY10" fmla="*/ 211794 h 508797"/>
              <a:gd name="connsiteX11" fmla="*/ 883714 w 1417687"/>
              <a:gd name="connsiteY11" fmla="*/ 211794 h 508797"/>
              <a:gd name="connsiteX12" fmla="*/ 1024825 w 1417687"/>
              <a:gd name="connsiteY12" fmla="*/ 211794 h 508797"/>
              <a:gd name="connsiteX13" fmla="*/ 1137714 w 1417687"/>
              <a:gd name="connsiteY13" fmla="*/ 127127 h 508797"/>
              <a:gd name="connsiteX14" fmla="*/ 1194159 w 1417687"/>
              <a:gd name="connsiteY14" fmla="*/ 70683 h 508797"/>
              <a:gd name="connsiteX15" fmla="*/ 1278825 w 1417687"/>
              <a:gd name="connsiteY15" fmla="*/ 42460 h 508797"/>
              <a:gd name="connsiteX16" fmla="*/ 1377603 w 1417687"/>
              <a:gd name="connsiteY16" fmla="*/ 70683 h 508797"/>
              <a:gd name="connsiteX17" fmla="*/ 1391714 w 1417687"/>
              <a:gd name="connsiteY17" fmla="*/ 183571 h 508797"/>
              <a:gd name="connsiteX18" fmla="*/ 1335270 w 1417687"/>
              <a:gd name="connsiteY18" fmla="*/ 282349 h 508797"/>
              <a:gd name="connsiteX19" fmla="*/ 1349381 w 1417687"/>
              <a:gd name="connsiteY19" fmla="*/ 352905 h 508797"/>
              <a:gd name="connsiteX20" fmla="*/ 1405825 w 1417687"/>
              <a:gd name="connsiteY20" fmla="*/ 437571 h 508797"/>
              <a:gd name="connsiteX21" fmla="*/ 1405825 w 1417687"/>
              <a:gd name="connsiteY21" fmla="*/ 479905 h 508797"/>
              <a:gd name="connsiteX22" fmla="*/ 1278825 w 1417687"/>
              <a:gd name="connsiteY22" fmla="*/ 508127 h 508797"/>
              <a:gd name="connsiteX23" fmla="*/ 1180048 w 1417687"/>
              <a:gd name="connsiteY23" fmla="*/ 451683 h 508797"/>
              <a:gd name="connsiteX24" fmla="*/ 1095381 w 1417687"/>
              <a:gd name="connsiteY24" fmla="*/ 367016 h 508797"/>
              <a:gd name="connsiteX25" fmla="*/ 911937 w 1417687"/>
              <a:gd name="connsiteY25" fmla="*/ 324683 h 508797"/>
              <a:gd name="connsiteX26" fmla="*/ 700270 w 1417687"/>
              <a:gd name="connsiteY26" fmla="*/ 324683 h 508797"/>
              <a:gd name="connsiteX27" fmla="*/ 502714 w 1417687"/>
              <a:gd name="connsiteY27" fmla="*/ 310571 h 508797"/>
              <a:gd name="connsiteX28" fmla="*/ 403937 w 1417687"/>
              <a:gd name="connsiteY28" fmla="*/ 324683 h 508797"/>
              <a:gd name="connsiteX29" fmla="*/ 333381 w 1417687"/>
              <a:gd name="connsiteY29" fmla="*/ 381127 h 508797"/>
              <a:gd name="connsiteX30" fmla="*/ 319270 w 1417687"/>
              <a:gd name="connsiteY30" fmla="*/ 451683 h 508797"/>
              <a:gd name="connsiteX31" fmla="*/ 234603 w 1417687"/>
              <a:gd name="connsiteY31" fmla="*/ 508127 h 508797"/>
              <a:gd name="connsiteX32" fmla="*/ 149937 w 1417687"/>
              <a:gd name="connsiteY32" fmla="*/ 479905 h 50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17687" h="508797">
                <a:moveTo>
                  <a:pt x="149937" y="479905"/>
                </a:moveTo>
                <a:cubicBezTo>
                  <a:pt x="119363" y="461090"/>
                  <a:pt x="60566" y="423460"/>
                  <a:pt x="51159" y="395238"/>
                </a:cubicBezTo>
                <a:cubicBezTo>
                  <a:pt x="41752" y="367016"/>
                  <a:pt x="84085" y="336441"/>
                  <a:pt x="93492" y="310571"/>
                </a:cubicBezTo>
                <a:cubicBezTo>
                  <a:pt x="102899" y="284701"/>
                  <a:pt x="117010" y="263534"/>
                  <a:pt x="107603" y="240016"/>
                </a:cubicBezTo>
                <a:cubicBezTo>
                  <a:pt x="98196" y="216497"/>
                  <a:pt x="53511" y="200034"/>
                  <a:pt x="37048" y="169460"/>
                </a:cubicBezTo>
                <a:cubicBezTo>
                  <a:pt x="20585" y="138886"/>
                  <a:pt x="-17045" y="84793"/>
                  <a:pt x="8825" y="56571"/>
                </a:cubicBezTo>
                <a:cubicBezTo>
                  <a:pt x="34695" y="28349"/>
                  <a:pt x="149937" y="-2225"/>
                  <a:pt x="192270" y="127"/>
                </a:cubicBezTo>
                <a:cubicBezTo>
                  <a:pt x="234603" y="2479"/>
                  <a:pt x="262825" y="70683"/>
                  <a:pt x="262825" y="70683"/>
                </a:cubicBezTo>
                <a:cubicBezTo>
                  <a:pt x="288695" y="96553"/>
                  <a:pt x="312214" y="134182"/>
                  <a:pt x="347492" y="155349"/>
                </a:cubicBezTo>
                <a:cubicBezTo>
                  <a:pt x="382770" y="176516"/>
                  <a:pt x="420399" y="188276"/>
                  <a:pt x="474492" y="197683"/>
                </a:cubicBezTo>
                <a:cubicBezTo>
                  <a:pt x="528585" y="207090"/>
                  <a:pt x="603844" y="209442"/>
                  <a:pt x="672048" y="211794"/>
                </a:cubicBezTo>
                <a:cubicBezTo>
                  <a:pt x="740252" y="214146"/>
                  <a:pt x="883714" y="211794"/>
                  <a:pt x="883714" y="211794"/>
                </a:cubicBezTo>
                <a:cubicBezTo>
                  <a:pt x="942510" y="211794"/>
                  <a:pt x="982492" y="225905"/>
                  <a:pt x="1024825" y="211794"/>
                </a:cubicBezTo>
                <a:cubicBezTo>
                  <a:pt x="1067158" y="197683"/>
                  <a:pt x="1109492" y="150645"/>
                  <a:pt x="1137714" y="127127"/>
                </a:cubicBezTo>
                <a:cubicBezTo>
                  <a:pt x="1165936" y="103608"/>
                  <a:pt x="1170641" y="84794"/>
                  <a:pt x="1194159" y="70683"/>
                </a:cubicBezTo>
                <a:cubicBezTo>
                  <a:pt x="1217677" y="56572"/>
                  <a:pt x="1248251" y="42460"/>
                  <a:pt x="1278825" y="42460"/>
                </a:cubicBezTo>
                <a:cubicBezTo>
                  <a:pt x="1309399" y="42460"/>
                  <a:pt x="1358788" y="47165"/>
                  <a:pt x="1377603" y="70683"/>
                </a:cubicBezTo>
                <a:cubicBezTo>
                  <a:pt x="1396418" y="94201"/>
                  <a:pt x="1398769" y="148293"/>
                  <a:pt x="1391714" y="183571"/>
                </a:cubicBezTo>
                <a:cubicBezTo>
                  <a:pt x="1384659" y="218849"/>
                  <a:pt x="1342325" y="254127"/>
                  <a:pt x="1335270" y="282349"/>
                </a:cubicBezTo>
                <a:cubicBezTo>
                  <a:pt x="1328215" y="310571"/>
                  <a:pt x="1337622" y="327035"/>
                  <a:pt x="1349381" y="352905"/>
                </a:cubicBezTo>
                <a:cubicBezTo>
                  <a:pt x="1361140" y="378775"/>
                  <a:pt x="1396418" y="416404"/>
                  <a:pt x="1405825" y="437571"/>
                </a:cubicBezTo>
                <a:cubicBezTo>
                  <a:pt x="1415232" y="458738"/>
                  <a:pt x="1426992" y="468146"/>
                  <a:pt x="1405825" y="479905"/>
                </a:cubicBezTo>
                <a:cubicBezTo>
                  <a:pt x="1384658" y="491664"/>
                  <a:pt x="1316455" y="512831"/>
                  <a:pt x="1278825" y="508127"/>
                </a:cubicBezTo>
                <a:cubicBezTo>
                  <a:pt x="1241195" y="503423"/>
                  <a:pt x="1210622" y="475201"/>
                  <a:pt x="1180048" y="451683"/>
                </a:cubicBezTo>
                <a:cubicBezTo>
                  <a:pt x="1149474" y="428164"/>
                  <a:pt x="1140066" y="388183"/>
                  <a:pt x="1095381" y="367016"/>
                </a:cubicBezTo>
                <a:cubicBezTo>
                  <a:pt x="1050696" y="345849"/>
                  <a:pt x="977789" y="331738"/>
                  <a:pt x="911937" y="324683"/>
                </a:cubicBezTo>
                <a:cubicBezTo>
                  <a:pt x="846085" y="317627"/>
                  <a:pt x="768474" y="327035"/>
                  <a:pt x="700270" y="324683"/>
                </a:cubicBezTo>
                <a:cubicBezTo>
                  <a:pt x="632066" y="322331"/>
                  <a:pt x="552103" y="310571"/>
                  <a:pt x="502714" y="310571"/>
                </a:cubicBezTo>
                <a:cubicBezTo>
                  <a:pt x="453325" y="310571"/>
                  <a:pt x="432159" y="312924"/>
                  <a:pt x="403937" y="324683"/>
                </a:cubicBezTo>
                <a:cubicBezTo>
                  <a:pt x="375715" y="336442"/>
                  <a:pt x="347492" y="359960"/>
                  <a:pt x="333381" y="381127"/>
                </a:cubicBezTo>
                <a:cubicBezTo>
                  <a:pt x="319270" y="402294"/>
                  <a:pt x="335733" y="430516"/>
                  <a:pt x="319270" y="451683"/>
                </a:cubicBezTo>
                <a:cubicBezTo>
                  <a:pt x="302807" y="472850"/>
                  <a:pt x="262825" y="505775"/>
                  <a:pt x="234603" y="508127"/>
                </a:cubicBezTo>
                <a:cubicBezTo>
                  <a:pt x="206381" y="510479"/>
                  <a:pt x="180511" y="498720"/>
                  <a:pt x="149937" y="479905"/>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Freeform 67"/>
          <p:cNvSpPr/>
          <p:nvPr/>
        </p:nvSpPr>
        <p:spPr>
          <a:xfrm>
            <a:off x="6439798" y="3519131"/>
            <a:ext cx="545048" cy="372652"/>
          </a:xfrm>
          <a:custGeom>
            <a:avLst/>
            <a:gdLst>
              <a:gd name="connsiteX0" fmla="*/ 149937 w 1417687"/>
              <a:gd name="connsiteY0" fmla="*/ 479905 h 508797"/>
              <a:gd name="connsiteX1" fmla="*/ 51159 w 1417687"/>
              <a:gd name="connsiteY1" fmla="*/ 395238 h 508797"/>
              <a:gd name="connsiteX2" fmla="*/ 93492 w 1417687"/>
              <a:gd name="connsiteY2" fmla="*/ 310571 h 508797"/>
              <a:gd name="connsiteX3" fmla="*/ 107603 w 1417687"/>
              <a:gd name="connsiteY3" fmla="*/ 240016 h 508797"/>
              <a:gd name="connsiteX4" fmla="*/ 37048 w 1417687"/>
              <a:gd name="connsiteY4" fmla="*/ 169460 h 508797"/>
              <a:gd name="connsiteX5" fmla="*/ 8825 w 1417687"/>
              <a:gd name="connsiteY5" fmla="*/ 56571 h 508797"/>
              <a:gd name="connsiteX6" fmla="*/ 192270 w 1417687"/>
              <a:gd name="connsiteY6" fmla="*/ 127 h 508797"/>
              <a:gd name="connsiteX7" fmla="*/ 262825 w 1417687"/>
              <a:gd name="connsiteY7" fmla="*/ 70683 h 508797"/>
              <a:gd name="connsiteX8" fmla="*/ 347492 w 1417687"/>
              <a:gd name="connsiteY8" fmla="*/ 155349 h 508797"/>
              <a:gd name="connsiteX9" fmla="*/ 474492 w 1417687"/>
              <a:gd name="connsiteY9" fmla="*/ 197683 h 508797"/>
              <a:gd name="connsiteX10" fmla="*/ 672048 w 1417687"/>
              <a:gd name="connsiteY10" fmla="*/ 211794 h 508797"/>
              <a:gd name="connsiteX11" fmla="*/ 883714 w 1417687"/>
              <a:gd name="connsiteY11" fmla="*/ 211794 h 508797"/>
              <a:gd name="connsiteX12" fmla="*/ 1024825 w 1417687"/>
              <a:gd name="connsiteY12" fmla="*/ 211794 h 508797"/>
              <a:gd name="connsiteX13" fmla="*/ 1137714 w 1417687"/>
              <a:gd name="connsiteY13" fmla="*/ 127127 h 508797"/>
              <a:gd name="connsiteX14" fmla="*/ 1194159 w 1417687"/>
              <a:gd name="connsiteY14" fmla="*/ 70683 h 508797"/>
              <a:gd name="connsiteX15" fmla="*/ 1278825 w 1417687"/>
              <a:gd name="connsiteY15" fmla="*/ 42460 h 508797"/>
              <a:gd name="connsiteX16" fmla="*/ 1377603 w 1417687"/>
              <a:gd name="connsiteY16" fmla="*/ 70683 h 508797"/>
              <a:gd name="connsiteX17" fmla="*/ 1391714 w 1417687"/>
              <a:gd name="connsiteY17" fmla="*/ 183571 h 508797"/>
              <a:gd name="connsiteX18" fmla="*/ 1335270 w 1417687"/>
              <a:gd name="connsiteY18" fmla="*/ 282349 h 508797"/>
              <a:gd name="connsiteX19" fmla="*/ 1349381 w 1417687"/>
              <a:gd name="connsiteY19" fmla="*/ 352905 h 508797"/>
              <a:gd name="connsiteX20" fmla="*/ 1405825 w 1417687"/>
              <a:gd name="connsiteY20" fmla="*/ 437571 h 508797"/>
              <a:gd name="connsiteX21" fmla="*/ 1405825 w 1417687"/>
              <a:gd name="connsiteY21" fmla="*/ 479905 h 508797"/>
              <a:gd name="connsiteX22" fmla="*/ 1278825 w 1417687"/>
              <a:gd name="connsiteY22" fmla="*/ 508127 h 508797"/>
              <a:gd name="connsiteX23" fmla="*/ 1180048 w 1417687"/>
              <a:gd name="connsiteY23" fmla="*/ 451683 h 508797"/>
              <a:gd name="connsiteX24" fmla="*/ 1095381 w 1417687"/>
              <a:gd name="connsiteY24" fmla="*/ 367016 h 508797"/>
              <a:gd name="connsiteX25" fmla="*/ 911937 w 1417687"/>
              <a:gd name="connsiteY25" fmla="*/ 324683 h 508797"/>
              <a:gd name="connsiteX26" fmla="*/ 700270 w 1417687"/>
              <a:gd name="connsiteY26" fmla="*/ 324683 h 508797"/>
              <a:gd name="connsiteX27" fmla="*/ 502714 w 1417687"/>
              <a:gd name="connsiteY27" fmla="*/ 310571 h 508797"/>
              <a:gd name="connsiteX28" fmla="*/ 403937 w 1417687"/>
              <a:gd name="connsiteY28" fmla="*/ 324683 h 508797"/>
              <a:gd name="connsiteX29" fmla="*/ 333381 w 1417687"/>
              <a:gd name="connsiteY29" fmla="*/ 381127 h 508797"/>
              <a:gd name="connsiteX30" fmla="*/ 319270 w 1417687"/>
              <a:gd name="connsiteY30" fmla="*/ 451683 h 508797"/>
              <a:gd name="connsiteX31" fmla="*/ 234603 w 1417687"/>
              <a:gd name="connsiteY31" fmla="*/ 508127 h 508797"/>
              <a:gd name="connsiteX32" fmla="*/ 149937 w 1417687"/>
              <a:gd name="connsiteY32" fmla="*/ 479905 h 50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17687" h="508797">
                <a:moveTo>
                  <a:pt x="149937" y="479905"/>
                </a:moveTo>
                <a:cubicBezTo>
                  <a:pt x="119363" y="461090"/>
                  <a:pt x="60566" y="423460"/>
                  <a:pt x="51159" y="395238"/>
                </a:cubicBezTo>
                <a:cubicBezTo>
                  <a:pt x="41752" y="367016"/>
                  <a:pt x="84085" y="336441"/>
                  <a:pt x="93492" y="310571"/>
                </a:cubicBezTo>
                <a:cubicBezTo>
                  <a:pt x="102899" y="284701"/>
                  <a:pt x="117010" y="263534"/>
                  <a:pt x="107603" y="240016"/>
                </a:cubicBezTo>
                <a:cubicBezTo>
                  <a:pt x="98196" y="216497"/>
                  <a:pt x="53511" y="200034"/>
                  <a:pt x="37048" y="169460"/>
                </a:cubicBezTo>
                <a:cubicBezTo>
                  <a:pt x="20585" y="138886"/>
                  <a:pt x="-17045" y="84793"/>
                  <a:pt x="8825" y="56571"/>
                </a:cubicBezTo>
                <a:cubicBezTo>
                  <a:pt x="34695" y="28349"/>
                  <a:pt x="149937" y="-2225"/>
                  <a:pt x="192270" y="127"/>
                </a:cubicBezTo>
                <a:cubicBezTo>
                  <a:pt x="234603" y="2479"/>
                  <a:pt x="262825" y="70683"/>
                  <a:pt x="262825" y="70683"/>
                </a:cubicBezTo>
                <a:cubicBezTo>
                  <a:pt x="288695" y="96553"/>
                  <a:pt x="312214" y="134182"/>
                  <a:pt x="347492" y="155349"/>
                </a:cubicBezTo>
                <a:cubicBezTo>
                  <a:pt x="382770" y="176516"/>
                  <a:pt x="420399" y="188276"/>
                  <a:pt x="474492" y="197683"/>
                </a:cubicBezTo>
                <a:cubicBezTo>
                  <a:pt x="528585" y="207090"/>
                  <a:pt x="603844" y="209442"/>
                  <a:pt x="672048" y="211794"/>
                </a:cubicBezTo>
                <a:cubicBezTo>
                  <a:pt x="740252" y="214146"/>
                  <a:pt x="883714" y="211794"/>
                  <a:pt x="883714" y="211794"/>
                </a:cubicBezTo>
                <a:cubicBezTo>
                  <a:pt x="942510" y="211794"/>
                  <a:pt x="982492" y="225905"/>
                  <a:pt x="1024825" y="211794"/>
                </a:cubicBezTo>
                <a:cubicBezTo>
                  <a:pt x="1067158" y="197683"/>
                  <a:pt x="1109492" y="150645"/>
                  <a:pt x="1137714" y="127127"/>
                </a:cubicBezTo>
                <a:cubicBezTo>
                  <a:pt x="1165936" y="103608"/>
                  <a:pt x="1170641" y="84794"/>
                  <a:pt x="1194159" y="70683"/>
                </a:cubicBezTo>
                <a:cubicBezTo>
                  <a:pt x="1217677" y="56572"/>
                  <a:pt x="1248251" y="42460"/>
                  <a:pt x="1278825" y="42460"/>
                </a:cubicBezTo>
                <a:cubicBezTo>
                  <a:pt x="1309399" y="42460"/>
                  <a:pt x="1358788" y="47165"/>
                  <a:pt x="1377603" y="70683"/>
                </a:cubicBezTo>
                <a:cubicBezTo>
                  <a:pt x="1396418" y="94201"/>
                  <a:pt x="1398769" y="148293"/>
                  <a:pt x="1391714" y="183571"/>
                </a:cubicBezTo>
                <a:cubicBezTo>
                  <a:pt x="1384659" y="218849"/>
                  <a:pt x="1342325" y="254127"/>
                  <a:pt x="1335270" y="282349"/>
                </a:cubicBezTo>
                <a:cubicBezTo>
                  <a:pt x="1328215" y="310571"/>
                  <a:pt x="1337622" y="327035"/>
                  <a:pt x="1349381" y="352905"/>
                </a:cubicBezTo>
                <a:cubicBezTo>
                  <a:pt x="1361140" y="378775"/>
                  <a:pt x="1396418" y="416404"/>
                  <a:pt x="1405825" y="437571"/>
                </a:cubicBezTo>
                <a:cubicBezTo>
                  <a:pt x="1415232" y="458738"/>
                  <a:pt x="1426992" y="468146"/>
                  <a:pt x="1405825" y="479905"/>
                </a:cubicBezTo>
                <a:cubicBezTo>
                  <a:pt x="1384658" y="491664"/>
                  <a:pt x="1316455" y="512831"/>
                  <a:pt x="1278825" y="508127"/>
                </a:cubicBezTo>
                <a:cubicBezTo>
                  <a:pt x="1241195" y="503423"/>
                  <a:pt x="1210622" y="475201"/>
                  <a:pt x="1180048" y="451683"/>
                </a:cubicBezTo>
                <a:cubicBezTo>
                  <a:pt x="1149474" y="428164"/>
                  <a:pt x="1140066" y="388183"/>
                  <a:pt x="1095381" y="367016"/>
                </a:cubicBezTo>
                <a:cubicBezTo>
                  <a:pt x="1050696" y="345849"/>
                  <a:pt x="977789" y="331738"/>
                  <a:pt x="911937" y="324683"/>
                </a:cubicBezTo>
                <a:cubicBezTo>
                  <a:pt x="846085" y="317627"/>
                  <a:pt x="768474" y="327035"/>
                  <a:pt x="700270" y="324683"/>
                </a:cubicBezTo>
                <a:cubicBezTo>
                  <a:pt x="632066" y="322331"/>
                  <a:pt x="552103" y="310571"/>
                  <a:pt x="502714" y="310571"/>
                </a:cubicBezTo>
                <a:cubicBezTo>
                  <a:pt x="453325" y="310571"/>
                  <a:pt x="432159" y="312924"/>
                  <a:pt x="403937" y="324683"/>
                </a:cubicBezTo>
                <a:cubicBezTo>
                  <a:pt x="375715" y="336442"/>
                  <a:pt x="347492" y="359960"/>
                  <a:pt x="333381" y="381127"/>
                </a:cubicBezTo>
                <a:cubicBezTo>
                  <a:pt x="319270" y="402294"/>
                  <a:pt x="335733" y="430516"/>
                  <a:pt x="319270" y="451683"/>
                </a:cubicBezTo>
                <a:cubicBezTo>
                  <a:pt x="302807" y="472850"/>
                  <a:pt x="262825" y="505775"/>
                  <a:pt x="234603" y="508127"/>
                </a:cubicBezTo>
                <a:cubicBezTo>
                  <a:pt x="206381" y="510479"/>
                  <a:pt x="180511" y="498720"/>
                  <a:pt x="149937" y="479905"/>
                </a:cubicBezTo>
                <a:close/>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Freeform 68"/>
          <p:cNvSpPr/>
          <p:nvPr/>
        </p:nvSpPr>
        <p:spPr>
          <a:xfrm>
            <a:off x="6467442" y="5787301"/>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Freeform 69"/>
          <p:cNvSpPr/>
          <p:nvPr/>
        </p:nvSpPr>
        <p:spPr>
          <a:xfrm>
            <a:off x="7310771" y="5517372"/>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Freeform 70"/>
          <p:cNvSpPr/>
          <p:nvPr/>
        </p:nvSpPr>
        <p:spPr>
          <a:xfrm>
            <a:off x="7069506" y="5988669"/>
            <a:ext cx="372444" cy="316234"/>
          </a:xfrm>
          <a:custGeom>
            <a:avLst/>
            <a:gdLst>
              <a:gd name="connsiteX0" fmla="*/ 217222 w 880666"/>
              <a:gd name="connsiteY0" fmla="*/ 848542 h 854331"/>
              <a:gd name="connsiteX1" fmla="*/ 513555 w 880666"/>
              <a:gd name="connsiteY1" fmla="*/ 848542 h 854331"/>
              <a:gd name="connsiteX2" fmla="*/ 725222 w 880666"/>
              <a:gd name="connsiteY2" fmla="*/ 834431 h 854331"/>
              <a:gd name="connsiteX3" fmla="*/ 697000 w 880666"/>
              <a:gd name="connsiteY3" fmla="*/ 777986 h 854331"/>
              <a:gd name="connsiteX4" fmla="*/ 598222 w 880666"/>
              <a:gd name="connsiteY4" fmla="*/ 777986 h 854331"/>
              <a:gd name="connsiteX5" fmla="*/ 682889 w 880666"/>
              <a:gd name="connsiteY5" fmla="*/ 721542 h 854331"/>
              <a:gd name="connsiteX6" fmla="*/ 824000 w 880666"/>
              <a:gd name="connsiteY6" fmla="*/ 608653 h 854331"/>
              <a:gd name="connsiteX7" fmla="*/ 880444 w 880666"/>
              <a:gd name="connsiteY7" fmla="*/ 382875 h 854331"/>
              <a:gd name="connsiteX8" fmla="*/ 838111 w 880666"/>
              <a:gd name="connsiteY8" fmla="*/ 227653 h 854331"/>
              <a:gd name="connsiteX9" fmla="*/ 711111 w 880666"/>
              <a:gd name="connsiteY9" fmla="*/ 58319 h 854331"/>
              <a:gd name="connsiteX10" fmla="*/ 358333 w 880666"/>
              <a:gd name="connsiteY10" fmla="*/ 1875 h 854331"/>
              <a:gd name="connsiteX11" fmla="*/ 62000 w 880666"/>
              <a:gd name="connsiteY11" fmla="*/ 30097 h 854331"/>
              <a:gd name="connsiteX12" fmla="*/ 5555 w 880666"/>
              <a:gd name="connsiteY12" fmla="*/ 185319 h 854331"/>
              <a:gd name="connsiteX13" fmla="*/ 19666 w 880666"/>
              <a:gd name="connsiteY13" fmla="*/ 425208 h 854331"/>
              <a:gd name="connsiteX14" fmla="*/ 160778 w 880666"/>
              <a:gd name="connsiteY14" fmla="*/ 622764 h 854331"/>
              <a:gd name="connsiteX15" fmla="*/ 259555 w 880666"/>
              <a:gd name="connsiteY15" fmla="*/ 693319 h 854331"/>
              <a:gd name="connsiteX16" fmla="*/ 358333 w 880666"/>
              <a:gd name="connsiteY16" fmla="*/ 749764 h 854331"/>
              <a:gd name="connsiteX17" fmla="*/ 259555 w 880666"/>
              <a:gd name="connsiteY17" fmla="*/ 777986 h 854331"/>
              <a:gd name="connsiteX18" fmla="*/ 217222 w 880666"/>
              <a:gd name="connsiteY18" fmla="*/ 848542 h 854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0666" h="854331">
                <a:moveTo>
                  <a:pt x="217222" y="848542"/>
                </a:moveTo>
                <a:cubicBezTo>
                  <a:pt x="259555" y="860301"/>
                  <a:pt x="428888" y="850894"/>
                  <a:pt x="513555" y="848542"/>
                </a:cubicBezTo>
                <a:cubicBezTo>
                  <a:pt x="598222" y="846190"/>
                  <a:pt x="694648" y="846190"/>
                  <a:pt x="725222" y="834431"/>
                </a:cubicBezTo>
                <a:cubicBezTo>
                  <a:pt x="755796" y="822672"/>
                  <a:pt x="718167" y="787393"/>
                  <a:pt x="697000" y="777986"/>
                </a:cubicBezTo>
                <a:cubicBezTo>
                  <a:pt x="675833" y="768579"/>
                  <a:pt x="600574" y="787393"/>
                  <a:pt x="598222" y="777986"/>
                </a:cubicBezTo>
                <a:cubicBezTo>
                  <a:pt x="595870" y="768579"/>
                  <a:pt x="645259" y="749764"/>
                  <a:pt x="682889" y="721542"/>
                </a:cubicBezTo>
                <a:cubicBezTo>
                  <a:pt x="720519" y="693320"/>
                  <a:pt x="791074" y="665097"/>
                  <a:pt x="824000" y="608653"/>
                </a:cubicBezTo>
                <a:cubicBezTo>
                  <a:pt x="856926" y="552208"/>
                  <a:pt x="878092" y="446375"/>
                  <a:pt x="880444" y="382875"/>
                </a:cubicBezTo>
                <a:cubicBezTo>
                  <a:pt x="882796" y="319375"/>
                  <a:pt x="866333" y="281746"/>
                  <a:pt x="838111" y="227653"/>
                </a:cubicBezTo>
                <a:cubicBezTo>
                  <a:pt x="809889" y="173560"/>
                  <a:pt x="791074" y="95949"/>
                  <a:pt x="711111" y="58319"/>
                </a:cubicBezTo>
                <a:cubicBezTo>
                  <a:pt x="631148" y="20689"/>
                  <a:pt x="466518" y="6579"/>
                  <a:pt x="358333" y="1875"/>
                </a:cubicBezTo>
                <a:cubicBezTo>
                  <a:pt x="250148" y="-2829"/>
                  <a:pt x="120796" y="-477"/>
                  <a:pt x="62000" y="30097"/>
                </a:cubicBezTo>
                <a:cubicBezTo>
                  <a:pt x="3204" y="60671"/>
                  <a:pt x="12611" y="119467"/>
                  <a:pt x="5555" y="185319"/>
                </a:cubicBezTo>
                <a:cubicBezTo>
                  <a:pt x="-1501" y="251171"/>
                  <a:pt x="-6204" y="352301"/>
                  <a:pt x="19666" y="425208"/>
                </a:cubicBezTo>
                <a:cubicBezTo>
                  <a:pt x="45536" y="498115"/>
                  <a:pt x="120797" y="578079"/>
                  <a:pt x="160778" y="622764"/>
                </a:cubicBezTo>
                <a:cubicBezTo>
                  <a:pt x="200759" y="667449"/>
                  <a:pt x="226629" y="672152"/>
                  <a:pt x="259555" y="693319"/>
                </a:cubicBezTo>
                <a:cubicBezTo>
                  <a:pt x="292481" y="714486"/>
                  <a:pt x="358333" y="735653"/>
                  <a:pt x="358333" y="749764"/>
                </a:cubicBezTo>
                <a:cubicBezTo>
                  <a:pt x="358333" y="763875"/>
                  <a:pt x="280722" y="768579"/>
                  <a:pt x="259555" y="777986"/>
                </a:cubicBezTo>
                <a:cubicBezTo>
                  <a:pt x="238388" y="787393"/>
                  <a:pt x="174889" y="836783"/>
                  <a:pt x="217222" y="848542"/>
                </a:cubicBez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Freeform 72"/>
          <p:cNvSpPr/>
          <p:nvPr/>
        </p:nvSpPr>
        <p:spPr>
          <a:xfrm>
            <a:off x="6897367" y="4428343"/>
            <a:ext cx="579566" cy="315538"/>
          </a:xfrm>
          <a:custGeom>
            <a:avLst/>
            <a:gdLst>
              <a:gd name="connsiteX0" fmla="*/ 57455 w 1090216"/>
              <a:gd name="connsiteY0" fmla="*/ 493889 h 493889"/>
              <a:gd name="connsiteX1" fmla="*/ 15121 w 1090216"/>
              <a:gd name="connsiteY1" fmla="*/ 352777 h 493889"/>
              <a:gd name="connsiteX2" fmla="*/ 57455 w 1090216"/>
              <a:gd name="connsiteY2" fmla="*/ 310444 h 493889"/>
              <a:gd name="connsiteX3" fmla="*/ 593677 w 1090216"/>
              <a:gd name="connsiteY3" fmla="*/ 282222 h 493889"/>
              <a:gd name="connsiteX4" fmla="*/ 650121 w 1090216"/>
              <a:gd name="connsiteY4" fmla="*/ 141111 h 493889"/>
              <a:gd name="connsiteX5" fmla="*/ 621899 w 1090216"/>
              <a:gd name="connsiteY5" fmla="*/ 0 h 493889"/>
              <a:gd name="connsiteX6" fmla="*/ 720677 w 1090216"/>
              <a:gd name="connsiteY6" fmla="*/ 0 h 493889"/>
              <a:gd name="connsiteX7" fmla="*/ 734788 w 1090216"/>
              <a:gd name="connsiteY7" fmla="*/ 141111 h 493889"/>
              <a:gd name="connsiteX8" fmla="*/ 763010 w 1090216"/>
              <a:gd name="connsiteY8" fmla="*/ 225777 h 493889"/>
              <a:gd name="connsiteX9" fmla="*/ 904121 w 1090216"/>
              <a:gd name="connsiteY9" fmla="*/ 127000 h 493889"/>
              <a:gd name="connsiteX10" fmla="*/ 1045232 w 1090216"/>
              <a:gd name="connsiteY10" fmla="*/ 84666 h 493889"/>
              <a:gd name="connsiteX11" fmla="*/ 1087566 w 1090216"/>
              <a:gd name="connsiteY11" fmla="*/ 211666 h 493889"/>
              <a:gd name="connsiteX12" fmla="*/ 1059343 w 1090216"/>
              <a:gd name="connsiteY12" fmla="*/ 282222 h 493889"/>
              <a:gd name="connsiteX13" fmla="*/ 847677 w 1090216"/>
              <a:gd name="connsiteY13" fmla="*/ 324555 h 493889"/>
              <a:gd name="connsiteX14" fmla="*/ 678343 w 1090216"/>
              <a:gd name="connsiteY14" fmla="*/ 395111 h 493889"/>
              <a:gd name="connsiteX15" fmla="*/ 494899 w 1090216"/>
              <a:gd name="connsiteY15" fmla="*/ 423333 h 493889"/>
              <a:gd name="connsiteX16" fmla="*/ 57455 w 1090216"/>
              <a:gd name="connsiteY16" fmla="*/ 493889 h 49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0216" h="493889">
                <a:moveTo>
                  <a:pt x="57455" y="493889"/>
                </a:moveTo>
                <a:cubicBezTo>
                  <a:pt x="36288" y="438620"/>
                  <a:pt x="15121" y="383351"/>
                  <a:pt x="15121" y="352777"/>
                </a:cubicBezTo>
                <a:cubicBezTo>
                  <a:pt x="15121" y="322203"/>
                  <a:pt x="-38971" y="322203"/>
                  <a:pt x="57455" y="310444"/>
                </a:cubicBezTo>
                <a:cubicBezTo>
                  <a:pt x="153881" y="298685"/>
                  <a:pt x="494899" y="310444"/>
                  <a:pt x="593677" y="282222"/>
                </a:cubicBezTo>
                <a:cubicBezTo>
                  <a:pt x="692455" y="254000"/>
                  <a:pt x="645417" y="188148"/>
                  <a:pt x="650121" y="141111"/>
                </a:cubicBezTo>
                <a:cubicBezTo>
                  <a:pt x="654825" y="94074"/>
                  <a:pt x="610140" y="23518"/>
                  <a:pt x="621899" y="0"/>
                </a:cubicBezTo>
                <a:cubicBezTo>
                  <a:pt x="633658" y="-23518"/>
                  <a:pt x="701862" y="-23518"/>
                  <a:pt x="720677" y="0"/>
                </a:cubicBezTo>
                <a:cubicBezTo>
                  <a:pt x="739492" y="23518"/>
                  <a:pt x="727733" y="103481"/>
                  <a:pt x="734788" y="141111"/>
                </a:cubicBezTo>
                <a:cubicBezTo>
                  <a:pt x="741844" y="178740"/>
                  <a:pt x="734788" y="228129"/>
                  <a:pt x="763010" y="225777"/>
                </a:cubicBezTo>
                <a:cubicBezTo>
                  <a:pt x="791232" y="223425"/>
                  <a:pt x="857084" y="150519"/>
                  <a:pt x="904121" y="127000"/>
                </a:cubicBezTo>
                <a:cubicBezTo>
                  <a:pt x="951158" y="103481"/>
                  <a:pt x="1014658" y="70555"/>
                  <a:pt x="1045232" y="84666"/>
                </a:cubicBezTo>
                <a:cubicBezTo>
                  <a:pt x="1075806" y="98777"/>
                  <a:pt x="1085214" y="178740"/>
                  <a:pt x="1087566" y="211666"/>
                </a:cubicBezTo>
                <a:cubicBezTo>
                  <a:pt x="1089918" y="244592"/>
                  <a:pt x="1099325" y="263407"/>
                  <a:pt x="1059343" y="282222"/>
                </a:cubicBezTo>
                <a:cubicBezTo>
                  <a:pt x="1019362" y="301037"/>
                  <a:pt x="911177" y="305740"/>
                  <a:pt x="847677" y="324555"/>
                </a:cubicBezTo>
                <a:cubicBezTo>
                  <a:pt x="784177" y="343370"/>
                  <a:pt x="737139" y="378648"/>
                  <a:pt x="678343" y="395111"/>
                </a:cubicBezTo>
                <a:cubicBezTo>
                  <a:pt x="619547" y="411574"/>
                  <a:pt x="494899" y="423333"/>
                  <a:pt x="494899" y="423333"/>
                </a:cubicBezTo>
                <a:lnTo>
                  <a:pt x="57455" y="493889"/>
                </a:ln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Freeform 73"/>
          <p:cNvSpPr/>
          <p:nvPr/>
        </p:nvSpPr>
        <p:spPr>
          <a:xfrm>
            <a:off x="6469689" y="5006623"/>
            <a:ext cx="579566" cy="315538"/>
          </a:xfrm>
          <a:custGeom>
            <a:avLst/>
            <a:gdLst>
              <a:gd name="connsiteX0" fmla="*/ 57455 w 1090216"/>
              <a:gd name="connsiteY0" fmla="*/ 493889 h 493889"/>
              <a:gd name="connsiteX1" fmla="*/ 15121 w 1090216"/>
              <a:gd name="connsiteY1" fmla="*/ 352777 h 493889"/>
              <a:gd name="connsiteX2" fmla="*/ 57455 w 1090216"/>
              <a:gd name="connsiteY2" fmla="*/ 310444 h 493889"/>
              <a:gd name="connsiteX3" fmla="*/ 593677 w 1090216"/>
              <a:gd name="connsiteY3" fmla="*/ 282222 h 493889"/>
              <a:gd name="connsiteX4" fmla="*/ 650121 w 1090216"/>
              <a:gd name="connsiteY4" fmla="*/ 141111 h 493889"/>
              <a:gd name="connsiteX5" fmla="*/ 621899 w 1090216"/>
              <a:gd name="connsiteY5" fmla="*/ 0 h 493889"/>
              <a:gd name="connsiteX6" fmla="*/ 720677 w 1090216"/>
              <a:gd name="connsiteY6" fmla="*/ 0 h 493889"/>
              <a:gd name="connsiteX7" fmla="*/ 734788 w 1090216"/>
              <a:gd name="connsiteY7" fmla="*/ 141111 h 493889"/>
              <a:gd name="connsiteX8" fmla="*/ 763010 w 1090216"/>
              <a:gd name="connsiteY8" fmla="*/ 225777 h 493889"/>
              <a:gd name="connsiteX9" fmla="*/ 904121 w 1090216"/>
              <a:gd name="connsiteY9" fmla="*/ 127000 h 493889"/>
              <a:gd name="connsiteX10" fmla="*/ 1045232 w 1090216"/>
              <a:gd name="connsiteY10" fmla="*/ 84666 h 493889"/>
              <a:gd name="connsiteX11" fmla="*/ 1087566 w 1090216"/>
              <a:gd name="connsiteY11" fmla="*/ 211666 h 493889"/>
              <a:gd name="connsiteX12" fmla="*/ 1059343 w 1090216"/>
              <a:gd name="connsiteY12" fmla="*/ 282222 h 493889"/>
              <a:gd name="connsiteX13" fmla="*/ 847677 w 1090216"/>
              <a:gd name="connsiteY13" fmla="*/ 324555 h 493889"/>
              <a:gd name="connsiteX14" fmla="*/ 678343 w 1090216"/>
              <a:gd name="connsiteY14" fmla="*/ 395111 h 493889"/>
              <a:gd name="connsiteX15" fmla="*/ 494899 w 1090216"/>
              <a:gd name="connsiteY15" fmla="*/ 423333 h 493889"/>
              <a:gd name="connsiteX16" fmla="*/ 57455 w 1090216"/>
              <a:gd name="connsiteY16" fmla="*/ 493889 h 493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90216" h="493889">
                <a:moveTo>
                  <a:pt x="57455" y="493889"/>
                </a:moveTo>
                <a:cubicBezTo>
                  <a:pt x="36288" y="438620"/>
                  <a:pt x="15121" y="383351"/>
                  <a:pt x="15121" y="352777"/>
                </a:cubicBezTo>
                <a:cubicBezTo>
                  <a:pt x="15121" y="322203"/>
                  <a:pt x="-38971" y="322203"/>
                  <a:pt x="57455" y="310444"/>
                </a:cubicBezTo>
                <a:cubicBezTo>
                  <a:pt x="153881" y="298685"/>
                  <a:pt x="494899" y="310444"/>
                  <a:pt x="593677" y="282222"/>
                </a:cubicBezTo>
                <a:cubicBezTo>
                  <a:pt x="692455" y="254000"/>
                  <a:pt x="645417" y="188148"/>
                  <a:pt x="650121" y="141111"/>
                </a:cubicBezTo>
                <a:cubicBezTo>
                  <a:pt x="654825" y="94074"/>
                  <a:pt x="610140" y="23518"/>
                  <a:pt x="621899" y="0"/>
                </a:cubicBezTo>
                <a:cubicBezTo>
                  <a:pt x="633658" y="-23518"/>
                  <a:pt x="701862" y="-23518"/>
                  <a:pt x="720677" y="0"/>
                </a:cubicBezTo>
                <a:cubicBezTo>
                  <a:pt x="739492" y="23518"/>
                  <a:pt x="727733" y="103481"/>
                  <a:pt x="734788" y="141111"/>
                </a:cubicBezTo>
                <a:cubicBezTo>
                  <a:pt x="741844" y="178740"/>
                  <a:pt x="734788" y="228129"/>
                  <a:pt x="763010" y="225777"/>
                </a:cubicBezTo>
                <a:cubicBezTo>
                  <a:pt x="791232" y="223425"/>
                  <a:pt x="857084" y="150519"/>
                  <a:pt x="904121" y="127000"/>
                </a:cubicBezTo>
                <a:cubicBezTo>
                  <a:pt x="951158" y="103481"/>
                  <a:pt x="1014658" y="70555"/>
                  <a:pt x="1045232" y="84666"/>
                </a:cubicBezTo>
                <a:cubicBezTo>
                  <a:pt x="1075806" y="98777"/>
                  <a:pt x="1085214" y="178740"/>
                  <a:pt x="1087566" y="211666"/>
                </a:cubicBezTo>
                <a:cubicBezTo>
                  <a:pt x="1089918" y="244592"/>
                  <a:pt x="1099325" y="263407"/>
                  <a:pt x="1059343" y="282222"/>
                </a:cubicBezTo>
                <a:cubicBezTo>
                  <a:pt x="1019362" y="301037"/>
                  <a:pt x="911177" y="305740"/>
                  <a:pt x="847677" y="324555"/>
                </a:cubicBezTo>
                <a:cubicBezTo>
                  <a:pt x="784177" y="343370"/>
                  <a:pt x="737139" y="378648"/>
                  <a:pt x="678343" y="395111"/>
                </a:cubicBezTo>
                <a:cubicBezTo>
                  <a:pt x="619547" y="411574"/>
                  <a:pt x="494899" y="423333"/>
                  <a:pt x="494899" y="423333"/>
                </a:cubicBezTo>
                <a:lnTo>
                  <a:pt x="57455" y="493889"/>
                </a:lnTo>
                <a:close/>
              </a:path>
            </a:pathLst>
          </a:custGeom>
          <a:solidFill>
            <a:srgbClr val="FF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IMG_30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361" y="279332"/>
            <a:ext cx="4519178" cy="6025571"/>
          </a:xfrm>
          <a:prstGeom prst="rect">
            <a:avLst/>
          </a:prstGeom>
        </p:spPr>
      </p:pic>
      <p:cxnSp>
        <p:nvCxnSpPr>
          <p:cNvPr id="12" name="Straight Connector 11"/>
          <p:cNvCxnSpPr/>
          <p:nvPr/>
        </p:nvCxnSpPr>
        <p:spPr>
          <a:xfrm flipV="1">
            <a:off x="4318000" y="1406407"/>
            <a:ext cx="2074333" cy="53697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134556" y="2403593"/>
            <a:ext cx="2257777" cy="65851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4134556" y="3400777"/>
            <a:ext cx="2292708" cy="27205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H="1" flipV="1">
            <a:off x="4134556" y="4249698"/>
            <a:ext cx="2257778" cy="14826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3993444" y="4981223"/>
            <a:ext cx="2398889" cy="39511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3386667" y="5949526"/>
            <a:ext cx="3005666" cy="44280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4318000" y="423333"/>
            <a:ext cx="2074333" cy="802102"/>
          </a:xfrm>
          <a:prstGeom prst="line">
            <a:avLst/>
          </a:prstGeom>
          <a:ln>
            <a:solidFill>
              <a:srgbClr val="00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658142"/>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4835</TotalTime>
  <Words>2761</Words>
  <Application>Microsoft Macintosh PowerPoint</Application>
  <PresentationFormat>On-screen Show (4:3)</PresentationFormat>
  <Paragraphs>195</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PowerPoint Presentation</vt:lpstr>
      <vt:lpstr>Materials</vt:lpstr>
      <vt:lpstr>PowerPoint Presentation</vt:lpstr>
      <vt:lpstr>PowerPoint Presentation</vt:lpstr>
      <vt:lpstr>The Rock Cycle</vt:lpstr>
      <vt:lpstr>The Rock Cycle</vt:lpstr>
      <vt:lpstr>PowerPoint Presentation</vt:lpstr>
      <vt:lpstr>Sediment ID Table</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Maloney</dc:creator>
  <cp:lastModifiedBy>Jillian Maloney</cp:lastModifiedBy>
  <cp:revision>58</cp:revision>
  <dcterms:created xsi:type="dcterms:W3CDTF">2012-11-26T03:19:20Z</dcterms:created>
  <dcterms:modified xsi:type="dcterms:W3CDTF">2013-05-16T20:17:02Z</dcterms:modified>
</cp:coreProperties>
</file>