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9" r:id="rId1"/>
  </p:sldMasterIdLst>
  <p:notesMasterIdLst>
    <p:notesMasterId r:id="rId24"/>
  </p:notesMasterIdLst>
  <p:sldIdLst>
    <p:sldId id="298" r:id="rId2"/>
    <p:sldId id="295" r:id="rId3"/>
    <p:sldId id="293" r:id="rId4"/>
    <p:sldId id="280" r:id="rId5"/>
    <p:sldId id="261" r:id="rId6"/>
    <p:sldId id="273" r:id="rId7"/>
    <p:sldId id="296" r:id="rId8"/>
    <p:sldId id="297" r:id="rId9"/>
    <p:sldId id="283" r:id="rId10"/>
    <p:sldId id="282" r:id="rId11"/>
    <p:sldId id="300" r:id="rId12"/>
    <p:sldId id="299" r:id="rId13"/>
    <p:sldId id="264" r:id="rId14"/>
    <p:sldId id="284" r:id="rId15"/>
    <p:sldId id="259" r:id="rId16"/>
    <p:sldId id="285" r:id="rId17"/>
    <p:sldId id="286" r:id="rId18"/>
    <p:sldId id="287" r:id="rId19"/>
    <p:sldId id="277" r:id="rId20"/>
    <p:sldId id="279" r:id="rId21"/>
    <p:sldId id="274" r:id="rId22"/>
    <p:sldId id="276"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20" autoAdjust="0"/>
    <p:restoredTop sz="69589" autoAdjust="0"/>
  </p:normalViewPr>
  <p:slideViewPr>
    <p:cSldViewPr snapToGrid="0" snapToObjects="1">
      <p:cViewPr>
        <p:scale>
          <a:sx n="105" d="100"/>
          <a:sy n="105" d="100"/>
        </p:scale>
        <p:origin x="-1552" y="-728"/>
      </p:cViewPr>
      <p:guideLst>
        <p:guide orient="horz" pos="2160"/>
        <p:guide pos="2880"/>
      </p:guideLst>
    </p:cSldViewPr>
  </p:slideViewPr>
  <p:notesTextViewPr>
    <p:cViewPr>
      <p:scale>
        <a:sx n="110" d="100"/>
        <a:sy n="110" d="100"/>
      </p:scale>
      <p:origin x="0" y="3024"/>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19DE1E-9392-134F-8586-0294AF902F67}" type="datetimeFigureOut">
              <a:rPr lang="en-US" smtClean="0"/>
              <a:t>5/17/13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21731E-F90F-854A-8396-751EFBE6616D}" type="slidenum">
              <a:rPr lang="en-US" smtClean="0"/>
              <a:t>‹#›</a:t>
            </a:fld>
            <a:endParaRPr lang="en-US"/>
          </a:p>
        </p:txBody>
      </p:sp>
    </p:spTree>
    <p:extLst>
      <p:ext uri="{BB962C8B-B14F-4D97-AF65-F5344CB8AC3E}">
        <p14:creationId xmlns:p14="http://schemas.microsoft.com/office/powerpoint/2010/main" val="301956594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 slide is for the</a:t>
            </a:r>
            <a:r>
              <a:rPr lang="en-US" i="1" baseline="0" dirty="0" smtClean="0"/>
              <a:t> instructor</a:t>
            </a:r>
            <a:endParaRPr lang="en-US" i="1" dirty="0" smtClean="0"/>
          </a:p>
          <a:p>
            <a:r>
              <a:rPr lang="en-US" b="1" dirty="0" smtClean="0"/>
              <a:t>AUTHORS: </a:t>
            </a:r>
            <a:r>
              <a:rPr lang="en-US" dirty="0" smtClean="0"/>
              <a:t>Jillian Maloney, Scripps Institution</a:t>
            </a:r>
            <a:r>
              <a:rPr lang="en-US" baseline="0" dirty="0" smtClean="0"/>
              <a:t> of Oceanography and Jerry Ruiz, Dana Middle School, San Diego, CA</a:t>
            </a:r>
          </a:p>
          <a:p>
            <a:endParaRPr lang="en-US" baseline="0" dirty="0" smtClean="0"/>
          </a:p>
          <a:p>
            <a:pPr>
              <a:lnSpc>
                <a:spcPct val="80000"/>
              </a:lnSpc>
            </a:pPr>
            <a:r>
              <a:rPr lang="en-US" sz="1200" b="1" dirty="0" smtClean="0">
                <a:ea typeface="ＭＳ Ｐゴシック" charset="0"/>
                <a:cs typeface="ＭＳ Ｐゴシック" charset="0"/>
              </a:rPr>
              <a:t>WHY:  </a:t>
            </a:r>
            <a:r>
              <a:rPr lang="en-US" sz="1200" dirty="0" smtClean="0">
                <a:ea typeface="ＭＳ Ｐゴシック" charset="0"/>
                <a:cs typeface="ＭＳ Ｐゴシック" charset="0"/>
              </a:rPr>
              <a:t>Geologists study layers</a:t>
            </a:r>
            <a:r>
              <a:rPr lang="en-US" sz="1200" baseline="0" dirty="0" smtClean="0">
                <a:ea typeface="ＭＳ Ｐゴシック" charset="0"/>
                <a:cs typeface="ＭＳ Ｐゴシック" charset="0"/>
              </a:rPr>
              <a:t> of rocks to learn how the environments of earth have changed through time. This branch of geology is known as stratigraphy. Based on the characteristics of sedimentary rocks, including grain size, rounding, fossils, and geochemistry, geologists can infer information about the environment where the rock was formed. In this way we can learn about ancient climates, prehistoric animals, and past tectonic movements of earth’s lithosphere (hard outer shell).</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SUMMARY: </a:t>
            </a:r>
            <a:r>
              <a:rPr lang="en-US" sz="1200" dirty="0" smtClean="0">
                <a:ea typeface="ＭＳ Ｐゴシック" charset="0"/>
                <a:cs typeface="ＭＳ Ｐゴシック" charset="0"/>
              </a:rPr>
              <a:t>Students will act</a:t>
            </a:r>
            <a:r>
              <a:rPr lang="en-US" sz="1200" baseline="0" dirty="0" smtClean="0">
                <a:ea typeface="ＭＳ Ｐゴシック" charset="0"/>
                <a:cs typeface="ＭＳ Ｐゴシック" charset="0"/>
              </a:rPr>
              <a:t> as geologists, collecting evidence from rock layers in the cliff pictured in this slide. They’ll compile the evidence into a stratigraphic column, which is a graphical representation of rock layers that geologists use to describe rocks they study in the field. This is a complex lesson, with many parts, but will give students the experience of how geologists actually look at and learn from sedimentary rocks.</a:t>
            </a: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dirty="0" smtClean="0">
                <a:ea typeface="ＭＳ Ｐゴシック" charset="0"/>
                <a:cs typeface="ＭＳ Ｐゴシック" charset="0"/>
              </a:rPr>
              <a:t>Credits given on each individual</a:t>
            </a:r>
            <a:r>
              <a:rPr lang="en-US" sz="1200" baseline="0" dirty="0" smtClean="0">
                <a:ea typeface="ＭＳ Ｐゴシック" charset="0"/>
                <a:cs typeface="ＭＳ Ｐゴシック" charset="0"/>
              </a:rPr>
              <a:t> slide.</a:t>
            </a:r>
          </a:p>
          <a:p>
            <a:pPr marL="0" marR="0" indent="0" algn="l" defTabSz="457200" rtl="0" eaLnBrk="1" fontAlgn="auto" latinLnBrk="0" hangingPunct="1">
              <a:lnSpc>
                <a:spcPct val="80000"/>
              </a:lnSpc>
              <a:spcBef>
                <a:spcPts val="0"/>
              </a:spcBef>
              <a:spcAft>
                <a:spcPts val="0"/>
              </a:spcAft>
              <a:buClrTx/>
              <a:buSzTx/>
              <a:buFontTx/>
              <a:buNone/>
              <a:tabLst/>
              <a:defRPr/>
            </a:pPr>
            <a:endParaRPr lang="en-US" dirty="0" smtClean="0"/>
          </a:p>
          <a:p>
            <a:pPr>
              <a:lnSpc>
                <a:spcPct val="80000"/>
              </a:lnSpc>
            </a:pPr>
            <a:r>
              <a:rPr lang="en-US" sz="1200" b="1" dirty="0" smtClean="0">
                <a:ea typeface="ＭＳ Ｐゴシック" charset="0"/>
                <a:cs typeface="ＭＳ Ｐゴシック" charset="0"/>
              </a:rPr>
              <a:t>WEBSITES USED IN THIS PRESENTATION: </a:t>
            </a:r>
            <a:r>
              <a:rPr lang="en-US" sz="1200" dirty="0" smtClean="0">
                <a:ea typeface="ＭＳ Ｐゴシック" charset="0"/>
                <a:cs typeface="ＭＳ Ｐゴシック" charset="0"/>
              </a:rPr>
              <a:t>NA</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ADDITIONAL READING:  </a:t>
            </a:r>
            <a:r>
              <a:rPr lang="en-US" sz="1200" dirty="0" smtClean="0">
                <a:ea typeface="ＭＳ Ｐゴシック" charset="0"/>
                <a:cs typeface="ＭＳ Ｐゴシック" charset="0"/>
              </a:rPr>
              <a:t>	Here are links to more information on the rock formations</a:t>
            </a:r>
            <a:r>
              <a:rPr lang="en-US" sz="1200" baseline="0" dirty="0" smtClean="0">
                <a:ea typeface="ＭＳ Ｐゴシック" charset="0"/>
                <a:cs typeface="ＭＳ Ｐゴシック" charset="0"/>
              </a:rPr>
              <a:t> seen in the cliff and used in this lesson:</a:t>
            </a:r>
            <a:endParaRPr lang="en-US" sz="1200" dirty="0" smtClean="0">
              <a:ea typeface="ＭＳ Ｐゴシック" charset="0"/>
              <a:cs typeface="ＭＳ Ｐゴシック" charset="0"/>
            </a:endParaRPr>
          </a:p>
          <a:p>
            <a:pPr>
              <a:lnSpc>
                <a:spcPct val="80000"/>
              </a:lnSpc>
            </a:pPr>
            <a:r>
              <a:rPr lang="en-US" sz="1200" baseline="0" dirty="0" smtClean="0">
                <a:ea typeface="ＭＳ Ｐゴシック" charset="0"/>
                <a:cs typeface="ＭＳ Ｐゴシック" charset="0"/>
              </a:rPr>
              <a:t>				Ardath Shale - http://</a:t>
            </a:r>
            <a:r>
              <a:rPr lang="en-US" sz="1200" baseline="0" dirty="0" err="1" smtClean="0">
                <a:ea typeface="ＭＳ Ｐゴシック" charset="0"/>
                <a:cs typeface="ＭＳ Ｐゴシック" charset="0"/>
              </a:rPr>
              <a:t>www.geology.sdsu.edu</a:t>
            </a:r>
            <a:r>
              <a:rPr lang="en-US" sz="1200" baseline="0" dirty="0" smtClean="0">
                <a:ea typeface="ＭＳ Ｐゴシック" charset="0"/>
                <a:cs typeface="ＭＳ Ｐゴシック" charset="0"/>
              </a:rPr>
              <a:t>/</a:t>
            </a:r>
            <a:r>
              <a:rPr lang="en-US" sz="1200" baseline="0" dirty="0" err="1" smtClean="0">
                <a:ea typeface="ＭＳ Ｐゴシック" charset="0"/>
                <a:cs typeface="ＭＳ Ｐゴシック" charset="0"/>
              </a:rPr>
              <a:t>localgeology</a:t>
            </a:r>
            <a:r>
              <a:rPr lang="en-US" sz="1200" baseline="0" dirty="0" smtClean="0">
                <a:ea typeface="ＭＳ Ｐゴシック" charset="0"/>
                <a:cs typeface="ＭＳ Ｐゴシック" charset="0"/>
              </a:rPr>
              <a:t>/formations/</a:t>
            </a:r>
            <a:r>
              <a:rPr lang="en-US" sz="1200" baseline="0" dirty="0" err="1" smtClean="0">
                <a:ea typeface="ＭＳ Ｐゴシック" charset="0"/>
                <a:cs typeface="ＭＳ Ｐゴシック" charset="0"/>
              </a:rPr>
              <a:t>ardath_shale.html</a:t>
            </a:r>
            <a:endParaRPr lang="en-US" sz="1200"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aseline="0" dirty="0" smtClean="0">
                <a:ea typeface="ＭＳ Ｐゴシック" charset="0"/>
                <a:cs typeface="ＭＳ Ｐゴシック" charset="0"/>
              </a:rPr>
              <a:t>				Scripps Formation - http://</a:t>
            </a:r>
            <a:r>
              <a:rPr lang="en-US" sz="1200" baseline="0" dirty="0" err="1" smtClean="0">
                <a:ea typeface="ＭＳ Ｐゴシック" charset="0"/>
                <a:cs typeface="ＭＳ Ｐゴシック" charset="0"/>
              </a:rPr>
              <a:t>www.geology.sdsu.edu</a:t>
            </a:r>
            <a:r>
              <a:rPr lang="en-US" sz="1200" baseline="0" dirty="0" smtClean="0">
                <a:ea typeface="ＭＳ Ｐゴシック" charset="0"/>
                <a:cs typeface="ＭＳ Ｐゴシック" charset="0"/>
              </a:rPr>
              <a:t>/</a:t>
            </a:r>
            <a:r>
              <a:rPr lang="en-US" sz="1200" baseline="0" dirty="0" err="1" smtClean="0">
                <a:ea typeface="ＭＳ Ｐゴシック" charset="0"/>
                <a:cs typeface="ＭＳ Ｐゴシック" charset="0"/>
              </a:rPr>
              <a:t>localgeology</a:t>
            </a:r>
            <a:r>
              <a:rPr lang="en-US" sz="1200" baseline="0" dirty="0" smtClean="0">
                <a:ea typeface="ＭＳ Ｐゴシック" charset="0"/>
                <a:cs typeface="ＭＳ Ｐゴシック" charset="0"/>
              </a:rPr>
              <a:t>/formations/</a:t>
            </a:r>
            <a:r>
              <a:rPr lang="en-US" sz="1200" baseline="0" dirty="0" err="1" smtClean="0">
                <a:ea typeface="ＭＳ Ｐゴシック" charset="0"/>
                <a:cs typeface="ＭＳ Ｐゴシック" charset="0"/>
              </a:rPr>
              <a:t>scripps_formation.html</a:t>
            </a:r>
            <a:endParaRPr lang="en-US" sz="1200"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CONTEXT FOR USE: </a:t>
            </a:r>
            <a:r>
              <a:rPr lang="en-US" sz="1200" dirty="0" smtClean="0">
                <a:ea typeface="ＭＳ Ｐゴシック" charset="0"/>
                <a:cs typeface="ＭＳ Ｐゴシック" charset="0"/>
              </a:rPr>
              <a:t>This lesson was designed for a 6th grade science class and is lesson 5 of 7 in a unit on “Sedimentary Rocks: Recorders of earth’s past</a:t>
            </a:r>
            <a:r>
              <a:rPr lang="en-US" sz="1200" baseline="0" dirty="0" smtClean="0">
                <a:ea typeface="ＭＳ Ｐゴシック" charset="0"/>
                <a:cs typeface="ＭＳ Ｐゴシック" charset="0"/>
              </a:rPr>
              <a:t> </a:t>
            </a:r>
            <a:r>
              <a:rPr lang="en-US" sz="1200" dirty="0" smtClean="0">
                <a:ea typeface="ＭＳ Ｐゴシック" charset="0"/>
                <a:cs typeface="ＭＳ Ｐゴシック" charset="0"/>
              </a:rPr>
              <a:t>environments.”</a:t>
            </a:r>
            <a:r>
              <a:rPr lang="en-US" sz="1200" baseline="0" dirty="0" smtClean="0">
                <a:ea typeface="ＭＳ Ｐゴシック" charset="0"/>
                <a:cs typeface="ＭＳ Ｐゴシック" charset="0"/>
              </a:rPr>
              <a:t> The unit is meant to be taught after students have learned the rock cycle, as it focuses on a specific part of the cycle. The lessons build on one another and are best taught in order. Details on the complete unit can be found at </a:t>
            </a:r>
            <a:r>
              <a:rPr lang="en-US" sz="1200" baseline="0" dirty="0" err="1" smtClean="0">
                <a:ea typeface="ＭＳ Ｐゴシック" charset="0"/>
                <a:cs typeface="ＭＳ Ｐゴシック" charset="0"/>
              </a:rPr>
              <a:t>earthref.org</a:t>
            </a:r>
            <a:r>
              <a:rPr lang="en-US" sz="1200" baseline="0" dirty="0" smtClean="0">
                <a:ea typeface="ＭＳ Ｐゴシック" charset="0"/>
                <a:cs typeface="ＭＳ Ｐゴシック" charset="0"/>
              </a:rPr>
              <a:t>/SCC/. This lesson will probably take two 50 minute class periods. Alternatively, students could start the activity in class and finish it for homework, but because it’s a complex activity there will likely be lots of questions. This lesson requires access to computers. </a:t>
            </a: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MISCONCEPTIONS: </a:t>
            </a:r>
            <a:r>
              <a:rPr lang="en-US" sz="1200" dirty="0" smtClean="0">
                <a:ea typeface="ＭＳ Ｐゴシック" charset="0"/>
                <a:cs typeface="ＭＳ Ｐゴシック" charset="0"/>
              </a:rPr>
              <a:t>1. Earth’s environments have always been the same.</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EVALUATION TIPS</a:t>
            </a:r>
            <a:r>
              <a:rPr lang="en-US" sz="1200" dirty="0" smtClean="0">
                <a:ea typeface="ＭＳ Ｐゴシック" charset="0"/>
                <a:cs typeface="ＭＳ Ｐゴシック" charset="0"/>
              </a:rPr>
              <a:t>: Students will be creating their own stratigraphic</a:t>
            </a:r>
            <a:r>
              <a:rPr lang="en-US" sz="1200" baseline="0" dirty="0" smtClean="0">
                <a:ea typeface="ＭＳ Ｐゴシック" charset="0"/>
                <a:cs typeface="ＭＳ Ｐゴシック" charset="0"/>
              </a:rPr>
              <a:t> columns, which can be used for evaluation.</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TEACHING NOTES. </a:t>
            </a:r>
            <a:r>
              <a:rPr lang="en-US" sz="1200" dirty="0" smtClean="0">
                <a:ea typeface="ＭＳ Ｐゴシック" charset="0"/>
                <a:cs typeface="ＭＳ Ｐゴシック" charset="0"/>
              </a:rPr>
              <a:t>Slide notes are contained within each slide. Please view the 5E lesson plan for additional information (5_5E_CliffStratitgaphy.docx).</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LESSON DOCUMENTS: </a:t>
            </a:r>
          </a:p>
          <a:p>
            <a:pPr>
              <a:lnSpc>
                <a:spcPct val="80000"/>
              </a:lnSpc>
            </a:pPr>
            <a:r>
              <a:rPr lang="en-US" sz="1200" i="1" dirty="0" smtClean="0">
                <a:ea typeface="ＭＳ Ｐゴシック" charset="0"/>
                <a:cs typeface="ＭＳ Ｐゴシック" charset="0"/>
              </a:rPr>
              <a:t>	</a:t>
            </a:r>
            <a:r>
              <a:rPr lang="en-US" sz="1200" i="0" dirty="0" smtClean="0">
                <a:ea typeface="ＭＳ Ｐゴシック" charset="0"/>
                <a:cs typeface="ＭＳ Ｐゴシック" charset="0"/>
              </a:rPr>
              <a:t>5_Cliff_Stratigraphy.pptx</a:t>
            </a:r>
          </a:p>
          <a:p>
            <a:pPr>
              <a:lnSpc>
                <a:spcPct val="80000"/>
              </a:lnSpc>
            </a:pPr>
            <a:r>
              <a:rPr lang="en-US" sz="1200" i="0" dirty="0" smtClean="0">
                <a:ea typeface="ＭＳ Ｐゴシック" charset="0"/>
                <a:cs typeface="ＭＳ Ｐゴシック" charset="0"/>
              </a:rPr>
              <a:t>	5_Cliff_Stratigraphy_Activity.pptx</a:t>
            </a:r>
          </a:p>
          <a:p>
            <a:pPr>
              <a:lnSpc>
                <a:spcPct val="80000"/>
              </a:lnSpc>
            </a:pPr>
            <a:r>
              <a:rPr lang="en-US" sz="1200" i="0" dirty="0" smtClean="0">
                <a:ea typeface="ＭＳ Ｐゴシック" charset="0"/>
                <a:cs typeface="ＭＳ Ｐゴシック" charset="0"/>
              </a:rPr>
              <a:t>	5_StratColumnKey.docx</a:t>
            </a:r>
          </a:p>
          <a:p>
            <a:pPr>
              <a:lnSpc>
                <a:spcPct val="80000"/>
              </a:lnSpc>
            </a:pPr>
            <a:r>
              <a:rPr lang="en-US" sz="1200" i="0" dirty="0" smtClean="0">
                <a:ea typeface="ＭＳ Ｐゴシック" charset="0"/>
                <a:cs typeface="ＭＳ Ｐゴシック" charset="0"/>
              </a:rPr>
              <a:t>	5_5E_CliffStratigraphy.docx</a:t>
            </a:r>
          </a:p>
          <a:p>
            <a:pPr>
              <a:lnSpc>
                <a:spcPct val="80000"/>
              </a:lnSpc>
            </a:pPr>
            <a:r>
              <a:rPr lang="en-US" sz="1200" i="1" dirty="0" smtClean="0">
                <a:ea typeface="ＭＳ Ｐゴシック" charset="0"/>
                <a:cs typeface="ＭＳ Ｐゴシック" charset="0"/>
              </a:rPr>
              <a:t>	</a:t>
            </a:r>
            <a:endParaRPr lang="en-US" sz="1200" dirty="0" smtClean="0">
              <a:ea typeface="ＭＳ Ｐゴシック" charset="0"/>
              <a:cs typeface="ＭＳ Ｐゴシック" charset="0"/>
            </a:endParaRPr>
          </a:p>
          <a:p>
            <a:pPr>
              <a:lnSpc>
                <a:spcPct val="80000"/>
              </a:lnSpc>
            </a:pPr>
            <a:r>
              <a:rPr lang="en-US" sz="1200" dirty="0" smtClean="0">
                <a:ea typeface="ＭＳ Ｐゴシック" charset="0"/>
                <a:cs typeface="ＭＳ Ｐゴシック" charset="0"/>
              </a:rPr>
              <a:t>-----------------------------------------------------------------------------------</a:t>
            </a:r>
          </a:p>
          <a:p>
            <a:pPr>
              <a:lnSpc>
                <a:spcPct val="80000"/>
              </a:lnSpc>
            </a:pPr>
            <a:r>
              <a:rPr lang="en-US" sz="1200" dirty="0" smtClean="0">
                <a:ea typeface="ＭＳ Ｐゴシック" charset="0"/>
                <a:cs typeface="ＭＳ Ｐゴシック" charset="0"/>
              </a:rPr>
              <a:t>This Slide:</a:t>
            </a:r>
          </a:p>
          <a:p>
            <a:r>
              <a:rPr lang="en-US" sz="1200" dirty="0" smtClean="0">
                <a:ea typeface="ＭＳ Ｐゴシック" charset="0"/>
                <a:cs typeface="ＭＳ Ｐゴシック" charset="0"/>
              </a:rPr>
              <a:t>Figure: </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ea typeface="ＭＳ Ｐゴシック" charset="0"/>
                <a:cs typeface="ＭＳ Ｐゴシック" charset="0"/>
              </a:rPr>
              <a:t>This is a photo of a cliff on the beach</a:t>
            </a:r>
            <a:r>
              <a:rPr lang="en-US" sz="1200" baseline="0" dirty="0" smtClean="0">
                <a:ea typeface="ＭＳ Ｐゴシック" charset="0"/>
                <a:cs typeface="ＭＳ Ｐゴシック" charset="0"/>
              </a:rPr>
              <a:t> in La Jolla, California, north of Scripps Institution of Oceanography. These sedimentary layers were deposited during Eocene time (34-56 million years ago). The rocks include the Ardath Shale at the base of the cliff – grayish color and the Scripps Formation above – yellowish-brown. Photo credit: J. Maloney</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1</a:t>
            </a:fld>
            <a:endParaRPr lang="en-US"/>
          </a:p>
        </p:txBody>
      </p:sp>
    </p:spTree>
    <p:extLst>
      <p:ext uri="{BB962C8B-B14F-4D97-AF65-F5344CB8AC3E}">
        <p14:creationId xmlns:p14="http://schemas.microsoft.com/office/powerpoint/2010/main" val="3034822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dirty="0" smtClean="0"/>
              <a:t>This slide is for students</a:t>
            </a:r>
          </a:p>
          <a:p>
            <a:endParaRPr lang="en-US" dirty="0" smtClean="0"/>
          </a:p>
          <a:p>
            <a:r>
              <a:rPr lang="en-US" b="1" dirty="0" smtClean="0"/>
              <a:t>Directions</a:t>
            </a:r>
            <a:r>
              <a:rPr lang="en-US" b="1" baseline="0" dirty="0" smtClean="0"/>
              <a:t> for instructor:</a:t>
            </a:r>
          </a:p>
          <a:p>
            <a:pPr marL="228600" indent="-228600">
              <a:buAutoNum type="arabicPeriod"/>
            </a:pPr>
            <a:r>
              <a:rPr lang="en-US" baseline="0" dirty="0" smtClean="0"/>
              <a:t>This is an image from the previous lesson where students made their own sedimentary layers. Ask students to look at their sediment layers and their drawing of the layers. </a:t>
            </a:r>
          </a:p>
          <a:p>
            <a:pPr marL="457200" lvl="1" indent="0">
              <a:buNone/>
            </a:pPr>
            <a:r>
              <a:rPr lang="en-US" baseline="0" dirty="0" smtClean="0"/>
              <a:t>Q: After these sediment layers are deposited, what happens to turn them into rocks?</a:t>
            </a:r>
          </a:p>
          <a:p>
            <a:pPr marL="914400" lvl="2" indent="0">
              <a:buNone/>
            </a:pPr>
            <a:r>
              <a:rPr lang="en-US" baseline="0" dirty="0" smtClean="0"/>
              <a:t>A: Compaction and cementation</a:t>
            </a:r>
          </a:p>
          <a:p>
            <a:pPr marL="457200" lvl="1" indent="0">
              <a:buNone/>
            </a:pPr>
            <a:r>
              <a:rPr lang="en-US" baseline="0" dirty="0" smtClean="0"/>
              <a:t>Q: Has anyone ever seen layers of different sedimentary rocks? If so, where and what do they look like?</a:t>
            </a:r>
          </a:p>
          <a:p>
            <a:pPr marL="914400" lvl="2" indent="0">
              <a:buNone/>
            </a:pPr>
            <a:r>
              <a:rPr lang="en-US" baseline="0" dirty="0" smtClean="0"/>
              <a:t>A: If you live in an area with sedimentary rock exposures, you could remind them of where they are to see if they’ve seen them. Good places to think about are natural cliffs or canyons, or man-made road-cuts where hillsides have been cleared to expose rocks.</a:t>
            </a:r>
          </a:p>
          <a:p>
            <a:pPr marL="914400" lvl="2" indent="0">
              <a:buNone/>
            </a:pPr>
            <a:endParaRPr lang="en-US" baseline="0" dirty="0" smtClean="0"/>
          </a:p>
          <a:p>
            <a:pPr marL="0" lvl="0" indent="0">
              <a:buNone/>
            </a:pPr>
            <a:r>
              <a:rPr lang="en-US" baseline="0" dirty="0" smtClean="0"/>
              <a:t>2. Explain that the drawing they made is what geologists call a “stratigraphic column,” or “strat column” for short. When geologists go to study rocks in nature, they draw these strat columns to represent the rocks. </a:t>
            </a:r>
          </a:p>
          <a:p>
            <a:pPr marL="0" lvl="0" indent="0">
              <a:buNone/>
            </a:pPr>
            <a:endParaRPr lang="en-US" baseline="0" dirty="0" smtClean="0"/>
          </a:p>
          <a:p>
            <a:pPr marL="0" lvl="0" indent="0">
              <a:buNone/>
            </a:pPr>
            <a:r>
              <a:rPr lang="en-US" baseline="0" dirty="0" smtClean="0"/>
              <a:t>3. Move on to the next slide which has an example of a section of sedimentary rock layers and an example strat column.</a:t>
            </a:r>
          </a:p>
          <a:p>
            <a:pPr marL="0" lvl="0" indent="0">
              <a:buNone/>
            </a:pPr>
            <a:endParaRPr lang="en-US" baseline="0" dirty="0" smtClean="0"/>
          </a:p>
          <a:p>
            <a:pPr marL="0" lvl="0" indent="0">
              <a:buNone/>
            </a:pPr>
            <a:r>
              <a:rPr lang="en-US" baseline="0" dirty="0" smtClean="0"/>
              <a:t>-----</a:t>
            </a:r>
          </a:p>
          <a:p>
            <a:r>
              <a:rPr lang="en-US" dirty="0" smtClean="0"/>
              <a:t>Figures:</a:t>
            </a:r>
          </a:p>
          <a:p>
            <a:r>
              <a:rPr lang="en-US" dirty="0" smtClean="0"/>
              <a:t>Left - In this activity, students will deposit different layers of sediment into</a:t>
            </a:r>
            <a:r>
              <a:rPr lang="en-US" baseline="0" dirty="0" smtClean="0"/>
              <a:t> a clear cylinder. The cylinder shown here is a 1 L water bottle and contains 6 different sediment layers that each represent a different environment. Students use grain size, rounding, and fossils to match sediment types to environments. Photo credit: J. Maloney</a:t>
            </a:r>
          </a:p>
          <a:p>
            <a:r>
              <a:rPr lang="en-US" baseline="0" dirty="0" smtClean="0"/>
              <a:t>Right – This is an example of a graphical representation of the sediment column on the left. Students will make their own representations. This column is similar to a stratigraphic column that geologists use to represent rock layers in the field. Shape and size of sediments are represented graphically, as well as fossils contained in each layer. Image credit: J. Maloney</a:t>
            </a:r>
          </a:p>
          <a:p>
            <a:pPr marL="1143000" lvl="2" indent="-228600">
              <a:buAutoNum type="arabicPeriod"/>
            </a:pPr>
            <a:endParaRPr lang="en-US" baseline="0" dirty="0" smtClean="0"/>
          </a:p>
        </p:txBody>
      </p:sp>
      <p:sp>
        <p:nvSpPr>
          <p:cNvPr id="4" name="Slide Number Placeholder 3"/>
          <p:cNvSpPr>
            <a:spLocks noGrp="1"/>
          </p:cNvSpPr>
          <p:nvPr>
            <p:ph type="sldNum" sz="quarter" idx="10"/>
          </p:nvPr>
        </p:nvSpPr>
        <p:spPr/>
        <p:txBody>
          <a:bodyPr/>
          <a:lstStyle/>
          <a:p>
            <a:fld id="{A121731E-F90F-854A-8396-751EFBE6616D}" type="slidenum">
              <a:rPr lang="en-US" smtClean="0"/>
              <a:t>2</a:t>
            </a:fld>
            <a:endParaRPr lang="en-US"/>
          </a:p>
        </p:txBody>
      </p:sp>
    </p:spTree>
    <p:extLst>
      <p:ext uri="{BB962C8B-B14F-4D97-AF65-F5344CB8AC3E}">
        <p14:creationId xmlns:p14="http://schemas.microsoft.com/office/powerpoint/2010/main" val="807406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pPr marL="228600" indent="-228600">
              <a:buAutoNum type="arabicPeriod"/>
            </a:pPr>
            <a:r>
              <a:rPr lang="en-US" baseline="0" dirty="0" smtClean="0"/>
              <a:t>Explain the images to the students - On the left is an example of a sequence of sedimentary layers observed at a cliff on the beach. Students have seen this image in the previous lesson. On the right is an example of at stratigraphic column, or strat column. The strat column is a graphic representation of a sequence of rocks a geologists studies in nature. Geologists make observations about the rocks they see and then make these columns so they can visualize and remember what the rocks looked like when they saw them in nature. They also use them to show other people what the rocks are like even if they can’t go see them in nature. This is just like the diagram students drew of their sediment layers. They used different symbols to represent different grain sizes, grain shapes, and fossils. You could ask students what they notice about the column (colors, symbols) and what they think the different characteristics represent (age, type of rock).</a:t>
            </a:r>
          </a:p>
          <a:p>
            <a:pPr marL="228600" indent="-228600">
              <a:buAutoNum type="arabicPeriod"/>
            </a:pPr>
            <a:endParaRPr lang="en-US" baseline="0" dirty="0" smtClean="0"/>
          </a:p>
          <a:p>
            <a:pPr marL="0" indent="0">
              <a:buNone/>
            </a:pP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Figures: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ea typeface="ＭＳ Ｐゴシック" charset="0"/>
                <a:cs typeface="ＭＳ Ｐゴシック" charset="0"/>
              </a:rPr>
              <a:t>Left -</a:t>
            </a:r>
            <a:r>
              <a:rPr lang="en-US" sz="1200" dirty="0" smtClean="0">
                <a:ea typeface="ＭＳ Ｐゴシック" charset="0"/>
                <a:cs typeface="ＭＳ Ｐゴシック" charset="0"/>
              </a:rPr>
              <a:t>This is a photo of a cliff on the beach</a:t>
            </a:r>
            <a:r>
              <a:rPr lang="en-US" sz="1200" baseline="0" dirty="0" smtClean="0">
                <a:ea typeface="ＭＳ Ｐゴシック" charset="0"/>
                <a:cs typeface="ＭＳ Ｐゴシック" charset="0"/>
              </a:rPr>
              <a:t> in La Jolla, California, north of Scripps Institution of Oceanography. These sedimentary layers were deposited during Eocene time (34-56 million years ago). The rocks include the Ardath Shale at the base of the cliff – grayish color and the Scripps Formation above – yellowish-brown. Photo credit: J. Maloney</a:t>
            </a:r>
          </a:p>
          <a:p>
            <a:pPr marL="0" indent="0">
              <a:buNone/>
            </a:pPr>
            <a:r>
              <a:rPr lang="en-US" baseline="0" dirty="0" smtClean="0"/>
              <a:t>Right – This is an example of a strat column representing a sequence of rocks in New Mexico. This column illustrates the principles of a strat column, but DOES NOT represent the cliff picture on the left. The numbers along the left side of the column represent the ages of the rocks. The first word column gives the names of the geologic time period. The next word column gives the geologic symbol for each rock (often used to show rocks on geologic maps). The next column shows colored rectangles filled with different symbols. The colors are related to the rocks age grouping and correspond to the colors used to map the rocks on a geologic map. They symbols tell us what kind of rock is being represented. For example, the brick-type symbols indicate a carbonate rock, while the speckled symbols represent a sandstone rock. Geologists generally use a common set of symbols to represent different rock types so that it’s easy to understand one another’s strat columns. Some examples of these symbols are shown on Slide 19. The next column lists the name of each rock layer, or “formation (</a:t>
            </a:r>
            <a:r>
              <a:rPr lang="en-US" baseline="0" dirty="0" err="1" smtClean="0"/>
              <a:t>Fm</a:t>
            </a:r>
            <a:r>
              <a:rPr lang="en-US" baseline="0" dirty="0" smtClean="0"/>
              <a:t>).”   Image credit: http://</a:t>
            </a:r>
            <a:r>
              <a:rPr lang="en-US" baseline="0" dirty="0" err="1" smtClean="0"/>
              <a:t>geoinfo.nmt.edu</a:t>
            </a:r>
            <a:r>
              <a:rPr lang="en-US" baseline="0" dirty="0" smtClean="0"/>
              <a:t>/tour/state/</a:t>
            </a:r>
            <a:r>
              <a:rPr lang="en-US" baseline="0" dirty="0" err="1" smtClean="0"/>
              <a:t>elephant_butte</a:t>
            </a:r>
            <a:r>
              <a:rPr lang="en-US" baseline="0" dirty="0" smtClean="0"/>
              <a:t>/</a:t>
            </a:r>
            <a:r>
              <a:rPr lang="en-US" baseline="0" dirty="0" err="1" smtClean="0"/>
              <a:t>home.html</a:t>
            </a:r>
            <a:endParaRPr lang="en-US" baseline="0" dirty="0" smtClean="0"/>
          </a:p>
          <a:p>
            <a:pPr marL="0" indent="0">
              <a:buNone/>
            </a:pPr>
            <a:endParaRPr lang="en-US" baseline="0" dirty="0" smtClean="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3</a:t>
            </a:fld>
            <a:endParaRPr lang="en-US"/>
          </a:p>
        </p:txBody>
      </p:sp>
    </p:spTree>
    <p:extLst>
      <p:ext uri="{BB962C8B-B14F-4D97-AF65-F5344CB8AC3E}">
        <p14:creationId xmlns:p14="http://schemas.microsoft.com/office/powerpoint/2010/main" val="3394282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dirty="0" smtClean="0"/>
              <a:t>This slide</a:t>
            </a:r>
            <a:r>
              <a:rPr lang="en-US" i="1" baseline="0" dirty="0" smtClean="0"/>
              <a:t> is for students</a:t>
            </a:r>
          </a:p>
          <a:p>
            <a:endParaRPr lang="en-US" baseline="0" dirty="0" smtClean="0"/>
          </a:p>
          <a:p>
            <a:r>
              <a:rPr lang="en-US" b="1" baseline="0" dirty="0" smtClean="0"/>
              <a:t>Directions for instructor:</a:t>
            </a:r>
          </a:p>
          <a:p>
            <a:pPr marL="228600" indent="-228600">
              <a:buAutoNum type="arabicPeriod"/>
            </a:pPr>
            <a:r>
              <a:rPr lang="en-US" baseline="0" dirty="0" smtClean="0"/>
              <a:t>These are other examples of strat columns to give students an idea of what they’ll be making. There are two things to make sure you point out. 1. On the left strat column, there are examples of how you might illustrate that a layer of rock has channels, or lenses of some other rock type within it. The students will see a rock layer that has this characteristic, so they need to know how to graphically represent it. 2. The right strat column has a fossils description to the right. Geologists often use symbols that look similar to the actual organism to show that a rock contains fossils. These are sometimes drawn next to the column (as seen here), and sometimes drawn within the rock symbol rectangle. Students will be given information about fossils in their rock layers, so they will need to include the fossil information on their strat columns. Some example fossil symbols are shown on Slide 19. </a:t>
            </a:r>
          </a:p>
          <a:p>
            <a:endParaRPr lang="en-US" dirty="0" smtClean="0"/>
          </a:p>
          <a:p>
            <a:r>
              <a:rPr lang="en-US" dirty="0" smtClean="0"/>
              <a:t>-----</a:t>
            </a:r>
          </a:p>
          <a:p>
            <a:r>
              <a:rPr lang="en-US" dirty="0" smtClean="0"/>
              <a:t>Figures:</a:t>
            </a:r>
          </a:p>
          <a:p>
            <a:r>
              <a:rPr lang="en-US" dirty="0" smtClean="0"/>
              <a:t>Left: This</a:t>
            </a:r>
            <a:r>
              <a:rPr lang="en-US" baseline="0" dirty="0" smtClean="0"/>
              <a:t> strat column describes a section of rock from Kansas. The numbers on the left indicate the thickness of the measured section. The symbols that fill the rectangular boxes describe the different rock types. This particular section has lots of lens or channel shaped deposits (indicated by large arrows). This shows how you can represent a rock layer that is mainly one type of rock, but that has some lens shaped areas filled with a different type of rock. Image credit:</a:t>
            </a:r>
            <a:r>
              <a:rPr lang="en-US" dirty="0" smtClean="0"/>
              <a:t> http://</a:t>
            </a:r>
            <a:r>
              <a:rPr lang="en-US" dirty="0" err="1" smtClean="0"/>
              <a:t>www.kgs.ku.edu</a:t>
            </a:r>
            <a:r>
              <a:rPr lang="en-US" dirty="0" smtClean="0"/>
              <a:t>/Publications/Bulletins/96/04_geol.html</a:t>
            </a:r>
          </a:p>
          <a:p>
            <a:r>
              <a:rPr lang="en-US" dirty="0" smtClean="0"/>
              <a:t>Right: This column describes a section of rocks from Colorado.</a:t>
            </a:r>
            <a:r>
              <a:rPr lang="en-US" baseline="0" dirty="0" smtClean="0"/>
              <a:t> The first column gives geologic time period name, the second column gives rock symbols, the third column gives rock names, the forth column gives additional description, and the last column gives fossils found in the rock layers. Image credit: </a:t>
            </a:r>
            <a:r>
              <a:rPr lang="en-US" dirty="0" smtClean="0"/>
              <a:t>http://</a:t>
            </a:r>
            <a:r>
              <a:rPr lang="en-US" dirty="0" err="1" smtClean="0"/>
              <a:t>www.handsontheland.org</a:t>
            </a:r>
            <a:r>
              <a:rPr lang="en-US" dirty="0" smtClean="0"/>
              <a:t>/garden-park/</a:t>
            </a:r>
            <a:r>
              <a:rPr lang="en-US" dirty="0" err="1" smtClean="0"/>
              <a:t>geology.html</a:t>
            </a:r>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4</a:t>
            </a:fld>
            <a:endParaRPr lang="en-US"/>
          </a:p>
        </p:txBody>
      </p:sp>
    </p:spTree>
    <p:extLst>
      <p:ext uri="{BB962C8B-B14F-4D97-AF65-F5344CB8AC3E}">
        <p14:creationId xmlns:p14="http://schemas.microsoft.com/office/powerpoint/2010/main" val="286013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pPr marL="228600" indent="-228600">
              <a:buAutoNum type="arabicPeriod"/>
            </a:pPr>
            <a:r>
              <a:rPr lang="en-US" baseline="0" dirty="0" smtClean="0"/>
              <a:t>This image shows the students how the rock layers are divided for their project. The students will use this image to make a strat column for the rocks in the cliff. This is also the first slide in the Powerpoint file “5_Cliff_stratigraphy_Activity.pptx” that the students will use for the activity. The layers are separated by white lines and numbered in white. The bottom is present day beach sand and is not included as a layer. Students will use the “5_Cliff_stratigraphy_Activity.pptx” to gather evidence about each of these rock layers. Within the Powerpoint there will be slides that describe the grain size and shape, fossil content, and other characteristics. Students will work through, layer by layer, to gather the evidence from the rocks as a geologist would. You can emphasize that they are acting like detectives – collecting evidence to figure out where the rocks were made.</a:t>
            </a:r>
          </a:p>
          <a:p>
            <a:pPr marL="228600" indent="-228600">
              <a:buAutoNum type="arabicPeriod"/>
            </a:pPr>
            <a:endParaRPr lang="en-US" baseline="0" dirty="0" smtClean="0"/>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baseline="0" dirty="0" smtClean="0"/>
              <a:t>You can now have the students look at the “5_Cliff_stratigraphy_Activity.pptx” on their computers. Students can work individually or in pairs, but each student should make their own data table and strat column. Ask them to think about and answer the following questions as a group:</a:t>
            </a:r>
          </a:p>
          <a:p>
            <a:pPr marL="457200" lvl="1" indent="0">
              <a:buNone/>
            </a:pPr>
            <a:r>
              <a:rPr lang="en-US" baseline="0" dirty="0" smtClean="0"/>
              <a:t>Q: What are some ways the numbered layers look different from each other?</a:t>
            </a:r>
          </a:p>
          <a:p>
            <a:pPr marL="457200" lvl="1" indent="0">
              <a:buNone/>
            </a:pPr>
            <a:r>
              <a:rPr lang="en-US" baseline="0" dirty="0" smtClean="0"/>
              <a:t>	A: color, texture, patterns</a:t>
            </a:r>
          </a:p>
          <a:p>
            <a:pPr marL="457200" lvl="1" indent="0">
              <a:buNone/>
            </a:pPr>
            <a:r>
              <a:rPr lang="en-US" baseline="0" dirty="0" smtClean="0"/>
              <a:t>Q: If you were a geologist and wanted to know where these layers formed, what kind of evidence would you look for?</a:t>
            </a:r>
          </a:p>
          <a:p>
            <a:pPr marL="457200" lvl="1" indent="0">
              <a:buNone/>
            </a:pPr>
            <a:r>
              <a:rPr lang="en-US" baseline="0" dirty="0" smtClean="0"/>
              <a:t>	A: grain size, grain shape, fossils (these are ones students should know about from their previous lessons), some students might also know that some rocks dissolve with acid – you can add that scientists can also learn about rocks by studying their chemistry.</a:t>
            </a:r>
          </a:p>
          <a:p>
            <a:pPr marL="0" lvl="0" indent="0">
              <a:buNone/>
            </a:pPr>
            <a:endParaRPr lang="en-US" baseline="0" dirty="0" smtClean="0"/>
          </a:p>
          <a:p>
            <a:pPr marL="0" lvl="0" indent="0">
              <a:buNone/>
            </a:pPr>
            <a:r>
              <a:rPr lang="en-US" baseline="0" dirty="0" smtClean="0"/>
              <a:t>3. Give students a couple minutes to look through the activity slides to get an idea of how the activity works. The activity slides are structured as follows:</a:t>
            </a:r>
          </a:p>
          <a:p>
            <a:pPr marL="0" lvl="0" indent="0">
              <a:buNone/>
            </a:pPr>
            <a:r>
              <a:rPr lang="en-US" baseline="0" dirty="0" smtClean="0"/>
              <a:t>	-First slide shows cliff image with layers divided by white lines and numbered in white (exactly the same as the image on this slide above). </a:t>
            </a:r>
          </a:p>
          <a:p>
            <a:pPr marL="0" lvl="0" indent="0">
              <a:buNone/>
            </a:pPr>
            <a:r>
              <a:rPr lang="en-US" baseline="0" dirty="0" smtClean="0"/>
              <a:t>	-Students will examine details about each layer, starting with number one and working their way up.</a:t>
            </a:r>
          </a:p>
          <a:p>
            <a:pPr marL="0" lvl="0" indent="0">
              <a:buNone/>
            </a:pPr>
            <a:r>
              <a:rPr lang="en-US" baseline="0" dirty="0" smtClean="0"/>
              <a:t>	-For each layer, there are three descriptive slides for students to collect evidence from. First, there is a slide indicating which layer students will be looking at by having the number in red, the next slide will have zoomed in pictures of the rock and details about the grain size, and the last slide will have pictures and information about fossils. Using these slides, students will collect data for each layer and fill in a data table (example on the next slide).</a:t>
            </a:r>
          </a:p>
          <a:p>
            <a:pPr marL="0" lvl="0" indent="0">
              <a:buNone/>
            </a:pPr>
            <a:endParaRPr lang="en-US" baseline="0" dirty="0" smtClean="0"/>
          </a:p>
          <a:p>
            <a:pPr marL="0" lvl="0" indent="0">
              <a:buNone/>
            </a:pPr>
            <a:r>
              <a:rPr lang="en-US" baseline="0" dirty="0" smtClean="0"/>
              <a:t>4. Move on to the next slide where students will create a data table in their notebooks.</a:t>
            </a:r>
          </a:p>
          <a:p>
            <a:pPr marL="0" lvl="0" indent="0">
              <a:buNone/>
            </a:pPr>
            <a:endParaRPr lang="en-US" baseline="0" dirty="0" smtClean="0"/>
          </a:p>
          <a:p>
            <a:pPr marL="0" lvl="0" indent="0">
              <a:buNone/>
            </a:pP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Figures: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ea typeface="ＭＳ Ｐゴシック" charset="0"/>
                <a:cs typeface="ＭＳ Ｐゴシック" charset="0"/>
              </a:rPr>
              <a:t>This is a photo of a cliff on the beach</a:t>
            </a:r>
            <a:r>
              <a:rPr lang="en-US" sz="1200" baseline="0" dirty="0" smtClean="0">
                <a:ea typeface="ＭＳ Ｐゴシック" charset="0"/>
                <a:cs typeface="ＭＳ Ｐゴシック" charset="0"/>
              </a:rPr>
              <a:t> in La Jolla, California, north of Scripps Institution of Oceanography. These sedimentary layers were deposited during Eocene time (34-56 million years ago). The rocks include the Ardath Shale at the base of the cliff – grayish color and the Scripps Formation above – yellowish-brown. Photo credit: J. Maloney</a:t>
            </a:r>
          </a:p>
          <a:p>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5</a:t>
            </a:fld>
            <a:endParaRPr lang="en-US" dirty="0"/>
          </a:p>
        </p:txBody>
      </p:sp>
    </p:spTree>
    <p:extLst>
      <p:ext uri="{BB962C8B-B14F-4D97-AF65-F5344CB8AC3E}">
        <p14:creationId xmlns:p14="http://schemas.microsoft.com/office/powerpoint/2010/main" val="1780768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baseline="0" dirty="0" smtClean="0"/>
              <a:t>Have students copy this data table into their notebooks. They do not need to copy the black writing above the table – this is just for you to use in explaining the table.</a:t>
            </a:r>
          </a:p>
          <a:p>
            <a:pPr marL="228600" indent="-228600">
              <a:buAutoNum type="arabicPeriod"/>
            </a:pPr>
            <a:endParaRPr lang="en-US" baseline="0" dirty="0" smtClean="0"/>
          </a:p>
          <a:p>
            <a:pPr marL="228600" indent="-228600">
              <a:buAutoNum type="arabicPeriod"/>
            </a:pPr>
            <a:r>
              <a:rPr lang="en-US" baseline="0" dirty="0" smtClean="0"/>
              <a:t>After the students have copied the table, walk through it with them. This will be where the students record all their evidence they collect from the Powerpoint “5_Cliff_stratigraphy.pptx.” The Layer ID refers to the numbers of the rock layers in their activity (from the image on the previous slide). Students will find information on Grain Size and Other characteristics from the slides in their activity Powerpoint. For the next three categories (Rounding, Sediment Type, and Rock Name), the students will need their Powerpoint activity along with the document “5_StratColumnKey.docx.” The document contains 3 different charts that are shown on the next two slides (Grain Size Chart, Rounding Chart, and Rock Names Chart). Student will find information on Fossils in the activity Powerpoint. You will walk through all the steps with the students for Layer 1 on subsequent slides.</a:t>
            </a:r>
          </a:p>
          <a:p>
            <a:pPr marL="228600" indent="-228600">
              <a:buAutoNum type="arabicPeriod"/>
            </a:pPr>
            <a:endParaRPr lang="en-US" baseline="0" dirty="0" smtClean="0"/>
          </a:p>
          <a:p>
            <a:pPr marL="228600" indent="-228600">
              <a:buAutoNum type="arabicPeriod"/>
            </a:pPr>
            <a:r>
              <a:rPr lang="en-US" baseline="0" dirty="0" smtClean="0"/>
              <a:t>Move on to the next slides to explain the charts.</a:t>
            </a:r>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6</a:t>
            </a:fld>
            <a:endParaRPr lang="en-US" dirty="0"/>
          </a:p>
        </p:txBody>
      </p:sp>
    </p:spTree>
    <p:extLst>
      <p:ext uri="{BB962C8B-B14F-4D97-AF65-F5344CB8AC3E}">
        <p14:creationId xmlns:p14="http://schemas.microsoft.com/office/powerpoint/2010/main" val="2621583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pPr marL="228600" indent="-228600">
              <a:buAutoNum type="arabicPeriod"/>
            </a:pPr>
            <a:r>
              <a:rPr lang="en-US" baseline="0" dirty="0" smtClean="0"/>
              <a:t>Explain the grain size chart. Students will use this chart to fill in the Sediment Type column of the data table. On the chart, students will find the grain size in millimeters listed in the first column that matches the grain size they listed in their data table (from the Powerpoint activity). Then they will look across to the Sediment Type column and find the word used to describe this size sediment. This word (e.g., boulder, cobble, pebble, etc…) will be the word they write in the Sediment Type column on their large data table. Note that in some cases, they might have a range of sediment sizes, and so will have to list more than one sediment type on their data table. For example, if the sediment sizes are from 2-64 mm, what sediment type would you use? A: Both gravel and pebble.</a:t>
            </a:r>
          </a:p>
          <a:p>
            <a:pPr marL="0" indent="0">
              <a:buNone/>
            </a:pPr>
            <a:endParaRPr lang="en-US" baseline="0" dirty="0" smtClean="0"/>
          </a:p>
          <a:p>
            <a:pPr marL="228600" indent="-228600">
              <a:buAutoNum type="arabicPeriod"/>
            </a:pPr>
            <a:r>
              <a:rPr lang="en-US" baseline="0" dirty="0" smtClean="0"/>
              <a:t>Explain the rounding chart. Students will use this chart to fill in the Rounding column of the data table. In some cases, the Powerpoint activity will tell you directly what the rounding of grains is, but in other cases you’ll have to look at the shape of the grains and match them with this chart to find the closest matching shape. Then use the words above the shape (e.g., Very Angular, Angular, Sub-Angular, etc…) to fill in the “Rounding” column on the data table.</a:t>
            </a:r>
          </a:p>
          <a:p>
            <a:pPr marL="228600" indent="-228600">
              <a:buAutoNum type="arabicPeriod"/>
            </a:pPr>
            <a:endParaRPr lang="en-US" baseline="0" dirty="0" smtClean="0"/>
          </a:p>
          <a:p>
            <a:pPr marL="0" lvl="0" indent="0">
              <a:buNone/>
            </a:pPr>
            <a:r>
              <a:rPr lang="en-US" baseline="0" dirty="0" smtClean="0"/>
              <a:t>-----</a:t>
            </a:r>
          </a:p>
          <a:p>
            <a:pPr marL="0" lvl="0" indent="0">
              <a:buNone/>
            </a:pPr>
            <a:r>
              <a:rPr lang="en-US" baseline="0" dirty="0" smtClean="0"/>
              <a:t>Figures:</a:t>
            </a:r>
          </a:p>
          <a:p>
            <a:pPr marL="0" lvl="0" indent="0">
              <a:buNone/>
            </a:pPr>
            <a:r>
              <a:rPr lang="en-US" baseline="0" dirty="0" smtClean="0"/>
              <a:t>Top – This chart is based on the Udden-Wentworth scale of grain sizes that geologists typically use to define classes of sediments. The left column shows grain size in mm and the right column are the corresponding size classes.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Bottom- </a:t>
            </a:r>
            <a:r>
              <a:rPr lang="en-US" dirty="0" smtClean="0"/>
              <a:t>This is a chart used by geologists to</a:t>
            </a:r>
            <a:r>
              <a:rPr lang="en-US" baseline="0" dirty="0" smtClean="0"/>
              <a:t> classify the shape of sediment grains within a sedimentary rock. Image credit:: </a:t>
            </a:r>
            <a:r>
              <a:rPr lang="en-US" dirty="0" smtClean="0"/>
              <a:t>http://www.geography-fieldwork.org/icefieldwork/fluvioglacial/stage2.htm</a:t>
            </a:r>
          </a:p>
          <a:p>
            <a:pPr marL="0" lvl="0" indent="0">
              <a:buNone/>
            </a:pPr>
            <a:endParaRPr lang="en-US" baseline="0" dirty="0" smtClean="0"/>
          </a:p>
          <a:p>
            <a:pPr marL="0" lvl="0" indent="0">
              <a:buNone/>
            </a:pPr>
            <a:endParaRPr lang="en-US" baseline="0" dirty="0" smtClean="0"/>
          </a:p>
        </p:txBody>
      </p:sp>
      <p:sp>
        <p:nvSpPr>
          <p:cNvPr id="4" name="Slide Number Placeholder 3"/>
          <p:cNvSpPr>
            <a:spLocks noGrp="1"/>
          </p:cNvSpPr>
          <p:nvPr>
            <p:ph type="sldNum" sz="quarter" idx="10"/>
          </p:nvPr>
        </p:nvSpPr>
        <p:spPr/>
        <p:txBody>
          <a:bodyPr/>
          <a:lstStyle/>
          <a:p>
            <a:fld id="{A121731E-F90F-854A-8396-751EFBE6616D}" type="slidenum">
              <a:rPr lang="en-US" smtClean="0"/>
              <a:t>7</a:t>
            </a:fld>
            <a:endParaRPr lang="en-US" dirty="0"/>
          </a:p>
        </p:txBody>
      </p:sp>
    </p:spTree>
    <p:extLst>
      <p:ext uri="{BB962C8B-B14F-4D97-AF65-F5344CB8AC3E}">
        <p14:creationId xmlns:p14="http://schemas.microsoft.com/office/powerpoint/2010/main" val="2343942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EXPLORE</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baseline="0" dirty="0" smtClean="0"/>
              <a:t>Explain this chart to the class. Students will use this chart to fill in the Rock Name column on their data table. After filling in rest of the columns in the data table, students will take that information and use this chart to determine what the name of the rock should be. First they will look at the Sediment Type from their data table and find the same sediment type on this chart. (e.g., Clay). If there are two rows that have the right sediment type (e.g., Clay) students will need to move to the next rows to figure out which one is the best one. For example, with Clay, one row says “breaks along layers” and one does not. So students will look back to their data table and find out if their rock has that characteristic. If it does, they will choose “Shale” as their Rock Name and fill in their data table. If it doesn’t break along layers, they will write “Claystone” in their data table. Remind students to look at ALL the information they’ve gathered, not just the sediment types. For example, if they have a rock with gravel, pebble, and cobble size sediment, there are two possible rock names – conglomerate or breccia. Students need to look at information on the sediment rounding to determine which name is the better choice. For some rock names, rounding will matter (Congolmerate vs. Breccia) and for some there are special characteristics that determine the rock name (Shale or Limestone). Rock names that don’t have anything written in those columns don’t depend on those characteristics.</a:t>
            </a:r>
          </a:p>
          <a:p>
            <a:pPr marL="228600" indent="-228600">
              <a:buAutoNum type="arabicPeriod"/>
            </a:pPr>
            <a:endParaRPr lang="en-US" baseline="0" dirty="0" smtClean="0"/>
          </a:p>
          <a:p>
            <a:pPr marL="228600" indent="-228600">
              <a:buAutoNum type="arabicPeriod"/>
            </a:pPr>
            <a:r>
              <a:rPr lang="en-US" baseline="0" dirty="0" smtClean="0"/>
              <a:t>Move on to the next slide where you will model the activity for the first layer.</a:t>
            </a:r>
          </a:p>
          <a:p>
            <a:pPr marL="0" indent="0">
              <a:buNone/>
            </a:pPr>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8</a:t>
            </a:fld>
            <a:endParaRPr lang="en-US" dirty="0"/>
          </a:p>
        </p:txBody>
      </p:sp>
    </p:spTree>
    <p:extLst>
      <p:ext uri="{BB962C8B-B14F-4D97-AF65-F5344CB8AC3E}">
        <p14:creationId xmlns:p14="http://schemas.microsoft.com/office/powerpoint/2010/main" val="2003869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pPr marL="228600" indent="-228600">
              <a:buAutoNum type="arabicPeriod"/>
            </a:pPr>
            <a:r>
              <a:rPr lang="en-US" baseline="0" dirty="0" smtClean="0"/>
              <a:t>Now you’ll walk through the activity for the first layer. Students can follow along in their “5_Cliff_stratigraphy_Activity.pptx” and should fill in their data tables as you do.</a:t>
            </a:r>
          </a:p>
          <a:p>
            <a:pPr marL="228600" indent="-228600">
              <a:buAutoNum type="arabicPeriod"/>
            </a:pPr>
            <a:endParaRPr lang="en-US" baseline="0" dirty="0" smtClean="0"/>
          </a:p>
          <a:p>
            <a:pPr marL="228600" indent="-228600">
              <a:buAutoNum type="arabicPeriod"/>
            </a:pPr>
            <a:r>
              <a:rPr lang="en-US" baseline="0" dirty="0" smtClean="0"/>
              <a:t>This first slide tells us lots of information about the rock. First we see the grain size is &lt;0.004 mm (you can’t actually see the grain size from the photos because they are too small). Let’s put that into the data table – next slide.</a:t>
            </a:r>
            <a:endParaRPr lang="en-US" dirty="0" smtClean="0"/>
          </a:p>
        </p:txBody>
      </p:sp>
      <p:sp>
        <p:nvSpPr>
          <p:cNvPr id="4" name="Slide Number Placeholder 3"/>
          <p:cNvSpPr>
            <a:spLocks noGrp="1"/>
          </p:cNvSpPr>
          <p:nvPr>
            <p:ph type="sldNum" sz="quarter" idx="10"/>
          </p:nvPr>
        </p:nvSpPr>
        <p:spPr/>
        <p:txBody>
          <a:bodyPr/>
          <a:lstStyle/>
          <a:p>
            <a:fld id="{A121731E-F90F-854A-8396-751EFBE6616D}" type="slidenum">
              <a:rPr lang="en-US" smtClean="0"/>
              <a:t>9</a:t>
            </a:fld>
            <a:endParaRPr lang="en-US" dirty="0"/>
          </a:p>
        </p:txBody>
      </p:sp>
    </p:spTree>
    <p:extLst>
      <p:ext uri="{BB962C8B-B14F-4D97-AF65-F5344CB8AC3E}">
        <p14:creationId xmlns:p14="http://schemas.microsoft.com/office/powerpoint/2010/main" val="3436583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dirty="0" smtClean="0"/>
              <a:t>You can just</a:t>
            </a:r>
            <a:r>
              <a:rPr lang="en-US" baseline="0" dirty="0" smtClean="0"/>
              <a:t> put up a blank data table and fill it in as you go, or use these slides with pre-typed information. In either case, we are putting the grain size in the corresponding column and row for layer 1.</a:t>
            </a:r>
          </a:p>
          <a:p>
            <a:pPr marL="228600" indent="-228600">
              <a:buAutoNum type="arabicPeriod"/>
            </a:pPr>
            <a:endParaRPr lang="en-US" baseline="0" dirty="0" smtClean="0"/>
          </a:p>
          <a:p>
            <a:pPr marL="228600" indent="-228600">
              <a:buAutoNum type="arabicPeriod"/>
            </a:pPr>
            <a:r>
              <a:rPr lang="en-US" baseline="0" dirty="0" smtClean="0"/>
              <a:t>Next slide – what else did we learn about layer 1?</a:t>
            </a:r>
          </a:p>
        </p:txBody>
      </p:sp>
      <p:sp>
        <p:nvSpPr>
          <p:cNvPr id="4" name="Slide Number Placeholder 3"/>
          <p:cNvSpPr>
            <a:spLocks noGrp="1"/>
          </p:cNvSpPr>
          <p:nvPr>
            <p:ph type="sldNum" sz="quarter" idx="10"/>
          </p:nvPr>
        </p:nvSpPr>
        <p:spPr/>
        <p:txBody>
          <a:bodyPr/>
          <a:lstStyle/>
          <a:p>
            <a:fld id="{A121731E-F90F-854A-8396-751EFBE6616D}" type="slidenum">
              <a:rPr lang="en-US" smtClean="0"/>
              <a:t>10</a:t>
            </a:fld>
            <a:endParaRPr lang="en-US" dirty="0"/>
          </a:p>
        </p:txBody>
      </p:sp>
    </p:spTree>
    <p:extLst>
      <p:ext uri="{BB962C8B-B14F-4D97-AF65-F5344CB8AC3E}">
        <p14:creationId xmlns:p14="http://schemas.microsoft.com/office/powerpoint/2010/main" val="2083654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pPr marL="228600" indent="-228600">
              <a:buAutoNum type="arabicPeriod"/>
            </a:pPr>
            <a:r>
              <a:rPr lang="en-US" baseline="0" dirty="0" smtClean="0"/>
              <a:t>We see that the rock breaks into pieces along layers, doesn’t dissolve with acid, and that we can’t tell how round the grains are.</a:t>
            </a:r>
          </a:p>
          <a:p>
            <a:pPr marL="228600" indent="-228600">
              <a:buAutoNum type="arabicPeriod"/>
            </a:pPr>
            <a:endParaRPr lang="en-US" baseline="0" dirty="0" smtClean="0"/>
          </a:p>
          <a:p>
            <a:pPr marL="228600" indent="-228600">
              <a:buAutoNum type="arabicPeriod"/>
            </a:pPr>
            <a:r>
              <a:rPr lang="en-US" baseline="0" dirty="0" smtClean="0"/>
              <a:t>Next slide – fill in the data table with that information.</a:t>
            </a:r>
          </a:p>
          <a:p>
            <a:pPr marL="228600" indent="-228600">
              <a:buAutoNum type="arabicPeriod"/>
            </a:pPr>
            <a:endParaRPr lang="en-US" baseline="0" dirty="0" smtClean="0"/>
          </a:p>
          <a:p>
            <a:pPr marL="0" indent="0">
              <a:buNone/>
            </a:pPr>
            <a:r>
              <a:rPr lang="en-US" baseline="0" dirty="0" smtClean="0"/>
              <a:t>-----</a:t>
            </a:r>
          </a:p>
          <a:p>
            <a:pPr marL="0" indent="0">
              <a:buNone/>
            </a:pPr>
            <a:r>
              <a:rPr lang="en-US" baseline="0" dirty="0" smtClean="0"/>
              <a:t>Figures: Images of Layer 1 (Ardath Shale) from the cliff north of Scripps Institution of Oceanography. Photo credit: J. Maloney</a:t>
            </a:r>
            <a:endParaRPr lang="en-US" dirty="0" smtClean="0"/>
          </a:p>
        </p:txBody>
      </p:sp>
      <p:sp>
        <p:nvSpPr>
          <p:cNvPr id="4" name="Slide Number Placeholder 3"/>
          <p:cNvSpPr>
            <a:spLocks noGrp="1"/>
          </p:cNvSpPr>
          <p:nvPr>
            <p:ph type="sldNum" sz="quarter" idx="10"/>
          </p:nvPr>
        </p:nvSpPr>
        <p:spPr/>
        <p:txBody>
          <a:bodyPr/>
          <a:lstStyle/>
          <a:p>
            <a:fld id="{A121731E-F90F-854A-8396-751EFBE6616D}" type="slidenum">
              <a:rPr lang="en-US" smtClean="0"/>
              <a:t>11</a:t>
            </a:fld>
            <a:endParaRPr lang="en-US" dirty="0"/>
          </a:p>
        </p:txBody>
      </p:sp>
    </p:spTree>
    <p:extLst>
      <p:ext uri="{BB962C8B-B14F-4D97-AF65-F5344CB8AC3E}">
        <p14:creationId xmlns:p14="http://schemas.microsoft.com/office/powerpoint/2010/main" val="3436583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dirty="0" smtClean="0"/>
              <a:t>Now we</a:t>
            </a:r>
            <a:r>
              <a:rPr lang="en-US" baseline="0" dirty="0" smtClean="0"/>
              <a:t> have some extra characteristics to fill in, and we know that we won’t be able to learn about rounding – you can put an x or dashes here to remind you.</a:t>
            </a:r>
          </a:p>
          <a:p>
            <a:pPr marL="228600" indent="-228600">
              <a:buAutoNum type="arabicPeriod"/>
            </a:pPr>
            <a:endParaRPr lang="en-US" baseline="0" dirty="0" smtClean="0"/>
          </a:p>
          <a:p>
            <a:pPr marL="228600" indent="-228600">
              <a:buAutoNum type="arabicPeriod"/>
            </a:pPr>
            <a:r>
              <a:rPr lang="en-US" baseline="0" dirty="0" smtClean="0"/>
              <a:t>Next slide – how can we find the right sediment type? Go to the Grain Size Chart…</a:t>
            </a:r>
          </a:p>
          <a:p>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12</a:t>
            </a:fld>
            <a:endParaRPr lang="en-US" dirty="0"/>
          </a:p>
        </p:txBody>
      </p:sp>
    </p:spTree>
    <p:extLst>
      <p:ext uri="{BB962C8B-B14F-4D97-AF65-F5344CB8AC3E}">
        <p14:creationId xmlns:p14="http://schemas.microsoft.com/office/powerpoint/2010/main" val="2077186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dirty="0" smtClean="0"/>
              <a:t>Q: What is the grain size</a:t>
            </a:r>
            <a:r>
              <a:rPr lang="en-US" baseline="0" dirty="0" smtClean="0"/>
              <a:t> for layer 1 in millimeters?</a:t>
            </a:r>
          </a:p>
          <a:p>
            <a:pPr marL="457200" lvl="1" indent="0">
              <a:buNone/>
            </a:pPr>
            <a:r>
              <a:rPr lang="en-US" baseline="0" dirty="0" smtClean="0"/>
              <a:t>A: &lt; 0.004 mm</a:t>
            </a:r>
          </a:p>
          <a:p>
            <a:pPr marL="457200" lvl="1" indent="0">
              <a:buNone/>
            </a:pPr>
            <a:endParaRPr lang="en-US" baseline="0" dirty="0" smtClean="0"/>
          </a:p>
          <a:p>
            <a:pPr marL="228600" lvl="0" indent="-228600">
              <a:buAutoNum type="arabicPeriod"/>
            </a:pPr>
            <a:r>
              <a:rPr lang="en-US" baseline="0" dirty="0" smtClean="0"/>
              <a:t>Q: Based on that, what is the sediment type?</a:t>
            </a:r>
          </a:p>
          <a:p>
            <a:pPr marL="457200" lvl="1" indent="0">
              <a:buNone/>
            </a:pPr>
            <a:r>
              <a:rPr lang="en-US" baseline="0" dirty="0" smtClean="0"/>
              <a:t>A: Clay</a:t>
            </a:r>
          </a:p>
          <a:p>
            <a:pPr marL="228600" indent="-228600">
              <a:buAutoNum type="arabicPeriod"/>
            </a:pPr>
            <a:endParaRPr lang="en-US" baseline="0" dirty="0" smtClean="0"/>
          </a:p>
          <a:p>
            <a:pPr marL="228600" indent="-228600">
              <a:buAutoNum type="arabicPeriod"/>
            </a:pPr>
            <a:r>
              <a:rPr lang="en-US" baseline="0" dirty="0" smtClean="0"/>
              <a:t>Next slide – fill in the data table.</a:t>
            </a:r>
          </a:p>
          <a:p>
            <a:endParaRPr lang="en-US" dirty="0" smtClean="0"/>
          </a:p>
          <a:p>
            <a:pPr marL="0" lvl="0" indent="0">
              <a:buNone/>
            </a:pPr>
            <a:r>
              <a:rPr lang="en-US" baseline="0" dirty="0" smtClean="0"/>
              <a:t>-----</a:t>
            </a:r>
          </a:p>
          <a:p>
            <a:pPr marL="0" lvl="0" indent="0">
              <a:buNone/>
            </a:pPr>
            <a:r>
              <a:rPr lang="en-US" baseline="0" dirty="0" smtClean="0"/>
              <a:t>Figures: (Repeated from previous slides so students can use it to explore grain sizes.)</a:t>
            </a:r>
          </a:p>
          <a:p>
            <a:pPr marL="0" lvl="0" indent="0">
              <a:buNone/>
            </a:pPr>
            <a:r>
              <a:rPr lang="en-US" baseline="0" dirty="0" smtClean="0"/>
              <a:t>Top – This chart is based on the Udden-Wentworth scale of grain sizes that geologists typically use to define classes of sediments. The left column shows grain size in mm and the right column are the corresponding size classes.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Bottom- </a:t>
            </a:r>
            <a:r>
              <a:rPr lang="en-US" dirty="0" smtClean="0"/>
              <a:t>This is a chart used by geologists to</a:t>
            </a:r>
            <a:r>
              <a:rPr lang="en-US" baseline="0" dirty="0" smtClean="0"/>
              <a:t> classify the shape of sediment grains within a sedimentary rock. Image credit:: </a:t>
            </a:r>
            <a:r>
              <a:rPr lang="en-US" dirty="0" smtClean="0"/>
              <a:t>http://www.geography-fieldwork.org/icefieldwork/fluvioglacial/stage2.htm</a:t>
            </a:r>
          </a:p>
          <a:p>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13</a:t>
            </a:fld>
            <a:endParaRPr lang="en-US" dirty="0"/>
          </a:p>
        </p:txBody>
      </p:sp>
    </p:spTree>
    <p:extLst>
      <p:ext uri="{BB962C8B-B14F-4D97-AF65-F5344CB8AC3E}">
        <p14:creationId xmlns:p14="http://schemas.microsoft.com/office/powerpoint/2010/main" val="2591947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dirty="0" smtClean="0"/>
              <a:t>Continue filling in data table. Now we can put clay in the sediment type column. We</a:t>
            </a:r>
            <a:r>
              <a:rPr lang="en-US" baseline="0" dirty="0" smtClean="0"/>
              <a:t> can’t describe rounding on clay size sediment, so we skip that. If we had larger sediment, we’d compare it to the rounding chart and fill in the rounding column.</a:t>
            </a:r>
          </a:p>
          <a:p>
            <a:pPr marL="228600" indent="-228600">
              <a:buAutoNum type="arabicPeriod"/>
            </a:pPr>
            <a:endParaRPr lang="en-US" baseline="0" dirty="0" smtClean="0"/>
          </a:p>
          <a:p>
            <a:pPr marL="228600" indent="-228600">
              <a:buAutoNum type="arabicPeriod"/>
            </a:pPr>
            <a:r>
              <a:rPr lang="en-US" baseline="0" dirty="0" smtClean="0"/>
              <a:t>Next slide – What is the name of this rock? Go to the Grain Size Chart…</a:t>
            </a:r>
          </a:p>
          <a:p>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14</a:t>
            </a:fld>
            <a:endParaRPr lang="en-US" dirty="0"/>
          </a:p>
        </p:txBody>
      </p:sp>
    </p:spTree>
    <p:extLst>
      <p:ext uri="{BB962C8B-B14F-4D97-AF65-F5344CB8AC3E}">
        <p14:creationId xmlns:p14="http://schemas.microsoft.com/office/powerpoint/2010/main" val="1978244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a:t>
            </a:r>
            <a:r>
              <a:rPr lang="en-US" i="1" baseline="0" dirty="0" smtClean="0"/>
              <a:t> is for students</a:t>
            </a:r>
          </a:p>
          <a:p>
            <a:endParaRPr lang="en-US" baseline="0" dirty="0" smtClean="0"/>
          </a:p>
          <a:p>
            <a:r>
              <a:rPr lang="en-US" b="1" baseline="0" dirty="0" smtClean="0"/>
              <a:t>Directions for instructor:</a:t>
            </a:r>
          </a:p>
          <a:p>
            <a:pPr marL="228600" indent="-228600">
              <a:buAutoNum type="arabicPeriod"/>
            </a:pPr>
            <a:r>
              <a:rPr lang="en-US" baseline="0" dirty="0" smtClean="0"/>
              <a:t>Ask students to look at their data tables and try to figure out the rock name for layer 1. Remind them to use ALL the evidence they have to find the best answer. In this case, Shale is the best answer because the sediment size is correct and the extra information that the rock breaks along layers makes shale a more specific answer than claystone.</a:t>
            </a:r>
          </a:p>
          <a:p>
            <a:pPr marL="228600" indent="-228600">
              <a:buAutoNum type="arabicPeriod"/>
            </a:pPr>
            <a:endParaRPr lang="en-US" baseline="0" dirty="0" smtClean="0"/>
          </a:p>
          <a:p>
            <a:pPr marL="228600" indent="-228600">
              <a:buAutoNum type="arabicPeriod"/>
            </a:pPr>
            <a:r>
              <a:rPr lang="en-US" baseline="0" dirty="0" smtClean="0"/>
              <a:t>Next slide - Fill in Shale on the data table</a:t>
            </a:r>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15</a:t>
            </a:fld>
            <a:endParaRPr lang="en-US" dirty="0"/>
          </a:p>
        </p:txBody>
      </p:sp>
    </p:spTree>
    <p:extLst>
      <p:ext uri="{BB962C8B-B14F-4D97-AF65-F5344CB8AC3E}">
        <p14:creationId xmlns:p14="http://schemas.microsoft.com/office/powerpoint/2010/main" val="2560390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dirty="0" smtClean="0"/>
              <a:t>Now we can put shale in the Rock name column. </a:t>
            </a:r>
          </a:p>
          <a:p>
            <a:pPr marL="228600" indent="-228600">
              <a:buAutoNum type="arabicPeriod"/>
            </a:pPr>
            <a:endParaRPr lang="en-US" baseline="0" dirty="0" smtClean="0"/>
          </a:p>
          <a:p>
            <a:pPr marL="228600" indent="-228600">
              <a:buAutoNum type="arabicPeriod"/>
            </a:pPr>
            <a:r>
              <a:rPr lang="en-US" baseline="0" dirty="0" smtClean="0"/>
              <a:t>Next slide – the last column is fossils – go back to the activity Powerpoint and find the fossil slide for layer 1.</a:t>
            </a:r>
          </a:p>
          <a:p>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16</a:t>
            </a:fld>
            <a:endParaRPr lang="en-US" dirty="0"/>
          </a:p>
        </p:txBody>
      </p:sp>
    </p:spTree>
    <p:extLst>
      <p:ext uri="{BB962C8B-B14F-4D97-AF65-F5344CB8AC3E}">
        <p14:creationId xmlns:p14="http://schemas.microsoft.com/office/powerpoint/2010/main" val="303721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pPr marL="228600" indent="-228600">
              <a:buAutoNum type="arabicPeriod"/>
            </a:pPr>
            <a:r>
              <a:rPr lang="en-US" baseline="0" dirty="0" smtClean="0"/>
              <a:t>This slide provides the students with information on fossils found in the sedimentary rock layer.  Have students find this slide and look at the information.</a:t>
            </a:r>
          </a:p>
          <a:p>
            <a:pPr marL="228600" indent="-228600">
              <a:buAutoNum type="arabicPeriod"/>
            </a:pPr>
            <a:endParaRPr lang="en-US" baseline="0" dirty="0" smtClean="0"/>
          </a:p>
          <a:p>
            <a:pPr marL="228600" indent="-228600">
              <a:buAutoNum type="arabicPeriod"/>
            </a:pPr>
            <a:r>
              <a:rPr lang="en-US" baseline="0" dirty="0" smtClean="0"/>
              <a:t>Next slide – students can fill in the Fossils column on their data table</a:t>
            </a:r>
            <a:endParaRPr lang="en-US" dirty="0" smtClean="0"/>
          </a:p>
          <a:p>
            <a:endParaRPr lang="en-US" dirty="0" smtClean="0"/>
          </a:p>
          <a:p>
            <a:r>
              <a:rPr lang="en-US" dirty="0" smtClean="0"/>
              <a:t>----</a:t>
            </a:r>
          </a:p>
          <a:p>
            <a:r>
              <a:rPr lang="en-US" dirty="0" smtClean="0"/>
              <a:t>Figures:</a:t>
            </a:r>
          </a:p>
          <a:p>
            <a:r>
              <a:rPr lang="en-US" dirty="0" smtClean="0"/>
              <a:t>Snails - http://www.google.com/</a:t>
            </a:r>
            <a:r>
              <a:rPr lang="en-US" dirty="0" err="1" smtClean="0"/>
              <a:t>imgres?hl</a:t>
            </a:r>
            <a:r>
              <a:rPr lang="en-US" dirty="0" smtClean="0"/>
              <a:t>=</a:t>
            </a:r>
            <a:r>
              <a:rPr lang="en-US" dirty="0" err="1" smtClean="0"/>
              <a:t>en&amp;client</a:t>
            </a:r>
            <a:r>
              <a:rPr lang="en-US" dirty="0" smtClean="0"/>
              <a:t>=</a:t>
            </a:r>
            <a:r>
              <a:rPr lang="en-US" dirty="0" err="1" smtClean="0"/>
              <a:t>safari&amp;sa</a:t>
            </a:r>
            <a:r>
              <a:rPr lang="en-US" dirty="0" smtClean="0"/>
              <a:t>=</a:t>
            </a:r>
            <a:r>
              <a:rPr lang="en-US" dirty="0" err="1" smtClean="0"/>
              <a:t>X&amp;tbo</a:t>
            </a:r>
            <a:r>
              <a:rPr lang="en-US" dirty="0" smtClean="0"/>
              <a:t>=</a:t>
            </a:r>
            <a:r>
              <a:rPr lang="en-US" dirty="0" err="1" smtClean="0"/>
              <a:t>d&amp;rls</a:t>
            </a:r>
            <a:r>
              <a:rPr lang="en-US" dirty="0" smtClean="0"/>
              <a:t>=</a:t>
            </a:r>
            <a:r>
              <a:rPr lang="en-US" dirty="0" err="1" smtClean="0"/>
              <a:t>en&amp;biw</a:t>
            </a:r>
            <a:r>
              <a:rPr lang="en-US" dirty="0" smtClean="0"/>
              <a:t>=2021&amp;bih=1425&amp;tbm=</a:t>
            </a:r>
            <a:r>
              <a:rPr lang="en-US" dirty="0" err="1" smtClean="0"/>
              <a:t>isch&amp;tbnid</a:t>
            </a:r>
            <a:r>
              <a:rPr lang="en-US" dirty="0" smtClean="0"/>
              <a:t>=zMR_LXzB2agXgM:&amp;</a:t>
            </a:r>
            <a:r>
              <a:rPr lang="en-US" dirty="0" err="1" smtClean="0"/>
              <a:t>imgrefurl</a:t>
            </a:r>
            <a:r>
              <a:rPr lang="en-US" dirty="0" smtClean="0"/>
              <a:t>=http://</a:t>
            </a:r>
            <a:r>
              <a:rPr lang="en-US" dirty="0" err="1" smtClean="0"/>
              <a:t>www.ucmp.berkeley.edu</a:t>
            </a:r>
            <a:r>
              <a:rPr lang="en-US" dirty="0" smtClean="0"/>
              <a:t>/tertiary/</a:t>
            </a:r>
            <a:r>
              <a:rPr lang="en-US" dirty="0" err="1" smtClean="0"/>
              <a:t>pli</a:t>
            </a:r>
            <a:r>
              <a:rPr lang="en-US" dirty="0" smtClean="0"/>
              <a:t>/</a:t>
            </a:r>
            <a:r>
              <a:rPr lang="en-US" dirty="0" err="1" smtClean="0"/>
              <a:t>bodjong.html&amp;docid</a:t>
            </a:r>
            <a:r>
              <a:rPr lang="en-US" dirty="0" smtClean="0"/>
              <a:t>=_oUHiAYY4DMeJM&amp;imgurl=http://</a:t>
            </a:r>
            <a:r>
              <a:rPr lang="en-US" dirty="0" err="1" smtClean="0"/>
              <a:t>www.ucmp.berkeley.edu</a:t>
            </a:r>
            <a:r>
              <a:rPr lang="en-US" dirty="0" smtClean="0"/>
              <a:t>/tertiary/</a:t>
            </a:r>
            <a:r>
              <a:rPr lang="en-US" dirty="0" err="1" smtClean="0"/>
              <a:t>pli</a:t>
            </a:r>
            <a:r>
              <a:rPr lang="en-US" dirty="0" smtClean="0"/>
              <a:t>/</a:t>
            </a:r>
            <a:r>
              <a:rPr lang="en-US" dirty="0" err="1" smtClean="0"/>
              <a:t>bodjong</a:t>
            </a:r>
            <a:r>
              <a:rPr lang="en-US" dirty="0" smtClean="0"/>
              <a:t>/</a:t>
            </a:r>
            <a:r>
              <a:rPr lang="en-US" dirty="0" err="1" smtClean="0"/>
              <a:t>turritella.jpg&amp;w</a:t>
            </a:r>
            <a:r>
              <a:rPr lang="en-US" dirty="0" smtClean="0"/>
              <a:t>=600&amp;h=400&amp;ei=BkucUJ-GAanYigKxy4Eo&amp;zoom=1&amp;iact=</a:t>
            </a:r>
            <a:r>
              <a:rPr lang="en-US" dirty="0" err="1" smtClean="0"/>
              <a:t>hc&amp;vpx</a:t>
            </a:r>
            <a:r>
              <a:rPr lang="en-US" dirty="0" smtClean="0"/>
              <a:t>=620&amp;vpy=347&amp;dur=300&amp;hovh=183&amp;hovw=275&amp;tx=178&amp;ty=133&amp;sig=107351531844110770054&amp;page=1&amp;tbnh=146&amp;tbnw=209&amp;start=0&amp;ndsp=85&amp;ved=1t:429,r:16,s:0,i:137</a:t>
            </a:r>
          </a:p>
          <a:p>
            <a:r>
              <a:rPr lang="en-US" dirty="0" smtClean="0"/>
              <a:t>http://</a:t>
            </a:r>
            <a:r>
              <a:rPr lang="en-US" dirty="0" err="1" smtClean="0"/>
              <a:t>stoneplus.cst.cmich.edu</a:t>
            </a:r>
            <a:r>
              <a:rPr lang="en-US" dirty="0" smtClean="0"/>
              <a:t>/</a:t>
            </a:r>
            <a:r>
              <a:rPr lang="en-US" dirty="0" err="1" smtClean="0"/>
              <a:t>fossiliferous.htm</a:t>
            </a:r>
            <a:endParaRPr lang="en-US" dirty="0" smtClean="0"/>
          </a:p>
          <a:p>
            <a:r>
              <a:rPr lang="en-US" dirty="0" smtClean="0"/>
              <a:t>Jaw – </a:t>
            </a:r>
            <a:r>
              <a:rPr lang="en-US" dirty="0" err="1" smtClean="0"/>
              <a:t>Teichert</a:t>
            </a:r>
            <a:r>
              <a:rPr lang="en-US" dirty="0" smtClean="0"/>
              <a:t> &amp; Stanley,</a:t>
            </a:r>
            <a:r>
              <a:rPr lang="en-US" baseline="0" dirty="0" smtClean="0"/>
              <a:t> 1975, Geology</a:t>
            </a:r>
            <a:endParaRPr lang="en-US" dirty="0" smtClean="0"/>
          </a:p>
          <a:p>
            <a:r>
              <a:rPr lang="en-US" dirty="0" smtClean="0"/>
              <a:t>Shark teeth - http://</a:t>
            </a:r>
            <a:r>
              <a:rPr lang="en-US" dirty="0" err="1" smtClean="0"/>
              <a:t>geology.about.com</a:t>
            </a:r>
            <a:r>
              <a:rPr lang="en-US" dirty="0" smtClean="0"/>
              <a:t>/od/</a:t>
            </a:r>
            <a:r>
              <a:rPr lang="en-US" dirty="0" err="1" smtClean="0"/>
              <a:t>fossilstimeevolution</a:t>
            </a:r>
            <a:r>
              <a:rPr lang="en-US" dirty="0" smtClean="0"/>
              <a:t>/</a:t>
            </a:r>
            <a:r>
              <a:rPr lang="en-US" dirty="0" err="1" smtClean="0"/>
              <a:t>ig</a:t>
            </a:r>
            <a:r>
              <a:rPr lang="en-US" dirty="0" smtClean="0"/>
              <a:t>/fossil-pictures/shark-</a:t>
            </a:r>
            <a:r>
              <a:rPr lang="en-US" dirty="0" err="1" smtClean="0"/>
              <a:t>teeth.htm</a:t>
            </a:r>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17</a:t>
            </a:fld>
            <a:endParaRPr lang="en-US"/>
          </a:p>
        </p:txBody>
      </p:sp>
    </p:spTree>
    <p:extLst>
      <p:ext uri="{BB962C8B-B14F-4D97-AF65-F5344CB8AC3E}">
        <p14:creationId xmlns:p14="http://schemas.microsoft.com/office/powerpoint/2010/main" val="3001784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dirty="0" smtClean="0"/>
              <a:t>Now students have filled in all the information for Layer 1 and can move on to complete the rest of the layers on their own</a:t>
            </a:r>
            <a:r>
              <a:rPr lang="en-US" baseline="0" dirty="0" smtClean="0"/>
              <a:t> (or in pairs). The next part of the lesson is to take the information from their completed tables and make a stratigraphic column. The instructions for that are on slides 20-22. You may want to break this lesson into 2 parts, but if you think some students will finish the data table quickly and will need to move on to the column, you should give those instructions before telling students to finish their data table.</a:t>
            </a:r>
          </a:p>
          <a:p>
            <a:pPr marL="228600" indent="-228600">
              <a:buAutoNum type="arabicPeriod"/>
            </a:pPr>
            <a:endParaRPr lang="en-US" baseline="0" dirty="0" smtClean="0"/>
          </a:p>
          <a:p>
            <a:pPr marL="228600" indent="-228600">
              <a:buAutoNum type="arabicPeriod"/>
            </a:pPr>
            <a:r>
              <a:rPr lang="en-US" baseline="0" dirty="0" smtClean="0"/>
              <a:t>Make sure you note that layer 4 has two different types of rock within the same layer – this is similar to what we saw on one of the stratigraphic columns on slide 4 – a layer, with </a:t>
            </a:r>
            <a:r>
              <a:rPr lang="en-US" baseline="0" dirty="0" smtClean="0"/>
              <a:t>lens </a:t>
            </a:r>
            <a:r>
              <a:rPr lang="en-US" baseline="0" dirty="0" smtClean="0"/>
              <a:t>or channel shaped sections of a different kind of rock.</a:t>
            </a:r>
          </a:p>
          <a:p>
            <a:pPr marL="228600" indent="-228600">
              <a:buAutoNum type="arabicPeriod"/>
            </a:pPr>
            <a:endParaRPr lang="en-US" baseline="0" dirty="0" smtClean="0"/>
          </a:p>
          <a:p>
            <a:pPr marL="228600" indent="-228600">
              <a:buAutoNum type="arabicPeriod"/>
            </a:pPr>
            <a:r>
              <a:rPr lang="en-US" baseline="0" dirty="0" smtClean="0"/>
              <a:t>The answer key for the data table is on the next slide.</a:t>
            </a:r>
          </a:p>
          <a:p>
            <a:pPr marL="228600" indent="-228600">
              <a:buAutoNum type="arabicPeriod"/>
            </a:pPr>
            <a:endParaRPr lang="en-US" baseline="0" dirty="0" smtClean="0"/>
          </a:p>
          <a:p>
            <a:pPr marL="228600" indent="-228600">
              <a:buAutoNum type="arabicPeriod"/>
            </a:pPr>
            <a:endParaRPr lang="en-US" baseline="0" dirty="0" smtClean="0"/>
          </a:p>
        </p:txBody>
      </p:sp>
      <p:sp>
        <p:nvSpPr>
          <p:cNvPr id="4" name="Slide Number Placeholder 3"/>
          <p:cNvSpPr>
            <a:spLocks noGrp="1"/>
          </p:cNvSpPr>
          <p:nvPr>
            <p:ph type="sldNum" sz="quarter" idx="10"/>
          </p:nvPr>
        </p:nvSpPr>
        <p:spPr/>
        <p:txBody>
          <a:bodyPr/>
          <a:lstStyle/>
          <a:p>
            <a:fld id="{A121731E-F90F-854A-8396-751EFBE6616D}" type="slidenum">
              <a:rPr lang="en-US" smtClean="0"/>
              <a:t>18</a:t>
            </a:fld>
            <a:endParaRPr lang="en-US"/>
          </a:p>
        </p:txBody>
      </p:sp>
    </p:spTree>
    <p:extLst>
      <p:ext uri="{BB962C8B-B14F-4D97-AF65-F5344CB8AC3E}">
        <p14:creationId xmlns:p14="http://schemas.microsoft.com/office/powerpoint/2010/main" val="2602399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the instructor</a:t>
            </a:r>
          </a:p>
          <a:p>
            <a:endParaRPr lang="en-US" i="1" dirty="0" smtClean="0"/>
          </a:p>
          <a:p>
            <a:r>
              <a:rPr lang="en-US" i="0" dirty="0" smtClean="0"/>
              <a:t>This is the answer key for the activity.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19</a:t>
            </a:fld>
            <a:endParaRPr lang="en-US"/>
          </a:p>
        </p:txBody>
      </p:sp>
    </p:spTree>
    <p:extLst>
      <p:ext uri="{BB962C8B-B14F-4D97-AF65-F5344CB8AC3E}">
        <p14:creationId xmlns:p14="http://schemas.microsoft.com/office/powerpoint/2010/main" val="452020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pPr marL="228600" indent="-228600">
              <a:buAutoNum type="arabicPeriod"/>
            </a:pPr>
            <a:r>
              <a:rPr lang="en-US" baseline="0" dirty="0" smtClean="0"/>
              <a:t>This is a framework for a strat column representing the cliff. Students will need to make this basic framework, or something similar, and then fill it in with the information from their data table. They should put rock symbols within the column and fossil symbols to the right of the column. Example symbols are on slide 21 and are provided to the students in the 5_StratColumnKey.docx document.</a:t>
            </a:r>
          </a:p>
          <a:p>
            <a:pPr marL="0" indent="0">
              <a:buNone/>
            </a:pPr>
            <a:endParaRPr lang="en-US" baseline="0" dirty="0" smtClean="0"/>
          </a:p>
          <a:p>
            <a:pPr marL="0" lvl="0" indent="0">
              <a:buNone/>
            </a:pP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Figures: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ea typeface="ＭＳ Ｐゴシック" charset="0"/>
                <a:cs typeface="ＭＳ Ｐゴシック" charset="0"/>
              </a:rPr>
              <a:t>This is a photo of a cliff on the beach</a:t>
            </a:r>
            <a:r>
              <a:rPr lang="en-US" sz="1200" baseline="0" dirty="0" smtClean="0">
                <a:ea typeface="ＭＳ Ｐゴシック" charset="0"/>
                <a:cs typeface="ＭＳ Ｐゴシック" charset="0"/>
              </a:rPr>
              <a:t> in La Jolla, California, north of Scripps Institution of Oceanography. These sedimentary layers were deposited during Eocene time (34-56 million years ago). The rocks include the Ardath Shale at the base of the cliff – grayish color and the Scripps Formation above – yellowish-brown. Photo credit: J. Maloney</a:t>
            </a:r>
          </a:p>
          <a:p>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20</a:t>
            </a:fld>
            <a:endParaRPr lang="en-US"/>
          </a:p>
        </p:txBody>
      </p:sp>
    </p:spTree>
    <p:extLst>
      <p:ext uri="{BB962C8B-B14F-4D97-AF65-F5344CB8AC3E}">
        <p14:creationId xmlns:p14="http://schemas.microsoft.com/office/powerpoint/2010/main" val="31244160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baseline="0" dirty="0" smtClean="0"/>
              <a:t>These</a:t>
            </a:r>
            <a:r>
              <a:rPr lang="en-US" dirty="0" smtClean="0"/>
              <a:t> are examples</a:t>
            </a:r>
            <a:r>
              <a:rPr lang="en-US" baseline="0" dirty="0" smtClean="0"/>
              <a:t> of symbols students can use to fill in their strat columns. These are also provided to the students in the 5_StratColumnKey.docx document.</a:t>
            </a:r>
          </a:p>
          <a:p>
            <a:pPr marL="228600" indent="-228600">
              <a:buAutoNum type="arabicPeriod"/>
            </a:pPr>
            <a:endParaRPr lang="en-US" baseline="0" dirty="0" smtClean="0"/>
          </a:p>
          <a:p>
            <a:pPr marL="228600" indent="-228600">
              <a:buAutoNum type="arabicPeriod"/>
            </a:pPr>
            <a:r>
              <a:rPr lang="en-US" baseline="0" dirty="0" smtClean="0"/>
              <a:t>The next slide shows an example of what a completed column might look like.</a:t>
            </a:r>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21</a:t>
            </a:fld>
            <a:endParaRPr lang="en-US"/>
          </a:p>
        </p:txBody>
      </p:sp>
    </p:spTree>
    <p:extLst>
      <p:ext uri="{BB962C8B-B14F-4D97-AF65-F5344CB8AC3E}">
        <p14:creationId xmlns:p14="http://schemas.microsoft.com/office/powerpoint/2010/main" val="22605553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lang="en-US" baseline="0" dirty="0" smtClean="0"/>
              <a:t>EVALUATE: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i="1" dirty="0" smtClean="0"/>
              <a:t>This slide is for students</a:t>
            </a:r>
          </a:p>
          <a:p>
            <a:pPr marL="0" lvl="0" indent="0">
              <a:buNone/>
            </a:pPr>
            <a:endParaRPr lang="en-US" baseline="0" dirty="0" smtClean="0"/>
          </a:p>
          <a:p>
            <a:pPr marL="0" lvl="0" indent="0">
              <a:buNone/>
            </a:pPr>
            <a:r>
              <a:rPr lang="en-US" b="1" baseline="0" dirty="0" smtClean="0"/>
              <a:t>Directions for instructor:</a:t>
            </a:r>
          </a:p>
          <a:p>
            <a:pPr marL="228600" lvl="0" indent="-228600">
              <a:buAutoNum type="arabicPeriod"/>
            </a:pPr>
            <a:r>
              <a:rPr lang="en-US" baseline="0" dirty="0" smtClean="0"/>
              <a:t>This is an example of a strat column the students might make. You can encourage them to use colors if they want, or to make their won fossil symbols. In evaluation, you want to make sure they’ve including information about they rock type and fossils. They should also reflect differences in rounding, where applicable (layers 2 and 5). Layer 4 should have lenses of different type sediment.</a:t>
            </a:r>
          </a:p>
          <a:p>
            <a:pPr marL="228600" lvl="0" indent="-228600">
              <a:buAutoNum type="arabicPeriod"/>
            </a:pPr>
            <a:endParaRPr lang="en-US" baseline="0" dirty="0" smtClean="0"/>
          </a:p>
          <a:p>
            <a:pPr marL="228600" lvl="0" indent="-228600">
              <a:buAutoNum type="arabicPeriod"/>
            </a:pPr>
            <a:r>
              <a:rPr lang="en-US" baseline="0" dirty="0" smtClean="0"/>
              <a:t>As an additional evaluation tool, ask students to label the oldest and youngest rock layers. A: Oldest is the bottom and youngest is the top.</a:t>
            </a:r>
          </a:p>
          <a:p>
            <a:pPr marL="0" lvl="0" indent="0">
              <a:buNone/>
            </a:pPr>
            <a:endParaRPr lang="en-US" baseline="0" dirty="0" smtClean="0"/>
          </a:p>
          <a:p>
            <a:pPr marL="0" lvl="0" indent="0">
              <a:buNone/>
            </a:pP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Figures: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ea typeface="ＭＳ Ｐゴシック" charset="0"/>
                <a:cs typeface="ＭＳ Ｐゴシック" charset="0"/>
              </a:rPr>
              <a:t>This is a photo of a cliff on the beach</a:t>
            </a:r>
            <a:r>
              <a:rPr lang="en-US" sz="1200" baseline="0" dirty="0" smtClean="0">
                <a:ea typeface="ＭＳ Ｐゴシック" charset="0"/>
                <a:cs typeface="ＭＳ Ｐゴシック" charset="0"/>
              </a:rPr>
              <a:t> in La Jolla, California, north of Scripps Institution of Oceanography. These sedimentary layers were deposited during Eocene time (34-56 million years ago). The rocks include the Ardath Shale at the base of the cliff – grayish color and the Scripps Formation above – yellowish-brown. Photo credit: J. Maloney</a:t>
            </a:r>
          </a:p>
          <a:p>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22</a:t>
            </a:fld>
            <a:endParaRPr lang="en-US"/>
          </a:p>
        </p:txBody>
      </p:sp>
    </p:spTree>
    <p:extLst>
      <p:ext uri="{BB962C8B-B14F-4D97-AF65-F5344CB8AC3E}">
        <p14:creationId xmlns:p14="http://schemas.microsoft.com/office/powerpoint/2010/main" val="4132778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AE32FC4-A570-A744-A64B-ED09A9BA5EF9}" type="datetimeFigureOut">
              <a:rPr lang="en-US" smtClean="0"/>
              <a:t>5/17/13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479ABF7-4197-7844-9E01-B65C7AA4EA18}"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AE32FC4-A570-A744-A64B-ED09A9BA5EF9}"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1479ABF7-4197-7844-9E01-B65C7AA4EA18}"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AE32FC4-A570-A744-A64B-ED09A9BA5EF9}" type="datetimeFigureOut">
              <a:rPr lang="en-US" smtClean="0"/>
              <a:t>5/17/13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479ABF7-4197-7844-9E01-B65C7AA4EA18}"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AE32FC4-A570-A744-A64B-ED09A9BA5EF9}" type="datetimeFigureOut">
              <a:rPr lang="en-US" smtClean="0"/>
              <a:t>5/17/13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79ABF7-4197-7844-9E01-B65C7AA4EA18}"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AE32FC4-A570-A744-A64B-ED09A9BA5EF9}" type="datetimeFigureOut">
              <a:rPr lang="en-US" smtClean="0"/>
              <a:t>5/17/13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479ABF7-4197-7844-9E01-B65C7AA4EA18}"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AE32FC4-A570-A744-A64B-ED09A9BA5EF9}" type="datetimeFigureOut">
              <a:rPr lang="en-US" smtClean="0"/>
              <a:t>5/17/13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1479ABF7-4197-7844-9E01-B65C7AA4EA1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AE32FC4-A570-A744-A64B-ED09A9BA5EF9}" type="datetimeFigureOut">
              <a:rPr lang="en-US" smtClean="0"/>
              <a:t>5/17/13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479ABF7-4197-7844-9E01-B65C7AA4EA1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479ABF7-4197-7844-9E01-B65C7AA4EA18}"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AE32FC4-A570-A744-A64B-ED09A9BA5EF9}" type="datetimeFigureOut">
              <a:rPr lang="en-US" smtClean="0"/>
              <a:t>5/17/13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1479ABF7-4197-7844-9E01-B65C7AA4EA18}"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AE32FC4-A570-A744-A64B-ED09A9BA5EF9}" type="datetimeFigureOut">
              <a:rPr lang="en-US" smtClean="0"/>
              <a:t>5/17/13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E32FC4-A570-A744-A64B-ED09A9BA5EF9}"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79ABF7-4197-7844-9E01-B65C7AA4EA1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1479ABF7-4197-7844-9E01-B65C7AA4EA18}"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AE32FC4-A570-A744-A64B-ED09A9BA5EF9}"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AE32FC4-A570-A744-A64B-ED09A9BA5EF9}" type="datetimeFigureOut">
              <a:rPr lang="en-US" smtClean="0"/>
              <a:t>5/17/13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479ABF7-4197-7844-9E01-B65C7AA4EA18}"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jp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image" Target="../media/image21.png"/><Relationship Id="rId10" Type="http://schemas.openxmlformats.org/officeDocument/2006/relationships/image" Target="../media/image22.pn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image" Target="../media/image25.png"/><Relationship Id="rId10" Type="http://schemas.openxmlformats.org/officeDocument/2006/relationships/image" Target="../media/image26.png"/><Relationship Id="rId11" Type="http://schemas.openxmlformats.org/officeDocument/2006/relationships/image" Target="../media/image3.jpg"/><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Cliff Stratigraphy</a:t>
            </a:r>
            <a:endParaRPr lang="en-US" dirty="0"/>
          </a:p>
        </p:txBody>
      </p:sp>
      <p:pic>
        <p:nvPicPr>
          <p:cNvPr id="5" name="Picture 4" descr="IMG_298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4999" y="2783413"/>
            <a:ext cx="2925905" cy="3901207"/>
          </a:xfrm>
          <a:prstGeom prst="rect">
            <a:avLst/>
          </a:prstGeom>
        </p:spPr>
      </p:pic>
    </p:spTree>
    <p:extLst>
      <p:ext uri="{BB962C8B-B14F-4D97-AF65-F5344CB8AC3E}">
        <p14:creationId xmlns:p14="http://schemas.microsoft.com/office/powerpoint/2010/main" val="339919091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92333" y="423333"/>
            <a:ext cx="1439334" cy="596900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392333" y="1406407"/>
            <a:ext cx="1439334"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392333" y="2403592"/>
            <a:ext cx="1439334"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6392333" y="3400777"/>
            <a:ext cx="1439334"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392333" y="4397962"/>
            <a:ext cx="1439334"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6392333" y="5395147"/>
            <a:ext cx="1439334"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17" name="Freeform 16"/>
          <p:cNvSpPr/>
          <p:nvPr/>
        </p:nvSpPr>
        <p:spPr>
          <a:xfrm>
            <a:off x="6712322" y="2488496"/>
            <a:ext cx="454858" cy="362586"/>
          </a:xfrm>
          <a:custGeom>
            <a:avLst/>
            <a:gdLst>
              <a:gd name="connsiteX0" fmla="*/ 225897 w 454858"/>
              <a:gd name="connsiteY0" fmla="*/ 338667 h 362586"/>
              <a:gd name="connsiteX1" fmla="*/ 120 w 454858"/>
              <a:gd name="connsiteY1" fmla="*/ 155223 h 362586"/>
              <a:gd name="connsiteX2" fmla="*/ 197675 w 454858"/>
              <a:gd name="connsiteY2" fmla="*/ 0 h 362586"/>
              <a:gd name="connsiteX3" fmla="*/ 409342 w 454858"/>
              <a:gd name="connsiteY3" fmla="*/ 0 h 362586"/>
              <a:gd name="connsiteX4" fmla="*/ 451675 w 454858"/>
              <a:gd name="connsiteY4" fmla="*/ 155223 h 362586"/>
              <a:gd name="connsiteX5" fmla="*/ 437564 w 454858"/>
              <a:gd name="connsiteY5" fmla="*/ 254000 h 362586"/>
              <a:gd name="connsiteX6" fmla="*/ 324675 w 454858"/>
              <a:gd name="connsiteY6" fmla="*/ 352778 h 362586"/>
              <a:gd name="connsiteX7" fmla="*/ 225897 w 454858"/>
              <a:gd name="connsiteY7" fmla="*/ 338667 h 36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58" h="362586">
                <a:moveTo>
                  <a:pt x="225897" y="338667"/>
                </a:moveTo>
                <a:cubicBezTo>
                  <a:pt x="171804" y="305741"/>
                  <a:pt x="4824" y="211668"/>
                  <a:pt x="120" y="155223"/>
                </a:cubicBezTo>
                <a:cubicBezTo>
                  <a:pt x="-4584" y="98778"/>
                  <a:pt x="129471" y="25870"/>
                  <a:pt x="197675" y="0"/>
                </a:cubicBezTo>
                <a:cubicBezTo>
                  <a:pt x="265879" y="-25870"/>
                  <a:pt x="367009" y="-25870"/>
                  <a:pt x="409342" y="0"/>
                </a:cubicBezTo>
                <a:cubicBezTo>
                  <a:pt x="451675" y="25870"/>
                  <a:pt x="446971" y="112890"/>
                  <a:pt x="451675" y="155223"/>
                </a:cubicBezTo>
                <a:cubicBezTo>
                  <a:pt x="456379" y="197556"/>
                  <a:pt x="458731" y="221074"/>
                  <a:pt x="437564" y="254000"/>
                </a:cubicBezTo>
                <a:cubicBezTo>
                  <a:pt x="416397" y="286926"/>
                  <a:pt x="362305" y="341019"/>
                  <a:pt x="324675" y="352778"/>
                </a:cubicBezTo>
                <a:cubicBezTo>
                  <a:pt x="287045" y="364537"/>
                  <a:pt x="279990" y="371593"/>
                  <a:pt x="225897" y="33866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reeform 17"/>
          <p:cNvSpPr/>
          <p:nvPr/>
        </p:nvSpPr>
        <p:spPr>
          <a:xfrm>
            <a:off x="7278588" y="2823583"/>
            <a:ext cx="425691" cy="359797"/>
          </a:xfrm>
          <a:custGeom>
            <a:avLst/>
            <a:gdLst>
              <a:gd name="connsiteX0" fmla="*/ 24119 w 425691"/>
              <a:gd name="connsiteY0" fmla="*/ 48537 h 359797"/>
              <a:gd name="connsiteX1" fmla="*/ 10008 w 425691"/>
              <a:gd name="connsiteY1" fmla="*/ 260204 h 359797"/>
              <a:gd name="connsiteX2" fmla="*/ 137008 w 425691"/>
              <a:gd name="connsiteY2" fmla="*/ 330759 h 359797"/>
              <a:gd name="connsiteX3" fmla="*/ 306342 w 425691"/>
              <a:gd name="connsiteY3" fmla="*/ 358982 h 359797"/>
              <a:gd name="connsiteX4" fmla="*/ 419231 w 425691"/>
              <a:gd name="connsiteY4" fmla="*/ 302537 h 359797"/>
              <a:gd name="connsiteX5" fmla="*/ 405119 w 425691"/>
              <a:gd name="connsiteY5" fmla="*/ 189648 h 359797"/>
              <a:gd name="connsiteX6" fmla="*/ 348675 w 425691"/>
              <a:gd name="connsiteY6" fmla="*/ 48537 h 359797"/>
              <a:gd name="connsiteX7" fmla="*/ 249897 w 425691"/>
              <a:gd name="connsiteY7" fmla="*/ 6204 h 359797"/>
              <a:gd name="connsiteX8" fmla="*/ 151119 w 425691"/>
              <a:gd name="connsiteY8" fmla="*/ 6204 h 359797"/>
              <a:gd name="connsiteX9" fmla="*/ 24119 w 425691"/>
              <a:gd name="connsiteY9" fmla="*/ 48537 h 35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5691" h="359797">
                <a:moveTo>
                  <a:pt x="24119" y="48537"/>
                </a:moveTo>
                <a:cubicBezTo>
                  <a:pt x="601" y="90870"/>
                  <a:pt x="-8807" y="213167"/>
                  <a:pt x="10008" y="260204"/>
                </a:cubicBezTo>
                <a:cubicBezTo>
                  <a:pt x="28823" y="307241"/>
                  <a:pt x="87619" y="314296"/>
                  <a:pt x="137008" y="330759"/>
                </a:cubicBezTo>
                <a:cubicBezTo>
                  <a:pt x="186397" y="347222"/>
                  <a:pt x="259305" y="363686"/>
                  <a:pt x="306342" y="358982"/>
                </a:cubicBezTo>
                <a:cubicBezTo>
                  <a:pt x="353379" y="354278"/>
                  <a:pt x="402768" y="330759"/>
                  <a:pt x="419231" y="302537"/>
                </a:cubicBezTo>
                <a:cubicBezTo>
                  <a:pt x="435694" y="274315"/>
                  <a:pt x="416878" y="231981"/>
                  <a:pt x="405119" y="189648"/>
                </a:cubicBezTo>
                <a:cubicBezTo>
                  <a:pt x="393360" y="147315"/>
                  <a:pt x="374545" y="79111"/>
                  <a:pt x="348675" y="48537"/>
                </a:cubicBezTo>
                <a:cubicBezTo>
                  <a:pt x="322805" y="17963"/>
                  <a:pt x="282823" y="13259"/>
                  <a:pt x="249897" y="6204"/>
                </a:cubicBezTo>
                <a:cubicBezTo>
                  <a:pt x="216971" y="-852"/>
                  <a:pt x="191100" y="-3203"/>
                  <a:pt x="151119" y="6204"/>
                </a:cubicBezTo>
                <a:cubicBezTo>
                  <a:pt x="111138" y="15611"/>
                  <a:pt x="47637" y="6204"/>
                  <a:pt x="24119" y="4853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Freeform 18"/>
          <p:cNvSpPr/>
          <p:nvPr/>
        </p:nvSpPr>
        <p:spPr>
          <a:xfrm>
            <a:off x="7049255" y="4981223"/>
            <a:ext cx="493889" cy="395111"/>
          </a:xfrm>
          <a:custGeom>
            <a:avLst/>
            <a:gdLst>
              <a:gd name="connsiteX0" fmla="*/ 225778 w 493889"/>
              <a:gd name="connsiteY0" fmla="*/ 352778 h 395111"/>
              <a:gd name="connsiteX1" fmla="*/ 0 w 493889"/>
              <a:gd name="connsiteY1" fmla="*/ 268111 h 395111"/>
              <a:gd name="connsiteX2" fmla="*/ 14112 w 493889"/>
              <a:gd name="connsiteY2" fmla="*/ 141111 h 395111"/>
              <a:gd name="connsiteX3" fmla="*/ 183445 w 493889"/>
              <a:gd name="connsiteY3" fmla="*/ 42333 h 395111"/>
              <a:gd name="connsiteX4" fmla="*/ 352778 w 493889"/>
              <a:gd name="connsiteY4" fmla="*/ 0 h 395111"/>
              <a:gd name="connsiteX5" fmla="*/ 437445 w 493889"/>
              <a:gd name="connsiteY5" fmla="*/ 98778 h 395111"/>
              <a:gd name="connsiteX6" fmla="*/ 493889 w 493889"/>
              <a:gd name="connsiteY6" fmla="*/ 239889 h 395111"/>
              <a:gd name="connsiteX7" fmla="*/ 352778 w 493889"/>
              <a:gd name="connsiteY7" fmla="*/ 395111 h 395111"/>
              <a:gd name="connsiteX8" fmla="*/ 225778 w 493889"/>
              <a:gd name="connsiteY8" fmla="*/ 352778 h 39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3889" h="395111">
                <a:moveTo>
                  <a:pt x="225778" y="352778"/>
                </a:moveTo>
                <a:lnTo>
                  <a:pt x="0" y="268111"/>
                </a:lnTo>
                <a:lnTo>
                  <a:pt x="14112" y="141111"/>
                </a:lnTo>
                <a:lnTo>
                  <a:pt x="183445" y="42333"/>
                </a:lnTo>
                <a:lnTo>
                  <a:pt x="352778" y="0"/>
                </a:lnTo>
                <a:lnTo>
                  <a:pt x="437445" y="98778"/>
                </a:lnTo>
                <a:lnTo>
                  <a:pt x="493889" y="239889"/>
                </a:lnTo>
                <a:lnTo>
                  <a:pt x="352778" y="395111"/>
                </a:lnTo>
                <a:lnTo>
                  <a:pt x="225778" y="35277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Freeform 19"/>
          <p:cNvSpPr/>
          <p:nvPr/>
        </p:nvSpPr>
        <p:spPr>
          <a:xfrm>
            <a:off x="6392333" y="4543779"/>
            <a:ext cx="493889" cy="437444"/>
          </a:xfrm>
          <a:custGeom>
            <a:avLst/>
            <a:gdLst>
              <a:gd name="connsiteX0" fmla="*/ 254000 w 493889"/>
              <a:gd name="connsiteY0" fmla="*/ 310444 h 437444"/>
              <a:gd name="connsiteX1" fmla="*/ 0 w 493889"/>
              <a:gd name="connsiteY1" fmla="*/ 225777 h 437444"/>
              <a:gd name="connsiteX2" fmla="*/ 141111 w 493889"/>
              <a:gd name="connsiteY2" fmla="*/ 98777 h 437444"/>
              <a:gd name="connsiteX3" fmla="*/ 352778 w 493889"/>
              <a:gd name="connsiteY3" fmla="*/ 0 h 437444"/>
              <a:gd name="connsiteX4" fmla="*/ 465667 w 493889"/>
              <a:gd name="connsiteY4" fmla="*/ 155222 h 437444"/>
              <a:gd name="connsiteX5" fmla="*/ 493889 w 493889"/>
              <a:gd name="connsiteY5" fmla="*/ 352777 h 437444"/>
              <a:gd name="connsiteX6" fmla="*/ 296333 w 493889"/>
              <a:gd name="connsiteY6" fmla="*/ 437444 h 437444"/>
              <a:gd name="connsiteX7" fmla="*/ 254000 w 493889"/>
              <a:gd name="connsiteY7" fmla="*/ 310444 h 43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3889" h="437444">
                <a:moveTo>
                  <a:pt x="254000" y="310444"/>
                </a:moveTo>
                <a:lnTo>
                  <a:pt x="0" y="225777"/>
                </a:lnTo>
                <a:lnTo>
                  <a:pt x="141111" y="98777"/>
                </a:lnTo>
                <a:lnTo>
                  <a:pt x="352778" y="0"/>
                </a:lnTo>
                <a:lnTo>
                  <a:pt x="465667" y="155222"/>
                </a:lnTo>
                <a:lnTo>
                  <a:pt x="493889" y="352777"/>
                </a:lnTo>
                <a:lnTo>
                  <a:pt x="296333" y="437444"/>
                </a:lnTo>
                <a:lnTo>
                  <a:pt x="254000" y="310444"/>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Freeform 20"/>
          <p:cNvSpPr/>
          <p:nvPr/>
        </p:nvSpPr>
        <p:spPr>
          <a:xfrm>
            <a:off x="6507008" y="962502"/>
            <a:ext cx="206745" cy="262933"/>
          </a:xfrm>
          <a:custGeom>
            <a:avLst/>
            <a:gdLst>
              <a:gd name="connsiteX0" fmla="*/ 225897 w 454858"/>
              <a:gd name="connsiteY0" fmla="*/ 338667 h 362586"/>
              <a:gd name="connsiteX1" fmla="*/ 120 w 454858"/>
              <a:gd name="connsiteY1" fmla="*/ 155223 h 362586"/>
              <a:gd name="connsiteX2" fmla="*/ 197675 w 454858"/>
              <a:gd name="connsiteY2" fmla="*/ 0 h 362586"/>
              <a:gd name="connsiteX3" fmla="*/ 409342 w 454858"/>
              <a:gd name="connsiteY3" fmla="*/ 0 h 362586"/>
              <a:gd name="connsiteX4" fmla="*/ 451675 w 454858"/>
              <a:gd name="connsiteY4" fmla="*/ 155223 h 362586"/>
              <a:gd name="connsiteX5" fmla="*/ 437564 w 454858"/>
              <a:gd name="connsiteY5" fmla="*/ 254000 h 362586"/>
              <a:gd name="connsiteX6" fmla="*/ 324675 w 454858"/>
              <a:gd name="connsiteY6" fmla="*/ 352778 h 362586"/>
              <a:gd name="connsiteX7" fmla="*/ 225897 w 454858"/>
              <a:gd name="connsiteY7" fmla="*/ 338667 h 36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58" h="362586">
                <a:moveTo>
                  <a:pt x="225897" y="338667"/>
                </a:moveTo>
                <a:cubicBezTo>
                  <a:pt x="171804" y="305741"/>
                  <a:pt x="4824" y="211668"/>
                  <a:pt x="120" y="155223"/>
                </a:cubicBezTo>
                <a:cubicBezTo>
                  <a:pt x="-4584" y="98778"/>
                  <a:pt x="129471" y="25870"/>
                  <a:pt x="197675" y="0"/>
                </a:cubicBezTo>
                <a:cubicBezTo>
                  <a:pt x="265879" y="-25870"/>
                  <a:pt x="367009" y="-25870"/>
                  <a:pt x="409342" y="0"/>
                </a:cubicBezTo>
                <a:cubicBezTo>
                  <a:pt x="451675" y="25870"/>
                  <a:pt x="446971" y="112890"/>
                  <a:pt x="451675" y="155223"/>
                </a:cubicBezTo>
                <a:cubicBezTo>
                  <a:pt x="456379" y="197556"/>
                  <a:pt x="458731" y="221074"/>
                  <a:pt x="437564" y="254000"/>
                </a:cubicBezTo>
                <a:cubicBezTo>
                  <a:pt x="416397" y="286926"/>
                  <a:pt x="362305" y="341019"/>
                  <a:pt x="324675" y="352778"/>
                </a:cubicBezTo>
                <a:cubicBezTo>
                  <a:pt x="287045" y="364537"/>
                  <a:pt x="279990" y="371593"/>
                  <a:pt x="225897" y="33866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Freeform 21"/>
          <p:cNvSpPr/>
          <p:nvPr/>
        </p:nvSpPr>
        <p:spPr>
          <a:xfrm>
            <a:off x="6839886" y="544689"/>
            <a:ext cx="258002" cy="161366"/>
          </a:xfrm>
          <a:custGeom>
            <a:avLst/>
            <a:gdLst>
              <a:gd name="connsiteX0" fmla="*/ 24119 w 425691"/>
              <a:gd name="connsiteY0" fmla="*/ 48537 h 359797"/>
              <a:gd name="connsiteX1" fmla="*/ 10008 w 425691"/>
              <a:gd name="connsiteY1" fmla="*/ 260204 h 359797"/>
              <a:gd name="connsiteX2" fmla="*/ 137008 w 425691"/>
              <a:gd name="connsiteY2" fmla="*/ 330759 h 359797"/>
              <a:gd name="connsiteX3" fmla="*/ 306342 w 425691"/>
              <a:gd name="connsiteY3" fmla="*/ 358982 h 359797"/>
              <a:gd name="connsiteX4" fmla="*/ 419231 w 425691"/>
              <a:gd name="connsiteY4" fmla="*/ 302537 h 359797"/>
              <a:gd name="connsiteX5" fmla="*/ 405119 w 425691"/>
              <a:gd name="connsiteY5" fmla="*/ 189648 h 359797"/>
              <a:gd name="connsiteX6" fmla="*/ 348675 w 425691"/>
              <a:gd name="connsiteY6" fmla="*/ 48537 h 359797"/>
              <a:gd name="connsiteX7" fmla="*/ 249897 w 425691"/>
              <a:gd name="connsiteY7" fmla="*/ 6204 h 359797"/>
              <a:gd name="connsiteX8" fmla="*/ 151119 w 425691"/>
              <a:gd name="connsiteY8" fmla="*/ 6204 h 359797"/>
              <a:gd name="connsiteX9" fmla="*/ 24119 w 425691"/>
              <a:gd name="connsiteY9" fmla="*/ 48537 h 35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5691" h="359797">
                <a:moveTo>
                  <a:pt x="24119" y="48537"/>
                </a:moveTo>
                <a:cubicBezTo>
                  <a:pt x="601" y="90870"/>
                  <a:pt x="-8807" y="213167"/>
                  <a:pt x="10008" y="260204"/>
                </a:cubicBezTo>
                <a:cubicBezTo>
                  <a:pt x="28823" y="307241"/>
                  <a:pt x="87619" y="314296"/>
                  <a:pt x="137008" y="330759"/>
                </a:cubicBezTo>
                <a:cubicBezTo>
                  <a:pt x="186397" y="347222"/>
                  <a:pt x="259305" y="363686"/>
                  <a:pt x="306342" y="358982"/>
                </a:cubicBezTo>
                <a:cubicBezTo>
                  <a:pt x="353379" y="354278"/>
                  <a:pt x="402768" y="330759"/>
                  <a:pt x="419231" y="302537"/>
                </a:cubicBezTo>
                <a:cubicBezTo>
                  <a:pt x="435694" y="274315"/>
                  <a:pt x="416878" y="231981"/>
                  <a:pt x="405119" y="189648"/>
                </a:cubicBezTo>
                <a:cubicBezTo>
                  <a:pt x="393360" y="147315"/>
                  <a:pt x="374545" y="79111"/>
                  <a:pt x="348675" y="48537"/>
                </a:cubicBezTo>
                <a:cubicBezTo>
                  <a:pt x="322805" y="17963"/>
                  <a:pt x="282823" y="13259"/>
                  <a:pt x="249897" y="6204"/>
                </a:cubicBezTo>
                <a:cubicBezTo>
                  <a:pt x="216971" y="-852"/>
                  <a:pt x="191100" y="-3203"/>
                  <a:pt x="151119" y="6204"/>
                </a:cubicBezTo>
                <a:cubicBezTo>
                  <a:pt x="111138" y="15611"/>
                  <a:pt x="47637" y="6204"/>
                  <a:pt x="24119" y="4853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Freeform 22"/>
          <p:cNvSpPr/>
          <p:nvPr/>
        </p:nvSpPr>
        <p:spPr>
          <a:xfrm>
            <a:off x="7385032" y="667934"/>
            <a:ext cx="206745" cy="229532"/>
          </a:xfrm>
          <a:custGeom>
            <a:avLst/>
            <a:gdLst>
              <a:gd name="connsiteX0" fmla="*/ 225897 w 454858"/>
              <a:gd name="connsiteY0" fmla="*/ 338667 h 362586"/>
              <a:gd name="connsiteX1" fmla="*/ 120 w 454858"/>
              <a:gd name="connsiteY1" fmla="*/ 155223 h 362586"/>
              <a:gd name="connsiteX2" fmla="*/ 197675 w 454858"/>
              <a:gd name="connsiteY2" fmla="*/ 0 h 362586"/>
              <a:gd name="connsiteX3" fmla="*/ 409342 w 454858"/>
              <a:gd name="connsiteY3" fmla="*/ 0 h 362586"/>
              <a:gd name="connsiteX4" fmla="*/ 451675 w 454858"/>
              <a:gd name="connsiteY4" fmla="*/ 155223 h 362586"/>
              <a:gd name="connsiteX5" fmla="*/ 437564 w 454858"/>
              <a:gd name="connsiteY5" fmla="*/ 254000 h 362586"/>
              <a:gd name="connsiteX6" fmla="*/ 324675 w 454858"/>
              <a:gd name="connsiteY6" fmla="*/ 352778 h 362586"/>
              <a:gd name="connsiteX7" fmla="*/ 225897 w 454858"/>
              <a:gd name="connsiteY7" fmla="*/ 338667 h 36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58" h="362586">
                <a:moveTo>
                  <a:pt x="225897" y="338667"/>
                </a:moveTo>
                <a:cubicBezTo>
                  <a:pt x="171804" y="305741"/>
                  <a:pt x="4824" y="211668"/>
                  <a:pt x="120" y="155223"/>
                </a:cubicBezTo>
                <a:cubicBezTo>
                  <a:pt x="-4584" y="98778"/>
                  <a:pt x="129471" y="25870"/>
                  <a:pt x="197675" y="0"/>
                </a:cubicBezTo>
                <a:cubicBezTo>
                  <a:pt x="265879" y="-25870"/>
                  <a:pt x="367009" y="-25870"/>
                  <a:pt x="409342" y="0"/>
                </a:cubicBezTo>
                <a:cubicBezTo>
                  <a:pt x="451675" y="25870"/>
                  <a:pt x="446971" y="112890"/>
                  <a:pt x="451675" y="155223"/>
                </a:cubicBezTo>
                <a:cubicBezTo>
                  <a:pt x="456379" y="197556"/>
                  <a:pt x="458731" y="221074"/>
                  <a:pt x="437564" y="254000"/>
                </a:cubicBezTo>
                <a:cubicBezTo>
                  <a:pt x="416397" y="286926"/>
                  <a:pt x="362305" y="341019"/>
                  <a:pt x="324675" y="352778"/>
                </a:cubicBezTo>
                <a:cubicBezTo>
                  <a:pt x="287045" y="364537"/>
                  <a:pt x="279990" y="371593"/>
                  <a:pt x="225897" y="33866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Freeform 23"/>
          <p:cNvSpPr/>
          <p:nvPr/>
        </p:nvSpPr>
        <p:spPr>
          <a:xfrm>
            <a:off x="7378931" y="1095362"/>
            <a:ext cx="153122" cy="130073"/>
          </a:xfrm>
          <a:custGeom>
            <a:avLst/>
            <a:gdLst>
              <a:gd name="connsiteX0" fmla="*/ 24119 w 425691"/>
              <a:gd name="connsiteY0" fmla="*/ 48537 h 359797"/>
              <a:gd name="connsiteX1" fmla="*/ 10008 w 425691"/>
              <a:gd name="connsiteY1" fmla="*/ 260204 h 359797"/>
              <a:gd name="connsiteX2" fmla="*/ 137008 w 425691"/>
              <a:gd name="connsiteY2" fmla="*/ 330759 h 359797"/>
              <a:gd name="connsiteX3" fmla="*/ 306342 w 425691"/>
              <a:gd name="connsiteY3" fmla="*/ 358982 h 359797"/>
              <a:gd name="connsiteX4" fmla="*/ 419231 w 425691"/>
              <a:gd name="connsiteY4" fmla="*/ 302537 h 359797"/>
              <a:gd name="connsiteX5" fmla="*/ 405119 w 425691"/>
              <a:gd name="connsiteY5" fmla="*/ 189648 h 359797"/>
              <a:gd name="connsiteX6" fmla="*/ 348675 w 425691"/>
              <a:gd name="connsiteY6" fmla="*/ 48537 h 359797"/>
              <a:gd name="connsiteX7" fmla="*/ 249897 w 425691"/>
              <a:gd name="connsiteY7" fmla="*/ 6204 h 359797"/>
              <a:gd name="connsiteX8" fmla="*/ 151119 w 425691"/>
              <a:gd name="connsiteY8" fmla="*/ 6204 h 359797"/>
              <a:gd name="connsiteX9" fmla="*/ 24119 w 425691"/>
              <a:gd name="connsiteY9" fmla="*/ 48537 h 35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5691" h="359797">
                <a:moveTo>
                  <a:pt x="24119" y="48537"/>
                </a:moveTo>
                <a:cubicBezTo>
                  <a:pt x="601" y="90870"/>
                  <a:pt x="-8807" y="213167"/>
                  <a:pt x="10008" y="260204"/>
                </a:cubicBezTo>
                <a:cubicBezTo>
                  <a:pt x="28823" y="307241"/>
                  <a:pt x="87619" y="314296"/>
                  <a:pt x="137008" y="330759"/>
                </a:cubicBezTo>
                <a:cubicBezTo>
                  <a:pt x="186397" y="347222"/>
                  <a:pt x="259305" y="363686"/>
                  <a:pt x="306342" y="358982"/>
                </a:cubicBezTo>
                <a:cubicBezTo>
                  <a:pt x="353379" y="354278"/>
                  <a:pt x="402768" y="330759"/>
                  <a:pt x="419231" y="302537"/>
                </a:cubicBezTo>
                <a:cubicBezTo>
                  <a:pt x="435694" y="274315"/>
                  <a:pt x="416878" y="231981"/>
                  <a:pt x="405119" y="189648"/>
                </a:cubicBezTo>
                <a:cubicBezTo>
                  <a:pt x="393360" y="147315"/>
                  <a:pt x="374545" y="79111"/>
                  <a:pt x="348675" y="48537"/>
                </a:cubicBezTo>
                <a:cubicBezTo>
                  <a:pt x="322805" y="17963"/>
                  <a:pt x="282823" y="13259"/>
                  <a:pt x="249897" y="6204"/>
                </a:cubicBezTo>
                <a:cubicBezTo>
                  <a:pt x="216971" y="-852"/>
                  <a:pt x="191100" y="-3203"/>
                  <a:pt x="151119" y="6204"/>
                </a:cubicBezTo>
                <a:cubicBezTo>
                  <a:pt x="111138" y="15611"/>
                  <a:pt x="47637" y="6204"/>
                  <a:pt x="24119" y="4853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7008626" y="832429"/>
            <a:ext cx="178524" cy="262933"/>
          </a:xfrm>
          <a:custGeom>
            <a:avLst/>
            <a:gdLst>
              <a:gd name="connsiteX0" fmla="*/ 225897 w 454858"/>
              <a:gd name="connsiteY0" fmla="*/ 338667 h 362586"/>
              <a:gd name="connsiteX1" fmla="*/ 120 w 454858"/>
              <a:gd name="connsiteY1" fmla="*/ 155223 h 362586"/>
              <a:gd name="connsiteX2" fmla="*/ 197675 w 454858"/>
              <a:gd name="connsiteY2" fmla="*/ 0 h 362586"/>
              <a:gd name="connsiteX3" fmla="*/ 409342 w 454858"/>
              <a:gd name="connsiteY3" fmla="*/ 0 h 362586"/>
              <a:gd name="connsiteX4" fmla="*/ 451675 w 454858"/>
              <a:gd name="connsiteY4" fmla="*/ 155223 h 362586"/>
              <a:gd name="connsiteX5" fmla="*/ 437564 w 454858"/>
              <a:gd name="connsiteY5" fmla="*/ 254000 h 362586"/>
              <a:gd name="connsiteX6" fmla="*/ 324675 w 454858"/>
              <a:gd name="connsiteY6" fmla="*/ 352778 h 362586"/>
              <a:gd name="connsiteX7" fmla="*/ 225897 w 454858"/>
              <a:gd name="connsiteY7" fmla="*/ 338667 h 36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58" h="362586">
                <a:moveTo>
                  <a:pt x="225897" y="338667"/>
                </a:moveTo>
                <a:cubicBezTo>
                  <a:pt x="171804" y="305741"/>
                  <a:pt x="4824" y="211668"/>
                  <a:pt x="120" y="155223"/>
                </a:cubicBezTo>
                <a:cubicBezTo>
                  <a:pt x="-4584" y="98778"/>
                  <a:pt x="129471" y="25870"/>
                  <a:pt x="197675" y="0"/>
                </a:cubicBezTo>
                <a:cubicBezTo>
                  <a:pt x="265879" y="-25870"/>
                  <a:pt x="367009" y="-25870"/>
                  <a:pt x="409342" y="0"/>
                </a:cubicBezTo>
                <a:cubicBezTo>
                  <a:pt x="451675" y="25870"/>
                  <a:pt x="446971" y="112890"/>
                  <a:pt x="451675" y="155223"/>
                </a:cubicBezTo>
                <a:cubicBezTo>
                  <a:pt x="456379" y="197556"/>
                  <a:pt x="458731" y="221074"/>
                  <a:pt x="437564" y="254000"/>
                </a:cubicBezTo>
                <a:cubicBezTo>
                  <a:pt x="416397" y="286926"/>
                  <a:pt x="362305" y="341019"/>
                  <a:pt x="324675" y="352778"/>
                </a:cubicBezTo>
                <a:cubicBezTo>
                  <a:pt x="287045" y="364537"/>
                  <a:pt x="279990" y="371593"/>
                  <a:pt x="225897" y="33866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p:nvSpPr>
        <p:spPr>
          <a:xfrm>
            <a:off x="6427264" y="544689"/>
            <a:ext cx="129001" cy="160868"/>
          </a:xfrm>
          <a:custGeom>
            <a:avLst/>
            <a:gdLst>
              <a:gd name="connsiteX0" fmla="*/ 24119 w 425691"/>
              <a:gd name="connsiteY0" fmla="*/ 48537 h 359797"/>
              <a:gd name="connsiteX1" fmla="*/ 10008 w 425691"/>
              <a:gd name="connsiteY1" fmla="*/ 260204 h 359797"/>
              <a:gd name="connsiteX2" fmla="*/ 137008 w 425691"/>
              <a:gd name="connsiteY2" fmla="*/ 330759 h 359797"/>
              <a:gd name="connsiteX3" fmla="*/ 306342 w 425691"/>
              <a:gd name="connsiteY3" fmla="*/ 358982 h 359797"/>
              <a:gd name="connsiteX4" fmla="*/ 419231 w 425691"/>
              <a:gd name="connsiteY4" fmla="*/ 302537 h 359797"/>
              <a:gd name="connsiteX5" fmla="*/ 405119 w 425691"/>
              <a:gd name="connsiteY5" fmla="*/ 189648 h 359797"/>
              <a:gd name="connsiteX6" fmla="*/ 348675 w 425691"/>
              <a:gd name="connsiteY6" fmla="*/ 48537 h 359797"/>
              <a:gd name="connsiteX7" fmla="*/ 249897 w 425691"/>
              <a:gd name="connsiteY7" fmla="*/ 6204 h 359797"/>
              <a:gd name="connsiteX8" fmla="*/ 151119 w 425691"/>
              <a:gd name="connsiteY8" fmla="*/ 6204 h 359797"/>
              <a:gd name="connsiteX9" fmla="*/ 24119 w 425691"/>
              <a:gd name="connsiteY9" fmla="*/ 48537 h 35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5691" h="359797">
                <a:moveTo>
                  <a:pt x="24119" y="48537"/>
                </a:moveTo>
                <a:cubicBezTo>
                  <a:pt x="601" y="90870"/>
                  <a:pt x="-8807" y="213167"/>
                  <a:pt x="10008" y="260204"/>
                </a:cubicBezTo>
                <a:cubicBezTo>
                  <a:pt x="28823" y="307241"/>
                  <a:pt x="87619" y="314296"/>
                  <a:pt x="137008" y="330759"/>
                </a:cubicBezTo>
                <a:cubicBezTo>
                  <a:pt x="186397" y="347222"/>
                  <a:pt x="259305" y="363686"/>
                  <a:pt x="306342" y="358982"/>
                </a:cubicBezTo>
                <a:cubicBezTo>
                  <a:pt x="353379" y="354278"/>
                  <a:pt x="402768" y="330759"/>
                  <a:pt x="419231" y="302537"/>
                </a:cubicBezTo>
                <a:cubicBezTo>
                  <a:pt x="435694" y="274315"/>
                  <a:pt x="416878" y="231981"/>
                  <a:pt x="405119" y="189648"/>
                </a:cubicBezTo>
                <a:cubicBezTo>
                  <a:pt x="393360" y="147315"/>
                  <a:pt x="374545" y="79111"/>
                  <a:pt x="348675" y="48537"/>
                </a:cubicBezTo>
                <a:cubicBezTo>
                  <a:pt x="322805" y="17963"/>
                  <a:pt x="282823" y="13259"/>
                  <a:pt x="249897" y="6204"/>
                </a:cubicBezTo>
                <a:cubicBezTo>
                  <a:pt x="216971" y="-852"/>
                  <a:pt x="191100" y="-3203"/>
                  <a:pt x="151119" y="6204"/>
                </a:cubicBezTo>
                <a:cubicBezTo>
                  <a:pt x="111138" y="15611"/>
                  <a:pt x="47637" y="6204"/>
                  <a:pt x="24119" y="4853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7364819" y="3839067"/>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7683215" y="4203979"/>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7424650" y="3549505"/>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7278588" y="544689"/>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7232869" y="187480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6909081" y="1851945"/>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6579124" y="189766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7637496" y="2225606"/>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863362" y="157245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7614636" y="362711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6713753" y="786710"/>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6533405" y="152645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6926295" y="4135400"/>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7083212" y="3572365"/>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6624843" y="3526646"/>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6777797" y="2152792"/>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p:cNvSpPr/>
          <p:nvPr/>
        </p:nvSpPr>
        <p:spPr>
          <a:xfrm>
            <a:off x="7486334" y="189766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7077850" y="2084213"/>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6926295" y="1179716"/>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7378931" y="4135400"/>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p:cNvSpPr/>
          <p:nvPr/>
        </p:nvSpPr>
        <p:spPr>
          <a:xfrm>
            <a:off x="7187150" y="1595313"/>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p:cNvSpPr/>
          <p:nvPr/>
        </p:nvSpPr>
        <p:spPr>
          <a:xfrm>
            <a:off x="6647702" y="4158260"/>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7032131" y="388196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p:nvPr/>
        </p:nvSpPr>
        <p:spPr>
          <a:xfrm>
            <a:off x="7378931" y="2107073"/>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7591777" y="1594468"/>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6510546" y="2196252"/>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6579124" y="3859105"/>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7660355" y="1049643"/>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7407891" y="5949526"/>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p:nvPr/>
        </p:nvSpPr>
        <p:spPr>
          <a:xfrm>
            <a:off x="6712322" y="6174459"/>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p:nvPr/>
        </p:nvSpPr>
        <p:spPr>
          <a:xfrm>
            <a:off x="7342241" y="916783"/>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6601983" y="5675489"/>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a:off x="6857716" y="5880948"/>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7614636" y="6220178"/>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6880576" y="5618481"/>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7255728" y="5572762"/>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Oval 62"/>
          <p:cNvSpPr/>
          <p:nvPr/>
        </p:nvSpPr>
        <p:spPr>
          <a:xfrm>
            <a:off x="7599222" y="5724031"/>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Oval 63"/>
          <p:cNvSpPr/>
          <p:nvPr/>
        </p:nvSpPr>
        <p:spPr>
          <a:xfrm>
            <a:off x="7180484" y="6151599"/>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Freeform 64"/>
          <p:cNvSpPr/>
          <p:nvPr/>
        </p:nvSpPr>
        <p:spPr>
          <a:xfrm>
            <a:off x="6484893" y="2930018"/>
            <a:ext cx="454858" cy="362586"/>
          </a:xfrm>
          <a:custGeom>
            <a:avLst/>
            <a:gdLst>
              <a:gd name="connsiteX0" fmla="*/ 225897 w 454858"/>
              <a:gd name="connsiteY0" fmla="*/ 338667 h 362586"/>
              <a:gd name="connsiteX1" fmla="*/ 120 w 454858"/>
              <a:gd name="connsiteY1" fmla="*/ 155223 h 362586"/>
              <a:gd name="connsiteX2" fmla="*/ 197675 w 454858"/>
              <a:gd name="connsiteY2" fmla="*/ 0 h 362586"/>
              <a:gd name="connsiteX3" fmla="*/ 409342 w 454858"/>
              <a:gd name="connsiteY3" fmla="*/ 0 h 362586"/>
              <a:gd name="connsiteX4" fmla="*/ 451675 w 454858"/>
              <a:gd name="connsiteY4" fmla="*/ 155223 h 362586"/>
              <a:gd name="connsiteX5" fmla="*/ 437564 w 454858"/>
              <a:gd name="connsiteY5" fmla="*/ 254000 h 362586"/>
              <a:gd name="connsiteX6" fmla="*/ 324675 w 454858"/>
              <a:gd name="connsiteY6" fmla="*/ 352778 h 362586"/>
              <a:gd name="connsiteX7" fmla="*/ 225897 w 454858"/>
              <a:gd name="connsiteY7" fmla="*/ 338667 h 36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58" h="362586">
                <a:moveTo>
                  <a:pt x="225897" y="338667"/>
                </a:moveTo>
                <a:cubicBezTo>
                  <a:pt x="171804" y="305741"/>
                  <a:pt x="4824" y="211668"/>
                  <a:pt x="120" y="155223"/>
                </a:cubicBezTo>
                <a:cubicBezTo>
                  <a:pt x="-4584" y="98778"/>
                  <a:pt x="129471" y="25870"/>
                  <a:pt x="197675" y="0"/>
                </a:cubicBezTo>
                <a:cubicBezTo>
                  <a:pt x="265879" y="-25870"/>
                  <a:pt x="367009" y="-25870"/>
                  <a:pt x="409342" y="0"/>
                </a:cubicBezTo>
                <a:cubicBezTo>
                  <a:pt x="451675" y="25870"/>
                  <a:pt x="446971" y="112890"/>
                  <a:pt x="451675" y="155223"/>
                </a:cubicBezTo>
                <a:cubicBezTo>
                  <a:pt x="456379" y="197556"/>
                  <a:pt x="458731" y="221074"/>
                  <a:pt x="437564" y="254000"/>
                </a:cubicBezTo>
                <a:cubicBezTo>
                  <a:pt x="416397" y="286926"/>
                  <a:pt x="362305" y="341019"/>
                  <a:pt x="324675" y="352778"/>
                </a:cubicBezTo>
                <a:cubicBezTo>
                  <a:pt x="287045" y="364537"/>
                  <a:pt x="279990" y="371593"/>
                  <a:pt x="225897" y="33866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Freeform 65"/>
          <p:cNvSpPr/>
          <p:nvPr/>
        </p:nvSpPr>
        <p:spPr>
          <a:xfrm>
            <a:off x="7255728" y="4586112"/>
            <a:ext cx="493889" cy="395111"/>
          </a:xfrm>
          <a:custGeom>
            <a:avLst/>
            <a:gdLst>
              <a:gd name="connsiteX0" fmla="*/ 225778 w 493889"/>
              <a:gd name="connsiteY0" fmla="*/ 352778 h 395111"/>
              <a:gd name="connsiteX1" fmla="*/ 0 w 493889"/>
              <a:gd name="connsiteY1" fmla="*/ 268111 h 395111"/>
              <a:gd name="connsiteX2" fmla="*/ 14112 w 493889"/>
              <a:gd name="connsiteY2" fmla="*/ 141111 h 395111"/>
              <a:gd name="connsiteX3" fmla="*/ 183445 w 493889"/>
              <a:gd name="connsiteY3" fmla="*/ 42333 h 395111"/>
              <a:gd name="connsiteX4" fmla="*/ 352778 w 493889"/>
              <a:gd name="connsiteY4" fmla="*/ 0 h 395111"/>
              <a:gd name="connsiteX5" fmla="*/ 437445 w 493889"/>
              <a:gd name="connsiteY5" fmla="*/ 98778 h 395111"/>
              <a:gd name="connsiteX6" fmla="*/ 493889 w 493889"/>
              <a:gd name="connsiteY6" fmla="*/ 239889 h 395111"/>
              <a:gd name="connsiteX7" fmla="*/ 352778 w 493889"/>
              <a:gd name="connsiteY7" fmla="*/ 395111 h 395111"/>
              <a:gd name="connsiteX8" fmla="*/ 225778 w 493889"/>
              <a:gd name="connsiteY8" fmla="*/ 352778 h 39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3889" h="395111">
                <a:moveTo>
                  <a:pt x="225778" y="352778"/>
                </a:moveTo>
                <a:lnTo>
                  <a:pt x="0" y="268111"/>
                </a:lnTo>
                <a:lnTo>
                  <a:pt x="14112" y="141111"/>
                </a:lnTo>
                <a:lnTo>
                  <a:pt x="183445" y="42333"/>
                </a:lnTo>
                <a:lnTo>
                  <a:pt x="352778" y="0"/>
                </a:lnTo>
                <a:lnTo>
                  <a:pt x="437445" y="98778"/>
                </a:lnTo>
                <a:lnTo>
                  <a:pt x="493889" y="239889"/>
                </a:lnTo>
                <a:lnTo>
                  <a:pt x="352778" y="395111"/>
                </a:lnTo>
                <a:lnTo>
                  <a:pt x="225778" y="35277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Freeform 66"/>
          <p:cNvSpPr/>
          <p:nvPr/>
        </p:nvSpPr>
        <p:spPr>
          <a:xfrm>
            <a:off x="7115436" y="3877046"/>
            <a:ext cx="545048" cy="372652"/>
          </a:xfrm>
          <a:custGeom>
            <a:avLst/>
            <a:gdLst>
              <a:gd name="connsiteX0" fmla="*/ 149937 w 1417687"/>
              <a:gd name="connsiteY0" fmla="*/ 479905 h 508797"/>
              <a:gd name="connsiteX1" fmla="*/ 51159 w 1417687"/>
              <a:gd name="connsiteY1" fmla="*/ 395238 h 508797"/>
              <a:gd name="connsiteX2" fmla="*/ 93492 w 1417687"/>
              <a:gd name="connsiteY2" fmla="*/ 310571 h 508797"/>
              <a:gd name="connsiteX3" fmla="*/ 107603 w 1417687"/>
              <a:gd name="connsiteY3" fmla="*/ 240016 h 508797"/>
              <a:gd name="connsiteX4" fmla="*/ 37048 w 1417687"/>
              <a:gd name="connsiteY4" fmla="*/ 169460 h 508797"/>
              <a:gd name="connsiteX5" fmla="*/ 8825 w 1417687"/>
              <a:gd name="connsiteY5" fmla="*/ 56571 h 508797"/>
              <a:gd name="connsiteX6" fmla="*/ 192270 w 1417687"/>
              <a:gd name="connsiteY6" fmla="*/ 127 h 508797"/>
              <a:gd name="connsiteX7" fmla="*/ 262825 w 1417687"/>
              <a:gd name="connsiteY7" fmla="*/ 70683 h 508797"/>
              <a:gd name="connsiteX8" fmla="*/ 347492 w 1417687"/>
              <a:gd name="connsiteY8" fmla="*/ 155349 h 508797"/>
              <a:gd name="connsiteX9" fmla="*/ 474492 w 1417687"/>
              <a:gd name="connsiteY9" fmla="*/ 197683 h 508797"/>
              <a:gd name="connsiteX10" fmla="*/ 672048 w 1417687"/>
              <a:gd name="connsiteY10" fmla="*/ 211794 h 508797"/>
              <a:gd name="connsiteX11" fmla="*/ 883714 w 1417687"/>
              <a:gd name="connsiteY11" fmla="*/ 211794 h 508797"/>
              <a:gd name="connsiteX12" fmla="*/ 1024825 w 1417687"/>
              <a:gd name="connsiteY12" fmla="*/ 211794 h 508797"/>
              <a:gd name="connsiteX13" fmla="*/ 1137714 w 1417687"/>
              <a:gd name="connsiteY13" fmla="*/ 127127 h 508797"/>
              <a:gd name="connsiteX14" fmla="*/ 1194159 w 1417687"/>
              <a:gd name="connsiteY14" fmla="*/ 70683 h 508797"/>
              <a:gd name="connsiteX15" fmla="*/ 1278825 w 1417687"/>
              <a:gd name="connsiteY15" fmla="*/ 42460 h 508797"/>
              <a:gd name="connsiteX16" fmla="*/ 1377603 w 1417687"/>
              <a:gd name="connsiteY16" fmla="*/ 70683 h 508797"/>
              <a:gd name="connsiteX17" fmla="*/ 1391714 w 1417687"/>
              <a:gd name="connsiteY17" fmla="*/ 183571 h 508797"/>
              <a:gd name="connsiteX18" fmla="*/ 1335270 w 1417687"/>
              <a:gd name="connsiteY18" fmla="*/ 282349 h 508797"/>
              <a:gd name="connsiteX19" fmla="*/ 1349381 w 1417687"/>
              <a:gd name="connsiteY19" fmla="*/ 352905 h 508797"/>
              <a:gd name="connsiteX20" fmla="*/ 1405825 w 1417687"/>
              <a:gd name="connsiteY20" fmla="*/ 437571 h 508797"/>
              <a:gd name="connsiteX21" fmla="*/ 1405825 w 1417687"/>
              <a:gd name="connsiteY21" fmla="*/ 479905 h 508797"/>
              <a:gd name="connsiteX22" fmla="*/ 1278825 w 1417687"/>
              <a:gd name="connsiteY22" fmla="*/ 508127 h 508797"/>
              <a:gd name="connsiteX23" fmla="*/ 1180048 w 1417687"/>
              <a:gd name="connsiteY23" fmla="*/ 451683 h 508797"/>
              <a:gd name="connsiteX24" fmla="*/ 1095381 w 1417687"/>
              <a:gd name="connsiteY24" fmla="*/ 367016 h 508797"/>
              <a:gd name="connsiteX25" fmla="*/ 911937 w 1417687"/>
              <a:gd name="connsiteY25" fmla="*/ 324683 h 508797"/>
              <a:gd name="connsiteX26" fmla="*/ 700270 w 1417687"/>
              <a:gd name="connsiteY26" fmla="*/ 324683 h 508797"/>
              <a:gd name="connsiteX27" fmla="*/ 502714 w 1417687"/>
              <a:gd name="connsiteY27" fmla="*/ 310571 h 508797"/>
              <a:gd name="connsiteX28" fmla="*/ 403937 w 1417687"/>
              <a:gd name="connsiteY28" fmla="*/ 324683 h 508797"/>
              <a:gd name="connsiteX29" fmla="*/ 333381 w 1417687"/>
              <a:gd name="connsiteY29" fmla="*/ 381127 h 508797"/>
              <a:gd name="connsiteX30" fmla="*/ 319270 w 1417687"/>
              <a:gd name="connsiteY30" fmla="*/ 451683 h 508797"/>
              <a:gd name="connsiteX31" fmla="*/ 234603 w 1417687"/>
              <a:gd name="connsiteY31" fmla="*/ 508127 h 508797"/>
              <a:gd name="connsiteX32" fmla="*/ 149937 w 1417687"/>
              <a:gd name="connsiteY32" fmla="*/ 479905 h 50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17687" h="508797">
                <a:moveTo>
                  <a:pt x="149937" y="479905"/>
                </a:moveTo>
                <a:cubicBezTo>
                  <a:pt x="119363" y="461090"/>
                  <a:pt x="60566" y="423460"/>
                  <a:pt x="51159" y="395238"/>
                </a:cubicBezTo>
                <a:cubicBezTo>
                  <a:pt x="41752" y="367016"/>
                  <a:pt x="84085" y="336441"/>
                  <a:pt x="93492" y="310571"/>
                </a:cubicBezTo>
                <a:cubicBezTo>
                  <a:pt x="102899" y="284701"/>
                  <a:pt x="117010" y="263534"/>
                  <a:pt x="107603" y="240016"/>
                </a:cubicBezTo>
                <a:cubicBezTo>
                  <a:pt x="98196" y="216497"/>
                  <a:pt x="53511" y="200034"/>
                  <a:pt x="37048" y="169460"/>
                </a:cubicBezTo>
                <a:cubicBezTo>
                  <a:pt x="20585" y="138886"/>
                  <a:pt x="-17045" y="84793"/>
                  <a:pt x="8825" y="56571"/>
                </a:cubicBezTo>
                <a:cubicBezTo>
                  <a:pt x="34695" y="28349"/>
                  <a:pt x="149937" y="-2225"/>
                  <a:pt x="192270" y="127"/>
                </a:cubicBezTo>
                <a:cubicBezTo>
                  <a:pt x="234603" y="2479"/>
                  <a:pt x="262825" y="70683"/>
                  <a:pt x="262825" y="70683"/>
                </a:cubicBezTo>
                <a:cubicBezTo>
                  <a:pt x="288695" y="96553"/>
                  <a:pt x="312214" y="134182"/>
                  <a:pt x="347492" y="155349"/>
                </a:cubicBezTo>
                <a:cubicBezTo>
                  <a:pt x="382770" y="176516"/>
                  <a:pt x="420399" y="188276"/>
                  <a:pt x="474492" y="197683"/>
                </a:cubicBezTo>
                <a:cubicBezTo>
                  <a:pt x="528585" y="207090"/>
                  <a:pt x="603844" y="209442"/>
                  <a:pt x="672048" y="211794"/>
                </a:cubicBezTo>
                <a:cubicBezTo>
                  <a:pt x="740252" y="214146"/>
                  <a:pt x="883714" y="211794"/>
                  <a:pt x="883714" y="211794"/>
                </a:cubicBezTo>
                <a:cubicBezTo>
                  <a:pt x="942510" y="211794"/>
                  <a:pt x="982492" y="225905"/>
                  <a:pt x="1024825" y="211794"/>
                </a:cubicBezTo>
                <a:cubicBezTo>
                  <a:pt x="1067158" y="197683"/>
                  <a:pt x="1109492" y="150645"/>
                  <a:pt x="1137714" y="127127"/>
                </a:cubicBezTo>
                <a:cubicBezTo>
                  <a:pt x="1165936" y="103608"/>
                  <a:pt x="1170641" y="84794"/>
                  <a:pt x="1194159" y="70683"/>
                </a:cubicBezTo>
                <a:cubicBezTo>
                  <a:pt x="1217677" y="56572"/>
                  <a:pt x="1248251" y="42460"/>
                  <a:pt x="1278825" y="42460"/>
                </a:cubicBezTo>
                <a:cubicBezTo>
                  <a:pt x="1309399" y="42460"/>
                  <a:pt x="1358788" y="47165"/>
                  <a:pt x="1377603" y="70683"/>
                </a:cubicBezTo>
                <a:cubicBezTo>
                  <a:pt x="1396418" y="94201"/>
                  <a:pt x="1398769" y="148293"/>
                  <a:pt x="1391714" y="183571"/>
                </a:cubicBezTo>
                <a:cubicBezTo>
                  <a:pt x="1384659" y="218849"/>
                  <a:pt x="1342325" y="254127"/>
                  <a:pt x="1335270" y="282349"/>
                </a:cubicBezTo>
                <a:cubicBezTo>
                  <a:pt x="1328215" y="310571"/>
                  <a:pt x="1337622" y="327035"/>
                  <a:pt x="1349381" y="352905"/>
                </a:cubicBezTo>
                <a:cubicBezTo>
                  <a:pt x="1361140" y="378775"/>
                  <a:pt x="1396418" y="416404"/>
                  <a:pt x="1405825" y="437571"/>
                </a:cubicBezTo>
                <a:cubicBezTo>
                  <a:pt x="1415232" y="458738"/>
                  <a:pt x="1426992" y="468146"/>
                  <a:pt x="1405825" y="479905"/>
                </a:cubicBezTo>
                <a:cubicBezTo>
                  <a:pt x="1384658" y="491664"/>
                  <a:pt x="1316455" y="512831"/>
                  <a:pt x="1278825" y="508127"/>
                </a:cubicBezTo>
                <a:cubicBezTo>
                  <a:pt x="1241195" y="503423"/>
                  <a:pt x="1210622" y="475201"/>
                  <a:pt x="1180048" y="451683"/>
                </a:cubicBezTo>
                <a:cubicBezTo>
                  <a:pt x="1149474" y="428164"/>
                  <a:pt x="1140066" y="388183"/>
                  <a:pt x="1095381" y="367016"/>
                </a:cubicBezTo>
                <a:cubicBezTo>
                  <a:pt x="1050696" y="345849"/>
                  <a:pt x="977789" y="331738"/>
                  <a:pt x="911937" y="324683"/>
                </a:cubicBezTo>
                <a:cubicBezTo>
                  <a:pt x="846085" y="317627"/>
                  <a:pt x="768474" y="327035"/>
                  <a:pt x="700270" y="324683"/>
                </a:cubicBezTo>
                <a:cubicBezTo>
                  <a:pt x="632066" y="322331"/>
                  <a:pt x="552103" y="310571"/>
                  <a:pt x="502714" y="310571"/>
                </a:cubicBezTo>
                <a:cubicBezTo>
                  <a:pt x="453325" y="310571"/>
                  <a:pt x="432159" y="312924"/>
                  <a:pt x="403937" y="324683"/>
                </a:cubicBezTo>
                <a:cubicBezTo>
                  <a:pt x="375715" y="336442"/>
                  <a:pt x="347492" y="359960"/>
                  <a:pt x="333381" y="381127"/>
                </a:cubicBezTo>
                <a:cubicBezTo>
                  <a:pt x="319270" y="402294"/>
                  <a:pt x="335733" y="430516"/>
                  <a:pt x="319270" y="451683"/>
                </a:cubicBezTo>
                <a:cubicBezTo>
                  <a:pt x="302807" y="472850"/>
                  <a:pt x="262825" y="505775"/>
                  <a:pt x="234603" y="508127"/>
                </a:cubicBezTo>
                <a:cubicBezTo>
                  <a:pt x="206381" y="510479"/>
                  <a:pt x="180511" y="498720"/>
                  <a:pt x="149937" y="479905"/>
                </a:cubicBezTo>
                <a:close/>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Freeform 67"/>
          <p:cNvSpPr/>
          <p:nvPr/>
        </p:nvSpPr>
        <p:spPr>
          <a:xfrm>
            <a:off x="6439798" y="3519131"/>
            <a:ext cx="545048" cy="372652"/>
          </a:xfrm>
          <a:custGeom>
            <a:avLst/>
            <a:gdLst>
              <a:gd name="connsiteX0" fmla="*/ 149937 w 1417687"/>
              <a:gd name="connsiteY0" fmla="*/ 479905 h 508797"/>
              <a:gd name="connsiteX1" fmla="*/ 51159 w 1417687"/>
              <a:gd name="connsiteY1" fmla="*/ 395238 h 508797"/>
              <a:gd name="connsiteX2" fmla="*/ 93492 w 1417687"/>
              <a:gd name="connsiteY2" fmla="*/ 310571 h 508797"/>
              <a:gd name="connsiteX3" fmla="*/ 107603 w 1417687"/>
              <a:gd name="connsiteY3" fmla="*/ 240016 h 508797"/>
              <a:gd name="connsiteX4" fmla="*/ 37048 w 1417687"/>
              <a:gd name="connsiteY4" fmla="*/ 169460 h 508797"/>
              <a:gd name="connsiteX5" fmla="*/ 8825 w 1417687"/>
              <a:gd name="connsiteY5" fmla="*/ 56571 h 508797"/>
              <a:gd name="connsiteX6" fmla="*/ 192270 w 1417687"/>
              <a:gd name="connsiteY6" fmla="*/ 127 h 508797"/>
              <a:gd name="connsiteX7" fmla="*/ 262825 w 1417687"/>
              <a:gd name="connsiteY7" fmla="*/ 70683 h 508797"/>
              <a:gd name="connsiteX8" fmla="*/ 347492 w 1417687"/>
              <a:gd name="connsiteY8" fmla="*/ 155349 h 508797"/>
              <a:gd name="connsiteX9" fmla="*/ 474492 w 1417687"/>
              <a:gd name="connsiteY9" fmla="*/ 197683 h 508797"/>
              <a:gd name="connsiteX10" fmla="*/ 672048 w 1417687"/>
              <a:gd name="connsiteY10" fmla="*/ 211794 h 508797"/>
              <a:gd name="connsiteX11" fmla="*/ 883714 w 1417687"/>
              <a:gd name="connsiteY11" fmla="*/ 211794 h 508797"/>
              <a:gd name="connsiteX12" fmla="*/ 1024825 w 1417687"/>
              <a:gd name="connsiteY12" fmla="*/ 211794 h 508797"/>
              <a:gd name="connsiteX13" fmla="*/ 1137714 w 1417687"/>
              <a:gd name="connsiteY13" fmla="*/ 127127 h 508797"/>
              <a:gd name="connsiteX14" fmla="*/ 1194159 w 1417687"/>
              <a:gd name="connsiteY14" fmla="*/ 70683 h 508797"/>
              <a:gd name="connsiteX15" fmla="*/ 1278825 w 1417687"/>
              <a:gd name="connsiteY15" fmla="*/ 42460 h 508797"/>
              <a:gd name="connsiteX16" fmla="*/ 1377603 w 1417687"/>
              <a:gd name="connsiteY16" fmla="*/ 70683 h 508797"/>
              <a:gd name="connsiteX17" fmla="*/ 1391714 w 1417687"/>
              <a:gd name="connsiteY17" fmla="*/ 183571 h 508797"/>
              <a:gd name="connsiteX18" fmla="*/ 1335270 w 1417687"/>
              <a:gd name="connsiteY18" fmla="*/ 282349 h 508797"/>
              <a:gd name="connsiteX19" fmla="*/ 1349381 w 1417687"/>
              <a:gd name="connsiteY19" fmla="*/ 352905 h 508797"/>
              <a:gd name="connsiteX20" fmla="*/ 1405825 w 1417687"/>
              <a:gd name="connsiteY20" fmla="*/ 437571 h 508797"/>
              <a:gd name="connsiteX21" fmla="*/ 1405825 w 1417687"/>
              <a:gd name="connsiteY21" fmla="*/ 479905 h 508797"/>
              <a:gd name="connsiteX22" fmla="*/ 1278825 w 1417687"/>
              <a:gd name="connsiteY22" fmla="*/ 508127 h 508797"/>
              <a:gd name="connsiteX23" fmla="*/ 1180048 w 1417687"/>
              <a:gd name="connsiteY23" fmla="*/ 451683 h 508797"/>
              <a:gd name="connsiteX24" fmla="*/ 1095381 w 1417687"/>
              <a:gd name="connsiteY24" fmla="*/ 367016 h 508797"/>
              <a:gd name="connsiteX25" fmla="*/ 911937 w 1417687"/>
              <a:gd name="connsiteY25" fmla="*/ 324683 h 508797"/>
              <a:gd name="connsiteX26" fmla="*/ 700270 w 1417687"/>
              <a:gd name="connsiteY26" fmla="*/ 324683 h 508797"/>
              <a:gd name="connsiteX27" fmla="*/ 502714 w 1417687"/>
              <a:gd name="connsiteY27" fmla="*/ 310571 h 508797"/>
              <a:gd name="connsiteX28" fmla="*/ 403937 w 1417687"/>
              <a:gd name="connsiteY28" fmla="*/ 324683 h 508797"/>
              <a:gd name="connsiteX29" fmla="*/ 333381 w 1417687"/>
              <a:gd name="connsiteY29" fmla="*/ 381127 h 508797"/>
              <a:gd name="connsiteX30" fmla="*/ 319270 w 1417687"/>
              <a:gd name="connsiteY30" fmla="*/ 451683 h 508797"/>
              <a:gd name="connsiteX31" fmla="*/ 234603 w 1417687"/>
              <a:gd name="connsiteY31" fmla="*/ 508127 h 508797"/>
              <a:gd name="connsiteX32" fmla="*/ 149937 w 1417687"/>
              <a:gd name="connsiteY32" fmla="*/ 479905 h 50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17687" h="508797">
                <a:moveTo>
                  <a:pt x="149937" y="479905"/>
                </a:moveTo>
                <a:cubicBezTo>
                  <a:pt x="119363" y="461090"/>
                  <a:pt x="60566" y="423460"/>
                  <a:pt x="51159" y="395238"/>
                </a:cubicBezTo>
                <a:cubicBezTo>
                  <a:pt x="41752" y="367016"/>
                  <a:pt x="84085" y="336441"/>
                  <a:pt x="93492" y="310571"/>
                </a:cubicBezTo>
                <a:cubicBezTo>
                  <a:pt x="102899" y="284701"/>
                  <a:pt x="117010" y="263534"/>
                  <a:pt x="107603" y="240016"/>
                </a:cubicBezTo>
                <a:cubicBezTo>
                  <a:pt x="98196" y="216497"/>
                  <a:pt x="53511" y="200034"/>
                  <a:pt x="37048" y="169460"/>
                </a:cubicBezTo>
                <a:cubicBezTo>
                  <a:pt x="20585" y="138886"/>
                  <a:pt x="-17045" y="84793"/>
                  <a:pt x="8825" y="56571"/>
                </a:cubicBezTo>
                <a:cubicBezTo>
                  <a:pt x="34695" y="28349"/>
                  <a:pt x="149937" y="-2225"/>
                  <a:pt x="192270" y="127"/>
                </a:cubicBezTo>
                <a:cubicBezTo>
                  <a:pt x="234603" y="2479"/>
                  <a:pt x="262825" y="70683"/>
                  <a:pt x="262825" y="70683"/>
                </a:cubicBezTo>
                <a:cubicBezTo>
                  <a:pt x="288695" y="96553"/>
                  <a:pt x="312214" y="134182"/>
                  <a:pt x="347492" y="155349"/>
                </a:cubicBezTo>
                <a:cubicBezTo>
                  <a:pt x="382770" y="176516"/>
                  <a:pt x="420399" y="188276"/>
                  <a:pt x="474492" y="197683"/>
                </a:cubicBezTo>
                <a:cubicBezTo>
                  <a:pt x="528585" y="207090"/>
                  <a:pt x="603844" y="209442"/>
                  <a:pt x="672048" y="211794"/>
                </a:cubicBezTo>
                <a:cubicBezTo>
                  <a:pt x="740252" y="214146"/>
                  <a:pt x="883714" y="211794"/>
                  <a:pt x="883714" y="211794"/>
                </a:cubicBezTo>
                <a:cubicBezTo>
                  <a:pt x="942510" y="211794"/>
                  <a:pt x="982492" y="225905"/>
                  <a:pt x="1024825" y="211794"/>
                </a:cubicBezTo>
                <a:cubicBezTo>
                  <a:pt x="1067158" y="197683"/>
                  <a:pt x="1109492" y="150645"/>
                  <a:pt x="1137714" y="127127"/>
                </a:cubicBezTo>
                <a:cubicBezTo>
                  <a:pt x="1165936" y="103608"/>
                  <a:pt x="1170641" y="84794"/>
                  <a:pt x="1194159" y="70683"/>
                </a:cubicBezTo>
                <a:cubicBezTo>
                  <a:pt x="1217677" y="56572"/>
                  <a:pt x="1248251" y="42460"/>
                  <a:pt x="1278825" y="42460"/>
                </a:cubicBezTo>
                <a:cubicBezTo>
                  <a:pt x="1309399" y="42460"/>
                  <a:pt x="1358788" y="47165"/>
                  <a:pt x="1377603" y="70683"/>
                </a:cubicBezTo>
                <a:cubicBezTo>
                  <a:pt x="1396418" y="94201"/>
                  <a:pt x="1398769" y="148293"/>
                  <a:pt x="1391714" y="183571"/>
                </a:cubicBezTo>
                <a:cubicBezTo>
                  <a:pt x="1384659" y="218849"/>
                  <a:pt x="1342325" y="254127"/>
                  <a:pt x="1335270" y="282349"/>
                </a:cubicBezTo>
                <a:cubicBezTo>
                  <a:pt x="1328215" y="310571"/>
                  <a:pt x="1337622" y="327035"/>
                  <a:pt x="1349381" y="352905"/>
                </a:cubicBezTo>
                <a:cubicBezTo>
                  <a:pt x="1361140" y="378775"/>
                  <a:pt x="1396418" y="416404"/>
                  <a:pt x="1405825" y="437571"/>
                </a:cubicBezTo>
                <a:cubicBezTo>
                  <a:pt x="1415232" y="458738"/>
                  <a:pt x="1426992" y="468146"/>
                  <a:pt x="1405825" y="479905"/>
                </a:cubicBezTo>
                <a:cubicBezTo>
                  <a:pt x="1384658" y="491664"/>
                  <a:pt x="1316455" y="512831"/>
                  <a:pt x="1278825" y="508127"/>
                </a:cubicBezTo>
                <a:cubicBezTo>
                  <a:pt x="1241195" y="503423"/>
                  <a:pt x="1210622" y="475201"/>
                  <a:pt x="1180048" y="451683"/>
                </a:cubicBezTo>
                <a:cubicBezTo>
                  <a:pt x="1149474" y="428164"/>
                  <a:pt x="1140066" y="388183"/>
                  <a:pt x="1095381" y="367016"/>
                </a:cubicBezTo>
                <a:cubicBezTo>
                  <a:pt x="1050696" y="345849"/>
                  <a:pt x="977789" y="331738"/>
                  <a:pt x="911937" y="324683"/>
                </a:cubicBezTo>
                <a:cubicBezTo>
                  <a:pt x="846085" y="317627"/>
                  <a:pt x="768474" y="327035"/>
                  <a:pt x="700270" y="324683"/>
                </a:cubicBezTo>
                <a:cubicBezTo>
                  <a:pt x="632066" y="322331"/>
                  <a:pt x="552103" y="310571"/>
                  <a:pt x="502714" y="310571"/>
                </a:cubicBezTo>
                <a:cubicBezTo>
                  <a:pt x="453325" y="310571"/>
                  <a:pt x="432159" y="312924"/>
                  <a:pt x="403937" y="324683"/>
                </a:cubicBezTo>
                <a:cubicBezTo>
                  <a:pt x="375715" y="336442"/>
                  <a:pt x="347492" y="359960"/>
                  <a:pt x="333381" y="381127"/>
                </a:cubicBezTo>
                <a:cubicBezTo>
                  <a:pt x="319270" y="402294"/>
                  <a:pt x="335733" y="430516"/>
                  <a:pt x="319270" y="451683"/>
                </a:cubicBezTo>
                <a:cubicBezTo>
                  <a:pt x="302807" y="472850"/>
                  <a:pt x="262825" y="505775"/>
                  <a:pt x="234603" y="508127"/>
                </a:cubicBezTo>
                <a:cubicBezTo>
                  <a:pt x="206381" y="510479"/>
                  <a:pt x="180511" y="498720"/>
                  <a:pt x="149937" y="479905"/>
                </a:cubicBezTo>
                <a:close/>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Freeform 68"/>
          <p:cNvSpPr/>
          <p:nvPr/>
        </p:nvSpPr>
        <p:spPr>
          <a:xfrm>
            <a:off x="6467442" y="5787301"/>
            <a:ext cx="372444" cy="316234"/>
          </a:xfrm>
          <a:custGeom>
            <a:avLst/>
            <a:gdLst>
              <a:gd name="connsiteX0" fmla="*/ 217222 w 880666"/>
              <a:gd name="connsiteY0" fmla="*/ 848542 h 854331"/>
              <a:gd name="connsiteX1" fmla="*/ 513555 w 880666"/>
              <a:gd name="connsiteY1" fmla="*/ 848542 h 854331"/>
              <a:gd name="connsiteX2" fmla="*/ 725222 w 880666"/>
              <a:gd name="connsiteY2" fmla="*/ 834431 h 854331"/>
              <a:gd name="connsiteX3" fmla="*/ 697000 w 880666"/>
              <a:gd name="connsiteY3" fmla="*/ 777986 h 854331"/>
              <a:gd name="connsiteX4" fmla="*/ 598222 w 880666"/>
              <a:gd name="connsiteY4" fmla="*/ 777986 h 854331"/>
              <a:gd name="connsiteX5" fmla="*/ 682889 w 880666"/>
              <a:gd name="connsiteY5" fmla="*/ 721542 h 854331"/>
              <a:gd name="connsiteX6" fmla="*/ 824000 w 880666"/>
              <a:gd name="connsiteY6" fmla="*/ 608653 h 854331"/>
              <a:gd name="connsiteX7" fmla="*/ 880444 w 880666"/>
              <a:gd name="connsiteY7" fmla="*/ 382875 h 854331"/>
              <a:gd name="connsiteX8" fmla="*/ 838111 w 880666"/>
              <a:gd name="connsiteY8" fmla="*/ 227653 h 854331"/>
              <a:gd name="connsiteX9" fmla="*/ 711111 w 880666"/>
              <a:gd name="connsiteY9" fmla="*/ 58319 h 854331"/>
              <a:gd name="connsiteX10" fmla="*/ 358333 w 880666"/>
              <a:gd name="connsiteY10" fmla="*/ 1875 h 854331"/>
              <a:gd name="connsiteX11" fmla="*/ 62000 w 880666"/>
              <a:gd name="connsiteY11" fmla="*/ 30097 h 854331"/>
              <a:gd name="connsiteX12" fmla="*/ 5555 w 880666"/>
              <a:gd name="connsiteY12" fmla="*/ 185319 h 854331"/>
              <a:gd name="connsiteX13" fmla="*/ 19666 w 880666"/>
              <a:gd name="connsiteY13" fmla="*/ 425208 h 854331"/>
              <a:gd name="connsiteX14" fmla="*/ 160778 w 880666"/>
              <a:gd name="connsiteY14" fmla="*/ 622764 h 854331"/>
              <a:gd name="connsiteX15" fmla="*/ 259555 w 880666"/>
              <a:gd name="connsiteY15" fmla="*/ 693319 h 854331"/>
              <a:gd name="connsiteX16" fmla="*/ 358333 w 880666"/>
              <a:gd name="connsiteY16" fmla="*/ 749764 h 854331"/>
              <a:gd name="connsiteX17" fmla="*/ 259555 w 880666"/>
              <a:gd name="connsiteY17" fmla="*/ 777986 h 854331"/>
              <a:gd name="connsiteX18" fmla="*/ 217222 w 880666"/>
              <a:gd name="connsiteY18" fmla="*/ 848542 h 85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0666" h="854331">
                <a:moveTo>
                  <a:pt x="217222" y="848542"/>
                </a:moveTo>
                <a:cubicBezTo>
                  <a:pt x="259555" y="860301"/>
                  <a:pt x="428888" y="850894"/>
                  <a:pt x="513555" y="848542"/>
                </a:cubicBezTo>
                <a:cubicBezTo>
                  <a:pt x="598222" y="846190"/>
                  <a:pt x="694648" y="846190"/>
                  <a:pt x="725222" y="834431"/>
                </a:cubicBezTo>
                <a:cubicBezTo>
                  <a:pt x="755796" y="822672"/>
                  <a:pt x="718167" y="787393"/>
                  <a:pt x="697000" y="777986"/>
                </a:cubicBezTo>
                <a:cubicBezTo>
                  <a:pt x="675833" y="768579"/>
                  <a:pt x="600574" y="787393"/>
                  <a:pt x="598222" y="777986"/>
                </a:cubicBezTo>
                <a:cubicBezTo>
                  <a:pt x="595870" y="768579"/>
                  <a:pt x="645259" y="749764"/>
                  <a:pt x="682889" y="721542"/>
                </a:cubicBezTo>
                <a:cubicBezTo>
                  <a:pt x="720519" y="693320"/>
                  <a:pt x="791074" y="665097"/>
                  <a:pt x="824000" y="608653"/>
                </a:cubicBezTo>
                <a:cubicBezTo>
                  <a:pt x="856926" y="552208"/>
                  <a:pt x="878092" y="446375"/>
                  <a:pt x="880444" y="382875"/>
                </a:cubicBezTo>
                <a:cubicBezTo>
                  <a:pt x="882796" y="319375"/>
                  <a:pt x="866333" y="281746"/>
                  <a:pt x="838111" y="227653"/>
                </a:cubicBezTo>
                <a:cubicBezTo>
                  <a:pt x="809889" y="173560"/>
                  <a:pt x="791074" y="95949"/>
                  <a:pt x="711111" y="58319"/>
                </a:cubicBezTo>
                <a:cubicBezTo>
                  <a:pt x="631148" y="20689"/>
                  <a:pt x="466518" y="6579"/>
                  <a:pt x="358333" y="1875"/>
                </a:cubicBezTo>
                <a:cubicBezTo>
                  <a:pt x="250148" y="-2829"/>
                  <a:pt x="120796" y="-477"/>
                  <a:pt x="62000" y="30097"/>
                </a:cubicBezTo>
                <a:cubicBezTo>
                  <a:pt x="3204" y="60671"/>
                  <a:pt x="12611" y="119467"/>
                  <a:pt x="5555" y="185319"/>
                </a:cubicBezTo>
                <a:cubicBezTo>
                  <a:pt x="-1501" y="251171"/>
                  <a:pt x="-6204" y="352301"/>
                  <a:pt x="19666" y="425208"/>
                </a:cubicBezTo>
                <a:cubicBezTo>
                  <a:pt x="45536" y="498115"/>
                  <a:pt x="120797" y="578079"/>
                  <a:pt x="160778" y="622764"/>
                </a:cubicBezTo>
                <a:cubicBezTo>
                  <a:pt x="200759" y="667449"/>
                  <a:pt x="226629" y="672152"/>
                  <a:pt x="259555" y="693319"/>
                </a:cubicBezTo>
                <a:cubicBezTo>
                  <a:pt x="292481" y="714486"/>
                  <a:pt x="358333" y="735653"/>
                  <a:pt x="358333" y="749764"/>
                </a:cubicBezTo>
                <a:cubicBezTo>
                  <a:pt x="358333" y="763875"/>
                  <a:pt x="280722" y="768579"/>
                  <a:pt x="259555" y="777986"/>
                </a:cubicBezTo>
                <a:cubicBezTo>
                  <a:pt x="238388" y="787393"/>
                  <a:pt x="174889" y="836783"/>
                  <a:pt x="217222" y="848542"/>
                </a:cubicBezTo>
                <a:close/>
              </a:path>
            </a:pathLst>
          </a:cu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Freeform 69"/>
          <p:cNvSpPr/>
          <p:nvPr/>
        </p:nvSpPr>
        <p:spPr>
          <a:xfrm>
            <a:off x="7310771" y="5517372"/>
            <a:ext cx="372444" cy="316234"/>
          </a:xfrm>
          <a:custGeom>
            <a:avLst/>
            <a:gdLst>
              <a:gd name="connsiteX0" fmla="*/ 217222 w 880666"/>
              <a:gd name="connsiteY0" fmla="*/ 848542 h 854331"/>
              <a:gd name="connsiteX1" fmla="*/ 513555 w 880666"/>
              <a:gd name="connsiteY1" fmla="*/ 848542 h 854331"/>
              <a:gd name="connsiteX2" fmla="*/ 725222 w 880666"/>
              <a:gd name="connsiteY2" fmla="*/ 834431 h 854331"/>
              <a:gd name="connsiteX3" fmla="*/ 697000 w 880666"/>
              <a:gd name="connsiteY3" fmla="*/ 777986 h 854331"/>
              <a:gd name="connsiteX4" fmla="*/ 598222 w 880666"/>
              <a:gd name="connsiteY4" fmla="*/ 777986 h 854331"/>
              <a:gd name="connsiteX5" fmla="*/ 682889 w 880666"/>
              <a:gd name="connsiteY5" fmla="*/ 721542 h 854331"/>
              <a:gd name="connsiteX6" fmla="*/ 824000 w 880666"/>
              <a:gd name="connsiteY6" fmla="*/ 608653 h 854331"/>
              <a:gd name="connsiteX7" fmla="*/ 880444 w 880666"/>
              <a:gd name="connsiteY7" fmla="*/ 382875 h 854331"/>
              <a:gd name="connsiteX8" fmla="*/ 838111 w 880666"/>
              <a:gd name="connsiteY8" fmla="*/ 227653 h 854331"/>
              <a:gd name="connsiteX9" fmla="*/ 711111 w 880666"/>
              <a:gd name="connsiteY9" fmla="*/ 58319 h 854331"/>
              <a:gd name="connsiteX10" fmla="*/ 358333 w 880666"/>
              <a:gd name="connsiteY10" fmla="*/ 1875 h 854331"/>
              <a:gd name="connsiteX11" fmla="*/ 62000 w 880666"/>
              <a:gd name="connsiteY11" fmla="*/ 30097 h 854331"/>
              <a:gd name="connsiteX12" fmla="*/ 5555 w 880666"/>
              <a:gd name="connsiteY12" fmla="*/ 185319 h 854331"/>
              <a:gd name="connsiteX13" fmla="*/ 19666 w 880666"/>
              <a:gd name="connsiteY13" fmla="*/ 425208 h 854331"/>
              <a:gd name="connsiteX14" fmla="*/ 160778 w 880666"/>
              <a:gd name="connsiteY14" fmla="*/ 622764 h 854331"/>
              <a:gd name="connsiteX15" fmla="*/ 259555 w 880666"/>
              <a:gd name="connsiteY15" fmla="*/ 693319 h 854331"/>
              <a:gd name="connsiteX16" fmla="*/ 358333 w 880666"/>
              <a:gd name="connsiteY16" fmla="*/ 749764 h 854331"/>
              <a:gd name="connsiteX17" fmla="*/ 259555 w 880666"/>
              <a:gd name="connsiteY17" fmla="*/ 777986 h 854331"/>
              <a:gd name="connsiteX18" fmla="*/ 217222 w 880666"/>
              <a:gd name="connsiteY18" fmla="*/ 848542 h 85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0666" h="854331">
                <a:moveTo>
                  <a:pt x="217222" y="848542"/>
                </a:moveTo>
                <a:cubicBezTo>
                  <a:pt x="259555" y="860301"/>
                  <a:pt x="428888" y="850894"/>
                  <a:pt x="513555" y="848542"/>
                </a:cubicBezTo>
                <a:cubicBezTo>
                  <a:pt x="598222" y="846190"/>
                  <a:pt x="694648" y="846190"/>
                  <a:pt x="725222" y="834431"/>
                </a:cubicBezTo>
                <a:cubicBezTo>
                  <a:pt x="755796" y="822672"/>
                  <a:pt x="718167" y="787393"/>
                  <a:pt x="697000" y="777986"/>
                </a:cubicBezTo>
                <a:cubicBezTo>
                  <a:pt x="675833" y="768579"/>
                  <a:pt x="600574" y="787393"/>
                  <a:pt x="598222" y="777986"/>
                </a:cubicBezTo>
                <a:cubicBezTo>
                  <a:pt x="595870" y="768579"/>
                  <a:pt x="645259" y="749764"/>
                  <a:pt x="682889" y="721542"/>
                </a:cubicBezTo>
                <a:cubicBezTo>
                  <a:pt x="720519" y="693320"/>
                  <a:pt x="791074" y="665097"/>
                  <a:pt x="824000" y="608653"/>
                </a:cubicBezTo>
                <a:cubicBezTo>
                  <a:pt x="856926" y="552208"/>
                  <a:pt x="878092" y="446375"/>
                  <a:pt x="880444" y="382875"/>
                </a:cubicBezTo>
                <a:cubicBezTo>
                  <a:pt x="882796" y="319375"/>
                  <a:pt x="866333" y="281746"/>
                  <a:pt x="838111" y="227653"/>
                </a:cubicBezTo>
                <a:cubicBezTo>
                  <a:pt x="809889" y="173560"/>
                  <a:pt x="791074" y="95949"/>
                  <a:pt x="711111" y="58319"/>
                </a:cubicBezTo>
                <a:cubicBezTo>
                  <a:pt x="631148" y="20689"/>
                  <a:pt x="466518" y="6579"/>
                  <a:pt x="358333" y="1875"/>
                </a:cubicBezTo>
                <a:cubicBezTo>
                  <a:pt x="250148" y="-2829"/>
                  <a:pt x="120796" y="-477"/>
                  <a:pt x="62000" y="30097"/>
                </a:cubicBezTo>
                <a:cubicBezTo>
                  <a:pt x="3204" y="60671"/>
                  <a:pt x="12611" y="119467"/>
                  <a:pt x="5555" y="185319"/>
                </a:cubicBezTo>
                <a:cubicBezTo>
                  <a:pt x="-1501" y="251171"/>
                  <a:pt x="-6204" y="352301"/>
                  <a:pt x="19666" y="425208"/>
                </a:cubicBezTo>
                <a:cubicBezTo>
                  <a:pt x="45536" y="498115"/>
                  <a:pt x="120797" y="578079"/>
                  <a:pt x="160778" y="622764"/>
                </a:cubicBezTo>
                <a:cubicBezTo>
                  <a:pt x="200759" y="667449"/>
                  <a:pt x="226629" y="672152"/>
                  <a:pt x="259555" y="693319"/>
                </a:cubicBezTo>
                <a:cubicBezTo>
                  <a:pt x="292481" y="714486"/>
                  <a:pt x="358333" y="735653"/>
                  <a:pt x="358333" y="749764"/>
                </a:cubicBezTo>
                <a:cubicBezTo>
                  <a:pt x="358333" y="763875"/>
                  <a:pt x="280722" y="768579"/>
                  <a:pt x="259555" y="777986"/>
                </a:cubicBezTo>
                <a:cubicBezTo>
                  <a:pt x="238388" y="787393"/>
                  <a:pt x="174889" y="836783"/>
                  <a:pt x="217222" y="848542"/>
                </a:cubicBezTo>
                <a:close/>
              </a:path>
            </a:pathLst>
          </a:cu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Freeform 70"/>
          <p:cNvSpPr/>
          <p:nvPr/>
        </p:nvSpPr>
        <p:spPr>
          <a:xfrm>
            <a:off x="7069506" y="5988669"/>
            <a:ext cx="372444" cy="316234"/>
          </a:xfrm>
          <a:custGeom>
            <a:avLst/>
            <a:gdLst>
              <a:gd name="connsiteX0" fmla="*/ 217222 w 880666"/>
              <a:gd name="connsiteY0" fmla="*/ 848542 h 854331"/>
              <a:gd name="connsiteX1" fmla="*/ 513555 w 880666"/>
              <a:gd name="connsiteY1" fmla="*/ 848542 h 854331"/>
              <a:gd name="connsiteX2" fmla="*/ 725222 w 880666"/>
              <a:gd name="connsiteY2" fmla="*/ 834431 h 854331"/>
              <a:gd name="connsiteX3" fmla="*/ 697000 w 880666"/>
              <a:gd name="connsiteY3" fmla="*/ 777986 h 854331"/>
              <a:gd name="connsiteX4" fmla="*/ 598222 w 880666"/>
              <a:gd name="connsiteY4" fmla="*/ 777986 h 854331"/>
              <a:gd name="connsiteX5" fmla="*/ 682889 w 880666"/>
              <a:gd name="connsiteY5" fmla="*/ 721542 h 854331"/>
              <a:gd name="connsiteX6" fmla="*/ 824000 w 880666"/>
              <a:gd name="connsiteY6" fmla="*/ 608653 h 854331"/>
              <a:gd name="connsiteX7" fmla="*/ 880444 w 880666"/>
              <a:gd name="connsiteY7" fmla="*/ 382875 h 854331"/>
              <a:gd name="connsiteX8" fmla="*/ 838111 w 880666"/>
              <a:gd name="connsiteY8" fmla="*/ 227653 h 854331"/>
              <a:gd name="connsiteX9" fmla="*/ 711111 w 880666"/>
              <a:gd name="connsiteY9" fmla="*/ 58319 h 854331"/>
              <a:gd name="connsiteX10" fmla="*/ 358333 w 880666"/>
              <a:gd name="connsiteY10" fmla="*/ 1875 h 854331"/>
              <a:gd name="connsiteX11" fmla="*/ 62000 w 880666"/>
              <a:gd name="connsiteY11" fmla="*/ 30097 h 854331"/>
              <a:gd name="connsiteX12" fmla="*/ 5555 w 880666"/>
              <a:gd name="connsiteY12" fmla="*/ 185319 h 854331"/>
              <a:gd name="connsiteX13" fmla="*/ 19666 w 880666"/>
              <a:gd name="connsiteY13" fmla="*/ 425208 h 854331"/>
              <a:gd name="connsiteX14" fmla="*/ 160778 w 880666"/>
              <a:gd name="connsiteY14" fmla="*/ 622764 h 854331"/>
              <a:gd name="connsiteX15" fmla="*/ 259555 w 880666"/>
              <a:gd name="connsiteY15" fmla="*/ 693319 h 854331"/>
              <a:gd name="connsiteX16" fmla="*/ 358333 w 880666"/>
              <a:gd name="connsiteY16" fmla="*/ 749764 h 854331"/>
              <a:gd name="connsiteX17" fmla="*/ 259555 w 880666"/>
              <a:gd name="connsiteY17" fmla="*/ 777986 h 854331"/>
              <a:gd name="connsiteX18" fmla="*/ 217222 w 880666"/>
              <a:gd name="connsiteY18" fmla="*/ 848542 h 85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0666" h="854331">
                <a:moveTo>
                  <a:pt x="217222" y="848542"/>
                </a:moveTo>
                <a:cubicBezTo>
                  <a:pt x="259555" y="860301"/>
                  <a:pt x="428888" y="850894"/>
                  <a:pt x="513555" y="848542"/>
                </a:cubicBezTo>
                <a:cubicBezTo>
                  <a:pt x="598222" y="846190"/>
                  <a:pt x="694648" y="846190"/>
                  <a:pt x="725222" y="834431"/>
                </a:cubicBezTo>
                <a:cubicBezTo>
                  <a:pt x="755796" y="822672"/>
                  <a:pt x="718167" y="787393"/>
                  <a:pt x="697000" y="777986"/>
                </a:cubicBezTo>
                <a:cubicBezTo>
                  <a:pt x="675833" y="768579"/>
                  <a:pt x="600574" y="787393"/>
                  <a:pt x="598222" y="777986"/>
                </a:cubicBezTo>
                <a:cubicBezTo>
                  <a:pt x="595870" y="768579"/>
                  <a:pt x="645259" y="749764"/>
                  <a:pt x="682889" y="721542"/>
                </a:cubicBezTo>
                <a:cubicBezTo>
                  <a:pt x="720519" y="693320"/>
                  <a:pt x="791074" y="665097"/>
                  <a:pt x="824000" y="608653"/>
                </a:cubicBezTo>
                <a:cubicBezTo>
                  <a:pt x="856926" y="552208"/>
                  <a:pt x="878092" y="446375"/>
                  <a:pt x="880444" y="382875"/>
                </a:cubicBezTo>
                <a:cubicBezTo>
                  <a:pt x="882796" y="319375"/>
                  <a:pt x="866333" y="281746"/>
                  <a:pt x="838111" y="227653"/>
                </a:cubicBezTo>
                <a:cubicBezTo>
                  <a:pt x="809889" y="173560"/>
                  <a:pt x="791074" y="95949"/>
                  <a:pt x="711111" y="58319"/>
                </a:cubicBezTo>
                <a:cubicBezTo>
                  <a:pt x="631148" y="20689"/>
                  <a:pt x="466518" y="6579"/>
                  <a:pt x="358333" y="1875"/>
                </a:cubicBezTo>
                <a:cubicBezTo>
                  <a:pt x="250148" y="-2829"/>
                  <a:pt x="120796" y="-477"/>
                  <a:pt x="62000" y="30097"/>
                </a:cubicBezTo>
                <a:cubicBezTo>
                  <a:pt x="3204" y="60671"/>
                  <a:pt x="12611" y="119467"/>
                  <a:pt x="5555" y="185319"/>
                </a:cubicBezTo>
                <a:cubicBezTo>
                  <a:pt x="-1501" y="251171"/>
                  <a:pt x="-6204" y="352301"/>
                  <a:pt x="19666" y="425208"/>
                </a:cubicBezTo>
                <a:cubicBezTo>
                  <a:pt x="45536" y="498115"/>
                  <a:pt x="120797" y="578079"/>
                  <a:pt x="160778" y="622764"/>
                </a:cubicBezTo>
                <a:cubicBezTo>
                  <a:pt x="200759" y="667449"/>
                  <a:pt x="226629" y="672152"/>
                  <a:pt x="259555" y="693319"/>
                </a:cubicBezTo>
                <a:cubicBezTo>
                  <a:pt x="292481" y="714486"/>
                  <a:pt x="358333" y="735653"/>
                  <a:pt x="358333" y="749764"/>
                </a:cubicBezTo>
                <a:cubicBezTo>
                  <a:pt x="358333" y="763875"/>
                  <a:pt x="280722" y="768579"/>
                  <a:pt x="259555" y="777986"/>
                </a:cubicBezTo>
                <a:cubicBezTo>
                  <a:pt x="238388" y="787393"/>
                  <a:pt x="174889" y="836783"/>
                  <a:pt x="217222" y="848542"/>
                </a:cubicBezTo>
                <a:close/>
              </a:path>
            </a:pathLst>
          </a:cu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Freeform 72"/>
          <p:cNvSpPr/>
          <p:nvPr/>
        </p:nvSpPr>
        <p:spPr>
          <a:xfrm>
            <a:off x="6897367" y="4428343"/>
            <a:ext cx="579566" cy="315538"/>
          </a:xfrm>
          <a:custGeom>
            <a:avLst/>
            <a:gdLst>
              <a:gd name="connsiteX0" fmla="*/ 57455 w 1090216"/>
              <a:gd name="connsiteY0" fmla="*/ 493889 h 493889"/>
              <a:gd name="connsiteX1" fmla="*/ 15121 w 1090216"/>
              <a:gd name="connsiteY1" fmla="*/ 352777 h 493889"/>
              <a:gd name="connsiteX2" fmla="*/ 57455 w 1090216"/>
              <a:gd name="connsiteY2" fmla="*/ 310444 h 493889"/>
              <a:gd name="connsiteX3" fmla="*/ 593677 w 1090216"/>
              <a:gd name="connsiteY3" fmla="*/ 282222 h 493889"/>
              <a:gd name="connsiteX4" fmla="*/ 650121 w 1090216"/>
              <a:gd name="connsiteY4" fmla="*/ 141111 h 493889"/>
              <a:gd name="connsiteX5" fmla="*/ 621899 w 1090216"/>
              <a:gd name="connsiteY5" fmla="*/ 0 h 493889"/>
              <a:gd name="connsiteX6" fmla="*/ 720677 w 1090216"/>
              <a:gd name="connsiteY6" fmla="*/ 0 h 493889"/>
              <a:gd name="connsiteX7" fmla="*/ 734788 w 1090216"/>
              <a:gd name="connsiteY7" fmla="*/ 141111 h 493889"/>
              <a:gd name="connsiteX8" fmla="*/ 763010 w 1090216"/>
              <a:gd name="connsiteY8" fmla="*/ 225777 h 493889"/>
              <a:gd name="connsiteX9" fmla="*/ 904121 w 1090216"/>
              <a:gd name="connsiteY9" fmla="*/ 127000 h 493889"/>
              <a:gd name="connsiteX10" fmla="*/ 1045232 w 1090216"/>
              <a:gd name="connsiteY10" fmla="*/ 84666 h 493889"/>
              <a:gd name="connsiteX11" fmla="*/ 1087566 w 1090216"/>
              <a:gd name="connsiteY11" fmla="*/ 211666 h 493889"/>
              <a:gd name="connsiteX12" fmla="*/ 1059343 w 1090216"/>
              <a:gd name="connsiteY12" fmla="*/ 282222 h 493889"/>
              <a:gd name="connsiteX13" fmla="*/ 847677 w 1090216"/>
              <a:gd name="connsiteY13" fmla="*/ 324555 h 493889"/>
              <a:gd name="connsiteX14" fmla="*/ 678343 w 1090216"/>
              <a:gd name="connsiteY14" fmla="*/ 395111 h 493889"/>
              <a:gd name="connsiteX15" fmla="*/ 494899 w 1090216"/>
              <a:gd name="connsiteY15" fmla="*/ 423333 h 493889"/>
              <a:gd name="connsiteX16" fmla="*/ 57455 w 1090216"/>
              <a:gd name="connsiteY16" fmla="*/ 493889 h 49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0216" h="493889">
                <a:moveTo>
                  <a:pt x="57455" y="493889"/>
                </a:moveTo>
                <a:cubicBezTo>
                  <a:pt x="36288" y="438620"/>
                  <a:pt x="15121" y="383351"/>
                  <a:pt x="15121" y="352777"/>
                </a:cubicBezTo>
                <a:cubicBezTo>
                  <a:pt x="15121" y="322203"/>
                  <a:pt x="-38971" y="322203"/>
                  <a:pt x="57455" y="310444"/>
                </a:cubicBezTo>
                <a:cubicBezTo>
                  <a:pt x="153881" y="298685"/>
                  <a:pt x="494899" y="310444"/>
                  <a:pt x="593677" y="282222"/>
                </a:cubicBezTo>
                <a:cubicBezTo>
                  <a:pt x="692455" y="254000"/>
                  <a:pt x="645417" y="188148"/>
                  <a:pt x="650121" y="141111"/>
                </a:cubicBezTo>
                <a:cubicBezTo>
                  <a:pt x="654825" y="94074"/>
                  <a:pt x="610140" y="23518"/>
                  <a:pt x="621899" y="0"/>
                </a:cubicBezTo>
                <a:cubicBezTo>
                  <a:pt x="633658" y="-23518"/>
                  <a:pt x="701862" y="-23518"/>
                  <a:pt x="720677" y="0"/>
                </a:cubicBezTo>
                <a:cubicBezTo>
                  <a:pt x="739492" y="23518"/>
                  <a:pt x="727733" y="103481"/>
                  <a:pt x="734788" y="141111"/>
                </a:cubicBezTo>
                <a:cubicBezTo>
                  <a:pt x="741844" y="178740"/>
                  <a:pt x="734788" y="228129"/>
                  <a:pt x="763010" y="225777"/>
                </a:cubicBezTo>
                <a:cubicBezTo>
                  <a:pt x="791232" y="223425"/>
                  <a:pt x="857084" y="150519"/>
                  <a:pt x="904121" y="127000"/>
                </a:cubicBezTo>
                <a:cubicBezTo>
                  <a:pt x="951158" y="103481"/>
                  <a:pt x="1014658" y="70555"/>
                  <a:pt x="1045232" y="84666"/>
                </a:cubicBezTo>
                <a:cubicBezTo>
                  <a:pt x="1075806" y="98777"/>
                  <a:pt x="1085214" y="178740"/>
                  <a:pt x="1087566" y="211666"/>
                </a:cubicBezTo>
                <a:cubicBezTo>
                  <a:pt x="1089918" y="244592"/>
                  <a:pt x="1099325" y="263407"/>
                  <a:pt x="1059343" y="282222"/>
                </a:cubicBezTo>
                <a:cubicBezTo>
                  <a:pt x="1019362" y="301037"/>
                  <a:pt x="911177" y="305740"/>
                  <a:pt x="847677" y="324555"/>
                </a:cubicBezTo>
                <a:cubicBezTo>
                  <a:pt x="784177" y="343370"/>
                  <a:pt x="737139" y="378648"/>
                  <a:pt x="678343" y="395111"/>
                </a:cubicBezTo>
                <a:cubicBezTo>
                  <a:pt x="619547" y="411574"/>
                  <a:pt x="494899" y="423333"/>
                  <a:pt x="494899" y="423333"/>
                </a:cubicBezTo>
                <a:lnTo>
                  <a:pt x="57455" y="493889"/>
                </a:lnTo>
                <a:close/>
              </a:path>
            </a:pathLst>
          </a:cu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Freeform 73"/>
          <p:cNvSpPr/>
          <p:nvPr/>
        </p:nvSpPr>
        <p:spPr>
          <a:xfrm>
            <a:off x="6469689" y="5006623"/>
            <a:ext cx="579566" cy="315538"/>
          </a:xfrm>
          <a:custGeom>
            <a:avLst/>
            <a:gdLst>
              <a:gd name="connsiteX0" fmla="*/ 57455 w 1090216"/>
              <a:gd name="connsiteY0" fmla="*/ 493889 h 493889"/>
              <a:gd name="connsiteX1" fmla="*/ 15121 w 1090216"/>
              <a:gd name="connsiteY1" fmla="*/ 352777 h 493889"/>
              <a:gd name="connsiteX2" fmla="*/ 57455 w 1090216"/>
              <a:gd name="connsiteY2" fmla="*/ 310444 h 493889"/>
              <a:gd name="connsiteX3" fmla="*/ 593677 w 1090216"/>
              <a:gd name="connsiteY3" fmla="*/ 282222 h 493889"/>
              <a:gd name="connsiteX4" fmla="*/ 650121 w 1090216"/>
              <a:gd name="connsiteY4" fmla="*/ 141111 h 493889"/>
              <a:gd name="connsiteX5" fmla="*/ 621899 w 1090216"/>
              <a:gd name="connsiteY5" fmla="*/ 0 h 493889"/>
              <a:gd name="connsiteX6" fmla="*/ 720677 w 1090216"/>
              <a:gd name="connsiteY6" fmla="*/ 0 h 493889"/>
              <a:gd name="connsiteX7" fmla="*/ 734788 w 1090216"/>
              <a:gd name="connsiteY7" fmla="*/ 141111 h 493889"/>
              <a:gd name="connsiteX8" fmla="*/ 763010 w 1090216"/>
              <a:gd name="connsiteY8" fmla="*/ 225777 h 493889"/>
              <a:gd name="connsiteX9" fmla="*/ 904121 w 1090216"/>
              <a:gd name="connsiteY9" fmla="*/ 127000 h 493889"/>
              <a:gd name="connsiteX10" fmla="*/ 1045232 w 1090216"/>
              <a:gd name="connsiteY10" fmla="*/ 84666 h 493889"/>
              <a:gd name="connsiteX11" fmla="*/ 1087566 w 1090216"/>
              <a:gd name="connsiteY11" fmla="*/ 211666 h 493889"/>
              <a:gd name="connsiteX12" fmla="*/ 1059343 w 1090216"/>
              <a:gd name="connsiteY12" fmla="*/ 282222 h 493889"/>
              <a:gd name="connsiteX13" fmla="*/ 847677 w 1090216"/>
              <a:gd name="connsiteY13" fmla="*/ 324555 h 493889"/>
              <a:gd name="connsiteX14" fmla="*/ 678343 w 1090216"/>
              <a:gd name="connsiteY14" fmla="*/ 395111 h 493889"/>
              <a:gd name="connsiteX15" fmla="*/ 494899 w 1090216"/>
              <a:gd name="connsiteY15" fmla="*/ 423333 h 493889"/>
              <a:gd name="connsiteX16" fmla="*/ 57455 w 1090216"/>
              <a:gd name="connsiteY16" fmla="*/ 493889 h 49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0216" h="493889">
                <a:moveTo>
                  <a:pt x="57455" y="493889"/>
                </a:moveTo>
                <a:cubicBezTo>
                  <a:pt x="36288" y="438620"/>
                  <a:pt x="15121" y="383351"/>
                  <a:pt x="15121" y="352777"/>
                </a:cubicBezTo>
                <a:cubicBezTo>
                  <a:pt x="15121" y="322203"/>
                  <a:pt x="-38971" y="322203"/>
                  <a:pt x="57455" y="310444"/>
                </a:cubicBezTo>
                <a:cubicBezTo>
                  <a:pt x="153881" y="298685"/>
                  <a:pt x="494899" y="310444"/>
                  <a:pt x="593677" y="282222"/>
                </a:cubicBezTo>
                <a:cubicBezTo>
                  <a:pt x="692455" y="254000"/>
                  <a:pt x="645417" y="188148"/>
                  <a:pt x="650121" y="141111"/>
                </a:cubicBezTo>
                <a:cubicBezTo>
                  <a:pt x="654825" y="94074"/>
                  <a:pt x="610140" y="23518"/>
                  <a:pt x="621899" y="0"/>
                </a:cubicBezTo>
                <a:cubicBezTo>
                  <a:pt x="633658" y="-23518"/>
                  <a:pt x="701862" y="-23518"/>
                  <a:pt x="720677" y="0"/>
                </a:cubicBezTo>
                <a:cubicBezTo>
                  <a:pt x="739492" y="23518"/>
                  <a:pt x="727733" y="103481"/>
                  <a:pt x="734788" y="141111"/>
                </a:cubicBezTo>
                <a:cubicBezTo>
                  <a:pt x="741844" y="178740"/>
                  <a:pt x="734788" y="228129"/>
                  <a:pt x="763010" y="225777"/>
                </a:cubicBezTo>
                <a:cubicBezTo>
                  <a:pt x="791232" y="223425"/>
                  <a:pt x="857084" y="150519"/>
                  <a:pt x="904121" y="127000"/>
                </a:cubicBezTo>
                <a:cubicBezTo>
                  <a:pt x="951158" y="103481"/>
                  <a:pt x="1014658" y="70555"/>
                  <a:pt x="1045232" y="84666"/>
                </a:cubicBezTo>
                <a:cubicBezTo>
                  <a:pt x="1075806" y="98777"/>
                  <a:pt x="1085214" y="178740"/>
                  <a:pt x="1087566" y="211666"/>
                </a:cubicBezTo>
                <a:cubicBezTo>
                  <a:pt x="1089918" y="244592"/>
                  <a:pt x="1099325" y="263407"/>
                  <a:pt x="1059343" y="282222"/>
                </a:cubicBezTo>
                <a:cubicBezTo>
                  <a:pt x="1019362" y="301037"/>
                  <a:pt x="911177" y="305740"/>
                  <a:pt x="847677" y="324555"/>
                </a:cubicBezTo>
                <a:cubicBezTo>
                  <a:pt x="784177" y="343370"/>
                  <a:pt x="737139" y="378648"/>
                  <a:pt x="678343" y="395111"/>
                </a:cubicBezTo>
                <a:cubicBezTo>
                  <a:pt x="619547" y="411574"/>
                  <a:pt x="494899" y="423333"/>
                  <a:pt x="494899" y="423333"/>
                </a:cubicBezTo>
                <a:lnTo>
                  <a:pt x="57455" y="493889"/>
                </a:lnTo>
                <a:close/>
              </a:path>
            </a:pathLst>
          </a:cu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IMG_302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361" y="279332"/>
            <a:ext cx="4519178" cy="6025571"/>
          </a:xfrm>
          <a:prstGeom prst="rect">
            <a:avLst/>
          </a:prstGeom>
        </p:spPr>
      </p:pic>
      <p:cxnSp>
        <p:nvCxnSpPr>
          <p:cNvPr id="12" name="Straight Connector 11"/>
          <p:cNvCxnSpPr/>
          <p:nvPr/>
        </p:nvCxnSpPr>
        <p:spPr>
          <a:xfrm flipV="1">
            <a:off x="4318000" y="1406407"/>
            <a:ext cx="2074333" cy="53697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134556" y="2403593"/>
            <a:ext cx="2257777" cy="658518"/>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4134556" y="3400777"/>
            <a:ext cx="2292708" cy="27205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H="1" flipV="1">
            <a:off x="4134556" y="4249698"/>
            <a:ext cx="2257778" cy="148264"/>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3993444" y="4981223"/>
            <a:ext cx="2398889" cy="39511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3386667" y="5949526"/>
            <a:ext cx="3005666" cy="442807"/>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V="1">
            <a:off x="4318000" y="423333"/>
            <a:ext cx="2074333" cy="802102"/>
          </a:xfrm>
          <a:prstGeom prst="line">
            <a:avLst/>
          </a:prstGeom>
          <a:ln>
            <a:solidFill>
              <a:srgbClr val="000000"/>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40171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298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610" y="865482"/>
            <a:ext cx="4332111" cy="5776148"/>
          </a:xfrm>
          <a:prstGeom prst="rect">
            <a:avLst/>
          </a:prstGeom>
        </p:spPr>
      </p:pic>
      <p:pic>
        <p:nvPicPr>
          <p:cNvPr id="3" name="Picture 2"/>
          <p:cNvPicPr>
            <a:picLocks noChangeAspect="1"/>
          </p:cNvPicPr>
          <p:nvPr/>
        </p:nvPicPr>
        <p:blipFill rotWithShape="1">
          <a:blip r:embed="rId4"/>
          <a:srcRect l="30556" r="-1296"/>
          <a:stretch/>
        </p:blipFill>
        <p:spPr>
          <a:xfrm>
            <a:off x="5918772" y="1157870"/>
            <a:ext cx="2811302" cy="5206060"/>
          </a:xfrm>
          <a:prstGeom prst="rect">
            <a:avLst/>
          </a:prstGeom>
        </p:spPr>
      </p:pic>
      <p:sp>
        <p:nvSpPr>
          <p:cNvPr id="4" name="TextBox 3"/>
          <p:cNvSpPr txBox="1"/>
          <p:nvPr/>
        </p:nvSpPr>
        <p:spPr>
          <a:xfrm>
            <a:off x="4676961" y="79295"/>
            <a:ext cx="4467039" cy="584776"/>
          </a:xfrm>
          <a:prstGeom prst="rect">
            <a:avLst/>
          </a:prstGeom>
          <a:noFill/>
        </p:spPr>
        <p:txBody>
          <a:bodyPr wrap="square" rtlCol="0">
            <a:spAutoFit/>
          </a:bodyPr>
          <a:lstStyle/>
          <a:p>
            <a:r>
              <a:rPr lang="en-US" sz="3200" dirty="0" smtClean="0"/>
              <a:t>Stratigraphic Column</a:t>
            </a:r>
            <a:endParaRPr lang="en-US" sz="3200" dirty="0"/>
          </a:p>
        </p:txBody>
      </p:sp>
      <p:sp>
        <p:nvSpPr>
          <p:cNvPr id="6" name="TextBox 5"/>
          <p:cNvSpPr txBox="1"/>
          <p:nvPr/>
        </p:nvSpPr>
        <p:spPr>
          <a:xfrm>
            <a:off x="331610" y="224445"/>
            <a:ext cx="979755" cy="584776"/>
          </a:xfrm>
          <a:prstGeom prst="rect">
            <a:avLst/>
          </a:prstGeom>
          <a:noFill/>
        </p:spPr>
        <p:txBody>
          <a:bodyPr wrap="none" rtlCol="0">
            <a:spAutoFit/>
          </a:bodyPr>
          <a:lstStyle/>
          <a:p>
            <a:r>
              <a:rPr lang="en-US" sz="3200" dirty="0" smtClean="0"/>
              <a:t>Cliff</a:t>
            </a:r>
            <a:endParaRPr lang="en-US" sz="3200" dirty="0"/>
          </a:p>
        </p:txBody>
      </p:sp>
      <p:sp>
        <p:nvSpPr>
          <p:cNvPr id="7" name="TextBox 6"/>
          <p:cNvSpPr txBox="1"/>
          <p:nvPr/>
        </p:nvSpPr>
        <p:spPr>
          <a:xfrm>
            <a:off x="5042847" y="573094"/>
            <a:ext cx="3687227" cy="584776"/>
          </a:xfrm>
          <a:prstGeom prst="rect">
            <a:avLst/>
          </a:prstGeom>
          <a:noFill/>
        </p:spPr>
        <p:txBody>
          <a:bodyPr wrap="none" rtlCol="0">
            <a:spAutoFit/>
          </a:bodyPr>
          <a:lstStyle/>
          <a:p>
            <a:r>
              <a:rPr lang="en-US" sz="3200" dirty="0" smtClean="0"/>
              <a:t>or “Strat” Column</a:t>
            </a:r>
            <a:endParaRPr lang="en-US" sz="3200" dirty="0"/>
          </a:p>
        </p:txBody>
      </p:sp>
    </p:spTree>
    <p:extLst>
      <p:ext uri="{BB962C8B-B14F-4D97-AF65-F5344CB8AC3E}">
        <p14:creationId xmlns:p14="http://schemas.microsoft.com/office/powerpoint/2010/main" val="100431860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432004" y="729241"/>
            <a:ext cx="1819195" cy="5892799"/>
          </a:xfrm>
          <a:prstGeom prst="rect">
            <a:avLst/>
          </a:prstGeom>
        </p:spPr>
      </p:pic>
      <p:sp>
        <p:nvSpPr>
          <p:cNvPr id="5" name="TextBox 4"/>
          <p:cNvSpPr txBox="1"/>
          <p:nvPr/>
        </p:nvSpPr>
        <p:spPr>
          <a:xfrm>
            <a:off x="155223" y="172155"/>
            <a:ext cx="2631725" cy="523220"/>
          </a:xfrm>
          <a:prstGeom prst="rect">
            <a:avLst/>
          </a:prstGeom>
          <a:noFill/>
        </p:spPr>
        <p:txBody>
          <a:bodyPr wrap="none" rtlCol="0">
            <a:spAutoFit/>
          </a:bodyPr>
          <a:lstStyle/>
          <a:p>
            <a:r>
              <a:rPr lang="en-US" sz="2800" dirty="0" smtClean="0"/>
              <a:t>Strat Columns</a:t>
            </a:r>
            <a:endParaRPr lang="en-US" sz="2800" dirty="0"/>
          </a:p>
        </p:txBody>
      </p:sp>
      <p:pic>
        <p:nvPicPr>
          <p:cNvPr id="2" name="Picture 1"/>
          <p:cNvPicPr>
            <a:picLocks noChangeAspect="1"/>
          </p:cNvPicPr>
          <p:nvPr/>
        </p:nvPicPr>
        <p:blipFill>
          <a:blip r:embed="rId4"/>
          <a:stretch>
            <a:fillRect/>
          </a:stretch>
        </p:blipFill>
        <p:spPr>
          <a:xfrm>
            <a:off x="4294265" y="355600"/>
            <a:ext cx="4573432" cy="6180667"/>
          </a:xfrm>
          <a:prstGeom prst="rect">
            <a:avLst/>
          </a:prstGeom>
        </p:spPr>
      </p:pic>
      <p:cxnSp>
        <p:nvCxnSpPr>
          <p:cNvPr id="8" name="Straight Arrow Connector 7"/>
          <p:cNvCxnSpPr/>
          <p:nvPr/>
        </p:nvCxnSpPr>
        <p:spPr>
          <a:xfrm>
            <a:off x="1058333" y="2264833"/>
            <a:ext cx="1418167" cy="264584"/>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1058333" y="2391833"/>
            <a:ext cx="1079500" cy="656167"/>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1568" y="2080167"/>
            <a:ext cx="1153982" cy="369332"/>
          </a:xfrm>
          <a:prstGeom prst="rect">
            <a:avLst/>
          </a:prstGeom>
          <a:noFill/>
        </p:spPr>
        <p:txBody>
          <a:bodyPr wrap="none" rtlCol="0">
            <a:spAutoFit/>
          </a:bodyPr>
          <a:lstStyle/>
          <a:p>
            <a:r>
              <a:rPr lang="en-US" dirty="0" smtClean="0"/>
              <a:t>channels</a:t>
            </a:r>
            <a:endParaRPr lang="en-US" dirty="0"/>
          </a:p>
        </p:txBody>
      </p:sp>
      <p:sp>
        <p:nvSpPr>
          <p:cNvPr id="16" name="TextBox 15"/>
          <p:cNvSpPr txBox="1"/>
          <p:nvPr/>
        </p:nvSpPr>
        <p:spPr>
          <a:xfrm>
            <a:off x="7990018" y="359909"/>
            <a:ext cx="911202" cy="369332"/>
          </a:xfrm>
          <a:prstGeom prst="rect">
            <a:avLst/>
          </a:prstGeom>
          <a:solidFill>
            <a:schemeClr val="bg1"/>
          </a:solidFill>
        </p:spPr>
        <p:txBody>
          <a:bodyPr wrap="none" rtlCol="0">
            <a:spAutoFit/>
          </a:bodyPr>
          <a:lstStyle/>
          <a:p>
            <a:r>
              <a:rPr lang="en-US" dirty="0">
                <a:solidFill>
                  <a:srgbClr val="FF0000"/>
                </a:solidFill>
              </a:rPr>
              <a:t>F</a:t>
            </a:r>
            <a:r>
              <a:rPr lang="en-US" dirty="0" smtClean="0">
                <a:solidFill>
                  <a:srgbClr val="FF0000"/>
                </a:solidFill>
              </a:rPr>
              <a:t>ossils</a:t>
            </a:r>
            <a:endParaRPr lang="en-US" dirty="0">
              <a:solidFill>
                <a:srgbClr val="FF0000"/>
              </a:solidFill>
            </a:endParaRPr>
          </a:p>
        </p:txBody>
      </p:sp>
    </p:spTree>
    <p:extLst>
      <p:ext uri="{BB962C8B-B14F-4D97-AF65-F5344CB8AC3E}">
        <p14:creationId xmlns:p14="http://schemas.microsoft.com/office/powerpoint/2010/main" val="313195751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298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600" y="0"/>
            <a:ext cx="5143500" cy="6858000"/>
          </a:xfrm>
          <a:prstGeom prst="rect">
            <a:avLst/>
          </a:prstGeom>
        </p:spPr>
      </p:pic>
      <p:sp>
        <p:nvSpPr>
          <p:cNvPr id="7" name="Freeform 6"/>
          <p:cNvSpPr/>
          <p:nvPr/>
        </p:nvSpPr>
        <p:spPr>
          <a:xfrm>
            <a:off x="1943100" y="4953000"/>
            <a:ext cx="5105400" cy="76911"/>
          </a:xfrm>
          <a:custGeom>
            <a:avLst/>
            <a:gdLst>
              <a:gd name="connsiteX0" fmla="*/ 5105400 w 5105400"/>
              <a:gd name="connsiteY0" fmla="*/ 0 h 76911"/>
              <a:gd name="connsiteX1" fmla="*/ 3949700 w 5105400"/>
              <a:gd name="connsiteY1" fmla="*/ 76200 h 76911"/>
              <a:gd name="connsiteX2" fmla="*/ 2832100 w 5105400"/>
              <a:gd name="connsiteY2" fmla="*/ 38100 h 76911"/>
              <a:gd name="connsiteX3" fmla="*/ 1879600 w 5105400"/>
              <a:gd name="connsiteY3" fmla="*/ 38100 h 76911"/>
              <a:gd name="connsiteX4" fmla="*/ 889000 w 5105400"/>
              <a:gd name="connsiteY4" fmla="*/ 38100 h 76911"/>
              <a:gd name="connsiteX5" fmla="*/ 0 w 5105400"/>
              <a:gd name="connsiteY5" fmla="*/ 0 h 76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5400" h="76911">
                <a:moveTo>
                  <a:pt x="5105400" y="0"/>
                </a:moveTo>
                <a:cubicBezTo>
                  <a:pt x="4716991" y="34925"/>
                  <a:pt x="4328583" y="69850"/>
                  <a:pt x="3949700" y="76200"/>
                </a:cubicBezTo>
                <a:cubicBezTo>
                  <a:pt x="3570817" y="82550"/>
                  <a:pt x="3177117" y="44450"/>
                  <a:pt x="2832100" y="38100"/>
                </a:cubicBezTo>
                <a:cubicBezTo>
                  <a:pt x="2487083" y="31750"/>
                  <a:pt x="1879600" y="38100"/>
                  <a:pt x="1879600" y="38100"/>
                </a:cubicBezTo>
                <a:lnTo>
                  <a:pt x="889000" y="38100"/>
                </a:lnTo>
                <a:cubicBezTo>
                  <a:pt x="575733" y="31750"/>
                  <a:pt x="0" y="0"/>
                  <a:pt x="0" y="0"/>
                </a:cubicBezTo>
              </a:path>
            </a:pathLst>
          </a:custGeom>
          <a:ln w="28575" cmpd="sng">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8" name="Freeform 7"/>
          <p:cNvSpPr/>
          <p:nvPr/>
        </p:nvSpPr>
        <p:spPr>
          <a:xfrm>
            <a:off x="1943100" y="4025900"/>
            <a:ext cx="5118100" cy="495300"/>
          </a:xfrm>
          <a:custGeom>
            <a:avLst/>
            <a:gdLst>
              <a:gd name="connsiteX0" fmla="*/ 5156200 w 5156200"/>
              <a:gd name="connsiteY0" fmla="*/ 0 h 495300"/>
              <a:gd name="connsiteX1" fmla="*/ 3657600 w 5156200"/>
              <a:gd name="connsiteY1" fmla="*/ 114300 h 495300"/>
              <a:gd name="connsiteX2" fmla="*/ 2362200 w 5156200"/>
              <a:gd name="connsiteY2" fmla="*/ 279400 h 495300"/>
              <a:gd name="connsiteX3" fmla="*/ 1295400 w 5156200"/>
              <a:gd name="connsiteY3" fmla="*/ 381000 h 495300"/>
              <a:gd name="connsiteX4" fmla="*/ 241300 w 5156200"/>
              <a:gd name="connsiteY4" fmla="*/ 419100 h 495300"/>
              <a:gd name="connsiteX5" fmla="*/ 0 w 51562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56200" h="495300">
                <a:moveTo>
                  <a:pt x="5156200" y="0"/>
                </a:moveTo>
                <a:cubicBezTo>
                  <a:pt x="4639733" y="33866"/>
                  <a:pt x="4123267" y="67733"/>
                  <a:pt x="3657600" y="114300"/>
                </a:cubicBezTo>
                <a:cubicBezTo>
                  <a:pt x="3191933" y="160867"/>
                  <a:pt x="2755900" y="234950"/>
                  <a:pt x="2362200" y="279400"/>
                </a:cubicBezTo>
                <a:cubicBezTo>
                  <a:pt x="1968500" y="323850"/>
                  <a:pt x="1648883" y="357717"/>
                  <a:pt x="1295400" y="381000"/>
                </a:cubicBezTo>
                <a:cubicBezTo>
                  <a:pt x="941917" y="404283"/>
                  <a:pt x="457200" y="400050"/>
                  <a:pt x="241300" y="419100"/>
                </a:cubicBezTo>
                <a:cubicBezTo>
                  <a:pt x="25400" y="438150"/>
                  <a:pt x="0" y="495300"/>
                  <a:pt x="0" y="495300"/>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9" name="Freeform 8"/>
          <p:cNvSpPr/>
          <p:nvPr/>
        </p:nvSpPr>
        <p:spPr>
          <a:xfrm>
            <a:off x="1925484" y="1515806"/>
            <a:ext cx="5137355" cy="1781107"/>
          </a:xfrm>
          <a:custGeom>
            <a:avLst/>
            <a:gdLst>
              <a:gd name="connsiteX0" fmla="*/ 5137355 w 5137355"/>
              <a:gd name="connsiteY0" fmla="*/ 0 h 1781107"/>
              <a:gd name="connsiteX1" fmla="*/ 4678516 w 5137355"/>
              <a:gd name="connsiteY1" fmla="*/ 147484 h 1781107"/>
              <a:gd name="connsiteX2" fmla="*/ 4047613 w 5137355"/>
              <a:gd name="connsiteY2" fmla="*/ 401484 h 1781107"/>
              <a:gd name="connsiteX3" fmla="*/ 3547806 w 5137355"/>
              <a:gd name="connsiteY3" fmla="*/ 721033 h 1781107"/>
              <a:gd name="connsiteX4" fmla="*/ 3236451 w 5137355"/>
              <a:gd name="connsiteY4" fmla="*/ 827549 h 1781107"/>
              <a:gd name="connsiteX5" fmla="*/ 2851355 w 5137355"/>
              <a:gd name="connsiteY5" fmla="*/ 934065 h 1781107"/>
              <a:gd name="connsiteX6" fmla="*/ 2499032 w 5137355"/>
              <a:gd name="connsiteY6" fmla="*/ 1130710 h 1781107"/>
              <a:gd name="connsiteX7" fmla="*/ 2040193 w 5137355"/>
              <a:gd name="connsiteY7" fmla="*/ 1253613 h 1781107"/>
              <a:gd name="connsiteX8" fmla="*/ 1778000 w 5137355"/>
              <a:gd name="connsiteY8" fmla="*/ 1401097 h 1781107"/>
              <a:gd name="connsiteX9" fmla="*/ 1450258 w 5137355"/>
              <a:gd name="connsiteY9" fmla="*/ 1409291 h 1781107"/>
              <a:gd name="connsiteX10" fmla="*/ 1073355 w 5137355"/>
              <a:gd name="connsiteY10" fmla="*/ 1548581 h 1781107"/>
              <a:gd name="connsiteX11" fmla="*/ 655484 w 5137355"/>
              <a:gd name="connsiteY11" fmla="*/ 1589549 h 1781107"/>
              <a:gd name="connsiteX12" fmla="*/ 327742 w 5137355"/>
              <a:gd name="connsiteY12" fmla="*/ 1663291 h 1781107"/>
              <a:gd name="connsiteX13" fmla="*/ 73742 w 5137355"/>
              <a:gd name="connsiteY13" fmla="*/ 1769807 h 1781107"/>
              <a:gd name="connsiteX14" fmla="*/ 0 w 5137355"/>
              <a:gd name="connsiteY14" fmla="*/ 1778000 h 178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37355" h="1781107">
                <a:moveTo>
                  <a:pt x="5137355" y="0"/>
                </a:moveTo>
                <a:cubicBezTo>
                  <a:pt x="4998747" y="40285"/>
                  <a:pt x="4860140" y="80570"/>
                  <a:pt x="4678516" y="147484"/>
                </a:cubicBezTo>
                <a:cubicBezTo>
                  <a:pt x="4496892" y="214398"/>
                  <a:pt x="4236065" y="305893"/>
                  <a:pt x="4047613" y="401484"/>
                </a:cubicBezTo>
                <a:cubicBezTo>
                  <a:pt x="3859161" y="497075"/>
                  <a:pt x="3683000" y="650022"/>
                  <a:pt x="3547806" y="721033"/>
                </a:cubicBezTo>
                <a:cubicBezTo>
                  <a:pt x="3412612" y="792044"/>
                  <a:pt x="3352526" y="792044"/>
                  <a:pt x="3236451" y="827549"/>
                </a:cubicBezTo>
                <a:cubicBezTo>
                  <a:pt x="3120376" y="863054"/>
                  <a:pt x="2974258" y="883538"/>
                  <a:pt x="2851355" y="934065"/>
                </a:cubicBezTo>
                <a:cubicBezTo>
                  <a:pt x="2728452" y="984592"/>
                  <a:pt x="2634226" y="1077452"/>
                  <a:pt x="2499032" y="1130710"/>
                </a:cubicBezTo>
                <a:cubicBezTo>
                  <a:pt x="2363838" y="1183968"/>
                  <a:pt x="2160365" y="1208549"/>
                  <a:pt x="2040193" y="1253613"/>
                </a:cubicBezTo>
                <a:cubicBezTo>
                  <a:pt x="1920021" y="1298677"/>
                  <a:pt x="1876322" y="1375151"/>
                  <a:pt x="1778000" y="1401097"/>
                </a:cubicBezTo>
                <a:cubicBezTo>
                  <a:pt x="1679677" y="1427043"/>
                  <a:pt x="1567699" y="1384710"/>
                  <a:pt x="1450258" y="1409291"/>
                </a:cubicBezTo>
                <a:cubicBezTo>
                  <a:pt x="1332817" y="1433872"/>
                  <a:pt x="1205817" y="1518538"/>
                  <a:pt x="1073355" y="1548581"/>
                </a:cubicBezTo>
                <a:cubicBezTo>
                  <a:pt x="940893" y="1578624"/>
                  <a:pt x="779753" y="1570431"/>
                  <a:pt x="655484" y="1589549"/>
                </a:cubicBezTo>
                <a:cubicBezTo>
                  <a:pt x="531215" y="1608667"/>
                  <a:pt x="424699" y="1633248"/>
                  <a:pt x="327742" y="1663291"/>
                </a:cubicBezTo>
                <a:cubicBezTo>
                  <a:pt x="230785" y="1693334"/>
                  <a:pt x="128366" y="1750689"/>
                  <a:pt x="73742" y="1769807"/>
                </a:cubicBezTo>
                <a:cubicBezTo>
                  <a:pt x="19118" y="1788925"/>
                  <a:pt x="0" y="1778000"/>
                  <a:pt x="0" y="1778000"/>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0" name="Freeform 9"/>
          <p:cNvSpPr/>
          <p:nvPr/>
        </p:nvSpPr>
        <p:spPr>
          <a:xfrm>
            <a:off x="1929733" y="385097"/>
            <a:ext cx="5092138" cy="1483032"/>
          </a:xfrm>
          <a:custGeom>
            <a:avLst/>
            <a:gdLst>
              <a:gd name="connsiteX0" fmla="*/ 5092138 w 5092138"/>
              <a:gd name="connsiteY0" fmla="*/ 0 h 1483032"/>
              <a:gd name="connsiteX1" fmla="*/ 4748009 w 5092138"/>
              <a:gd name="connsiteY1" fmla="*/ 139290 h 1483032"/>
              <a:gd name="connsiteX2" fmla="*/ 4584138 w 5092138"/>
              <a:gd name="connsiteY2" fmla="*/ 237613 h 1483032"/>
              <a:gd name="connsiteX3" fmla="*/ 4428461 w 5092138"/>
              <a:gd name="connsiteY3" fmla="*/ 335935 h 1483032"/>
              <a:gd name="connsiteX4" fmla="*/ 3977815 w 5092138"/>
              <a:gd name="connsiteY4" fmla="*/ 508000 h 1483032"/>
              <a:gd name="connsiteX5" fmla="*/ 3527170 w 5092138"/>
              <a:gd name="connsiteY5" fmla="*/ 614516 h 1483032"/>
              <a:gd name="connsiteX6" fmla="*/ 3273170 w 5092138"/>
              <a:gd name="connsiteY6" fmla="*/ 630903 h 1483032"/>
              <a:gd name="connsiteX7" fmla="*/ 2904461 w 5092138"/>
              <a:gd name="connsiteY7" fmla="*/ 737419 h 1483032"/>
              <a:gd name="connsiteX8" fmla="*/ 2789751 w 5092138"/>
              <a:gd name="connsiteY8" fmla="*/ 778387 h 1483032"/>
              <a:gd name="connsiteX9" fmla="*/ 2675041 w 5092138"/>
              <a:gd name="connsiteY9" fmla="*/ 852129 h 1483032"/>
              <a:gd name="connsiteX10" fmla="*/ 2453815 w 5092138"/>
              <a:gd name="connsiteY10" fmla="*/ 901290 h 1483032"/>
              <a:gd name="connsiteX11" fmla="*/ 2339106 w 5092138"/>
              <a:gd name="connsiteY11" fmla="*/ 966838 h 1483032"/>
              <a:gd name="connsiteX12" fmla="*/ 2175235 w 5092138"/>
              <a:gd name="connsiteY12" fmla="*/ 1007806 h 1483032"/>
              <a:gd name="connsiteX13" fmla="*/ 1904848 w 5092138"/>
              <a:gd name="connsiteY13" fmla="*/ 1130709 h 1483032"/>
              <a:gd name="connsiteX14" fmla="*/ 1634461 w 5092138"/>
              <a:gd name="connsiteY14" fmla="*/ 1163484 h 1483032"/>
              <a:gd name="connsiteX15" fmla="*/ 1364073 w 5092138"/>
              <a:gd name="connsiteY15" fmla="*/ 1302774 h 1483032"/>
              <a:gd name="connsiteX16" fmla="*/ 1208396 w 5092138"/>
              <a:gd name="connsiteY16" fmla="*/ 1409290 h 1483032"/>
              <a:gd name="connsiteX17" fmla="*/ 905235 w 5092138"/>
              <a:gd name="connsiteY17" fmla="*/ 1466645 h 1483032"/>
              <a:gd name="connsiteX18" fmla="*/ 413622 w 5092138"/>
              <a:gd name="connsiteY18" fmla="*/ 1466645 h 1483032"/>
              <a:gd name="connsiteX19" fmla="*/ 28525 w 5092138"/>
              <a:gd name="connsiteY19" fmla="*/ 1466645 h 1483032"/>
              <a:gd name="connsiteX20" fmla="*/ 28525 w 5092138"/>
              <a:gd name="connsiteY20" fmla="*/ 1483032 h 148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92138" h="1483032">
                <a:moveTo>
                  <a:pt x="5092138" y="0"/>
                </a:moveTo>
                <a:cubicBezTo>
                  <a:pt x="4962407" y="49844"/>
                  <a:pt x="4832676" y="99688"/>
                  <a:pt x="4748009" y="139290"/>
                </a:cubicBezTo>
                <a:cubicBezTo>
                  <a:pt x="4663342" y="178892"/>
                  <a:pt x="4637396" y="204839"/>
                  <a:pt x="4584138" y="237613"/>
                </a:cubicBezTo>
                <a:cubicBezTo>
                  <a:pt x="4530880" y="270387"/>
                  <a:pt x="4529515" y="290871"/>
                  <a:pt x="4428461" y="335935"/>
                </a:cubicBezTo>
                <a:cubicBezTo>
                  <a:pt x="4327407" y="380999"/>
                  <a:pt x="4128030" y="461570"/>
                  <a:pt x="3977815" y="508000"/>
                </a:cubicBezTo>
                <a:cubicBezTo>
                  <a:pt x="3827600" y="554430"/>
                  <a:pt x="3644611" y="594032"/>
                  <a:pt x="3527170" y="614516"/>
                </a:cubicBezTo>
                <a:cubicBezTo>
                  <a:pt x="3409729" y="635000"/>
                  <a:pt x="3376955" y="610419"/>
                  <a:pt x="3273170" y="630903"/>
                </a:cubicBezTo>
                <a:cubicBezTo>
                  <a:pt x="3169385" y="651387"/>
                  <a:pt x="2985031" y="712838"/>
                  <a:pt x="2904461" y="737419"/>
                </a:cubicBezTo>
                <a:cubicBezTo>
                  <a:pt x="2823891" y="762000"/>
                  <a:pt x="2827988" y="759269"/>
                  <a:pt x="2789751" y="778387"/>
                </a:cubicBezTo>
                <a:cubicBezTo>
                  <a:pt x="2751514" y="797505"/>
                  <a:pt x="2731030" y="831645"/>
                  <a:pt x="2675041" y="852129"/>
                </a:cubicBezTo>
                <a:cubicBezTo>
                  <a:pt x="2619052" y="872613"/>
                  <a:pt x="2509804" y="882172"/>
                  <a:pt x="2453815" y="901290"/>
                </a:cubicBezTo>
                <a:cubicBezTo>
                  <a:pt x="2397826" y="920408"/>
                  <a:pt x="2385536" y="949085"/>
                  <a:pt x="2339106" y="966838"/>
                </a:cubicBezTo>
                <a:cubicBezTo>
                  <a:pt x="2292676" y="984591"/>
                  <a:pt x="2247611" y="980494"/>
                  <a:pt x="2175235" y="1007806"/>
                </a:cubicBezTo>
                <a:cubicBezTo>
                  <a:pt x="2102859" y="1035118"/>
                  <a:pt x="1994977" y="1104763"/>
                  <a:pt x="1904848" y="1130709"/>
                </a:cubicBezTo>
                <a:cubicBezTo>
                  <a:pt x="1814719" y="1156655"/>
                  <a:pt x="1724590" y="1134807"/>
                  <a:pt x="1634461" y="1163484"/>
                </a:cubicBezTo>
                <a:cubicBezTo>
                  <a:pt x="1544332" y="1192161"/>
                  <a:pt x="1435084" y="1261806"/>
                  <a:pt x="1364073" y="1302774"/>
                </a:cubicBezTo>
                <a:cubicBezTo>
                  <a:pt x="1293062" y="1343742"/>
                  <a:pt x="1284869" y="1381978"/>
                  <a:pt x="1208396" y="1409290"/>
                </a:cubicBezTo>
                <a:cubicBezTo>
                  <a:pt x="1131923" y="1436602"/>
                  <a:pt x="1037697" y="1457086"/>
                  <a:pt x="905235" y="1466645"/>
                </a:cubicBezTo>
                <a:cubicBezTo>
                  <a:pt x="772773" y="1476204"/>
                  <a:pt x="413622" y="1466645"/>
                  <a:pt x="413622" y="1466645"/>
                </a:cubicBezTo>
                <a:lnTo>
                  <a:pt x="28525" y="1466645"/>
                </a:lnTo>
                <a:cubicBezTo>
                  <a:pt x="-35658" y="1469376"/>
                  <a:pt x="28525" y="1483032"/>
                  <a:pt x="28525" y="1483032"/>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 name="TextBox 1"/>
          <p:cNvSpPr txBox="1"/>
          <p:nvPr/>
        </p:nvSpPr>
        <p:spPr>
          <a:xfrm>
            <a:off x="6656867" y="5630333"/>
            <a:ext cx="365004" cy="461665"/>
          </a:xfrm>
          <a:prstGeom prst="rect">
            <a:avLst/>
          </a:prstGeom>
          <a:noFill/>
        </p:spPr>
        <p:txBody>
          <a:bodyPr wrap="none" rtlCol="0">
            <a:spAutoFit/>
          </a:bodyPr>
          <a:lstStyle/>
          <a:p>
            <a:r>
              <a:rPr lang="en-US" sz="2400" b="1" dirty="0" smtClean="0">
                <a:solidFill>
                  <a:schemeClr val="bg1"/>
                </a:solidFill>
              </a:rPr>
              <a:t>1</a:t>
            </a:r>
            <a:endParaRPr lang="en-US" sz="2400" b="1" dirty="0">
              <a:solidFill>
                <a:schemeClr val="bg1"/>
              </a:solidFill>
            </a:endParaRPr>
          </a:p>
        </p:txBody>
      </p:sp>
      <p:sp>
        <p:nvSpPr>
          <p:cNvPr id="24" name="TextBox 23"/>
          <p:cNvSpPr txBox="1"/>
          <p:nvPr/>
        </p:nvSpPr>
        <p:spPr>
          <a:xfrm>
            <a:off x="6709566" y="4279933"/>
            <a:ext cx="365004" cy="461665"/>
          </a:xfrm>
          <a:prstGeom prst="rect">
            <a:avLst/>
          </a:prstGeom>
          <a:noFill/>
        </p:spPr>
        <p:txBody>
          <a:bodyPr wrap="none" rtlCol="0">
            <a:spAutoFit/>
          </a:bodyPr>
          <a:lstStyle/>
          <a:p>
            <a:r>
              <a:rPr lang="en-US" sz="2400" b="1" dirty="0" smtClean="0">
                <a:solidFill>
                  <a:schemeClr val="bg1"/>
                </a:solidFill>
              </a:rPr>
              <a:t>2</a:t>
            </a:r>
            <a:endParaRPr lang="en-US" sz="2400" b="1" dirty="0">
              <a:solidFill>
                <a:schemeClr val="bg1"/>
              </a:solidFill>
            </a:endParaRPr>
          </a:p>
        </p:txBody>
      </p:sp>
      <p:sp>
        <p:nvSpPr>
          <p:cNvPr id="25" name="TextBox 24"/>
          <p:cNvSpPr txBox="1"/>
          <p:nvPr/>
        </p:nvSpPr>
        <p:spPr>
          <a:xfrm>
            <a:off x="6718923" y="2678289"/>
            <a:ext cx="365004" cy="461665"/>
          </a:xfrm>
          <a:prstGeom prst="rect">
            <a:avLst/>
          </a:prstGeom>
          <a:noFill/>
        </p:spPr>
        <p:txBody>
          <a:bodyPr wrap="none" rtlCol="0">
            <a:spAutoFit/>
          </a:bodyPr>
          <a:lstStyle/>
          <a:p>
            <a:r>
              <a:rPr lang="en-US" sz="2400" b="1" dirty="0" smtClean="0">
                <a:solidFill>
                  <a:schemeClr val="bg1"/>
                </a:solidFill>
              </a:rPr>
              <a:t>3</a:t>
            </a:r>
            <a:endParaRPr lang="en-US" sz="2400" b="1" dirty="0">
              <a:solidFill>
                <a:schemeClr val="bg1"/>
              </a:solidFill>
            </a:endParaRPr>
          </a:p>
        </p:txBody>
      </p:sp>
      <p:sp>
        <p:nvSpPr>
          <p:cNvPr id="26" name="TextBox 25"/>
          <p:cNvSpPr txBox="1"/>
          <p:nvPr/>
        </p:nvSpPr>
        <p:spPr>
          <a:xfrm>
            <a:off x="6683377" y="798343"/>
            <a:ext cx="365004" cy="461665"/>
          </a:xfrm>
          <a:prstGeom prst="rect">
            <a:avLst/>
          </a:prstGeom>
          <a:noFill/>
        </p:spPr>
        <p:txBody>
          <a:bodyPr wrap="none" rtlCol="0">
            <a:spAutoFit/>
          </a:bodyPr>
          <a:lstStyle/>
          <a:p>
            <a:r>
              <a:rPr lang="en-US" sz="2400" b="1" dirty="0" smtClean="0">
                <a:solidFill>
                  <a:schemeClr val="bg1"/>
                </a:solidFill>
              </a:rPr>
              <a:t>4</a:t>
            </a:r>
            <a:endParaRPr lang="en-US" sz="2400" b="1" dirty="0">
              <a:solidFill>
                <a:schemeClr val="bg1"/>
              </a:solidFill>
            </a:endParaRPr>
          </a:p>
        </p:txBody>
      </p:sp>
      <p:sp>
        <p:nvSpPr>
          <p:cNvPr id="28" name="TextBox 27"/>
          <p:cNvSpPr txBox="1"/>
          <p:nvPr/>
        </p:nvSpPr>
        <p:spPr>
          <a:xfrm>
            <a:off x="6709566" y="-14178"/>
            <a:ext cx="365004" cy="461665"/>
          </a:xfrm>
          <a:prstGeom prst="rect">
            <a:avLst/>
          </a:prstGeom>
          <a:noFill/>
        </p:spPr>
        <p:txBody>
          <a:bodyPr wrap="none" rtlCol="0">
            <a:spAutoFit/>
          </a:bodyPr>
          <a:lstStyle/>
          <a:p>
            <a:r>
              <a:rPr lang="en-US" sz="2400" b="1" dirty="0" smtClean="0">
                <a:solidFill>
                  <a:schemeClr val="bg1"/>
                </a:solidFill>
              </a:rPr>
              <a:t>5</a:t>
            </a:r>
            <a:endParaRPr lang="en-US" sz="2400" b="1" dirty="0">
              <a:solidFill>
                <a:schemeClr val="bg1"/>
              </a:solidFill>
            </a:endParaRPr>
          </a:p>
        </p:txBody>
      </p:sp>
      <p:sp>
        <p:nvSpPr>
          <p:cNvPr id="29" name="TextBox 28"/>
          <p:cNvSpPr txBox="1"/>
          <p:nvPr/>
        </p:nvSpPr>
        <p:spPr>
          <a:xfrm>
            <a:off x="2096155" y="6256143"/>
            <a:ext cx="2838938" cy="461665"/>
          </a:xfrm>
          <a:prstGeom prst="rect">
            <a:avLst/>
          </a:prstGeom>
          <a:noFill/>
        </p:spPr>
        <p:txBody>
          <a:bodyPr wrap="none" rtlCol="0">
            <a:spAutoFit/>
          </a:bodyPr>
          <a:lstStyle/>
          <a:p>
            <a:r>
              <a:rPr lang="en-US" sz="2400" b="1" dirty="0" smtClean="0">
                <a:solidFill>
                  <a:schemeClr val="bg1"/>
                </a:solidFill>
              </a:rPr>
              <a:t>Present day beach</a:t>
            </a:r>
            <a:endParaRPr lang="en-US" sz="2400" b="1" dirty="0">
              <a:solidFill>
                <a:schemeClr val="bg1"/>
              </a:solidFill>
            </a:endParaRPr>
          </a:p>
        </p:txBody>
      </p:sp>
      <p:sp>
        <p:nvSpPr>
          <p:cNvPr id="3" name="Freeform 2"/>
          <p:cNvSpPr/>
          <p:nvPr/>
        </p:nvSpPr>
        <p:spPr>
          <a:xfrm>
            <a:off x="1933222" y="5527130"/>
            <a:ext cx="5108222" cy="1006314"/>
          </a:xfrm>
          <a:custGeom>
            <a:avLst/>
            <a:gdLst>
              <a:gd name="connsiteX0" fmla="*/ 5108222 w 5108222"/>
              <a:gd name="connsiteY0" fmla="*/ 1006314 h 1006314"/>
              <a:gd name="connsiteX1" fmla="*/ 4318000 w 5108222"/>
              <a:gd name="connsiteY1" fmla="*/ 851092 h 1006314"/>
              <a:gd name="connsiteX2" fmla="*/ 3287889 w 5108222"/>
              <a:gd name="connsiteY2" fmla="*/ 667648 h 1006314"/>
              <a:gd name="connsiteX3" fmla="*/ 2582334 w 5108222"/>
              <a:gd name="connsiteY3" fmla="*/ 512426 h 1006314"/>
              <a:gd name="connsiteX4" fmla="*/ 1933222 w 5108222"/>
              <a:gd name="connsiteY4" fmla="*/ 357203 h 1006314"/>
              <a:gd name="connsiteX5" fmla="*/ 1298222 w 5108222"/>
              <a:gd name="connsiteY5" fmla="*/ 187870 h 1006314"/>
              <a:gd name="connsiteX6" fmla="*/ 747889 w 5108222"/>
              <a:gd name="connsiteY6" fmla="*/ 18537 h 1006314"/>
              <a:gd name="connsiteX7" fmla="*/ 0 w 5108222"/>
              <a:gd name="connsiteY7" fmla="*/ 4426 h 1006314"/>
              <a:gd name="connsiteX8" fmla="*/ 0 w 5108222"/>
              <a:gd name="connsiteY8" fmla="*/ 4426 h 100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08222" h="1006314">
                <a:moveTo>
                  <a:pt x="5108222" y="1006314"/>
                </a:moveTo>
                <a:lnTo>
                  <a:pt x="4318000" y="851092"/>
                </a:lnTo>
                <a:lnTo>
                  <a:pt x="3287889" y="667648"/>
                </a:lnTo>
                <a:cubicBezTo>
                  <a:pt x="2998611" y="611204"/>
                  <a:pt x="2582334" y="512426"/>
                  <a:pt x="2582334" y="512426"/>
                </a:cubicBezTo>
                <a:lnTo>
                  <a:pt x="1933222" y="357203"/>
                </a:lnTo>
                <a:cubicBezTo>
                  <a:pt x="1719203" y="303110"/>
                  <a:pt x="1495777" y="244314"/>
                  <a:pt x="1298222" y="187870"/>
                </a:cubicBezTo>
                <a:cubicBezTo>
                  <a:pt x="1100667" y="131426"/>
                  <a:pt x="964259" y="49111"/>
                  <a:pt x="747889" y="18537"/>
                </a:cubicBezTo>
                <a:cubicBezTo>
                  <a:pt x="531519" y="-12037"/>
                  <a:pt x="0" y="4426"/>
                  <a:pt x="0" y="4426"/>
                </a:cubicBezTo>
                <a:lnTo>
                  <a:pt x="0" y="4426"/>
                </a:lnTo>
              </a:path>
            </a:pathLst>
          </a:custGeom>
          <a:ln w="28575" cmpd="sng">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248295212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9446" y="142140"/>
            <a:ext cx="1638189" cy="461665"/>
          </a:xfrm>
          <a:prstGeom prst="rect">
            <a:avLst/>
          </a:prstGeom>
          <a:noFill/>
        </p:spPr>
        <p:txBody>
          <a:bodyPr wrap="none" rtlCol="0">
            <a:spAutoFit/>
          </a:bodyPr>
          <a:lstStyle/>
          <a:p>
            <a:r>
              <a:rPr lang="en-US" sz="2400" dirty="0" smtClean="0"/>
              <a:t>Data Table</a:t>
            </a:r>
            <a:endParaRPr lang="en-US" sz="2400" dirty="0"/>
          </a:p>
        </p:txBody>
      </p:sp>
      <p:graphicFrame>
        <p:nvGraphicFramePr>
          <p:cNvPr id="6" name="Table 5"/>
          <p:cNvGraphicFramePr>
            <a:graphicFrameLocks noGrp="1"/>
          </p:cNvGraphicFramePr>
          <p:nvPr>
            <p:extLst>
              <p:ext uri="{D42A27DB-BD31-4B8C-83A1-F6EECF244321}">
                <p14:modId xmlns:p14="http://schemas.microsoft.com/office/powerpoint/2010/main" val="2919847103"/>
              </p:ext>
            </p:extLst>
          </p:nvPr>
        </p:nvGraphicFramePr>
        <p:xfrm>
          <a:off x="131066" y="1296303"/>
          <a:ext cx="8876298" cy="5443163"/>
        </p:xfrm>
        <a:graphic>
          <a:graphicData uri="http://schemas.openxmlformats.org/drawingml/2006/table">
            <a:tbl>
              <a:tblPr firstRow="1" bandRow="1">
                <a:tableStyleId>{5C22544A-7EE6-4342-B048-85BDC9FD1C3A}</a:tableStyleId>
              </a:tblPr>
              <a:tblGrid>
                <a:gridCol w="828597"/>
                <a:gridCol w="1167202"/>
                <a:gridCol w="1932007"/>
                <a:gridCol w="1216618"/>
                <a:gridCol w="1322463"/>
                <a:gridCol w="1151783"/>
                <a:gridCol w="1257628"/>
              </a:tblGrid>
              <a:tr h="1033189">
                <a:tc>
                  <a:txBody>
                    <a:bodyPr/>
                    <a:lstStyle/>
                    <a:p>
                      <a:pPr algn="ctr"/>
                      <a:r>
                        <a:rPr lang="en-US" sz="1600" dirty="0" smtClean="0"/>
                        <a:t>Layer</a:t>
                      </a:r>
                      <a:r>
                        <a:rPr lang="en-US" sz="1600" baseline="0" dirty="0" smtClean="0"/>
                        <a:t> ID</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dirty="0" smtClean="0"/>
                        <a:t>Grain Size (mm)</a:t>
                      </a:r>
                      <a:endParaRPr lang="en-US" dirty="0"/>
                    </a:p>
                  </a:txBody>
                  <a:tcPr>
                    <a:lnT w="12700" cap="flat" cmpd="sng" algn="ctr">
                      <a:solidFill>
                        <a:scrgbClr r="0" g="0" b="0"/>
                      </a:solidFill>
                      <a:prstDash val="solid"/>
                      <a:round/>
                      <a:headEnd type="none" w="med" len="med"/>
                      <a:tailEnd type="none" w="med" len="med"/>
                    </a:lnT>
                  </a:tcPr>
                </a:tc>
                <a:tc>
                  <a:txBody>
                    <a:bodyPr/>
                    <a:lstStyle/>
                    <a:p>
                      <a:pPr algn="ctr"/>
                      <a:r>
                        <a:rPr lang="en-US" dirty="0" smtClean="0"/>
                        <a:t>Other characteristics (layers, acid)</a:t>
                      </a:r>
                      <a:endParaRPr lang="en-US" dirty="0"/>
                    </a:p>
                  </a:txBody>
                  <a:tcPr>
                    <a:lnT w="12700" cap="flat" cmpd="sng" algn="ctr">
                      <a:solidFill>
                        <a:scrgbClr r="0" g="0" b="0"/>
                      </a:solidFill>
                      <a:prstDash val="solid"/>
                      <a:round/>
                      <a:headEnd type="none" w="med" len="med"/>
                      <a:tailEnd type="none" w="med" len="med"/>
                    </a:lnT>
                  </a:tcPr>
                </a:tc>
                <a:tc>
                  <a:txBody>
                    <a:bodyPr/>
                    <a:lstStyle/>
                    <a:p>
                      <a:pPr algn="ctr"/>
                      <a:r>
                        <a:rPr lang="en-US" sz="1600" dirty="0" smtClean="0"/>
                        <a:t>Rounding</a:t>
                      </a:r>
                      <a:endParaRPr lang="en-US" sz="1600" dirty="0"/>
                    </a:p>
                  </a:txBody>
                  <a:tcPr>
                    <a:lnT w="12700" cap="flat" cmpd="sng" algn="ctr">
                      <a:solidFill>
                        <a:scrgbClr r="0" g="0" b="0"/>
                      </a:solidFill>
                      <a:prstDash val="solid"/>
                      <a:round/>
                      <a:headEnd type="none" w="med" len="med"/>
                      <a:tailEnd type="none" w="med" len="med"/>
                    </a:lnT>
                  </a:tcPr>
                </a:tc>
                <a:tc>
                  <a:txBody>
                    <a:bodyPr/>
                    <a:lstStyle/>
                    <a:p>
                      <a:pPr algn="ctr"/>
                      <a:r>
                        <a:rPr lang="en-US" dirty="0" smtClean="0"/>
                        <a:t>Sediment Type</a:t>
                      </a:r>
                      <a:endParaRPr lang="en-US" dirty="0"/>
                    </a:p>
                  </a:txBody>
                  <a:tcPr>
                    <a:lnT w="12700" cap="flat" cmpd="sng" algn="ctr">
                      <a:solidFill>
                        <a:scrgbClr r="0" g="0" b="0"/>
                      </a:solidFill>
                      <a:prstDash val="solid"/>
                      <a:round/>
                      <a:headEnd type="none" w="med" len="med"/>
                      <a:tailEnd type="none" w="med" len="med"/>
                    </a:lnT>
                  </a:tcPr>
                </a:tc>
                <a:tc>
                  <a:txBody>
                    <a:bodyPr/>
                    <a:lstStyle/>
                    <a:p>
                      <a:pPr algn="ctr"/>
                      <a:r>
                        <a:rPr lang="en-US" dirty="0" smtClean="0"/>
                        <a:t>Rock</a:t>
                      </a:r>
                      <a:r>
                        <a:rPr lang="en-US" baseline="0" dirty="0" smtClean="0"/>
                        <a:t> Name</a:t>
                      </a:r>
                      <a:endParaRPr lang="en-US" dirty="0"/>
                    </a:p>
                  </a:txBody>
                  <a:tcPr>
                    <a:lnT w="12700" cap="flat" cmpd="sng" algn="ctr">
                      <a:solidFill>
                        <a:scrgbClr r="0" g="0" b="0"/>
                      </a:solidFill>
                      <a:prstDash val="solid"/>
                      <a:round/>
                      <a:headEnd type="none" w="med" len="med"/>
                      <a:tailEnd type="none" w="med" len="med"/>
                    </a:lnT>
                  </a:tcPr>
                </a:tc>
                <a:tc>
                  <a:txBody>
                    <a:bodyPr/>
                    <a:lstStyle/>
                    <a:p>
                      <a:pPr algn="ctr"/>
                      <a:r>
                        <a:rPr lang="en-US" dirty="0" smtClean="0"/>
                        <a:t>Fossils</a:t>
                      </a:r>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784118">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857916">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904041">
                <a:tc>
                  <a:txBody>
                    <a:bodyPr/>
                    <a:lstStyle/>
                    <a:p>
                      <a:pPr algn="ctr"/>
                      <a:r>
                        <a:rPr lang="en-US" dirty="0" smtClean="0"/>
                        <a:t>3</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952437">
                <a:tc>
                  <a:txBody>
                    <a:bodyPr/>
                    <a:lstStyle/>
                    <a:p>
                      <a:pPr algn="ctr"/>
                      <a:r>
                        <a:rPr lang="en-US" dirty="0" smtClean="0"/>
                        <a:t>4a</a:t>
                      </a:r>
                    </a:p>
                    <a:p>
                      <a:pPr algn="ctr"/>
                      <a:endParaRPr lang="en-US" dirty="0" smtClean="0"/>
                    </a:p>
                    <a:p>
                      <a:pPr algn="ctr"/>
                      <a:r>
                        <a:rPr lang="en-US" dirty="0" smtClean="0"/>
                        <a:t>4b</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911462">
                <a:tc>
                  <a:txBody>
                    <a:bodyPr/>
                    <a:lstStyle/>
                    <a:p>
                      <a:pPr algn="ctr"/>
                      <a:r>
                        <a:rPr lang="en-US" dirty="0" smtClean="0"/>
                        <a:t>5</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0437573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993122456"/>
              </p:ext>
            </p:extLst>
          </p:nvPr>
        </p:nvGraphicFramePr>
        <p:xfrm>
          <a:off x="2454183" y="45854"/>
          <a:ext cx="4473224" cy="3219884"/>
        </p:xfrm>
        <a:graphic>
          <a:graphicData uri="http://schemas.openxmlformats.org/drawingml/2006/table">
            <a:tbl>
              <a:tblPr firstRow="1" bandRow="1">
                <a:tableStyleId>{21E4AEA4-8DFA-4A89-87EB-49C32662AFE0}</a:tableStyleId>
              </a:tblPr>
              <a:tblGrid>
                <a:gridCol w="2478852"/>
                <a:gridCol w="1994372"/>
              </a:tblGrid>
              <a:tr h="0">
                <a:tc>
                  <a:txBody>
                    <a:bodyPr/>
                    <a:lstStyle/>
                    <a:p>
                      <a:pPr algn="ctr"/>
                      <a:r>
                        <a:rPr lang="en-US" dirty="0" smtClean="0"/>
                        <a:t>Grain Size (mm)</a:t>
                      </a:r>
                      <a:endParaRPr lang="en-US"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dirty="0" smtClean="0"/>
                        <a:t>Sediment Type</a:t>
                      </a:r>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439211">
                <a:tc>
                  <a:txBody>
                    <a:bodyPr/>
                    <a:lstStyle/>
                    <a:p>
                      <a:pPr algn="ctr"/>
                      <a:r>
                        <a:rPr lang="en-US" dirty="0" smtClean="0"/>
                        <a:t>&gt; 256.0</a:t>
                      </a:r>
                      <a:endParaRPr lang="en-US" dirty="0"/>
                    </a:p>
                  </a:txBody>
                  <a:tcPr>
                    <a:lnL w="12700" cap="flat" cmpd="sng" algn="ctr">
                      <a:solidFill>
                        <a:scrgbClr r="0" g="0" b="0"/>
                      </a:solidFill>
                      <a:prstDash val="solid"/>
                      <a:round/>
                      <a:headEnd type="none" w="med" len="med"/>
                      <a:tailEnd type="none" w="med" len="med"/>
                    </a:lnL>
                  </a:tcPr>
                </a:tc>
                <a:tc>
                  <a:txBody>
                    <a:bodyPr/>
                    <a:lstStyle/>
                    <a:p>
                      <a:pPr algn="ctr"/>
                      <a:r>
                        <a:rPr lang="en-US" dirty="0" smtClean="0"/>
                        <a:t>Boulder</a:t>
                      </a:r>
                    </a:p>
                  </a:txBody>
                  <a:tcPr>
                    <a:lnR w="12700" cap="flat" cmpd="sng" algn="ctr">
                      <a:solidFill>
                        <a:scrgbClr r="0" g="0" b="0"/>
                      </a:solidFill>
                      <a:prstDash val="solid"/>
                      <a:round/>
                      <a:headEnd type="none" w="med" len="med"/>
                      <a:tailEnd type="none" w="med" len="med"/>
                    </a:lnR>
                  </a:tcPr>
                </a:tc>
              </a:tr>
              <a:tr h="439211">
                <a:tc>
                  <a:txBody>
                    <a:bodyPr/>
                    <a:lstStyle/>
                    <a:p>
                      <a:pPr algn="ctr"/>
                      <a:r>
                        <a:rPr lang="en-US" dirty="0" smtClean="0"/>
                        <a:t>64.0 – 256.0</a:t>
                      </a:r>
                      <a:endParaRPr lang="en-US" dirty="0"/>
                    </a:p>
                  </a:txBody>
                  <a:tcPr>
                    <a:lnL w="12700" cap="flat" cmpd="sng" algn="ctr">
                      <a:solidFill>
                        <a:scrgbClr r="0" g="0" b="0"/>
                      </a:solidFill>
                      <a:prstDash val="solid"/>
                      <a:round/>
                      <a:headEnd type="none" w="med" len="med"/>
                      <a:tailEnd type="none" w="med" len="med"/>
                    </a:lnL>
                  </a:tcPr>
                </a:tc>
                <a:tc>
                  <a:txBody>
                    <a:bodyPr/>
                    <a:lstStyle/>
                    <a:p>
                      <a:pPr algn="ctr"/>
                      <a:r>
                        <a:rPr lang="en-US" dirty="0" smtClean="0"/>
                        <a:t>Cobble</a:t>
                      </a:r>
                    </a:p>
                  </a:txBody>
                  <a:tcPr>
                    <a:lnR w="12700" cap="flat" cmpd="sng" algn="ctr">
                      <a:solidFill>
                        <a:scrgbClr r="0" g="0" b="0"/>
                      </a:solidFill>
                      <a:prstDash val="solid"/>
                      <a:round/>
                      <a:headEnd type="none" w="med" len="med"/>
                      <a:tailEnd type="none" w="med" len="med"/>
                    </a:lnR>
                  </a:tcPr>
                </a:tc>
              </a:tr>
              <a:tr h="439211">
                <a:tc>
                  <a:txBody>
                    <a:bodyPr/>
                    <a:lstStyle/>
                    <a:p>
                      <a:pPr algn="ctr"/>
                      <a:r>
                        <a:rPr lang="en-US" dirty="0" smtClean="0"/>
                        <a:t>4.0 – 64.0</a:t>
                      </a:r>
                      <a:endParaRPr lang="en-US" dirty="0"/>
                    </a:p>
                  </a:txBody>
                  <a:tcPr>
                    <a:lnL w="12700" cap="flat" cmpd="sng" algn="ctr">
                      <a:solidFill>
                        <a:scrgbClr r="0" g="0" b="0"/>
                      </a:solidFill>
                      <a:prstDash val="solid"/>
                      <a:round/>
                      <a:headEnd type="none" w="med" len="med"/>
                      <a:tailEnd type="none" w="med" len="med"/>
                    </a:lnL>
                  </a:tcPr>
                </a:tc>
                <a:tc>
                  <a:txBody>
                    <a:bodyPr/>
                    <a:lstStyle/>
                    <a:p>
                      <a:pPr algn="ctr"/>
                      <a:r>
                        <a:rPr lang="en-US" dirty="0" smtClean="0"/>
                        <a:t>Pebble</a:t>
                      </a:r>
                      <a:endParaRPr lang="en-US" dirty="0"/>
                    </a:p>
                  </a:txBody>
                  <a:tcPr>
                    <a:lnR w="12700" cap="flat" cmpd="sng" algn="ctr">
                      <a:solidFill>
                        <a:scrgbClr r="0" g="0" b="0"/>
                      </a:solidFill>
                      <a:prstDash val="solid"/>
                      <a:round/>
                      <a:headEnd type="none" w="med" len="med"/>
                      <a:tailEnd type="none" w="med" len="med"/>
                    </a:lnR>
                  </a:tcPr>
                </a:tc>
              </a:tr>
              <a:tr h="439211">
                <a:tc>
                  <a:txBody>
                    <a:bodyPr/>
                    <a:lstStyle/>
                    <a:p>
                      <a:pPr algn="ctr"/>
                      <a:r>
                        <a:rPr lang="en-US" dirty="0" smtClean="0"/>
                        <a:t>2.0 - 4.0</a:t>
                      </a:r>
                      <a:endParaRPr lang="en-US" dirty="0"/>
                    </a:p>
                  </a:txBody>
                  <a:tcPr>
                    <a:lnL w="12700" cap="flat" cmpd="sng" algn="ctr">
                      <a:solidFill>
                        <a:scrgbClr r="0" g="0" b="0"/>
                      </a:solidFill>
                      <a:prstDash val="solid"/>
                      <a:round/>
                      <a:headEnd type="none" w="med" len="med"/>
                      <a:tailEnd type="none" w="med" len="med"/>
                    </a:lnL>
                  </a:tcPr>
                </a:tc>
                <a:tc>
                  <a:txBody>
                    <a:bodyPr/>
                    <a:lstStyle/>
                    <a:p>
                      <a:pPr algn="ctr"/>
                      <a:r>
                        <a:rPr lang="en-US" dirty="0" smtClean="0"/>
                        <a:t>Gravel</a:t>
                      </a:r>
                      <a:endParaRPr lang="en-US" dirty="0"/>
                    </a:p>
                  </a:txBody>
                  <a:tcPr>
                    <a:lnR w="12700" cap="flat" cmpd="sng" algn="ctr">
                      <a:solidFill>
                        <a:scrgbClr r="0" g="0" b="0"/>
                      </a:solidFill>
                      <a:prstDash val="solid"/>
                      <a:round/>
                      <a:headEnd type="none" w="med" len="med"/>
                      <a:tailEnd type="none" w="med" len="med"/>
                    </a:lnR>
                  </a:tcPr>
                </a:tc>
              </a:tr>
              <a:tr h="316105">
                <a:tc>
                  <a:txBody>
                    <a:bodyPr/>
                    <a:lstStyle/>
                    <a:p>
                      <a:pPr algn="ctr"/>
                      <a:r>
                        <a:rPr lang="en-US" dirty="0" smtClean="0"/>
                        <a:t>0.062 – 2.0</a:t>
                      </a:r>
                      <a:endParaRPr lang="en-US" dirty="0"/>
                    </a:p>
                  </a:txBody>
                  <a:tcPr>
                    <a:lnL w="12700" cap="flat" cmpd="sng" algn="ctr">
                      <a:solidFill>
                        <a:scrgbClr r="0" g="0" b="0"/>
                      </a:solidFill>
                      <a:prstDash val="solid"/>
                      <a:round/>
                      <a:headEnd type="none" w="med" len="med"/>
                      <a:tailEnd type="none" w="med" len="med"/>
                    </a:lnL>
                  </a:tcPr>
                </a:tc>
                <a:tc>
                  <a:txBody>
                    <a:bodyPr/>
                    <a:lstStyle/>
                    <a:p>
                      <a:pPr algn="ctr"/>
                      <a:r>
                        <a:rPr lang="en-US" dirty="0" smtClean="0"/>
                        <a:t>Sand</a:t>
                      </a:r>
                      <a:endParaRPr lang="en-US" dirty="0"/>
                    </a:p>
                  </a:txBody>
                  <a:tcPr>
                    <a:lnR w="12700" cap="flat" cmpd="sng" algn="ctr">
                      <a:solidFill>
                        <a:scrgbClr r="0" g="0" b="0"/>
                      </a:solidFill>
                      <a:prstDash val="solid"/>
                      <a:round/>
                      <a:headEnd type="none" w="med" len="med"/>
                      <a:tailEnd type="none" w="med" len="med"/>
                    </a:lnR>
                  </a:tcPr>
                </a:tc>
              </a:tr>
              <a:tr h="316105">
                <a:tc>
                  <a:txBody>
                    <a:bodyPr/>
                    <a:lstStyle/>
                    <a:p>
                      <a:pPr algn="ctr"/>
                      <a:r>
                        <a:rPr lang="en-US" dirty="0" smtClean="0"/>
                        <a:t>0.004 - 0.062</a:t>
                      </a:r>
                      <a:endParaRPr lang="en-US" dirty="0"/>
                    </a:p>
                  </a:txBody>
                  <a:tcPr>
                    <a:lnL w="12700" cap="flat" cmpd="sng" algn="ctr">
                      <a:solidFill>
                        <a:scrgbClr r="0" g="0" b="0"/>
                      </a:solidFill>
                      <a:prstDash val="solid"/>
                      <a:round/>
                      <a:headEnd type="none" w="med" len="med"/>
                      <a:tailEnd type="none" w="med" len="med"/>
                    </a:lnL>
                  </a:tcPr>
                </a:tc>
                <a:tc>
                  <a:txBody>
                    <a:bodyPr/>
                    <a:lstStyle/>
                    <a:p>
                      <a:pPr algn="ctr"/>
                      <a:r>
                        <a:rPr lang="en-US" dirty="0" smtClean="0"/>
                        <a:t>Silt</a:t>
                      </a:r>
                      <a:endParaRPr lang="en-US" dirty="0"/>
                    </a:p>
                  </a:txBody>
                  <a:tcPr>
                    <a:lnR w="12700" cap="flat" cmpd="sng" algn="ctr">
                      <a:solidFill>
                        <a:scrgbClr r="0" g="0" b="0"/>
                      </a:solidFill>
                      <a:prstDash val="solid"/>
                      <a:round/>
                      <a:headEnd type="none" w="med" len="med"/>
                      <a:tailEnd type="none" w="med" len="med"/>
                    </a:lnR>
                  </a:tcPr>
                </a:tc>
              </a:tr>
              <a:tr h="316105">
                <a:tc>
                  <a:txBody>
                    <a:bodyPr/>
                    <a:lstStyle/>
                    <a:p>
                      <a:pPr algn="ctr"/>
                      <a:r>
                        <a:rPr lang="en-US" dirty="0" smtClean="0"/>
                        <a:t>&lt; 0.004</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dirty="0" smtClean="0"/>
                        <a:t>Clay</a:t>
                      </a:r>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grpSp>
        <p:nvGrpSpPr>
          <p:cNvPr id="14" name="Group 13"/>
          <p:cNvGrpSpPr/>
          <p:nvPr/>
        </p:nvGrpSpPr>
        <p:grpSpPr>
          <a:xfrm>
            <a:off x="84668" y="3338611"/>
            <a:ext cx="8991600" cy="3495254"/>
            <a:chOff x="408986" y="3338611"/>
            <a:chExt cx="8382235" cy="3495254"/>
          </a:xfrm>
        </p:grpSpPr>
        <p:pic>
          <p:nvPicPr>
            <p:cNvPr id="6" name="Picture 5"/>
            <p:cNvPicPr>
              <a:picLocks noChangeAspect="1"/>
            </p:cNvPicPr>
            <p:nvPr/>
          </p:nvPicPr>
          <p:blipFill rotWithShape="1">
            <a:blip r:embed="rId3"/>
            <a:srcRect b="6202"/>
            <a:stretch/>
          </p:blipFill>
          <p:spPr>
            <a:xfrm>
              <a:off x="438861" y="3352722"/>
              <a:ext cx="8340106" cy="3481143"/>
            </a:xfrm>
            <a:prstGeom prst="rect">
              <a:avLst/>
            </a:prstGeom>
          </p:spPr>
        </p:pic>
        <p:sp>
          <p:nvSpPr>
            <p:cNvPr id="7" name="Rectangle 6"/>
            <p:cNvSpPr/>
            <p:nvPr/>
          </p:nvSpPr>
          <p:spPr>
            <a:xfrm>
              <a:off x="408986" y="3338611"/>
              <a:ext cx="8382235" cy="3481143"/>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a:off x="654078" y="3387631"/>
              <a:ext cx="1249982" cy="592487"/>
            </a:xfrm>
            <a:prstGeom prst="rect">
              <a:avLst/>
            </a:prstGeom>
            <a:solidFill>
              <a:schemeClr val="bg1"/>
            </a:solidFill>
          </p:spPr>
          <p:txBody>
            <a:bodyPr wrap="square" rtlCol="0">
              <a:spAutoFit/>
            </a:bodyPr>
            <a:lstStyle/>
            <a:p>
              <a:pPr algn="ctr"/>
              <a:r>
                <a:rPr lang="en-US" dirty="0" smtClean="0"/>
                <a:t>Very </a:t>
              </a:r>
            </a:p>
            <a:p>
              <a:pPr algn="ctr"/>
              <a:r>
                <a:rPr lang="en-US" dirty="0" smtClean="0"/>
                <a:t>Angular</a:t>
              </a:r>
              <a:endParaRPr lang="en-US" dirty="0"/>
            </a:p>
          </p:txBody>
        </p:sp>
        <p:sp>
          <p:nvSpPr>
            <p:cNvPr id="9" name="TextBox 8"/>
            <p:cNvSpPr txBox="1"/>
            <p:nvPr/>
          </p:nvSpPr>
          <p:spPr>
            <a:xfrm>
              <a:off x="2026605" y="3522429"/>
              <a:ext cx="1041656" cy="338564"/>
            </a:xfrm>
            <a:prstGeom prst="rect">
              <a:avLst/>
            </a:prstGeom>
            <a:solidFill>
              <a:schemeClr val="bg1"/>
            </a:solidFill>
          </p:spPr>
          <p:txBody>
            <a:bodyPr wrap="square" rtlCol="0">
              <a:spAutoFit/>
            </a:bodyPr>
            <a:lstStyle/>
            <a:p>
              <a:pPr algn="ctr"/>
              <a:r>
                <a:rPr lang="en-US" dirty="0" smtClean="0"/>
                <a:t> Angular</a:t>
              </a:r>
              <a:endParaRPr lang="en-US" dirty="0"/>
            </a:p>
          </p:txBody>
        </p:sp>
        <p:sp>
          <p:nvSpPr>
            <p:cNvPr id="10" name="TextBox 9"/>
            <p:cNvSpPr txBox="1"/>
            <p:nvPr/>
          </p:nvSpPr>
          <p:spPr>
            <a:xfrm>
              <a:off x="3203061" y="3399143"/>
              <a:ext cx="1433808" cy="338564"/>
            </a:xfrm>
            <a:prstGeom prst="rect">
              <a:avLst/>
            </a:prstGeom>
            <a:solidFill>
              <a:schemeClr val="bg1"/>
            </a:solidFill>
          </p:spPr>
          <p:txBody>
            <a:bodyPr wrap="square" rtlCol="0">
              <a:spAutoFit/>
            </a:bodyPr>
            <a:lstStyle/>
            <a:p>
              <a:pPr algn="ctr"/>
              <a:r>
                <a:rPr lang="en-US" dirty="0" smtClean="0"/>
                <a:t> Sub-Angular</a:t>
              </a:r>
              <a:endParaRPr lang="en-US" dirty="0"/>
            </a:p>
          </p:txBody>
        </p:sp>
        <p:sp>
          <p:nvSpPr>
            <p:cNvPr id="11" name="TextBox 10"/>
            <p:cNvSpPr txBox="1"/>
            <p:nvPr/>
          </p:nvSpPr>
          <p:spPr>
            <a:xfrm>
              <a:off x="4690795" y="3399885"/>
              <a:ext cx="1066159" cy="592487"/>
            </a:xfrm>
            <a:prstGeom prst="rect">
              <a:avLst/>
            </a:prstGeom>
            <a:solidFill>
              <a:schemeClr val="bg1"/>
            </a:solidFill>
          </p:spPr>
          <p:txBody>
            <a:bodyPr wrap="square" rtlCol="0">
              <a:spAutoFit/>
            </a:bodyPr>
            <a:lstStyle/>
            <a:p>
              <a:pPr algn="ctr"/>
              <a:r>
                <a:rPr lang="en-US" dirty="0" smtClean="0"/>
                <a:t> Sub-Rounded</a:t>
              </a:r>
              <a:endParaRPr lang="en-US" dirty="0"/>
            </a:p>
          </p:txBody>
        </p:sp>
        <p:sp>
          <p:nvSpPr>
            <p:cNvPr id="12" name="TextBox 11"/>
            <p:cNvSpPr txBox="1"/>
            <p:nvPr/>
          </p:nvSpPr>
          <p:spPr>
            <a:xfrm>
              <a:off x="6021649" y="3510175"/>
              <a:ext cx="1107835" cy="338564"/>
            </a:xfrm>
            <a:prstGeom prst="rect">
              <a:avLst/>
            </a:prstGeom>
            <a:solidFill>
              <a:schemeClr val="bg1"/>
            </a:solidFill>
          </p:spPr>
          <p:txBody>
            <a:bodyPr wrap="square" rtlCol="0">
              <a:spAutoFit/>
            </a:bodyPr>
            <a:lstStyle/>
            <a:p>
              <a:pPr algn="ctr"/>
              <a:r>
                <a:rPr lang="en-US" dirty="0" smtClean="0"/>
                <a:t>Rounded</a:t>
              </a:r>
              <a:endParaRPr lang="en-US" dirty="0"/>
            </a:p>
          </p:txBody>
        </p:sp>
        <p:sp>
          <p:nvSpPr>
            <p:cNvPr id="13" name="TextBox 12"/>
            <p:cNvSpPr txBox="1"/>
            <p:nvPr/>
          </p:nvSpPr>
          <p:spPr>
            <a:xfrm>
              <a:off x="7301050" y="3399885"/>
              <a:ext cx="1063718" cy="592487"/>
            </a:xfrm>
            <a:prstGeom prst="rect">
              <a:avLst/>
            </a:prstGeom>
            <a:solidFill>
              <a:schemeClr val="bg1"/>
            </a:solidFill>
          </p:spPr>
          <p:txBody>
            <a:bodyPr wrap="square" rtlCol="0">
              <a:spAutoFit/>
            </a:bodyPr>
            <a:lstStyle/>
            <a:p>
              <a:pPr algn="ctr"/>
              <a:r>
                <a:rPr lang="en-US" dirty="0" smtClean="0"/>
                <a:t>Very</a:t>
              </a:r>
            </a:p>
            <a:p>
              <a:pPr algn="ctr"/>
              <a:r>
                <a:rPr lang="en-US" dirty="0" smtClean="0"/>
                <a:t>Rounded</a:t>
              </a:r>
              <a:endParaRPr lang="en-US" dirty="0"/>
            </a:p>
          </p:txBody>
        </p:sp>
      </p:grpSp>
      <p:sp>
        <p:nvSpPr>
          <p:cNvPr id="2" name="TextBox 1"/>
          <p:cNvSpPr txBox="1"/>
          <p:nvPr/>
        </p:nvSpPr>
        <p:spPr>
          <a:xfrm>
            <a:off x="256972" y="79721"/>
            <a:ext cx="2188294" cy="400110"/>
          </a:xfrm>
          <a:prstGeom prst="rect">
            <a:avLst/>
          </a:prstGeom>
          <a:noFill/>
        </p:spPr>
        <p:txBody>
          <a:bodyPr wrap="none" rtlCol="0">
            <a:spAutoFit/>
          </a:bodyPr>
          <a:lstStyle/>
          <a:p>
            <a:r>
              <a:rPr lang="en-US" sz="2000" dirty="0" smtClean="0"/>
              <a:t>Grain Size Chart</a:t>
            </a:r>
            <a:endParaRPr lang="en-US" sz="2000" dirty="0"/>
          </a:p>
        </p:txBody>
      </p:sp>
      <p:sp>
        <p:nvSpPr>
          <p:cNvPr id="15" name="TextBox 14"/>
          <p:cNvSpPr txBox="1"/>
          <p:nvPr/>
        </p:nvSpPr>
        <p:spPr>
          <a:xfrm>
            <a:off x="141663" y="2922125"/>
            <a:ext cx="2088858" cy="400110"/>
          </a:xfrm>
          <a:prstGeom prst="rect">
            <a:avLst/>
          </a:prstGeom>
          <a:noFill/>
        </p:spPr>
        <p:txBody>
          <a:bodyPr wrap="none" rtlCol="0">
            <a:spAutoFit/>
          </a:bodyPr>
          <a:lstStyle/>
          <a:p>
            <a:r>
              <a:rPr lang="en-US" sz="2000" dirty="0" smtClean="0"/>
              <a:t>Rounding Chart</a:t>
            </a:r>
            <a:endParaRPr lang="en-US" sz="2000" dirty="0"/>
          </a:p>
        </p:txBody>
      </p:sp>
    </p:spTree>
    <p:extLst>
      <p:ext uri="{BB962C8B-B14F-4D97-AF65-F5344CB8AC3E}">
        <p14:creationId xmlns:p14="http://schemas.microsoft.com/office/powerpoint/2010/main" val="46015812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p:cNvGraphicFramePr>
            <a:graphicFrameLocks noGrp="1"/>
          </p:cNvGraphicFramePr>
          <p:nvPr>
            <p:extLst>
              <p:ext uri="{D42A27DB-BD31-4B8C-83A1-F6EECF244321}">
                <p14:modId xmlns:p14="http://schemas.microsoft.com/office/powerpoint/2010/main" val="119883740"/>
              </p:ext>
            </p:extLst>
          </p:nvPr>
        </p:nvGraphicFramePr>
        <p:xfrm>
          <a:off x="914117" y="1158664"/>
          <a:ext cx="7510216" cy="5216496"/>
        </p:xfrm>
        <a:graphic>
          <a:graphicData uri="http://schemas.openxmlformats.org/drawingml/2006/table">
            <a:tbl>
              <a:tblPr firstRow="1" bandRow="1">
                <a:tableStyleId>{5C22544A-7EE6-4342-B048-85BDC9FD1C3A}</a:tableStyleId>
              </a:tblPr>
              <a:tblGrid>
                <a:gridCol w="1877554"/>
                <a:gridCol w="1877554"/>
                <a:gridCol w="1877554"/>
                <a:gridCol w="1877554"/>
              </a:tblGrid>
              <a:tr h="529434">
                <a:tc>
                  <a:txBody>
                    <a:bodyPr/>
                    <a:lstStyle/>
                    <a:p>
                      <a:r>
                        <a:rPr lang="en-US" dirty="0" smtClean="0"/>
                        <a:t>Sediment Type</a:t>
                      </a:r>
                      <a:endParaRPr lang="en-US"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smtClean="0"/>
                        <a:t>Rounding</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smtClean="0"/>
                        <a:t>Other </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smtClean="0"/>
                        <a:t>Rock Name</a:t>
                      </a:r>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983234">
                <a:tc>
                  <a:txBody>
                    <a:bodyPr/>
                    <a:lstStyle/>
                    <a:p>
                      <a:r>
                        <a:rPr lang="en-US" dirty="0" smtClean="0"/>
                        <a:t>Gravel, Pebble,</a:t>
                      </a:r>
                      <a:r>
                        <a:rPr lang="en-US" baseline="0" dirty="0" smtClean="0"/>
                        <a:t> Cobble</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Sub-rounded to Very Rounded</a:t>
                      </a:r>
                      <a:endParaRPr lang="en-US" dirty="0"/>
                    </a:p>
                  </a:txBody>
                  <a:tcPr/>
                </a:tc>
                <a:tc>
                  <a:txBody>
                    <a:bodyPr/>
                    <a:lstStyle/>
                    <a:p>
                      <a:endParaRPr lang="en-US" dirty="0"/>
                    </a:p>
                  </a:txBody>
                  <a:tcPr/>
                </a:tc>
                <a:tc>
                  <a:txBody>
                    <a:bodyPr/>
                    <a:lstStyle/>
                    <a:p>
                      <a:r>
                        <a:rPr lang="en-US" dirty="0" smtClean="0"/>
                        <a:t>Conglomerate</a:t>
                      </a:r>
                      <a:endParaRPr lang="en-US" dirty="0"/>
                    </a:p>
                  </a:txBody>
                  <a:tcPr>
                    <a:lnR w="12700" cap="flat" cmpd="sng" algn="ctr">
                      <a:solidFill>
                        <a:scrgbClr r="0" g="0" b="0"/>
                      </a:solidFill>
                      <a:prstDash val="solid"/>
                      <a:round/>
                      <a:headEnd type="none" w="med" len="med"/>
                      <a:tailEnd type="none" w="med" len="med"/>
                    </a:lnR>
                  </a:tcPr>
                </a:tc>
              </a:tr>
              <a:tr h="9832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Gravel, Pebble,</a:t>
                      </a:r>
                      <a:r>
                        <a:rPr lang="en-US" baseline="0" dirty="0" smtClean="0"/>
                        <a:t> Cobble</a:t>
                      </a:r>
                      <a:endParaRPr lang="en-US" dirty="0" smtClean="0"/>
                    </a:p>
                  </a:txBody>
                  <a:tcPr>
                    <a:lnL w="12700" cap="flat" cmpd="sng" algn="ctr">
                      <a:solidFill>
                        <a:scrgbClr r="0" g="0" b="0"/>
                      </a:solidFill>
                      <a:prstDash val="solid"/>
                      <a:round/>
                      <a:headEnd type="none" w="med" len="med"/>
                      <a:tailEnd type="none" w="med" len="med"/>
                    </a:lnL>
                  </a:tcPr>
                </a:tc>
                <a:tc>
                  <a:txBody>
                    <a:bodyPr/>
                    <a:lstStyle/>
                    <a:p>
                      <a:r>
                        <a:rPr lang="en-US" dirty="0" smtClean="0"/>
                        <a:t>Sub-angular to Very Angular</a:t>
                      </a:r>
                      <a:endParaRPr lang="en-US" dirty="0"/>
                    </a:p>
                  </a:txBody>
                  <a:tcPr/>
                </a:tc>
                <a:tc>
                  <a:txBody>
                    <a:bodyPr/>
                    <a:lstStyle/>
                    <a:p>
                      <a:endParaRPr lang="en-US" dirty="0"/>
                    </a:p>
                  </a:txBody>
                  <a:tcPr/>
                </a:tc>
                <a:tc>
                  <a:txBody>
                    <a:bodyPr/>
                    <a:lstStyle/>
                    <a:p>
                      <a:r>
                        <a:rPr lang="en-US" dirty="0" smtClean="0"/>
                        <a:t>Breccia</a:t>
                      </a:r>
                      <a:endParaRPr lang="en-US" dirty="0"/>
                    </a:p>
                  </a:txBody>
                  <a:tcPr>
                    <a:lnR w="12700" cap="flat" cmpd="sng" algn="ctr">
                      <a:solidFill>
                        <a:scrgbClr r="0" g="0" b="0"/>
                      </a:solidFill>
                      <a:prstDash val="solid"/>
                      <a:round/>
                      <a:headEnd type="none" w="med" len="med"/>
                      <a:tailEnd type="none" w="med" len="med"/>
                    </a:lnR>
                  </a:tcPr>
                </a:tc>
              </a:tr>
              <a:tr h="302534">
                <a:tc>
                  <a:txBody>
                    <a:bodyPr/>
                    <a:lstStyle/>
                    <a:p>
                      <a:r>
                        <a:rPr lang="en-US" dirty="0" smtClean="0"/>
                        <a:t>Sand</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a:t>
                      </a:r>
                      <a:endParaRPr lang="en-US" dirty="0"/>
                    </a:p>
                  </a:txBody>
                  <a:tcPr/>
                </a:tc>
                <a:tc>
                  <a:txBody>
                    <a:bodyPr/>
                    <a:lstStyle/>
                    <a:p>
                      <a:endParaRPr lang="en-US" dirty="0"/>
                    </a:p>
                  </a:txBody>
                  <a:tcPr/>
                </a:tc>
                <a:tc>
                  <a:txBody>
                    <a:bodyPr/>
                    <a:lstStyle/>
                    <a:p>
                      <a:r>
                        <a:rPr lang="en-US" dirty="0" smtClean="0"/>
                        <a:t>Sandstone</a:t>
                      </a:r>
                      <a:endParaRPr lang="en-US" dirty="0"/>
                    </a:p>
                  </a:txBody>
                  <a:tcPr>
                    <a:lnR w="12700" cap="flat" cmpd="sng" algn="ctr">
                      <a:solidFill>
                        <a:scrgbClr r="0" g="0" b="0"/>
                      </a:solidFill>
                      <a:prstDash val="solid"/>
                      <a:round/>
                      <a:headEnd type="none" w="med" len="med"/>
                      <a:tailEnd type="none" w="med" len="med"/>
                    </a:lnR>
                  </a:tcPr>
                </a:tc>
              </a:tr>
              <a:tr h="302534">
                <a:tc>
                  <a:txBody>
                    <a:bodyPr/>
                    <a:lstStyle/>
                    <a:p>
                      <a:r>
                        <a:rPr lang="en-US" dirty="0" smtClean="0"/>
                        <a:t>Silt</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a:t>
                      </a:r>
                      <a:endParaRPr lang="en-US" dirty="0"/>
                    </a:p>
                  </a:txBody>
                  <a:tcPr/>
                </a:tc>
                <a:tc>
                  <a:txBody>
                    <a:bodyPr/>
                    <a:lstStyle/>
                    <a:p>
                      <a:endParaRPr lang="en-US" dirty="0"/>
                    </a:p>
                  </a:txBody>
                  <a:tcPr/>
                </a:tc>
                <a:tc>
                  <a:txBody>
                    <a:bodyPr/>
                    <a:lstStyle/>
                    <a:p>
                      <a:r>
                        <a:rPr lang="en-US" dirty="0" smtClean="0"/>
                        <a:t>Siltstone</a:t>
                      </a:r>
                      <a:endParaRPr lang="en-US" dirty="0"/>
                    </a:p>
                  </a:txBody>
                  <a:tcPr>
                    <a:lnR w="12700" cap="flat" cmpd="sng" algn="ctr">
                      <a:solidFill>
                        <a:scrgbClr r="0" g="0" b="0"/>
                      </a:solidFill>
                      <a:prstDash val="solid"/>
                      <a:round/>
                      <a:headEnd type="none" w="med" len="med"/>
                      <a:tailEnd type="none" w="med" len="med"/>
                    </a:lnR>
                  </a:tcPr>
                </a:tc>
              </a:tr>
              <a:tr h="302534">
                <a:tc>
                  <a:txBody>
                    <a:bodyPr/>
                    <a:lstStyle/>
                    <a:p>
                      <a:r>
                        <a:rPr lang="en-US" dirty="0" smtClean="0"/>
                        <a:t>Clay</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a:t>
                      </a:r>
                      <a:endParaRPr lang="en-US" dirty="0"/>
                    </a:p>
                  </a:txBody>
                  <a:tcPr/>
                </a:tc>
                <a:tc>
                  <a:txBody>
                    <a:bodyPr/>
                    <a:lstStyle/>
                    <a:p>
                      <a:endParaRPr lang="en-US" dirty="0"/>
                    </a:p>
                  </a:txBody>
                  <a:tcPr/>
                </a:tc>
                <a:tc>
                  <a:txBody>
                    <a:bodyPr/>
                    <a:lstStyle/>
                    <a:p>
                      <a:r>
                        <a:rPr lang="en-US" dirty="0" smtClean="0"/>
                        <a:t>Claystone</a:t>
                      </a:r>
                      <a:endParaRPr lang="en-US" dirty="0"/>
                    </a:p>
                  </a:txBody>
                  <a:tcPr>
                    <a:lnR w="12700" cap="flat" cmpd="sng" algn="ctr">
                      <a:solidFill>
                        <a:scrgbClr r="0" g="0" b="0"/>
                      </a:solidFill>
                      <a:prstDash val="solid"/>
                      <a:round/>
                      <a:headEnd type="none" w="med" len="med"/>
                      <a:tailEnd type="none" w="med" len="med"/>
                    </a:lnR>
                  </a:tcPr>
                </a:tc>
              </a:tr>
              <a:tr h="756334">
                <a:tc>
                  <a:txBody>
                    <a:bodyPr/>
                    <a:lstStyle/>
                    <a:p>
                      <a:r>
                        <a:rPr lang="en-US" dirty="0" smtClean="0"/>
                        <a:t>Clay</a:t>
                      </a:r>
                      <a:r>
                        <a:rPr lang="en-US" baseline="0" dirty="0" smtClean="0"/>
                        <a:t> or </a:t>
                      </a:r>
                      <a:r>
                        <a:rPr lang="en-US" dirty="0" smtClean="0"/>
                        <a:t>Silt</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a:t>
                      </a:r>
                      <a:endParaRPr lang="en-US" dirty="0"/>
                    </a:p>
                  </a:txBody>
                  <a:tcPr/>
                </a:tc>
                <a:tc>
                  <a:txBody>
                    <a:bodyPr/>
                    <a:lstStyle/>
                    <a:p>
                      <a:r>
                        <a:rPr lang="en-US" dirty="0" smtClean="0"/>
                        <a:t>Breaks along layers</a:t>
                      </a:r>
                      <a:endParaRPr lang="en-US" dirty="0"/>
                    </a:p>
                  </a:txBody>
                  <a:tcPr/>
                </a:tc>
                <a:tc>
                  <a:txBody>
                    <a:bodyPr/>
                    <a:lstStyle/>
                    <a:p>
                      <a:r>
                        <a:rPr lang="en-US" dirty="0" smtClean="0"/>
                        <a:t>Shale</a:t>
                      </a:r>
                      <a:endParaRPr lang="en-US" dirty="0"/>
                    </a:p>
                  </a:txBody>
                  <a:tcPr>
                    <a:lnR w="12700" cap="flat" cmpd="sng" algn="ctr">
                      <a:solidFill>
                        <a:scrgbClr r="0" g="0" b="0"/>
                      </a:solidFill>
                      <a:prstDash val="solid"/>
                      <a:round/>
                      <a:headEnd type="none" w="med" len="med"/>
                      <a:tailEnd type="none" w="med" len="med"/>
                    </a:lnR>
                  </a:tcPr>
                </a:tc>
              </a:tr>
              <a:tr h="756334">
                <a:tc>
                  <a:txBody>
                    <a:bodyPr/>
                    <a:lstStyle/>
                    <a:p>
                      <a:r>
                        <a:rPr lang="en-US" dirty="0" smtClean="0"/>
                        <a:t>Skeletal/Shell</a:t>
                      </a:r>
                      <a:r>
                        <a:rPr lang="en-US" baseline="0" dirty="0" smtClean="0"/>
                        <a:t> fragments</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r>
                        <a:rPr lang="en-US" dirty="0" smtClean="0"/>
                        <a:t>--</a:t>
                      </a:r>
                      <a:endParaRPr lang="en-US" dirty="0"/>
                    </a:p>
                  </a:txBody>
                  <a:tcPr>
                    <a:lnB w="12700" cap="flat" cmpd="sng" algn="ctr">
                      <a:solidFill>
                        <a:scrgbClr r="0" g="0" b="0"/>
                      </a:solidFill>
                      <a:prstDash val="solid"/>
                      <a:round/>
                      <a:headEnd type="none" w="med" len="med"/>
                      <a:tailEnd type="none" w="med" len="med"/>
                    </a:lnB>
                  </a:tcPr>
                </a:tc>
                <a:tc>
                  <a:txBody>
                    <a:bodyPr/>
                    <a:lstStyle/>
                    <a:p>
                      <a:r>
                        <a:rPr lang="en-US" dirty="0" smtClean="0"/>
                        <a:t>Dissolves with acid</a:t>
                      </a:r>
                      <a:endParaRPr lang="en-US" dirty="0"/>
                    </a:p>
                  </a:txBody>
                  <a:tcPr>
                    <a:lnB w="12700" cap="flat" cmpd="sng" algn="ctr">
                      <a:solidFill>
                        <a:scrgbClr r="0" g="0" b="0"/>
                      </a:solidFill>
                      <a:prstDash val="solid"/>
                      <a:round/>
                      <a:headEnd type="none" w="med" len="med"/>
                      <a:tailEnd type="none" w="med" len="med"/>
                    </a:lnB>
                  </a:tcPr>
                </a:tc>
                <a:tc>
                  <a:txBody>
                    <a:bodyPr/>
                    <a:lstStyle/>
                    <a:p>
                      <a:r>
                        <a:rPr lang="en-US" dirty="0" smtClean="0"/>
                        <a:t>Limestone</a:t>
                      </a:r>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3" name="TextBox 2"/>
          <p:cNvSpPr txBox="1"/>
          <p:nvPr/>
        </p:nvSpPr>
        <p:spPr>
          <a:xfrm>
            <a:off x="279985" y="281320"/>
            <a:ext cx="3159839" cy="523220"/>
          </a:xfrm>
          <a:prstGeom prst="rect">
            <a:avLst/>
          </a:prstGeom>
          <a:noFill/>
        </p:spPr>
        <p:txBody>
          <a:bodyPr wrap="none" rtlCol="0">
            <a:spAutoFit/>
          </a:bodyPr>
          <a:lstStyle/>
          <a:p>
            <a:r>
              <a:rPr lang="en-US" sz="2800" dirty="0" smtClean="0"/>
              <a:t>Rock Names Chart</a:t>
            </a:r>
            <a:endParaRPr lang="en-US" sz="2800" dirty="0"/>
          </a:p>
        </p:txBody>
      </p:sp>
    </p:spTree>
    <p:extLst>
      <p:ext uri="{BB962C8B-B14F-4D97-AF65-F5344CB8AC3E}">
        <p14:creationId xmlns:p14="http://schemas.microsoft.com/office/powerpoint/2010/main" val="402115631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903" y="103924"/>
            <a:ext cx="2121093" cy="523220"/>
          </a:xfrm>
          <a:prstGeom prst="rect">
            <a:avLst/>
          </a:prstGeom>
          <a:noFill/>
        </p:spPr>
        <p:txBody>
          <a:bodyPr wrap="none" rtlCol="0">
            <a:spAutoFit/>
          </a:bodyPr>
          <a:lstStyle/>
          <a:p>
            <a:r>
              <a:rPr lang="en-US" sz="2800" dirty="0" smtClean="0"/>
              <a:t>1. Sediment</a:t>
            </a:r>
            <a:endParaRPr lang="en-US" sz="2800" dirty="0"/>
          </a:p>
        </p:txBody>
      </p:sp>
      <p:pic>
        <p:nvPicPr>
          <p:cNvPr id="5" name="Picture 4" descr="IMG_299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445" y="747888"/>
            <a:ext cx="4586111" cy="3439583"/>
          </a:xfrm>
          <a:prstGeom prst="rect">
            <a:avLst/>
          </a:prstGeom>
        </p:spPr>
      </p:pic>
      <p:pic>
        <p:nvPicPr>
          <p:cNvPr id="6" name="Picture 5" descr="IMG_300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326612"/>
            <a:ext cx="3563056" cy="4750741"/>
          </a:xfrm>
          <a:prstGeom prst="rect">
            <a:avLst/>
          </a:prstGeom>
        </p:spPr>
      </p:pic>
      <p:sp>
        <p:nvSpPr>
          <p:cNvPr id="7" name="TextBox 6"/>
          <p:cNvSpPr txBox="1"/>
          <p:nvPr/>
        </p:nvSpPr>
        <p:spPr>
          <a:xfrm>
            <a:off x="352778" y="4677243"/>
            <a:ext cx="5229366" cy="1677382"/>
          </a:xfrm>
          <a:prstGeom prst="rect">
            <a:avLst/>
          </a:prstGeom>
          <a:noFill/>
        </p:spPr>
        <p:txBody>
          <a:bodyPr wrap="none" rtlCol="0">
            <a:spAutoFit/>
          </a:bodyPr>
          <a:lstStyle/>
          <a:p>
            <a:pPr>
              <a:lnSpc>
                <a:spcPct val="130000"/>
              </a:lnSpc>
            </a:pPr>
            <a:r>
              <a:rPr lang="en-US" sz="2000" dirty="0" smtClean="0"/>
              <a:t>-Grain size &lt; 0.004 mm</a:t>
            </a:r>
          </a:p>
          <a:p>
            <a:pPr>
              <a:lnSpc>
                <a:spcPct val="130000"/>
              </a:lnSpc>
            </a:pPr>
            <a:r>
              <a:rPr lang="en-US" sz="2000" dirty="0" smtClean="0"/>
              <a:t>-Rock breaks into thin pieces along layers</a:t>
            </a:r>
          </a:p>
          <a:p>
            <a:pPr>
              <a:lnSpc>
                <a:spcPct val="130000"/>
              </a:lnSpc>
            </a:pPr>
            <a:r>
              <a:rPr lang="en-US" sz="2000" dirty="0" smtClean="0"/>
              <a:t>-Does not dissolve with acid</a:t>
            </a:r>
          </a:p>
          <a:p>
            <a:pPr>
              <a:lnSpc>
                <a:spcPct val="130000"/>
              </a:lnSpc>
            </a:pPr>
            <a:r>
              <a:rPr lang="en-US" sz="2000" dirty="0" smtClean="0"/>
              <a:t>-Can’t see rounding (leave blank)</a:t>
            </a:r>
            <a:endParaRPr lang="en-US" sz="2000" dirty="0"/>
          </a:p>
        </p:txBody>
      </p:sp>
    </p:spTree>
    <p:extLst>
      <p:ext uri="{BB962C8B-B14F-4D97-AF65-F5344CB8AC3E}">
        <p14:creationId xmlns:p14="http://schemas.microsoft.com/office/powerpoint/2010/main" val="22432912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41353463"/>
              </p:ext>
            </p:extLst>
          </p:nvPr>
        </p:nvGraphicFramePr>
        <p:xfrm>
          <a:off x="37629" y="1128890"/>
          <a:ext cx="9068740" cy="4431069"/>
        </p:xfrm>
        <a:graphic>
          <a:graphicData uri="http://schemas.openxmlformats.org/drawingml/2006/table">
            <a:tbl>
              <a:tblPr firstRow="1" bandRow="1">
                <a:tableStyleId>{5C22544A-7EE6-4342-B048-85BDC9FD1C3A}</a:tableStyleId>
              </a:tblPr>
              <a:tblGrid>
                <a:gridCol w="780815"/>
                <a:gridCol w="1279408"/>
                <a:gridCol w="1994370"/>
                <a:gridCol w="1273528"/>
                <a:gridCol w="1259417"/>
                <a:gridCol w="1305277"/>
                <a:gridCol w="1175925"/>
              </a:tblGrid>
              <a:tr h="997184">
                <a:tc>
                  <a:txBody>
                    <a:bodyPr/>
                    <a:lstStyle/>
                    <a:p>
                      <a:pPr algn="ctr"/>
                      <a:r>
                        <a:rPr lang="en-US" sz="1600" dirty="0" smtClean="0"/>
                        <a:t>Layer</a:t>
                      </a:r>
                      <a:r>
                        <a:rPr lang="en-US" sz="1600" baseline="0" dirty="0" smtClean="0"/>
                        <a:t> ID</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smtClean="0"/>
                        <a:t>Grain Size (mm)</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smtClean="0"/>
                        <a:t>Other characteristics (layers, acid)</a:t>
                      </a:r>
                      <a:endParaRPr lang="en-US" dirty="0"/>
                    </a:p>
                  </a:txBody>
                  <a:tcPr>
                    <a:lnT w="12700" cap="flat" cmpd="sng" algn="ctr">
                      <a:solidFill>
                        <a:scrgbClr r="0" g="0" b="0"/>
                      </a:solidFill>
                      <a:prstDash val="solid"/>
                      <a:round/>
                      <a:headEnd type="none" w="med" len="med"/>
                      <a:tailEnd type="none" w="med" len="med"/>
                    </a:lnT>
                  </a:tcPr>
                </a:tc>
                <a:tc>
                  <a:txBody>
                    <a:bodyPr/>
                    <a:lstStyle/>
                    <a:p>
                      <a:r>
                        <a:rPr lang="en-US" sz="1600" dirty="0" smtClean="0"/>
                        <a:t>Sediment Type</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sz="1600" dirty="0" smtClean="0"/>
                        <a:t>Rounding</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dirty="0" smtClean="0"/>
                        <a:t>Rock</a:t>
                      </a:r>
                      <a:r>
                        <a:rPr lang="en-US" baseline="0" dirty="0" smtClean="0"/>
                        <a:t> Name</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smtClean="0"/>
                        <a:t>Fossils</a:t>
                      </a:r>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978370">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tcPr>
                </a:tc>
                <a:tc>
                  <a:txBody>
                    <a:bodyPr/>
                    <a:lstStyle/>
                    <a:p>
                      <a:r>
                        <a:rPr lang="en-US" b="1" dirty="0" smtClean="0"/>
                        <a:t>&lt; 0.004</a:t>
                      </a:r>
                      <a:endParaRPr lang="en-US" b="1"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3</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4a</a:t>
                      </a:r>
                    </a:p>
                    <a:p>
                      <a:pPr algn="ctr"/>
                      <a:r>
                        <a:rPr lang="en-US" dirty="0" smtClean="0"/>
                        <a:t>4b</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5</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141111" y="361834"/>
            <a:ext cx="1906567" cy="523220"/>
          </a:xfrm>
          <a:prstGeom prst="rect">
            <a:avLst/>
          </a:prstGeom>
          <a:noFill/>
        </p:spPr>
        <p:txBody>
          <a:bodyPr wrap="none" rtlCol="0">
            <a:spAutoFit/>
          </a:bodyPr>
          <a:lstStyle/>
          <a:p>
            <a:r>
              <a:rPr lang="en-US" sz="2800" dirty="0" smtClean="0"/>
              <a:t>Data Table</a:t>
            </a:r>
            <a:endParaRPr lang="en-US" sz="2800" dirty="0"/>
          </a:p>
        </p:txBody>
      </p:sp>
    </p:spTree>
    <p:extLst>
      <p:ext uri="{BB962C8B-B14F-4D97-AF65-F5344CB8AC3E}">
        <p14:creationId xmlns:p14="http://schemas.microsoft.com/office/powerpoint/2010/main" val="33380860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903" y="79734"/>
            <a:ext cx="2121093" cy="523220"/>
          </a:xfrm>
          <a:prstGeom prst="rect">
            <a:avLst/>
          </a:prstGeom>
          <a:noFill/>
        </p:spPr>
        <p:txBody>
          <a:bodyPr wrap="none" rtlCol="0">
            <a:spAutoFit/>
          </a:bodyPr>
          <a:lstStyle/>
          <a:p>
            <a:r>
              <a:rPr lang="en-US" sz="2800" dirty="0" smtClean="0"/>
              <a:t>1. Sediment</a:t>
            </a:r>
            <a:endParaRPr lang="en-US" sz="2800" dirty="0"/>
          </a:p>
        </p:txBody>
      </p:sp>
      <p:pic>
        <p:nvPicPr>
          <p:cNvPr id="5" name="Picture 4" descr="IMG_299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445" y="747888"/>
            <a:ext cx="4586111" cy="3439583"/>
          </a:xfrm>
          <a:prstGeom prst="rect">
            <a:avLst/>
          </a:prstGeom>
        </p:spPr>
      </p:pic>
      <p:pic>
        <p:nvPicPr>
          <p:cNvPr id="6" name="Picture 5" descr="IMG_300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0" y="326612"/>
            <a:ext cx="3563056" cy="4750741"/>
          </a:xfrm>
          <a:prstGeom prst="rect">
            <a:avLst/>
          </a:prstGeom>
        </p:spPr>
      </p:pic>
      <p:sp>
        <p:nvSpPr>
          <p:cNvPr id="7" name="TextBox 6"/>
          <p:cNvSpPr txBox="1"/>
          <p:nvPr/>
        </p:nvSpPr>
        <p:spPr>
          <a:xfrm>
            <a:off x="352778" y="4677243"/>
            <a:ext cx="5229366" cy="1677382"/>
          </a:xfrm>
          <a:prstGeom prst="rect">
            <a:avLst/>
          </a:prstGeom>
          <a:noFill/>
        </p:spPr>
        <p:txBody>
          <a:bodyPr wrap="none" rtlCol="0">
            <a:spAutoFit/>
          </a:bodyPr>
          <a:lstStyle/>
          <a:p>
            <a:pPr>
              <a:lnSpc>
                <a:spcPct val="130000"/>
              </a:lnSpc>
            </a:pPr>
            <a:r>
              <a:rPr lang="en-US" sz="2000" dirty="0" smtClean="0"/>
              <a:t>-Grain size &lt; 0.004 mm</a:t>
            </a:r>
          </a:p>
          <a:p>
            <a:pPr>
              <a:lnSpc>
                <a:spcPct val="130000"/>
              </a:lnSpc>
            </a:pPr>
            <a:r>
              <a:rPr lang="en-US" sz="2000" dirty="0" smtClean="0"/>
              <a:t>-Rock breaks into thin pieces along layers</a:t>
            </a:r>
          </a:p>
          <a:p>
            <a:pPr>
              <a:lnSpc>
                <a:spcPct val="130000"/>
              </a:lnSpc>
            </a:pPr>
            <a:r>
              <a:rPr lang="en-US" sz="2000" dirty="0" smtClean="0"/>
              <a:t>-Does not dissolve with acid</a:t>
            </a:r>
          </a:p>
          <a:p>
            <a:pPr>
              <a:lnSpc>
                <a:spcPct val="130000"/>
              </a:lnSpc>
            </a:pPr>
            <a:r>
              <a:rPr lang="en-US" sz="2000" dirty="0" smtClean="0"/>
              <a:t>-Can’t see rounding (leave blank)</a:t>
            </a:r>
            <a:endParaRPr lang="en-US" sz="2000" dirty="0"/>
          </a:p>
        </p:txBody>
      </p:sp>
    </p:spTree>
    <p:extLst>
      <p:ext uri="{BB962C8B-B14F-4D97-AF65-F5344CB8AC3E}">
        <p14:creationId xmlns:p14="http://schemas.microsoft.com/office/powerpoint/2010/main" val="252815111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755521927"/>
              </p:ext>
            </p:extLst>
          </p:nvPr>
        </p:nvGraphicFramePr>
        <p:xfrm>
          <a:off x="37629" y="1128890"/>
          <a:ext cx="9068740" cy="4641419"/>
        </p:xfrm>
        <a:graphic>
          <a:graphicData uri="http://schemas.openxmlformats.org/drawingml/2006/table">
            <a:tbl>
              <a:tblPr firstRow="1" bandRow="1">
                <a:tableStyleId>{5C22544A-7EE6-4342-B048-85BDC9FD1C3A}</a:tableStyleId>
              </a:tblPr>
              <a:tblGrid>
                <a:gridCol w="780815"/>
                <a:gridCol w="1279408"/>
                <a:gridCol w="1994370"/>
                <a:gridCol w="1273528"/>
                <a:gridCol w="1259417"/>
                <a:gridCol w="1305277"/>
                <a:gridCol w="1175925"/>
              </a:tblGrid>
              <a:tr h="997184">
                <a:tc>
                  <a:txBody>
                    <a:bodyPr/>
                    <a:lstStyle/>
                    <a:p>
                      <a:pPr algn="ctr"/>
                      <a:r>
                        <a:rPr lang="en-US" sz="1600" dirty="0" smtClean="0"/>
                        <a:t>Layer</a:t>
                      </a:r>
                      <a:r>
                        <a:rPr lang="en-US" sz="1600" baseline="0" dirty="0" smtClean="0"/>
                        <a:t> ID</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smtClean="0"/>
                        <a:t>Grain Size (mm)</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smtClean="0"/>
                        <a:t>Other characteristics (layers, acid)</a:t>
                      </a:r>
                      <a:endParaRPr lang="en-US" dirty="0"/>
                    </a:p>
                  </a:txBody>
                  <a:tcPr>
                    <a:lnT w="12700" cap="flat" cmpd="sng" algn="ctr">
                      <a:solidFill>
                        <a:scrgbClr r="0" g="0" b="0"/>
                      </a:solidFill>
                      <a:prstDash val="solid"/>
                      <a:round/>
                      <a:headEnd type="none" w="med" len="med"/>
                      <a:tailEnd type="none" w="med" len="med"/>
                    </a:lnT>
                  </a:tcPr>
                </a:tc>
                <a:tc>
                  <a:txBody>
                    <a:bodyPr/>
                    <a:lstStyle/>
                    <a:p>
                      <a:r>
                        <a:rPr lang="en-US" sz="1600" dirty="0" smtClean="0"/>
                        <a:t>Sediment Type</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sz="1600" dirty="0" smtClean="0"/>
                        <a:t>Rounding</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dirty="0" smtClean="0"/>
                        <a:t>Rock</a:t>
                      </a:r>
                      <a:r>
                        <a:rPr lang="en-US" baseline="0" dirty="0" smtClean="0"/>
                        <a:t> Name</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smtClean="0"/>
                        <a:t>Fossils</a:t>
                      </a:r>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978370">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&lt; 0.004</a:t>
                      </a:r>
                      <a:endParaRPr lang="en-US" dirty="0"/>
                    </a:p>
                  </a:txBody>
                  <a:tcPr/>
                </a:tc>
                <a:tc>
                  <a:txBody>
                    <a:bodyPr/>
                    <a:lstStyle/>
                    <a:p>
                      <a:r>
                        <a:rPr lang="en-US" b="1" dirty="0" smtClean="0"/>
                        <a:t>Layers, breaks</a:t>
                      </a:r>
                      <a:r>
                        <a:rPr lang="en-US" b="1" baseline="0" dirty="0" smtClean="0"/>
                        <a:t> along layers, not dissolve in acid</a:t>
                      </a:r>
                      <a:endParaRPr lang="en-US" b="1" dirty="0"/>
                    </a:p>
                  </a:txBody>
                  <a:tcPr/>
                </a:tc>
                <a:tc>
                  <a:txBody>
                    <a:bodyPr/>
                    <a:lstStyle/>
                    <a:p>
                      <a:endParaRPr lang="en-US" dirty="0"/>
                    </a:p>
                  </a:txBody>
                  <a:tcPr/>
                </a:tc>
                <a:tc>
                  <a:txBody>
                    <a:bodyPr/>
                    <a:lstStyle/>
                    <a:p>
                      <a:r>
                        <a:rPr lang="en-US" dirty="0" smtClean="0"/>
                        <a:t>---</a:t>
                      </a:r>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3</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4a</a:t>
                      </a:r>
                    </a:p>
                    <a:p>
                      <a:pPr algn="ctr"/>
                      <a:r>
                        <a:rPr lang="en-US" dirty="0" smtClean="0"/>
                        <a:t>4b</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5</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141111" y="361834"/>
            <a:ext cx="1906567" cy="523220"/>
          </a:xfrm>
          <a:prstGeom prst="rect">
            <a:avLst/>
          </a:prstGeom>
          <a:noFill/>
        </p:spPr>
        <p:txBody>
          <a:bodyPr wrap="none" rtlCol="0">
            <a:spAutoFit/>
          </a:bodyPr>
          <a:lstStyle/>
          <a:p>
            <a:r>
              <a:rPr lang="en-US" sz="2800" dirty="0" smtClean="0"/>
              <a:t>Data Table</a:t>
            </a:r>
            <a:endParaRPr lang="en-US" sz="2800" dirty="0"/>
          </a:p>
        </p:txBody>
      </p:sp>
    </p:spTree>
    <p:extLst>
      <p:ext uri="{BB962C8B-B14F-4D97-AF65-F5344CB8AC3E}">
        <p14:creationId xmlns:p14="http://schemas.microsoft.com/office/powerpoint/2010/main" val="293106280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02969141"/>
              </p:ext>
            </p:extLst>
          </p:nvPr>
        </p:nvGraphicFramePr>
        <p:xfrm>
          <a:off x="2454183" y="45854"/>
          <a:ext cx="4473224" cy="3219884"/>
        </p:xfrm>
        <a:graphic>
          <a:graphicData uri="http://schemas.openxmlformats.org/drawingml/2006/table">
            <a:tbl>
              <a:tblPr firstRow="1" bandRow="1">
                <a:tableStyleId>{21E4AEA4-8DFA-4A89-87EB-49C32662AFE0}</a:tableStyleId>
              </a:tblPr>
              <a:tblGrid>
                <a:gridCol w="2478852"/>
                <a:gridCol w="1994372"/>
              </a:tblGrid>
              <a:tr h="0">
                <a:tc>
                  <a:txBody>
                    <a:bodyPr/>
                    <a:lstStyle/>
                    <a:p>
                      <a:pPr algn="ctr"/>
                      <a:r>
                        <a:rPr lang="en-US" dirty="0" smtClean="0"/>
                        <a:t>Grain Size (mm)</a:t>
                      </a:r>
                      <a:endParaRPr lang="en-US"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pPr algn="ctr"/>
                      <a:r>
                        <a:rPr lang="en-US" dirty="0" smtClean="0"/>
                        <a:t>Sediment Type</a:t>
                      </a:r>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439211">
                <a:tc>
                  <a:txBody>
                    <a:bodyPr/>
                    <a:lstStyle/>
                    <a:p>
                      <a:pPr algn="ctr"/>
                      <a:r>
                        <a:rPr lang="en-US" dirty="0" smtClean="0"/>
                        <a:t>&gt; 256.0</a:t>
                      </a:r>
                      <a:endParaRPr lang="en-US" dirty="0"/>
                    </a:p>
                  </a:txBody>
                  <a:tcPr>
                    <a:lnL w="12700" cap="flat" cmpd="sng" algn="ctr">
                      <a:solidFill>
                        <a:scrgbClr r="0" g="0" b="0"/>
                      </a:solidFill>
                      <a:prstDash val="solid"/>
                      <a:round/>
                      <a:headEnd type="none" w="med" len="med"/>
                      <a:tailEnd type="none" w="med" len="med"/>
                    </a:lnL>
                  </a:tcPr>
                </a:tc>
                <a:tc>
                  <a:txBody>
                    <a:bodyPr/>
                    <a:lstStyle/>
                    <a:p>
                      <a:pPr algn="ctr"/>
                      <a:r>
                        <a:rPr lang="en-US" dirty="0" smtClean="0"/>
                        <a:t>Boulder</a:t>
                      </a:r>
                    </a:p>
                  </a:txBody>
                  <a:tcPr>
                    <a:lnR w="12700" cap="flat" cmpd="sng" algn="ctr">
                      <a:solidFill>
                        <a:scrgbClr r="0" g="0" b="0"/>
                      </a:solidFill>
                      <a:prstDash val="solid"/>
                      <a:round/>
                      <a:headEnd type="none" w="med" len="med"/>
                      <a:tailEnd type="none" w="med" len="med"/>
                    </a:lnR>
                  </a:tcPr>
                </a:tc>
              </a:tr>
              <a:tr h="439211">
                <a:tc>
                  <a:txBody>
                    <a:bodyPr/>
                    <a:lstStyle/>
                    <a:p>
                      <a:pPr algn="ctr"/>
                      <a:r>
                        <a:rPr lang="en-US" dirty="0" smtClean="0"/>
                        <a:t>64.0 – 256.0</a:t>
                      </a:r>
                      <a:endParaRPr lang="en-US" dirty="0"/>
                    </a:p>
                  </a:txBody>
                  <a:tcPr>
                    <a:lnL w="12700" cap="flat" cmpd="sng" algn="ctr">
                      <a:solidFill>
                        <a:scrgbClr r="0" g="0" b="0"/>
                      </a:solidFill>
                      <a:prstDash val="solid"/>
                      <a:round/>
                      <a:headEnd type="none" w="med" len="med"/>
                      <a:tailEnd type="none" w="med" len="med"/>
                    </a:lnL>
                  </a:tcPr>
                </a:tc>
                <a:tc>
                  <a:txBody>
                    <a:bodyPr/>
                    <a:lstStyle/>
                    <a:p>
                      <a:pPr algn="ctr"/>
                      <a:r>
                        <a:rPr lang="en-US" dirty="0" smtClean="0"/>
                        <a:t>Cobble</a:t>
                      </a:r>
                    </a:p>
                  </a:txBody>
                  <a:tcPr>
                    <a:lnR w="12700" cap="flat" cmpd="sng" algn="ctr">
                      <a:solidFill>
                        <a:scrgbClr r="0" g="0" b="0"/>
                      </a:solidFill>
                      <a:prstDash val="solid"/>
                      <a:round/>
                      <a:headEnd type="none" w="med" len="med"/>
                      <a:tailEnd type="none" w="med" len="med"/>
                    </a:lnR>
                  </a:tcPr>
                </a:tc>
              </a:tr>
              <a:tr h="439211">
                <a:tc>
                  <a:txBody>
                    <a:bodyPr/>
                    <a:lstStyle/>
                    <a:p>
                      <a:pPr algn="ctr"/>
                      <a:r>
                        <a:rPr lang="en-US" dirty="0" smtClean="0"/>
                        <a:t>4.0 – 64.0</a:t>
                      </a:r>
                      <a:endParaRPr lang="en-US" dirty="0"/>
                    </a:p>
                  </a:txBody>
                  <a:tcPr>
                    <a:lnL w="12700" cap="flat" cmpd="sng" algn="ctr">
                      <a:solidFill>
                        <a:scrgbClr r="0" g="0" b="0"/>
                      </a:solidFill>
                      <a:prstDash val="solid"/>
                      <a:round/>
                      <a:headEnd type="none" w="med" len="med"/>
                      <a:tailEnd type="none" w="med" len="med"/>
                    </a:lnL>
                  </a:tcPr>
                </a:tc>
                <a:tc>
                  <a:txBody>
                    <a:bodyPr/>
                    <a:lstStyle/>
                    <a:p>
                      <a:pPr algn="ctr"/>
                      <a:r>
                        <a:rPr lang="en-US" dirty="0" smtClean="0"/>
                        <a:t>Pebble</a:t>
                      </a:r>
                      <a:endParaRPr lang="en-US" dirty="0"/>
                    </a:p>
                  </a:txBody>
                  <a:tcPr>
                    <a:lnR w="12700" cap="flat" cmpd="sng" algn="ctr">
                      <a:solidFill>
                        <a:scrgbClr r="0" g="0" b="0"/>
                      </a:solidFill>
                      <a:prstDash val="solid"/>
                      <a:round/>
                      <a:headEnd type="none" w="med" len="med"/>
                      <a:tailEnd type="none" w="med" len="med"/>
                    </a:lnR>
                  </a:tcPr>
                </a:tc>
              </a:tr>
              <a:tr h="439211">
                <a:tc>
                  <a:txBody>
                    <a:bodyPr/>
                    <a:lstStyle/>
                    <a:p>
                      <a:pPr algn="ctr"/>
                      <a:r>
                        <a:rPr lang="en-US" dirty="0" smtClean="0"/>
                        <a:t>2.0 - 4.0</a:t>
                      </a:r>
                      <a:endParaRPr lang="en-US" dirty="0"/>
                    </a:p>
                  </a:txBody>
                  <a:tcPr>
                    <a:lnL w="12700" cap="flat" cmpd="sng" algn="ctr">
                      <a:solidFill>
                        <a:scrgbClr r="0" g="0" b="0"/>
                      </a:solidFill>
                      <a:prstDash val="solid"/>
                      <a:round/>
                      <a:headEnd type="none" w="med" len="med"/>
                      <a:tailEnd type="none" w="med" len="med"/>
                    </a:lnL>
                  </a:tcPr>
                </a:tc>
                <a:tc>
                  <a:txBody>
                    <a:bodyPr/>
                    <a:lstStyle/>
                    <a:p>
                      <a:pPr algn="ctr"/>
                      <a:r>
                        <a:rPr lang="en-US" dirty="0" smtClean="0"/>
                        <a:t>Gravel</a:t>
                      </a:r>
                      <a:endParaRPr lang="en-US" dirty="0"/>
                    </a:p>
                  </a:txBody>
                  <a:tcPr>
                    <a:lnR w="12700" cap="flat" cmpd="sng" algn="ctr">
                      <a:solidFill>
                        <a:scrgbClr r="0" g="0" b="0"/>
                      </a:solidFill>
                      <a:prstDash val="solid"/>
                      <a:round/>
                      <a:headEnd type="none" w="med" len="med"/>
                      <a:tailEnd type="none" w="med" len="med"/>
                    </a:lnR>
                  </a:tcPr>
                </a:tc>
              </a:tr>
              <a:tr h="316105">
                <a:tc>
                  <a:txBody>
                    <a:bodyPr/>
                    <a:lstStyle/>
                    <a:p>
                      <a:pPr algn="ctr"/>
                      <a:r>
                        <a:rPr lang="en-US" dirty="0" smtClean="0"/>
                        <a:t>0.062 – 2.0</a:t>
                      </a:r>
                      <a:endParaRPr lang="en-US" dirty="0"/>
                    </a:p>
                  </a:txBody>
                  <a:tcPr>
                    <a:lnL w="12700" cap="flat" cmpd="sng" algn="ctr">
                      <a:solidFill>
                        <a:scrgbClr r="0" g="0" b="0"/>
                      </a:solidFill>
                      <a:prstDash val="solid"/>
                      <a:round/>
                      <a:headEnd type="none" w="med" len="med"/>
                      <a:tailEnd type="none" w="med" len="med"/>
                    </a:lnL>
                  </a:tcPr>
                </a:tc>
                <a:tc>
                  <a:txBody>
                    <a:bodyPr/>
                    <a:lstStyle/>
                    <a:p>
                      <a:pPr algn="ctr"/>
                      <a:r>
                        <a:rPr lang="en-US" dirty="0" smtClean="0"/>
                        <a:t>Sand</a:t>
                      </a:r>
                      <a:endParaRPr lang="en-US" dirty="0"/>
                    </a:p>
                  </a:txBody>
                  <a:tcPr>
                    <a:lnR w="12700" cap="flat" cmpd="sng" algn="ctr">
                      <a:solidFill>
                        <a:scrgbClr r="0" g="0" b="0"/>
                      </a:solidFill>
                      <a:prstDash val="solid"/>
                      <a:round/>
                      <a:headEnd type="none" w="med" len="med"/>
                      <a:tailEnd type="none" w="med" len="med"/>
                    </a:lnR>
                  </a:tcPr>
                </a:tc>
              </a:tr>
              <a:tr h="316105">
                <a:tc>
                  <a:txBody>
                    <a:bodyPr/>
                    <a:lstStyle/>
                    <a:p>
                      <a:pPr algn="ctr"/>
                      <a:r>
                        <a:rPr lang="en-US" dirty="0" smtClean="0"/>
                        <a:t>0.004 - 0.062</a:t>
                      </a:r>
                      <a:endParaRPr lang="en-US" dirty="0"/>
                    </a:p>
                  </a:txBody>
                  <a:tcPr>
                    <a:lnL w="12700" cap="flat" cmpd="sng" algn="ctr">
                      <a:solidFill>
                        <a:scrgbClr r="0" g="0" b="0"/>
                      </a:solidFill>
                      <a:prstDash val="solid"/>
                      <a:round/>
                      <a:headEnd type="none" w="med" len="med"/>
                      <a:tailEnd type="none" w="med" len="med"/>
                    </a:lnL>
                  </a:tcPr>
                </a:tc>
                <a:tc>
                  <a:txBody>
                    <a:bodyPr/>
                    <a:lstStyle/>
                    <a:p>
                      <a:pPr algn="ctr"/>
                      <a:r>
                        <a:rPr lang="en-US" dirty="0" smtClean="0"/>
                        <a:t>Silt</a:t>
                      </a:r>
                      <a:endParaRPr lang="en-US" dirty="0"/>
                    </a:p>
                  </a:txBody>
                  <a:tcPr>
                    <a:lnR w="12700" cap="flat" cmpd="sng" algn="ctr">
                      <a:solidFill>
                        <a:scrgbClr r="0" g="0" b="0"/>
                      </a:solidFill>
                      <a:prstDash val="solid"/>
                      <a:round/>
                      <a:headEnd type="none" w="med" len="med"/>
                      <a:tailEnd type="none" w="med" len="med"/>
                    </a:lnR>
                  </a:tcPr>
                </a:tc>
              </a:tr>
              <a:tr h="316105">
                <a:tc>
                  <a:txBody>
                    <a:bodyPr/>
                    <a:lstStyle/>
                    <a:p>
                      <a:pPr algn="ctr"/>
                      <a:r>
                        <a:rPr lang="en-US" dirty="0" smtClean="0"/>
                        <a:t>&lt; 0.004</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pPr algn="ctr"/>
                      <a:r>
                        <a:rPr lang="en-US" dirty="0" smtClean="0"/>
                        <a:t>Clay</a:t>
                      </a:r>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grpSp>
        <p:nvGrpSpPr>
          <p:cNvPr id="14" name="Group 13"/>
          <p:cNvGrpSpPr/>
          <p:nvPr/>
        </p:nvGrpSpPr>
        <p:grpSpPr>
          <a:xfrm>
            <a:off x="408986" y="3338611"/>
            <a:ext cx="8382235" cy="3495254"/>
            <a:chOff x="408986" y="3338611"/>
            <a:chExt cx="8382235" cy="3495254"/>
          </a:xfrm>
        </p:grpSpPr>
        <p:pic>
          <p:nvPicPr>
            <p:cNvPr id="6" name="Picture 5"/>
            <p:cNvPicPr>
              <a:picLocks noChangeAspect="1"/>
            </p:cNvPicPr>
            <p:nvPr/>
          </p:nvPicPr>
          <p:blipFill rotWithShape="1">
            <a:blip r:embed="rId3"/>
            <a:srcRect b="6202"/>
            <a:stretch/>
          </p:blipFill>
          <p:spPr>
            <a:xfrm>
              <a:off x="438861" y="3352722"/>
              <a:ext cx="8340106" cy="3481143"/>
            </a:xfrm>
            <a:prstGeom prst="rect">
              <a:avLst/>
            </a:prstGeom>
          </p:spPr>
        </p:pic>
        <p:sp>
          <p:nvSpPr>
            <p:cNvPr id="7" name="Rectangle 6"/>
            <p:cNvSpPr/>
            <p:nvPr/>
          </p:nvSpPr>
          <p:spPr>
            <a:xfrm>
              <a:off x="408986" y="3338611"/>
              <a:ext cx="8382235" cy="3481143"/>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a:off x="654078" y="3387631"/>
              <a:ext cx="1249982" cy="592487"/>
            </a:xfrm>
            <a:prstGeom prst="rect">
              <a:avLst/>
            </a:prstGeom>
            <a:solidFill>
              <a:schemeClr val="bg1"/>
            </a:solidFill>
          </p:spPr>
          <p:txBody>
            <a:bodyPr wrap="square" rtlCol="0">
              <a:spAutoFit/>
            </a:bodyPr>
            <a:lstStyle/>
            <a:p>
              <a:pPr algn="ctr"/>
              <a:r>
                <a:rPr lang="en-US" dirty="0" smtClean="0"/>
                <a:t>Very </a:t>
              </a:r>
            </a:p>
            <a:p>
              <a:pPr algn="ctr"/>
              <a:r>
                <a:rPr lang="en-US" dirty="0" smtClean="0"/>
                <a:t>Angular</a:t>
              </a:r>
              <a:endParaRPr lang="en-US" dirty="0"/>
            </a:p>
          </p:txBody>
        </p:sp>
        <p:sp>
          <p:nvSpPr>
            <p:cNvPr id="9" name="TextBox 8"/>
            <p:cNvSpPr txBox="1"/>
            <p:nvPr/>
          </p:nvSpPr>
          <p:spPr>
            <a:xfrm>
              <a:off x="2026605" y="3522429"/>
              <a:ext cx="1041656" cy="369332"/>
            </a:xfrm>
            <a:prstGeom prst="rect">
              <a:avLst/>
            </a:prstGeom>
            <a:solidFill>
              <a:schemeClr val="bg1"/>
            </a:solidFill>
          </p:spPr>
          <p:txBody>
            <a:bodyPr wrap="square" rtlCol="0">
              <a:spAutoFit/>
            </a:bodyPr>
            <a:lstStyle/>
            <a:p>
              <a:pPr algn="ctr"/>
              <a:r>
                <a:rPr lang="en-US" dirty="0" smtClean="0"/>
                <a:t>Angular</a:t>
              </a:r>
              <a:endParaRPr lang="en-US" dirty="0"/>
            </a:p>
          </p:txBody>
        </p:sp>
        <p:sp>
          <p:nvSpPr>
            <p:cNvPr id="10" name="TextBox 9"/>
            <p:cNvSpPr txBox="1"/>
            <p:nvPr/>
          </p:nvSpPr>
          <p:spPr>
            <a:xfrm>
              <a:off x="3203061" y="3399143"/>
              <a:ext cx="1433808" cy="338564"/>
            </a:xfrm>
            <a:prstGeom prst="rect">
              <a:avLst/>
            </a:prstGeom>
            <a:solidFill>
              <a:schemeClr val="bg1"/>
            </a:solidFill>
          </p:spPr>
          <p:txBody>
            <a:bodyPr wrap="square" rtlCol="0">
              <a:spAutoFit/>
            </a:bodyPr>
            <a:lstStyle/>
            <a:p>
              <a:pPr algn="ctr"/>
              <a:r>
                <a:rPr lang="en-US" dirty="0" smtClean="0"/>
                <a:t> Sub-Angular</a:t>
              </a:r>
              <a:endParaRPr lang="en-US" dirty="0"/>
            </a:p>
          </p:txBody>
        </p:sp>
        <p:sp>
          <p:nvSpPr>
            <p:cNvPr id="11" name="TextBox 10"/>
            <p:cNvSpPr txBox="1"/>
            <p:nvPr/>
          </p:nvSpPr>
          <p:spPr>
            <a:xfrm>
              <a:off x="4690795" y="3399885"/>
              <a:ext cx="1172372" cy="646331"/>
            </a:xfrm>
            <a:prstGeom prst="rect">
              <a:avLst/>
            </a:prstGeom>
            <a:solidFill>
              <a:schemeClr val="bg1"/>
            </a:solidFill>
          </p:spPr>
          <p:txBody>
            <a:bodyPr wrap="square" rtlCol="0">
              <a:spAutoFit/>
            </a:bodyPr>
            <a:lstStyle/>
            <a:p>
              <a:pPr algn="ctr"/>
              <a:r>
                <a:rPr lang="en-US" dirty="0" smtClean="0"/>
                <a:t> Sub-Rounded</a:t>
              </a:r>
              <a:endParaRPr lang="en-US" dirty="0"/>
            </a:p>
          </p:txBody>
        </p:sp>
        <p:sp>
          <p:nvSpPr>
            <p:cNvPr id="12" name="TextBox 11"/>
            <p:cNvSpPr txBox="1"/>
            <p:nvPr/>
          </p:nvSpPr>
          <p:spPr>
            <a:xfrm>
              <a:off x="6021649" y="3510175"/>
              <a:ext cx="1185601" cy="369332"/>
            </a:xfrm>
            <a:prstGeom prst="rect">
              <a:avLst/>
            </a:prstGeom>
            <a:solidFill>
              <a:schemeClr val="bg1"/>
            </a:solidFill>
          </p:spPr>
          <p:txBody>
            <a:bodyPr wrap="square" rtlCol="0">
              <a:spAutoFit/>
            </a:bodyPr>
            <a:lstStyle/>
            <a:p>
              <a:pPr algn="ctr"/>
              <a:r>
                <a:rPr lang="en-US" dirty="0" smtClean="0"/>
                <a:t>Rounded</a:t>
              </a:r>
              <a:endParaRPr lang="en-US" dirty="0"/>
            </a:p>
          </p:txBody>
        </p:sp>
        <p:sp>
          <p:nvSpPr>
            <p:cNvPr id="13" name="TextBox 12"/>
            <p:cNvSpPr txBox="1"/>
            <p:nvPr/>
          </p:nvSpPr>
          <p:spPr>
            <a:xfrm>
              <a:off x="7301049" y="3399885"/>
              <a:ext cx="1197367" cy="646331"/>
            </a:xfrm>
            <a:prstGeom prst="rect">
              <a:avLst/>
            </a:prstGeom>
            <a:solidFill>
              <a:schemeClr val="bg1"/>
            </a:solidFill>
          </p:spPr>
          <p:txBody>
            <a:bodyPr wrap="square" rtlCol="0">
              <a:spAutoFit/>
            </a:bodyPr>
            <a:lstStyle/>
            <a:p>
              <a:pPr algn="ctr"/>
              <a:r>
                <a:rPr lang="en-US" dirty="0" smtClean="0"/>
                <a:t>Very</a:t>
              </a:r>
            </a:p>
            <a:p>
              <a:pPr algn="ctr"/>
              <a:r>
                <a:rPr lang="en-US" dirty="0" smtClean="0"/>
                <a:t>Rounded</a:t>
              </a:r>
              <a:endParaRPr lang="en-US" dirty="0"/>
            </a:p>
          </p:txBody>
        </p:sp>
      </p:grpSp>
      <p:sp>
        <p:nvSpPr>
          <p:cNvPr id="15" name="TextBox 14"/>
          <p:cNvSpPr txBox="1"/>
          <p:nvPr/>
        </p:nvSpPr>
        <p:spPr>
          <a:xfrm>
            <a:off x="256972" y="79721"/>
            <a:ext cx="2188294" cy="400110"/>
          </a:xfrm>
          <a:prstGeom prst="rect">
            <a:avLst/>
          </a:prstGeom>
          <a:noFill/>
        </p:spPr>
        <p:txBody>
          <a:bodyPr wrap="none" rtlCol="0">
            <a:spAutoFit/>
          </a:bodyPr>
          <a:lstStyle/>
          <a:p>
            <a:r>
              <a:rPr lang="en-US" sz="2000" dirty="0" smtClean="0"/>
              <a:t>Grain Size Chart</a:t>
            </a:r>
            <a:endParaRPr lang="en-US" sz="2000" dirty="0"/>
          </a:p>
        </p:txBody>
      </p:sp>
      <p:sp>
        <p:nvSpPr>
          <p:cNvPr id="16" name="TextBox 15"/>
          <p:cNvSpPr txBox="1"/>
          <p:nvPr/>
        </p:nvSpPr>
        <p:spPr>
          <a:xfrm>
            <a:off x="56998" y="2922125"/>
            <a:ext cx="2088858" cy="400110"/>
          </a:xfrm>
          <a:prstGeom prst="rect">
            <a:avLst/>
          </a:prstGeom>
          <a:noFill/>
        </p:spPr>
        <p:txBody>
          <a:bodyPr wrap="none" rtlCol="0">
            <a:spAutoFit/>
          </a:bodyPr>
          <a:lstStyle/>
          <a:p>
            <a:r>
              <a:rPr lang="en-US" sz="2000" dirty="0" smtClean="0"/>
              <a:t>Rounding Chart</a:t>
            </a:r>
            <a:endParaRPr lang="en-US" sz="2000" dirty="0"/>
          </a:p>
        </p:txBody>
      </p:sp>
    </p:spTree>
    <p:extLst>
      <p:ext uri="{BB962C8B-B14F-4D97-AF65-F5344CB8AC3E}">
        <p14:creationId xmlns:p14="http://schemas.microsoft.com/office/powerpoint/2010/main" val="128720003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1111" y="361834"/>
            <a:ext cx="1906567" cy="523220"/>
          </a:xfrm>
          <a:prstGeom prst="rect">
            <a:avLst/>
          </a:prstGeom>
          <a:noFill/>
        </p:spPr>
        <p:txBody>
          <a:bodyPr wrap="none" rtlCol="0">
            <a:spAutoFit/>
          </a:bodyPr>
          <a:lstStyle/>
          <a:p>
            <a:r>
              <a:rPr lang="en-US" sz="2800" dirty="0" smtClean="0"/>
              <a:t>Data Table</a:t>
            </a:r>
            <a:endParaRPr lang="en-US" sz="2800" dirty="0"/>
          </a:p>
        </p:txBody>
      </p:sp>
      <p:graphicFrame>
        <p:nvGraphicFramePr>
          <p:cNvPr id="6" name="Table 5"/>
          <p:cNvGraphicFramePr>
            <a:graphicFrameLocks noGrp="1"/>
          </p:cNvGraphicFramePr>
          <p:nvPr>
            <p:extLst>
              <p:ext uri="{D42A27DB-BD31-4B8C-83A1-F6EECF244321}">
                <p14:modId xmlns:p14="http://schemas.microsoft.com/office/powerpoint/2010/main" val="568988073"/>
              </p:ext>
            </p:extLst>
          </p:nvPr>
        </p:nvGraphicFramePr>
        <p:xfrm>
          <a:off x="37629" y="1128890"/>
          <a:ext cx="9068740" cy="4844995"/>
        </p:xfrm>
        <a:graphic>
          <a:graphicData uri="http://schemas.openxmlformats.org/drawingml/2006/table">
            <a:tbl>
              <a:tblPr firstRow="1" bandRow="1">
                <a:tableStyleId>{5C22544A-7EE6-4342-B048-85BDC9FD1C3A}</a:tableStyleId>
              </a:tblPr>
              <a:tblGrid>
                <a:gridCol w="780815"/>
                <a:gridCol w="1279408"/>
                <a:gridCol w="1994370"/>
                <a:gridCol w="1298222"/>
                <a:gridCol w="1255889"/>
                <a:gridCol w="1284111"/>
                <a:gridCol w="1175925"/>
              </a:tblGrid>
              <a:tr h="1429494">
                <a:tc>
                  <a:txBody>
                    <a:bodyPr/>
                    <a:lstStyle/>
                    <a:p>
                      <a:pPr algn="ctr"/>
                      <a:r>
                        <a:rPr lang="en-US" sz="1600" dirty="0" smtClean="0"/>
                        <a:t>Layer</a:t>
                      </a:r>
                      <a:r>
                        <a:rPr lang="en-US" sz="1600" baseline="0" dirty="0" smtClean="0"/>
                        <a:t> ID</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smtClean="0"/>
                        <a:t>Grain Size (mm)</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smtClean="0"/>
                        <a:t>Other characteristics (layers, acid)</a:t>
                      </a:r>
                      <a:endParaRPr lang="en-US" dirty="0"/>
                    </a:p>
                  </a:txBody>
                  <a:tcPr>
                    <a:lnT w="12700" cap="flat" cmpd="sng" algn="ctr">
                      <a:solidFill>
                        <a:scrgbClr r="0" g="0" b="0"/>
                      </a:solidFill>
                      <a:prstDash val="solid"/>
                      <a:round/>
                      <a:headEnd type="none" w="med" len="med"/>
                      <a:tailEnd type="none" w="med" len="med"/>
                    </a:lnT>
                  </a:tcPr>
                </a:tc>
                <a:tc>
                  <a:txBody>
                    <a:bodyPr/>
                    <a:lstStyle/>
                    <a:p>
                      <a:r>
                        <a:rPr lang="en-US" sz="1600" dirty="0" smtClean="0"/>
                        <a:t>Sediment Type</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sz="1600" dirty="0" smtClean="0"/>
                        <a:t>Rounding</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dirty="0" smtClean="0"/>
                        <a:t>Rock</a:t>
                      </a:r>
                      <a:r>
                        <a:rPr lang="en-US" baseline="0" dirty="0" smtClean="0"/>
                        <a:t> Name</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smtClean="0"/>
                        <a:t>Fossils</a:t>
                      </a:r>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959986">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&lt; 0.004</a:t>
                      </a:r>
                      <a:endParaRPr lang="en-US" dirty="0"/>
                    </a:p>
                  </a:txBody>
                  <a:tcPr/>
                </a:tc>
                <a:tc>
                  <a:txBody>
                    <a:bodyPr/>
                    <a:lstStyle/>
                    <a:p>
                      <a:r>
                        <a:rPr lang="en-US" dirty="0" smtClean="0"/>
                        <a:t>Layers, breaks</a:t>
                      </a:r>
                      <a:r>
                        <a:rPr lang="en-US" baseline="0" dirty="0" smtClean="0"/>
                        <a:t> along layers, not dissolve in acid</a:t>
                      </a:r>
                      <a:endParaRPr lang="en-US" dirty="0"/>
                    </a:p>
                  </a:txBody>
                  <a:tcPr/>
                </a:tc>
                <a:tc>
                  <a:txBody>
                    <a:bodyPr/>
                    <a:lstStyle/>
                    <a:p>
                      <a:r>
                        <a:rPr lang="en-US" b="1" dirty="0" smtClean="0"/>
                        <a:t>Clay</a:t>
                      </a:r>
                      <a:endParaRPr lang="en-US" b="1" dirty="0"/>
                    </a:p>
                  </a:txBody>
                  <a:tcPr/>
                </a:tc>
                <a:tc>
                  <a:txBody>
                    <a:bodyPr/>
                    <a:lstStyle/>
                    <a:p>
                      <a:r>
                        <a:rPr lang="en-US" dirty="0" smtClean="0"/>
                        <a:t>--</a:t>
                      </a:r>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3</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4a</a:t>
                      </a:r>
                    </a:p>
                    <a:p>
                      <a:pPr algn="ctr"/>
                      <a:r>
                        <a:rPr lang="en-US" dirty="0" smtClean="0"/>
                        <a:t>4b</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5</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3351707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p:cNvGraphicFramePr>
            <a:graphicFrameLocks noGrp="1"/>
          </p:cNvGraphicFramePr>
          <p:nvPr>
            <p:extLst>
              <p:ext uri="{D42A27DB-BD31-4B8C-83A1-F6EECF244321}">
                <p14:modId xmlns:p14="http://schemas.microsoft.com/office/powerpoint/2010/main" val="1495867867"/>
              </p:ext>
            </p:extLst>
          </p:nvPr>
        </p:nvGraphicFramePr>
        <p:xfrm>
          <a:off x="1146950" y="443538"/>
          <a:ext cx="6811717" cy="5669279"/>
        </p:xfrm>
        <a:graphic>
          <a:graphicData uri="http://schemas.openxmlformats.org/drawingml/2006/table">
            <a:tbl>
              <a:tblPr firstRow="1" bandRow="1">
                <a:tableStyleId>{5C22544A-7EE6-4342-B048-85BDC9FD1C3A}</a:tableStyleId>
              </a:tblPr>
              <a:tblGrid>
                <a:gridCol w="1324822"/>
                <a:gridCol w="1324822"/>
                <a:gridCol w="1324822"/>
                <a:gridCol w="2837251"/>
              </a:tblGrid>
              <a:tr h="319750">
                <a:tc>
                  <a:txBody>
                    <a:bodyPr/>
                    <a:lstStyle/>
                    <a:p>
                      <a:r>
                        <a:rPr lang="en-US" dirty="0" smtClean="0"/>
                        <a:t>Sediment</a:t>
                      </a:r>
                      <a:endParaRPr lang="en-US"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sz="1600" dirty="0" smtClean="0"/>
                        <a:t>Rounding</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dirty="0" smtClean="0"/>
                        <a:t>Other </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smtClean="0"/>
                        <a:t>Rock Name</a:t>
                      </a:r>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559563">
                <a:tc>
                  <a:txBody>
                    <a:bodyPr/>
                    <a:lstStyle/>
                    <a:p>
                      <a:r>
                        <a:rPr lang="en-US" dirty="0" smtClean="0"/>
                        <a:t>Gravel, Pebble,</a:t>
                      </a:r>
                      <a:r>
                        <a:rPr lang="en-US" baseline="0" dirty="0" smtClean="0"/>
                        <a:t> Cobble</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Sub-rounded to Very Rounded</a:t>
                      </a:r>
                      <a:endParaRPr lang="en-US" dirty="0"/>
                    </a:p>
                  </a:txBody>
                  <a:tcPr/>
                </a:tc>
                <a:tc>
                  <a:txBody>
                    <a:bodyPr/>
                    <a:lstStyle/>
                    <a:p>
                      <a:endParaRPr lang="en-US" dirty="0"/>
                    </a:p>
                  </a:txBody>
                  <a:tcPr/>
                </a:tc>
                <a:tc>
                  <a:txBody>
                    <a:bodyPr/>
                    <a:lstStyle/>
                    <a:p>
                      <a:r>
                        <a:rPr lang="en-US" dirty="0" smtClean="0"/>
                        <a:t>Conglomerate</a:t>
                      </a:r>
                      <a:endParaRPr lang="en-US" dirty="0"/>
                    </a:p>
                  </a:txBody>
                  <a:tcPr>
                    <a:lnR w="12700" cap="flat" cmpd="sng" algn="ctr">
                      <a:solidFill>
                        <a:scrgbClr r="0" g="0" b="0"/>
                      </a:solidFill>
                      <a:prstDash val="solid"/>
                      <a:round/>
                      <a:headEnd type="none" w="med" len="med"/>
                      <a:tailEnd type="none" w="med" len="med"/>
                    </a:lnR>
                  </a:tcPr>
                </a:tc>
              </a:tr>
              <a:tr h="5595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Gravel, Pebble,</a:t>
                      </a:r>
                      <a:r>
                        <a:rPr lang="en-US" baseline="0" dirty="0" smtClean="0"/>
                        <a:t> Cobble</a:t>
                      </a:r>
                      <a:endParaRPr lang="en-US" dirty="0" smtClean="0"/>
                    </a:p>
                  </a:txBody>
                  <a:tcPr>
                    <a:lnL w="12700" cap="flat" cmpd="sng" algn="ctr">
                      <a:solidFill>
                        <a:scrgbClr r="0" g="0" b="0"/>
                      </a:solidFill>
                      <a:prstDash val="solid"/>
                      <a:round/>
                      <a:headEnd type="none" w="med" len="med"/>
                      <a:tailEnd type="none" w="med" len="med"/>
                    </a:lnL>
                  </a:tcPr>
                </a:tc>
                <a:tc>
                  <a:txBody>
                    <a:bodyPr/>
                    <a:lstStyle/>
                    <a:p>
                      <a:r>
                        <a:rPr lang="en-US" dirty="0" smtClean="0"/>
                        <a:t>Sub-angular to Very Angular</a:t>
                      </a:r>
                      <a:endParaRPr lang="en-US" dirty="0"/>
                    </a:p>
                  </a:txBody>
                  <a:tcPr/>
                </a:tc>
                <a:tc>
                  <a:txBody>
                    <a:bodyPr/>
                    <a:lstStyle/>
                    <a:p>
                      <a:endParaRPr lang="en-US" dirty="0"/>
                    </a:p>
                  </a:txBody>
                  <a:tcPr/>
                </a:tc>
                <a:tc>
                  <a:txBody>
                    <a:bodyPr/>
                    <a:lstStyle/>
                    <a:p>
                      <a:r>
                        <a:rPr lang="en-US" dirty="0" smtClean="0"/>
                        <a:t>Breccia</a:t>
                      </a:r>
                      <a:endParaRPr lang="en-US" dirty="0"/>
                    </a:p>
                  </a:txBody>
                  <a:tcPr>
                    <a:lnR w="12700" cap="flat" cmpd="sng" algn="ctr">
                      <a:solidFill>
                        <a:scrgbClr r="0" g="0" b="0"/>
                      </a:solidFill>
                      <a:prstDash val="solid"/>
                      <a:round/>
                      <a:headEnd type="none" w="med" len="med"/>
                      <a:tailEnd type="none" w="med" len="med"/>
                    </a:lnR>
                  </a:tcPr>
                </a:tc>
              </a:tr>
              <a:tr h="319750">
                <a:tc>
                  <a:txBody>
                    <a:bodyPr/>
                    <a:lstStyle/>
                    <a:p>
                      <a:r>
                        <a:rPr lang="en-US" dirty="0" smtClean="0"/>
                        <a:t>Sand</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a:t>
                      </a:r>
                      <a:endParaRPr lang="en-US" dirty="0"/>
                    </a:p>
                  </a:txBody>
                  <a:tcPr/>
                </a:tc>
                <a:tc>
                  <a:txBody>
                    <a:bodyPr/>
                    <a:lstStyle/>
                    <a:p>
                      <a:endParaRPr lang="en-US" dirty="0"/>
                    </a:p>
                  </a:txBody>
                  <a:tcPr/>
                </a:tc>
                <a:tc>
                  <a:txBody>
                    <a:bodyPr/>
                    <a:lstStyle/>
                    <a:p>
                      <a:r>
                        <a:rPr lang="en-US" dirty="0" smtClean="0"/>
                        <a:t>Sandstone</a:t>
                      </a:r>
                      <a:endParaRPr lang="en-US" dirty="0"/>
                    </a:p>
                  </a:txBody>
                  <a:tcPr>
                    <a:lnR w="12700" cap="flat" cmpd="sng" algn="ctr">
                      <a:solidFill>
                        <a:scrgbClr r="0" g="0" b="0"/>
                      </a:solidFill>
                      <a:prstDash val="solid"/>
                      <a:round/>
                      <a:headEnd type="none" w="med" len="med"/>
                      <a:tailEnd type="none" w="med" len="med"/>
                    </a:lnR>
                  </a:tcPr>
                </a:tc>
              </a:tr>
              <a:tr h="319750">
                <a:tc>
                  <a:txBody>
                    <a:bodyPr/>
                    <a:lstStyle/>
                    <a:p>
                      <a:r>
                        <a:rPr lang="en-US" dirty="0" smtClean="0"/>
                        <a:t>Silt</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a:t>
                      </a:r>
                      <a:endParaRPr lang="en-US" dirty="0"/>
                    </a:p>
                  </a:txBody>
                  <a:tcPr/>
                </a:tc>
                <a:tc>
                  <a:txBody>
                    <a:bodyPr/>
                    <a:lstStyle/>
                    <a:p>
                      <a:endParaRPr lang="en-US" dirty="0"/>
                    </a:p>
                  </a:txBody>
                  <a:tcPr/>
                </a:tc>
                <a:tc>
                  <a:txBody>
                    <a:bodyPr/>
                    <a:lstStyle/>
                    <a:p>
                      <a:r>
                        <a:rPr lang="en-US" dirty="0" smtClean="0"/>
                        <a:t>Siltstone</a:t>
                      </a:r>
                      <a:endParaRPr lang="en-US" dirty="0"/>
                    </a:p>
                  </a:txBody>
                  <a:tcPr>
                    <a:lnR w="12700" cap="flat" cmpd="sng" algn="ctr">
                      <a:solidFill>
                        <a:scrgbClr r="0" g="0" b="0"/>
                      </a:solidFill>
                      <a:prstDash val="solid"/>
                      <a:round/>
                      <a:headEnd type="none" w="med" len="med"/>
                      <a:tailEnd type="none" w="med" len="med"/>
                    </a:lnR>
                  </a:tcPr>
                </a:tc>
              </a:tr>
              <a:tr h="319750">
                <a:tc>
                  <a:txBody>
                    <a:bodyPr/>
                    <a:lstStyle/>
                    <a:p>
                      <a:r>
                        <a:rPr lang="en-US" dirty="0" smtClean="0"/>
                        <a:t>Clay</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a:t>
                      </a:r>
                      <a:endParaRPr lang="en-US" dirty="0"/>
                    </a:p>
                  </a:txBody>
                  <a:tcPr/>
                </a:tc>
                <a:tc>
                  <a:txBody>
                    <a:bodyPr/>
                    <a:lstStyle/>
                    <a:p>
                      <a:endParaRPr lang="en-US" dirty="0"/>
                    </a:p>
                  </a:txBody>
                  <a:tcPr/>
                </a:tc>
                <a:tc>
                  <a:txBody>
                    <a:bodyPr/>
                    <a:lstStyle/>
                    <a:p>
                      <a:r>
                        <a:rPr lang="en-US" dirty="0" smtClean="0"/>
                        <a:t>Claystone</a:t>
                      </a:r>
                      <a:endParaRPr lang="en-US" dirty="0"/>
                    </a:p>
                  </a:txBody>
                  <a:tcPr>
                    <a:lnR w="12700" cap="flat" cmpd="sng" algn="ctr">
                      <a:solidFill>
                        <a:scrgbClr r="0" g="0" b="0"/>
                      </a:solidFill>
                      <a:prstDash val="solid"/>
                      <a:round/>
                      <a:headEnd type="none" w="med" len="med"/>
                      <a:tailEnd type="none" w="med" len="med"/>
                    </a:lnR>
                  </a:tcPr>
                </a:tc>
              </a:tr>
              <a:tr h="559563">
                <a:tc>
                  <a:txBody>
                    <a:bodyPr/>
                    <a:lstStyle/>
                    <a:p>
                      <a:r>
                        <a:rPr lang="en-US" dirty="0" smtClean="0"/>
                        <a:t>Clay-Silt</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a:t>
                      </a:r>
                      <a:endParaRPr lang="en-US" dirty="0"/>
                    </a:p>
                  </a:txBody>
                  <a:tcPr/>
                </a:tc>
                <a:tc>
                  <a:txBody>
                    <a:bodyPr/>
                    <a:lstStyle/>
                    <a:p>
                      <a:r>
                        <a:rPr lang="en-US" dirty="0" smtClean="0"/>
                        <a:t>Breaks along layers</a:t>
                      </a:r>
                      <a:endParaRPr lang="en-US" dirty="0"/>
                    </a:p>
                  </a:txBody>
                  <a:tcPr/>
                </a:tc>
                <a:tc>
                  <a:txBody>
                    <a:bodyPr/>
                    <a:lstStyle/>
                    <a:p>
                      <a:r>
                        <a:rPr lang="en-US" dirty="0" smtClean="0"/>
                        <a:t>Shale</a:t>
                      </a:r>
                      <a:endParaRPr lang="en-US" dirty="0"/>
                    </a:p>
                  </a:txBody>
                  <a:tcPr>
                    <a:lnR w="12700" cap="flat" cmpd="sng" algn="ctr">
                      <a:solidFill>
                        <a:scrgbClr r="0" g="0" b="0"/>
                      </a:solidFill>
                      <a:prstDash val="solid"/>
                      <a:round/>
                      <a:headEnd type="none" w="med" len="med"/>
                      <a:tailEnd type="none" w="med" len="med"/>
                    </a:lnR>
                  </a:tcPr>
                </a:tc>
              </a:tr>
              <a:tr h="559563">
                <a:tc>
                  <a:txBody>
                    <a:bodyPr/>
                    <a:lstStyle/>
                    <a:p>
                      <a:r>
                        <a:rPr lang="en-US" dirty="0" smtClean="0"/>
                        <a:t>Skeletal/Shell</a:t>
                      </a:r>
                      <a:r>
                        <a:rPr lang="en-US" baseline="0" dirty="0" smtClean="0"/>
                        <a:t> fragments</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r>
                        <a:rPr lang="en-US" dirty="0" smtClean="0"/>
                        <a:t>--</a:t>
                      </a:r>
                      <a:endParaRPr lang="en-US" dirty="0"/>
                    </a:p>
                  </a:txBody>
                  <a:tcPr>
                    <a:lnB w="12700" cap="flat" cmpd="sng" algn="ctr">
                      <a:solidFill>
                        <a:scrgbClr r="0" g="0" b="0"/>
                      </a:solidFill>
                      <a:prstDash val="solid"/>
                      <a:round/>
                      <a:headEnd type="none" w="med" len="med"/>
                      <a:tailEnd type="none" w="med" len="med"/>
                    </a:lnB>
                  </a:tcPr>
                </a:tc>
                <a:tc>
                  <a:txBody>
                    <a:bodyPr/>
                    <a:lstStyle/>
                    <a:p>
                      <a:r>
                        <a:rPr lang="en-US" dirty="0" smtClean="0"/>
                        <a:t>Dissolves with acid</a:t>
                      </a:r>
                      <a:endParaRPr lang="en-US" dirty="0"/>
                    </a:p>
                  </a:txBody>
                  <a:tcPr>
                    <a:lnB w="12700" cap="flat" cmpd="sng" algn="ctr">
                      <a:solidFill>
                        <a:scrgbClr r="0" g="0" b="0"/>
                      </a:solidFill>
                      <a:prstDash val="solid"/>
                      <a:round/>
                      <a:headEnd type="none" w="med" len="med"/>
                      <a:tailEnd type="none" w="med" len="med"/>
                    </a:lnB>
                  </a:tcPr>
                </a:tc>
                <a:tc>
                  <a:txBody>
                    <a:bodyPr/>
                    <a:lstStyle/>
                    <a:p>
                      <a:r>
                        <a:rPr lang="en-US" dirty="0" smtClean="0"/>
                        <a:t>Limestone</a:t>
                      </a:r>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7726330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1111" y="361834"/>
            <a:ext cx="1906567" cy="523220"/>
          </a:xfrm>
          <a:prstGeom prst="rect">
            <a:avLst/>
          </a:prstGeom>
          <a:noFill/>
        </p:spPr>
        <p:txBody>
          <a:bodyPr wrap="none" rtlCol="0">
            <a:spAutoFit/>
          </a:bodyPr>
          <a:lstStyle/>
          <a:p>
            <a:r>
              <a:rPr lang="en-US" sz="2800" dirty="0" smtClean="0"/>
              <a:t>Data Table</a:t>
            </a:r>
            <a:endParaRPr lang="en-US" sz="2800" dirty="0"/>
          </a:p>
        </p:txBody>
      </p:sp>
      <p:graphicFrame>
        <p:nvGraphicFramePr>
          <p:cNvPr id="7" name="Table 6"/>
          <p:cNvGraphicFramePr>
            <a:graphicFrameLocks noGrp="1"/>
          </p:cNvGraphicFramePr>
          <p:nvPr>
            <p:extLst>
              <p:ext uri="{D42A27DB-BD31-4B8C-83A1-F6EECF244321}">
                <p14:modId xmlns:p14="http://schemas.microsoft.com/office/powerpoint/2010/main" val="2601871556"/>
              </p:ext>
            </p:extLst>
          </p:nvPr>
        </p:nvGraphicFramePr>
        <p:xfrm>
          <a:off x="37629" y="1128890"/>
          <a:ext cx="9068740" cy="4844995"/>
        </p:xfrm>
        <a:graphic>
          <a:graphicData uri="http://schemas.openxmlformats.org/drawingml/2006/table">
            <a:tbl>
              <a:tblPr firstRow="1" bandRow="1">
                <a:tableStyleId>{5C22544A-7EE6-4342-B048-85BDC9FD1C3A}</a:tableStyleId>
              </a:tblPr>
              <a:tblGrid>
                <a:gridCol w="780815"/>
                <a:gridCol w="1279408"/>
                <a:gridCol w="1994370"/>
                <a:gridCol w="1298222"/>
                <a:gridCol w="1270000"/>
                <a:gridCol w="1270000"/>
                <a:gridCol w="1175925"/>
              </a:tblGrid>
              <a:tr h="1429494">
                <a:tc>
                  <a:txBody>
                    <a:bodyPr/>
                    <a:lstStyle/>
                    <a:p>
                      <a:pPr algn="ctr"/>
                      <a:r>
                        <a:rPr lang="en-US" sz="1600" dirty="0" smtClean="0"/>
                        <a:t>Layer</a:t>
                      </a:r>
                      <a:r>
                        <a:rPr lang="en-US" sz="1600" baseline="0" dirty="0" smtClean="0"/>
                        <a:t> ID</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smtClean="0"/>
                        <a:t>Grain Size (mm)</a:t>
                      </a:r>
                      <a:endParaRPr lang="en-US" dirty="0"/>
                    </a:p>
                  </a:txBody>
                  <a:tcPr>
                    <a:lnT w="12700" cap="flat" cmpd="sng" algn="ctr">
                      <a:solidFill>
                        <a:scrgbClr r="0" g="0" b="0"/>
                      </a:solidFill>
                      <a:prstDash val="solid"/>
                      <a:round/>
                      <a:headEnd type="none" w="med" len="med"/>
                      <a:tailEnd type="none" w="med" len="med"/>
                    </a:lnT>
                  </a:tcPr>
                </a:tc>
                <a:tc>
                  <a:txBody>
                    <a:bodyPr/>
                    <a:lstStyle/>
                    <a:p>
                      <a:r>
                        <a:rPr lang="en-US" sz="1600" dirty="0" smtClean="0"/>
                        <a:t>Other characteristics (layers, acid)</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sz="1600" dirty="0" smtClean="0"/>
                        <a:t>Sediment Type</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sz="1600" dirty="0" smtClean="0"/>
                        <a:t>Rounding</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dirty="0" smtClean="0"/>
                        <a:t>Rock</a:t>
                      </a:r>
                      <a:r>
                        <a:rPr lang="en-US" baseline="0" dirty="0" smtClean="0"/>
                        <a:t> Name</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smtClean="0"/>
                        <a:t>Fossils</a:t>
                      </a:r>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959986">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&lt; 0.004</a:t>
                      </a:r>
                      <a:endParaRPr lang="en-US" dirty="0"/>
                    </a:p>
                  </a:txBody>
                  <a:tcPr/>
                </a:tc>
                <a:tc>
                  <a:txBody>
                    <a:bodyPr/>
                    <a:lstStyle/>
                    <a:p>
                      <a:r>
                        <a:rPr lang="en-US" dirty="0" smtClean="0"/>
                        <a:t>Layers, breaks</a:t>
                      </a:r>
                      <a:r>
                        <a:rPr lang="en-US" baseline="0" dirty="0" smtClean="0"/>
                        <a:t> along layers, not dissolve in acid</a:t>
                      </a:r>
                      <a:endParaRPr lang="en-US" dirty="0"/>
                    </a:p>
                  </a:txBody>
                  <a:tcPr/>
                </a:tc>
                <a:tc>
                  <a:txBody>
                    <a:bodyPr/>
                    <a:lstStyle/>
                    <a:p>
                      <a:r>
                        <a:rPr lang="en-US" dirty="0" smtClean="0"/>
                        <a:t>Clay</a:t>
                      </a:r>
                      <a:endParaRPr lang="en-US" dirty="0"/>
                    </a:p>
                  </a:txBody>
                  <a:tcPr/>
                </a:tc>
                <a:tc>
                  <a:txBody>
                    <a:bodyPr/>
                    <a:lstStyle/>
                    <a:p>
                      <a:r>
                        <a:rPr lang="en-US" dirty="0" smtClean="0"/>
                        <a:t>--</a:t>
                      </a:r>
                      <a:endParaRPr lang="en-US" dirty="0"/>
                    </a:p>
                  </a:txBody>
                  <a:tcPr/>
                </a:tc>
                <a:tc>
                  <a:txBody>
                    <a:bodyPr/>
                    <a:lstStyle/>
                    <a:p>
                      <a:r>
                        <a:rPr lang="en-US" b="1" dirty="0" smtClean="0"/>
                        <a:t>Shale</a:t>
                      </a:r>
                      <a:endParaRPr lang="en-US" b="1"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3</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4a</a:t>
                      </a:r>
                    </a:p>
                    <a:p>
                      <a:pPr algn="ctr"/>
                      <a:r>
                        <a:rPr lang="en-US" dirty="0" smtClean="0"/>
                        <a:t>4b</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605145">
                <a:tc>
                  <a:txBody>
                    <a:bodyPr/>
                    <a:lstStyle/>
                    <a:p>
                      <a:pPr algn="ctr"/>
                      <a:r>
                        <a:rPr lang="en-US" dirty="0" smtClean="0"/>
                        <a:t>5</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7429047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69334" y="1176863"/>
            <a:ext cx="3764188" cy="2486378"/>
          </a:xfrm>
          <a:prstGeom prst="rect">
            <a:avLst/>
          </a:prstGeom>
        </p:spPr>
      </p:pic>
      <p:pic>
        <p:nvPicPr>
          <p:cNvPr id="5" name="Picture 4"/>
          <p:cNvPicPr>
            <a:picLocks noChangeAspect="1"/>
          </p:cNvPicPr>
          <p:nvPr/>
        </p:nvPicPr>
        <p:blipFill>
          <a:blip r:embed="rId4"/>
          <a:stretch>
            <a:fillRect/>
          </a:stretch>
        </p:blipFill>
        <p:spPr>
          <a:xfrm>
            <a:off x="169334" y="3931351"/>
            <a:ext cx="3613431" cy="2636330"/>
          </a:xfrm>
          <a:prstGeom prst="rect">
            <a:avLst/>
          </a:prstGeom>
        </p:spPr>
      </p:pic>
      <p:pic>
        <p:nvPicPr>
          <p:cNvPr id="7" name="Picture 6"/>
          <p:cNvPicPr>
            <a:picLocks noChangeAspect="1"/>
          </p:cNvPicPr>
          <p:nvPr/>
        </p:nvPicPr>
        <p:blipFill>
          <a:blip r:embed="rId5"/>
          <a:stretch>
            <a:fillRect/>
          </a:stretch>
        </p:blipFill>
        <p:spPr>
          <a:xfrm>
            <a:off x="4234744" y="697089"/>
            <a:ext cx="4851400" cy="3098800"/>
          </a:xfrm>
          <a:prstGeom prst="rect">
            <a:avLst/>
          </a:prstGeom>
        </p:spPr>
      </p:pic>
      <p:sp>
        <p:nvSpPr>
          <p:cNvPr id="8" name="TextBox 7"/>
          <p:cNvSpPr txBox="1"/>
          <p:nvPr/>
        </p:nvSpPr>
        <p:spPr>
          <a:xfrm>
            <a:off x="4275671" y="327757"/>
            <a:ext cx="4549856" cy="369332"/>
          </a:xfrm>
          <a:prstGeom prst="rect">
            <a:avLst/>
          </a:prstGeom>
          <a:noFill/>
        </p:spPr>
        <p:txBody>
          <a:bodyPr wrap="none" rtlCol="0">
            <a:spAutoFit/>
          </a:bodyPr>
          <a:lstStyle/>
          <a:p>
            <a:r>
              <a:rPr lang="en-US" dirty="0" smtClean="0"/>
              <a:t>Jaw bone from octopus/squid type animal</a:t>
            </a:r>
            <a:endParaRPr lang="en-US" dirty="0"/>
          </a:p>
        </p:txBody>
      </p:sp>
      <p:sp>
        <p:nvSpPr>
          <p:cNvPr id="9" name="TextBox 8"/>
          <p:cNvSpPr txBox="1"/>
          <p:nvPr/>
        </p:nvSpPr>
        <p:spPr>
          <a:xfrm>
            <a:off x="169334" y="715198"/>
            <a:ext cx="3993445" cy="369332"/>
          </a:xfrm>
          <a:prstGeom prst="rect">
            <a:avLst/>
          </a:prstGeom>
          <a:noFill/>
        </p:spPr>
        <p:txBody>
          <a:bodyPr wrap="square" rtlCol="0">
            <a:spAutoFit/>
          </a:bodyPr>
          <a:lstStyle/>
          <a:p>
            <a:r>
              <a:rPr lang="en-US" dirty="0" smtClean="0"/>
              <a:t>Shells from snails (Molluscs)</a:t>
            </a:r>
            <a:endParaRPr lang="en-US" dirty="0"/>
          </a:p>
        </p:txBody>
      </p:sp>
      <p:pic>
        <p:nvPicPr>
          <p:cNvPr id="10" name="Picture 9"/>
          <p:cNvPicPr>
            <a:picLocks noChangeAspect="1"/>
          </p:cNvPicPr>
          <p:nvPr/>
        </p:nvPicPr>
        <p:blipFill>
          <a:blip r:embed="rId6"/>
          <a:stretch>
            <a:fillRect/>
          </a:stretch>
        </p:blipFill>
        <p:spPr>
          <a:xfrm>
            <a:off x="5084701" y="4106704"/>
            <a:ext cx="3118490" cy="2460977"/>
          </a:xfrm>
          <a:prstGeom prst="rect">
            <a:avLst/>
          </a:prstGeom>
        </p:spPr>
      </p:pic>
      <p:sp>
        <p:nvSpPr>
          <p:cNvPr id="11" name="TextBox 10"/>
          <p:cNvSpPr txBox="1"/>
          <p:nvPr/>
        </p:nvSpPr>
        <p:spPr>
          <a:xfrm>
            <a:off x="5467048" y="3737372"/>
            <a:ext cx="2219666" cy="369332"/>
          </a:xfrm>
          <a:prstGeom prst="rect">
            <a:avLst/>
          </a:prstGeom>
          <a:noFill/>
        </p:spPr>
        <p:txBody>
          <a:bodyPr wrap="none" rtlCol="0">
            <a:spAutoFit/>
          </a:bodyPr>
          <a:lstStyle/>
          <a:p>
            <a:r>
              <a:rPr lang="en-US" dirty="0" smtClean="0"/>
              <a:t>Shark and ray teeth</a:t>
            </a:r>
            <a:endParaRPr lang="en-US" dirty="0"/>
          </a:p>
        </p:txBody>
      </p:sp>
      <p:sp>
        <p:nvSpPr>
          <p:cNvPr id="2" name="TextBox 1"/>
          <p:cNvSpPr txBox="1"/>
          <p:nvPr/>
        </p:nvSpPr>
        <p:spPr>
          <a:xfrm>
            <a:off x="42333" y="173869"/>
            <a:ext cx="1638489" cy="523220"/>
          </a:xfrm>
          <a:prstGeom prst="rect">
            <a:avLst/>
          </a:prstGeom>
          <a:noFill/>
        </p:spPr>
        <p:txBody>
          <a:bodyPr wrap="none" rtlCol="0">
            <a:spAutoFit/>
          </a:bodyPr>
          <a:lstStyle/>
          <a:p>
            <a:r>
              <a:rPr lang="en-US" sz="2800" dirty="0" smtClean="0"/>
              <a:t>1. Fossils</a:t>
            </a:r>
            <a:endParaRPr lang="en-US" sz="2800" dirty="0"/>
          </a:p>
        </p:txBody>
      </p:sp>
    </p:spTree>
    <p:extLst>
      <p:ext uri="{BB962C8B-B14F-4D97-AF65-F5344CB8AC3E}">
        <p14:creationId xmlns:p14="http://schemas.microsoft.com/office/powerpoint/2010/main" val="410034633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1111" y="361834"/>
            <a:ext cx="1906567" cy="523220"/>
          </a:xfrm>
          <a:prstGeom prst="rect">
            <a:avLst/>
          </a:prstGeom>
          <a:noFill/>
        </p:spPr>
        <p:txBody>
          <a:bodyPr wrap="none" rtlCol="0">
            <a:spAutoFit/>
          </a:bodyPr>
          <a:lstStyle/>
          <a:p>
            <a:r>
              <a:rPr lang="en-US" sz="2800" dirty="0" smtClean="0"/>
              <a:t>Data Table</a:t>
            </a:r>
            <a:endParaRPr lang="en-US" sz="2800" dirty="0"/>
          </a:p>
        </p:txBody>
      </p:sp>
      <p:graphicFrame>
        <p:nvGraphicFramePr>
          <p:cNvPr id="6" name="Table 5"/>
          <p:cNvGraphicFramePr>
            <a:graphicFrameLocks noGrp="1"/>
          </p:cNvGraphicFramePr>
          <p:nvPr>
            <p:extLst>
              <p:ext uri="{D42A27DB-BD31-4B8C-83A1-F6EECF244321}">
                <p14:modId xmlns:p14="http://schemas.microsoft.com/office/powerpoint/2010/main" val="897664433"/>
              </p:ext>
            </p:extLst>
          </p:nvPr>
        </p:nvGraphicFramePr>
        <p:xfrm>
          <a:off x="141111" y="992834"/>
          <a:ext cx="8955853" cy="5681651"/>
        </p:xfrm>
        <a:graphic>
          <a:graphicData uri="http://schemas.openxmlformats.org/drawingml/2006/table">
            <a:tbl>
              <a:tblPr firstRow="1" bandRow="1">
                <a:tableStyleId>{5C22544A-7EE6-4342-B048-85BDC9FD1C3A}</a:tableStyleId>
              </a:tblPr>
              <a:tblGrid>
                <a:gridCol w="809037"/>
                <a:gridCol w="1225540"/>
                <a:gridCol w="1969545"/>
                <a:gridCol w="1259323"/>
                <a:gridCol w="1270000"/>
                <a:gridCol w="1261120"/>
                <a:gridCol w="1161288"/>
              </a:tblGrid>
              <a:tr h="907463">
                <a:tc>
                  <a:txBody>
                    <a:bodyPr/>
                    <a:lstStyle/>
                    <a:p>
                      <a:pPr algn="ctr"/>
                      <a:r>
                        <a:rPr lang="en-US" sz="1600" dirty="0" smtClean="0"/>
                        <a:t>Layer</a:t>
                      </a:r>
                      <a:r>
                        <a:rPr lang="en-US" sz="1600" baseline="0" dirty="0" smtClean="0"/>
                        <a:t> ID</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dirty="0" smtClean="0"/>
                        <a:t>Grain Size (mm)</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smtClean="0"/>
                        <a:t>Other characteristics (layers, acid)</a:t>
                      </a:r>
                      <a:endParaRPr lang="en-US" dirty="0"/>
                    </a:p>
                  </a:txBody>
                  <a:tcPr>
                    <a:lnT w="12700" cap="flat" cmpd="sng" algn="ctr">
                      <a:solidFill>
                        <a:scrgbClr r="0" g="0" b="0"/>
                      </a:solidFill>
                      <a:prstDash val="solid"/>
                      <a:round/>
                      <a:headEnd type="none" w="med" len="med"/>
                      <a:tailEnd type="none" w="med" len="med"/>
                    </a:lnT>
                  </a:tcPr>
                </a:tc>
                <a:tc>
                  <a:txBody>
                    <a:bodyPr/>
                    <a:lstStyle/>
                    <a:p>
                      <a:r>
                        <a:rPr lang="en-US" sz="1600" dirty="0" smtClean="0"/>
                        <a:t>Sediment Type</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sz="1600" dirty="0" smtClean="0"/>
                        <a:t>Rounding</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dirty="0" smtClean="0"/>
                        <a:t>Rock</a:t>
                      </a:r>
                      <a:r>
                        <a:rPr lang="en-US" baseline="0" dirty="0" smtClean="0"/>
                        <a:t> Name</a:t>
                      </a:r>
                      <a:endParaRPr lang="en-US" dirty="0"/>
                    </a:p>
                  </a:txBody>
                  <a:tcPr>
                    <a:lnT w="12700" cap="flat" cmpd="sng" algn="ctr">
                      <a:solidFill>
                        <a:scrgbClr r="0" g="0" b="0"/>
                      </a:solidFill>
                      <a:prstDash val="solid"/>
                      <a:round/>
                      <a:headEnd type="none" w="med" len="med"/>
                      <a:tailEnd type="none" w="med" len="med"/>
                    </a:lnT>
                  </a:tcPr>
                </a:tc>
                <a:tc>
                  <a:txBody>
                    <a:bodyPr/>
                    <a:lstStyle/>
                    <a:p>
                      <a:r>
                        <a:rPr lang="en-US" dirty="0" smtClean="0"/>
                        <a:t>Fossils</a:t>
                      </a:r>
                      <a:endParaRPr lang="en-US"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2053285">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tcPr>
                </a:tc>
                <a:tc>
                  <a:txBody>
                    <a:bodyPr/>
                    <a:lstStyle/>
                    <a:p>
                      <a:r>
                        <a:rPr lang="en-US" dirty="0" smtClean="0"/>
                        <a:t>&lt; 0.004</a:t>
                      </a:r>
                      <a:endParaRPr lang="en-US" dirty="0"/>
                    </a:p>
                  </a:txBody>
                  <a:tcPr/>
                </a:tc>
                <a:tc>
                  <a:txBody>
                    <a:bodyPr/>
                    <a:lstStyle/>
                    <a:p>
                      <a:r>
                        <a:rPr lang="en-US" dirty="0" smtClean="0"/>
                        <a:t>Layers, breaks</a:t>
                      </a:r>
                      <a:r>
                        <a:rPr lang="en-US" baseline="0" dirty="0" smtClean="0"/>
                        <a:t> along layers, not dissolve in acid</a:t>
                      </a:r>
                      <a:endParaRPr lang="en-US" dirty="0"/>
                    </a:p>
                  </a:txBody>
                  <a:tcPr/>
                </a:tc>
                <a:tc>
                  <a:txBody>
                    <a:bodyPr/>
                    <a:lstStyle/>
                    <a:p>
                      <a:r>
                        <a:rPr lang="en-US" dirty="0" smtClean="0"/>
                        <a:t>Clay</a:t>
                      </a:r>
                      <a:endParaRPr lang="en-US" dirty="0"/>
                    </a:p>
                  </a:txBody>
                  <a:tcPr/>
                </a:tc>
                <a:tc>
                  <a:txBody>
                    <a:bodyPr/>
                    <a:lstStyle/>
                    <a:p>
                      <a:r>
                        <a:rPr lang="en-US" dirty="0" smtClean="0"/>
                        <a:t>--</a:t>
                      </a:r>
                      <a:endParaRPr lang="en-US" dirty="0"/>
                    </a:p>
                  </a:txBody>
                  <a:tcPr/>
                </a:tc>
                <a:tc>
                  <a:txBody>
                    <a:bodyPr/>
                    <a:lstStyle/>
                    <a:p>
                      <a:r>
                        <a:rPr lang="en-US" dirty="0" smtClean="0"/>
                        <a:t>Shale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Snail shells, octopus</a:t>
                      </a:r>
                      <a:r>
                        <a:rPr lang="en-US" b="1" baseline="0" dirty="0" smtClean="0"/>
                        <a:t> jaw bone, shark and ray teeth</a:t>
                      </a:r>
                      <a:endParaRPr lang="en-US" b="1" dirty="0" smtClean="0"/>
                    </a:p>
                    <a:p>
                      <a:endParaRPr lang="en-US" dirty="0"/>
                    </a:p>
                  </a:txBody>
                  <a:tcPr>
                    <a:lnR w="12700" cap="flat" cmpd="sng" algn="ctr">
                      <a:solidFill>
                        <a:scrgbClr r="0" g="0" b="0"/>
                      </a:solidFill>
                      <a:prstDash val="solid"/>
                      <a:round/>
                      <a:headEnd type="none" w="med" len="med"/>
                      <a:tailEnd type="none" w="med" len="med"/>
                    </a:lnR>
                  </a:tcPr>
                </a:tc>
              </a:tr>
              <a:tr h="522284">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522284">
                <a:tc>
                  <a:txBody>
                    <a:bodyPr/>
                    <a:lstStyle/>
                    <a:p>
                      <a:pPr algn="ctr"/>
                      <a:r>
                        <a:rPr lang="en-US" dirty="0" smtClean="0"/>
                        <a:t>3</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522284">
                <a:tc>
                  <a:txBody>
                    <a:bodyPr/>
                    <a:lstStyle/>
                    <a:p>
                      <a:pPr algn="ctr"/>
                      <a:r>
                        <a:rPr lang="en-US" dirty="0" smtClean="0"/>
                        <a:t>4a</a:t>
                      </a:r>
                    </a:p>
                    <a:p>
                      <a:pPr algn="ctr"/>
                      <a:r>
                        <a:rPr lang="en-US" dirty="0" smtClean="0"/>
                        <a:t>4b</a:t>
                      </a:r>
                      <a:endParaRPr lang="en-US" dirty="0"/>
                    </a:p>
                  </a:txBody>
                  <a:tcPr>
                    <a:lnL w="12700" cap="flat" cmpd="sng" algn="ctr">
                      <a:solidFill>
                        <a:scrgbClr r="0" g="0" b="0"/>
                      </a:solidFill>
                      <a:prstDash val="solid"/>
                      <a:round/>
                      <a:headEnd type="none" w="med" len="med"/>
                      <a:tailEnd type="none" w="med" len="med"/>
                    </a:lnL>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lnR w="12700" cap="flat" cmpd="sng" algn="ctr">
                      <a:solidFill>
                        <a:scrgbClr r="0" g="0" b="0"/>
                      </a:solidFill>
                      <a:prstDash val="solid"/>
                      <a:round/>
                      <a:headEnd type="none" w="med" len="med"/>
                      <a:tailEnd type="none" w="med" len="med"/>
                    </a:lnR>
                  </a:tcPr>
                </a:tc>
              </a:tr>
              <a:tr h="522284">
                <a:tc>
                  <a:txBody>
                    <a:bodyPr/>
                    <a:lstStyle/>
                    <a:p>
                      <a:pPr algn="ctr"/>
                      <a:r>
                        <a:rPr lang="en-US" dirty="0" smtClean="0"/>
                        <a:t>5</a:t>
                      </a:r>
                      <a:endParaRPr lang="en-US"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B w="12700" cap="flat" cmpd="sng" algn="ctr">
                      <a:solidFill>
                        <a:scrgbClr r="0" g="0" b="0"/>
                      </a:solidFill>
                      <a:prstDash val="solid"/>
                      <a:round/>
                      <a:headEnd type="none" w="med" len="med"/>
                      <a:tailEnd type="none" w="med" len="med"/>
                    </a:lnB>
                  </a:tcPr>
                </a:tc>
                <a:tc>
                  <a:txBody>
                    <a:bodyPr/>
                    <a:lstStyle/>
                    <a:p>
                      <a:endParaRPr lang="en-US"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6049614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57666248"/>
              </p:ext>
            </p:extLst>
          </p:nvPr>
        </p:nvGraphicFramePr>
        <p:xfrm>
          <a:off x="56444" y="338667"/>
          <a:ext cx="8988775" cy="6307406"/>
        </p:xfrm>
        <a:graphic>
          <a:graphicData uri="http://schemas.openxmlformats.org/drawingml/2006/table">
            <a:tbl>
              <a:tblPr firstRow="1" bandRow="1">
                <a:tableStyleId>{5C22544A-7EE6-4342-B048-85BDC9FD1C3A}</a:tableStyleId>
              </a:tblPr>
              <a:tblGrid>
                <a:gridCol w="747886"/>
                <a:gridCol w="1368778"/>
                <a:gridCol w="1679222"/>
                <a:gridCol w="1213556"/>
                <a:gridCol w="1128889"/>
                <a:gridCol w="1524000"/>
                <a:gridCol w="1326444"/>
              </a:tblGrid>
              <a:tr h="797820">
                <a:tc>
                  <a:txBody>
                    <a:bodyPr/>
                    <a:lstStyle/>
                    <a:p>
                      <a:r>
                        <a:rPr lang="en-US" sz="1600" dirty="0" smtClean="0"/>
                        <a:t>Layer</a:t>
                      </a:r>
                      <a:r>
                        <a:rPr lang="en-US" sz="1600" baseline="0" dirty="0" smtClean="0"/>
                        <a:t> ID</a:t>
                      </a:r>
                      <a:endParaRPr lang="en-US" sz="16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c>
                  <a:txBody>
                    <a:bodyPr/>
                    <a:lstStyle/>
                    <a:p>
                      <a:r>
                        <a:rPr lang="en-US" sz="1600" dirty="0" smtClean="0"/>
                        <a:t>Grain Size (mm)</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sz="1600" dirty="0" smtClean="0"/>
                        <a:t>Other characteristics</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sz="1600" dirty="0" smtClean="0"/>
                        <a:t>Sediment Type</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sz="1600" dirty="0" smtClean="0"/>
                        <a:t>Rounding</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sz="1600" dirty="0" smtClean="0"/>
                        <a:t>Rock</a:t>
                      </a:r>
                      <a:r>
                        <a:rPr lang="en-US" sz="1600" baseline="0" dirty="0" smtClean="0"/>
                        <a:t> Name</a:t>
                      </a:r>
                      <a:endParaRPr lang="en-US" sz="1600" dirty="0"/>
                    </a:p>
                  </a:txBody>
                  <a:tcPr>
                    <a:lnT w="12700" cap="flat" cmpd="sng" algn="ctr">
                      <a:solidFill>
                        <a:scrgbClr r="0" g="0" b="0"/>
                      </a:solidFill>
                      <a:prstDash val="solid"/>
                      <a:round/>
                      <a:headEnd type="none" w="med" len="med"/>
                      <a:tailEnd type="none" w="med" len="med"/>
                    </a:lnT>
                  </a:tcPr>
                </a:tc>
                <a:tc>
                  <a:txBody>
                    <a:bodyPr/>
                    <a:lstStyle/>
                    <a:p>
                      <a:r>
                        <a:rPr lang="en-US" sz="1600" dirty="0" smtClean="0"/>
                        <a:t>Fossils</a:t>
                      </a:r>
                      <a:endParaRPr lang="en-US" sz="16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r>
              <a:tr h="1276513">
                <a:tc>
                  <a:txBody>
                    <a:bodyPr/>
                    <a:lstStyle/>
                    <a:p>
                      <a:pPr algn="ctr"/>
                      <a:r>
                        <a:rPr lang="en-US" sz="1600" dirty="0" smtClean="0"/>
                        <a:t>1</a:t>
                      </a:r>
                      <a:endParaRPr lang="en-US" sz="1600" dirty="0"/>
                    </a:p>
                  </a:txBody>
                  <a:tcPr>
                    <a:lnL w="12700" cap="flat" cmpd="sng" algn="ctr">
                      <a:solidFill>
                        <a:scrgbClr r="0" g="0" b="0"/>
                      </a:solidFill>
                      <a:prstDash val="solid"/>
                      <a:round/>
                      <a:headEnd type="none" w="med" len="med"/>
                      <a:tailEnd type="none" w="med" len="med"/>
                    </a:lnL>
                  </a:tcPr>
                </a:tc>
                <a:tc>
                  <a:txBody>
                    <a:bodyPr/>
                    <a:lstStyle/>
                    <a:p>
                      <a:r>
                        <a:rPr lang="en-US" sz="1600" dirty="0" smtClean="0"/>
                        <a:t>&lt;0.004</a:t>
                      </a:r>
                      <a:endParaRPr lang="en-US" sz="1600" dirty="0"/>
                    </a:p>
                  </a:txBody>
                  <a:tcPr/>
                </a:tc>
                <a:tc>
                  <a:txBody>
                    <a:bodyPr/>
                    <a:lstStyle/>
                    <a:p>
                      <a:r>
                        <a:rPr lang="en-US" sz="1600" dirty="0" smtClean="0"/>
                        <a:t>Layers,</a:t>
                      </a:r>
                    </a:p>
                    <a:p>
                      <a:r>
                        <a:rPr lang="en-US" sz="1600" dirty="0" smtClean="0"/>
                        <a:t>Doesn’t dissolve with acid</a:t>
                      </a:r>
                      <a:endParaRPr lang="en-US" sz="1600" dirty="0"/>
                    </a:p>
                  </a:txBody>
                  <a:tcPr/>
                </a:tc>
                <a:tc>
                  <a:txBody>
                    <a:bodyPr/>
                    <a:lstStyle/>
                    <a:p>
                      <a:r>
                        <a:rPr lang="en-US" sz="1600" dirty="0" smtClean="0"/>
                        <a:t>Clay</a:t>
                      </a:r>
                      <a:endParaRPr lang="en-US" sz="1600" dirty="0"/>
                    </a:p>
                  </a:txBody>
                  <a:tcPr/>
                </a:tc>
                <a:tc>
                  <a:txBody>
                    <a:bodyPr/>
                    <a:lstStyle/>
                    <a:p>
                      <a:r>
                        <a:rPr lang="en-US" sz="1600" dirty="0" smtClean="0"/>
                        <a:t>--</a:t>
                      </a:r>
                      <a:endParaRPr lang="en-US" sz="1600" dirty="0"/>
                    </a:p>
                  </a:txBody>
                  <a:tcPr/>
                </a:tc>
                <a:tc>
                  <a:txBody>
                    <a:bodyPr/>
                    <a:lstStyle/>
                    <a:p>
                      <a:r>
                        <a:rPr lang="en-US" sz="1600" dirty="0" smtClean="0"/>
                        <a:t>Shale</a:t>
                      </a:r>
                      <a:endParaRPr lang="en-US" sz="1600" dirty="0"/>
                    </a:p>
                  </a:txBody>
                  <a:tcPr/>
                </a:tc>
                <a:tc>
                  <a:txBody>
                    <a:bodyPr/>
                    <a:lstStyle/>
                    <a:p>
                      <a:r>
                        <a:rPr lang="en-US" sz="1600" dirty="0" smtClean="0"/>
                        <a:t>Molluscs, shark</a:t>
                      </a:r>
                      <a:r>
                        <a:rPr lang="en-US" sz="1600" baseline="0" dirty="0" smtClean="0"/>
                        <a:t> teeth, octopus bones</a:t>
                      </a:r>
                      <a:endParaRPr lang="en-US" sz="1600" dirty="0"/>
                    </a:p>
                  </a:txBody>
                  <a:tcPr>
                    <a:lnR w="12700" cap="flat" cmpd="sng" algn="ctr">
                      <a:solidFill>
                        <a:scrgbClr r="0" g="0" b="0"/>
                      </a:solidFill>
                      <a:prstDash val="solid"/>
                      <a:round/>
                      <a:headEnd type="none" w="med" len="med"/>
                      <a:tailEnd type="none" w="med" len="med"/>
                    </a:lnR>
                  </a:tcPr>
                </a:tc>
              </a:tr>
              <a:tr h="1276513">
                <a:tc>
                  <a:txBody>
                    <a:bodyPr/>
                    <a:lstStyle/>
                    <a:p>
                      <a:pPr algn="ctr"/>
                      <a:r>
                        <a:rPr lang="en-US" sz="1600" dirty="0" smtClean="0"/>
                        <a:t>2</a:t>
                      </a:r>
                      <a:endParaRPr lang="en-US" sz="1600" dirty="0"/>
                    </a:p>
                  </a:txBody>
                  <a:tcPr>
                    <a:lnL w="12700" cap="flat" cmpd="sng" algn="ctr">
                      <a:solidFill>
                        <a:scrgbClr r="0" g="0" b="0"/>
                      </a:solidFill>
                      <a:prstDash val="solid"/>
                      <a:round/>
                      <a:headEnd type="none" w="med" len="med"/>
                      <a:tailEnd type="none" w="med" len="med"/>
                    </a:lnL>
                  </a:tcPr>
                </a:tc>
                <a:tc>
                  <a:txBody>
                    <a:bodyPr/>
                    <a:lstStyle/>
                    <a:p>
                      <a:r>
                        <a:rPr lang="en-US" sz="1600" dirty="0" smtClean="0"/>
                        <a:t>4.0- &gt;256.0</a:t>
                      </a:r>
                      <a:endParaRPr lang="en-US" sz="1600" dirty="0"/>
                    </a:p>
                  </a:txBody>
                  <a:tcPr/>
                </a:tc>
                <a:tc>
                  <a:txBody>
                    <a:bodyPr/>
                    <a:lstStyle/>
                    <a:p>
                      <a:r>
                        <a:rPr lang="en-US" sz="1600" dirty="0" smtClean="0"/>
                        <a:t>Doesn’t dissolve with acid</a:t>
                      </a:r>
                      <a:endParaRPr lang="en-US" sz="1600" dirty="0"/>
                    </a:p>
                  </a:txBody>
                  <a:tcPr/>
                </a:tc>
                <a:tc>
                  <a:txBody>
                    <a:bodyPr/>
                    <a:lstStyle/>
                    <a:p>
                      <a:r>
                        <a:rPr lang="en-US" sz="1600" dirty="0" smtClean="0"/>
                        <a:t>Pebble, Cobble, Boulder</a:t>
                      </a:r>
                      <a:endParaRPr lang="en-US" sz="1600" dirty="0"/>
                    </a:p>
                  </a:txBody>
                  <a:tcPr/>
                </a:tc>
                <a:tc>
                  <a:txBody>
                    <a:bodyPr/>
                    <a:lstStyle/>
                    <a:p>
                      <a:r>
                        <a:rPr lang="en-US" sz="1600" dirty="0" smtClean="0"/>
                        <a:t>Sub-angular</a:t>
                      </a:r>
                      <a:endParaRPr lang="en-US" sz="1600" dirty="0"/>
                    </a:p>
                  </a:txBody>
                  <a:tcPr/>
                </a:tc>
                <a:tc>
                  <a:txBody>
                    <a:bodyPr/>
                    <a:lstStyle/>
                    <a:p>
                      <a:r>
                        <a:rPr lang="en-US" sz="1600" dirty="0" smtClean="0"/>
                        <a:t>Breccia</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Molluscs, shark</a:t>
                      </a:r>
                      <a:r>
                        <a:rPr lang="en-US" sz="1600" baseline="0" dirty="0" smtClean="0"/>
                        <a:t> teeth, octopus bones</a:t>
                      </a:r>
                      <a:endParaRPr lang="en-US" sz="1600" dirty="0" smtClean="0"/>
                    </a:p>
                  </a:txBody>
                  <a:tcPr>
                    <a:lnR w="12700" cap="flat" cmpd="sng" algn="ctr">
                      <a:solidFill>
                        <a:scrgbClr r="0" g="0" b="0"/>
                      </a:solidFill>
                      <a:prstDash val="solid"/>
                      <a:round/>
                      <a:headEnd type="none" w="med" len="med"/>
                      <a:tailEnd type="none" w="med" len="med"/>
                    </a:lnR>
                  </a:tcPr>
                </a:tc>
              </a:tr>
              <a:tr h="797820">
                <a:tc>
                  <a:txBody>
                    <a:bodyPr/>
                    <a:lstStyle/>
                    <a:p>
                      <a:pPr algn="ctr"/>
                      <a:r>
                        <a:rPr lang="en-US" sz="1600" dirty="0" smtClean="0"/>
                        <a:t>3</a:t>
                      </a:r>
                      <a:endParaRPr lang="en-US" sz="1600" dirty="0"/>
                    </a:p>
                  </a:txBody>
                  <a:tcPr>
                    <a:lnL w="12700" cap="flat" cmpd="sng" algn="ctr">
                      <a:solidFill>
                        <a:scrgbClr r="0" g="0" b="0"/>
                      </a:solidFill>
                      <a:prstDash val="solid"/>
                      <a:round/>
                      <a:headEnd type="none" w="med" len="med"/>
                      <a:tailEnd type="none" w="med" len="med"/>
                    </a:lnL>
                  </a:tcPr>
                </a:tc>
                <a:tc>
                  <a:txBody>
                    <a:bodyPr/>
                    <a:lstStyle/>
                    <a:p>
                      <a:r>
                        <a:rPr lang="en-US" sz="1600" dirty="0" smtClean="0"/>
                        <a:t>0.08</a:t>
                      </a:r>
                      <a:endParaRPr lang="en-US" sz="1600" dirty="0"/>
                    </a:p>
                  </a:txBody>
                  <a:tcPr/>
                </a:tc>
                <a:tc>
                  <a:txBody>
                    <a:bodyPr/>
                    <a:lstStyle/>
                    <a:p>
                      <a:r>
                        <a:rPr lang="en-US" sz="1600" dirty="0" smtClean="0"/>
                        <a:t>Doesn’t dissolve with acid</a:t>
                      </a:r>
                      <a:endParaRPr lang="en-US" sz="1600" dirty="0"/>
                    </a:p>
                  </a:txBody>
                  <a:tcPr/>
                </a:tc>
                <a:tc>
                  <a:txBody>
                    <a:bodyPr/>
                    <a:lstStyle/>
                    <a:p>
                      <a:r>
                        <a:rPr lang="en-US" sz="1600" dirty="0" smtClean="0"/>
                        <a:t>Sand</a:t>
                      </a:r>
                      <a:endParaRPr lang="en-US" sz="1600" dirty="0"/>
                    </a:p>
                  </a:txBody>
                  <a:tcPr/>
                </a:tc>
                <a:tc>
                  <a:txBody>
                    <a:bodyPr/>
                    <a:lstStyle/>
                    <a:p>
                      <a:r>
                        <a:rPr lang="en-US" sz="1600" dirty="0" smtClean="0"/>
                        <a:t>Rounded</a:t>
                      </a:r>
                      <a:endParaRPr lang="en-US" sz="1600" dirty="0"/>
                    </a:p>
                  </a:txBody>
                  <a:tcPr/>
                </a:tc>
                <a:tc>
                  <a:txBody>
                    <a:bodyPr/>
                    <a:lstStyle/>
                    <a:p>
                      <a:r>
                        <a:rPr lang="en-US" sz="1600" dirty="0" smtClean="0"/>
                        <a:t>Sandstone</a:t>
                      </a:r>
                      <a:endParaRPr lang="en-US" sz="1600" dirty="0"/>
                    </a:p>
                  </a:txBody>
                  <a:tcPr/>
                </a:tc>
                <a:tc>
                  <a:txBody>
                    <a:bodyPr/>
                    <a:lstStyle/>
                    <a:p>
                      <a:r>
                        <a:rPr lang="en-US" sz="1600" dirty="0" smtClean="0"/>
                        <a:t>Molluscs, bony fish</a:t>
                      </a:r>
                      <a:endParaRPr lang="en-US" sz="1600" dirty="0"/>
                    </a:p>
                  </a:txBody>
                  <a:tcPr>
                    <a:lnR w="12700" cap="flat" cmpd="sng" algn="ctr">
                      <a:solidFill>
                        <a:scrgbClr r="0" g="0" b="0"/>
                      </a:solidFill>
                      <a:prstDash val="solid"/>
                      <a:round/>
                      <a:headEnd type="none" w="med" len="med"/>
                      <a:tailEnd type="none" w="med" len="med"/>
                    </a:lnR>
                  </a:tcPr>
                </a:tc>
              </a:tr>
              <a:tr h="1276513">
                <a:tc>
                  <a:txBody>
                    <a:bodyPr/>
                    <a:lstStyle/>
                    <a:p>
                      <a:pPr algn="ctr"/>
                      <a:r>
                        <a:rPr lang="en-US" sz="1600" dirty="0" smtClean="0"/>
                        <a:t>4a</a:t>
                      </a:r>
                    </a:p>
                    <a:p>
                      <a:pPr algn="ctr"/>
                      <a:endParaRPr lang="en-US" sz="1600" dirty="0" smtClean="0"/>
                    </a:p>
                    <a:p>
                      <a:pPr algn="ctr"/>
                      <a:endParaRPr lang="en-US" sz="1600" dirty="0" smtClean="0"/>
                    </a:p>
                    <a:p>
                      <a:pPr algn="ctr"/>
                      <a:r>
                        <a:rPr lang="en-US" sz="1600" dirty="0" smtClean="0"/>
                        <a:t>4b</a:t>
                      </a:r>
                      <a:endParaRPr lang="en-US" sz="1600" dirty="0"/>
                    </a:p>
                  </a:txBody>
                  <a:tcPr>
                    <a:lnL w="12700" cap="flat" cmpd="sng" algn="ctr">
                      <a:solidFill>
                        <a:scrgbClr r="0" g="0" b="0"/>
                      </a:solidFill>
                      <a:prstDash val="solid"/>
                      <a:round/>
                      <a:headEnd type="none" w="med" len="med"/>
                      <a:tailEnd type="none" w="med" len="med"/>
                    </a:lnL>
                  </a:tcPr>
                </a:tc>
                <a:tc>
                  <a:txBody>
                    <a:bodyPr/>
                    <a:lstStyle/>
                    <a:p>
                      <a:r>
                        <a:rPr lang="en-US" sz="1600" dirty="0" smtClean="0"/>
                        <a:t>0.08 </a:t>
                      </a:r>
                    </a:p>
                    <a:p>
                      <a:endParaRPr lang="en-US" sz="1600" dirty="0" smtClean="0"/>
                    </a:p>
                    <a:p>
                      <a:endParaRPr lang="en-US" sz="1600" dirty="0" smtClean="0"/>
                    </a:p>
                    <a:p>
                      <a:r>
                        <a:rPr lang="en-US" sz="1600" dirty="0" smtClean="0"/>
                        <a:t>4-256</a:t>
                      </a:r>
                      <a:endParaRPr lang="en-US" sz="1600" dirty="0"/>
                    </a:p>
                  </a:txBody>
                  <a:tcPr/>
                </a:tc>
                <a:tc>
                  <a:txBody>
                    <a:bodyPr/>
                    <a:lstStyle/>
                    <a:p>
                      <a:r>
                        <a:rPr lang="en-US" sz="1600" dirty="0" smtClean="0"/>
                        <a:t>Doesn’t dissolve</a:t>
                      </a:r>
                      <a:r>
                        <a:rPr lang="en-US" sz="1600" baseline="0" dirty="0" smtClean="0"/>
                        <a:t> w acid</a:t>
                      </a:r>
                    </a:p>
                    <a:p>
                      <a:endParaRPr lang="en-US" sz="1600" baseline="0" dirty="0" smtClean="0"/>
                    </a:p>
                    <a:p>
                      <a:r>
                        <a:rPr lang="en-US" sz="1600" baseline="0" dirty="0" smtClean="0"/>
                        <a:t>Channel shaped</a:t>
                      </a:r>
                      <a:endParaRPr lang="en-US" sz="1600" dirty="0"/>
                    </a:p>
                  </a:txBody>
                  <a:tcPr/>
                </a:tc>
                <a:tc>
                  <a:txBody>
                    <a:bodyPr/>
                    <a:lstStyle/>
                    <a:p>
                      <a:r>
                        <a:rPr lang="en-US" sz="1600" dirty="0" smtClean="0"/>
                        <a:t>Sand </a:t>
                      </a:r>
                    </a:p>
                    <a:p>
                      <a:endParaRPr lang="en-US" sz="1600" dirty="0" smtClean="0"/>
                    </a:p>
                    <a:p>
                      <a:endParaRPr lang="en-US" sz="1600" dirty="0" smtClean="0"/>
                    </a:p>
                    <a:p>
                      <a:r>
                        <a:rPr lang="en-US" sz="1600" dirty="0" smtClean="0"/>
                        <a:t>pebble, cobble</a:t>
                      </a:r>
                      <a:endParaRPr lang="en-US" sz="1600" dirty="0"/>
                    </a:p>
                  </a:txBody>
                  <a:tcPr/>
                </a:tc>
                <a:tc>
                  <a:txBody>
                    <a:bodyPr/>
                    <a:lstStyle/>
                    <a:p>
                      <a:r>
                        <a:rPr lang="en-US" sz="1600" dirty="0" smtClean="0"/>
                        <a:t>Rounded </a:t>
                      </a:r>
                    </a:p>
                    <a:p>
                      <a:endParaRPr lang="en-US" sz="1600" dirty="0" smtClean="0"/>
                    </a:p>
                    <a:p>
                      <a:r>
                        <a:rPr lang="en-US" sz="1600" dirty="0" smtClean="0"/>
                        <a:t>Rounded to very rounded</a:t>
                      </a:r>
                      <a:endParaRPr lang="en-US" sz="1600" dirty="0"/>
                    </a:p>
                  </a:txBody>
                  <a:tcPr/>
                </a:tc>
                <a:tc>
                  <a:txBody>
                    <a:bodyPr/>
                    <a:lstStyle/>
                    <a:p>
                      <a:r>
                        <a:rPr lang="en-US" sz="1600" dirty="0" smtClean="0"/>
                        <a:t>Sandstone </a:t>
                      </a:r>
                    </a:p>
                    <a:p>
                      <a:endParaRPr lang="en-US" sz="1600" dirty="0" smtClean="0"/>
                    </a:p>
                    <a:p>
                      <a:endParaRPr lang="en-US" sz="1600" dirty="0" smtClean="0"/>
                    </a:p>
                    <a:p>
                      <a:r>
                        <a:rPr lang="en-US" sz="1600" dirty="0" smtClean="0"/>
                        <a:t>Conglomerate</a:t>
                      </a:r>
                      <a:endParaRPr lang="en-US" sz="1600" dirty="0"/>
                    </a:p>
                  </a:txBody>
                  <a:tcPr/>
                </a:tc>
                <a:tc>
                  <a:txBody>
                    <a:bodyPr/>
                    <a:lstStyle/>
                    <a:p>
                      <a:r>
                        <a:rPr lang="en-US" sz="1600" dirty="0" smtClean="0"/>
                        <a:t>Molluscs, bony fish, wood</a:t>
                      </a:r>
                      <a:endParaRPr lang="en-US" sz="1600" dirty="0"/>
                    </a:p>
                  </a:txBody>
                  <a:tcPr>
                    <a:lnR w="12700" cap="flat" cmpd="sng" algn="ctr">
                      <a:solidFill>
                        <a:scrgbClr r="0" g="0" b="0"/>
                      </a:solidFill>
                      <a:prstDash val="solid"/>
                      <a:round/>
                      <a:headEnd type="none" w="med" len="med"/>
                      <a:tailEnd type="none" w="med" len="med"/>
                    </a:lnR>
                  </a:tcPr>
                </a:tc>
              </a:tr>
              <a:tr h="797820">
                <a:tc>
                  <a:txBody>
                    <a:bodyPr/>
                    <a:lstStyle/>
                    <a:p>
                      <a:pPr algn="ctr"/>
                      <a:r>
                        <a:rPr lang="en-US" sz="1600" dirty="0" smtClean="0"/>
                        <a:t>5</a:t>
                      </a:r>
                      <a:endParaRPr lang="en-US" sz="16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c>
                  <a:txBody>
                    <a:bodyPr/>
                    <a:lstStyle/>
                    <a:p>
                      <a:r>
                        <a:rPr lang="en-US" sz="1600" dirty="0" smtClean="0"/>
                        <a:t>4-256</a:t>
                      </a:r>
                      <a:endParaRPr lang="en-US" sz="1600" dirty="0"/>
                    </a:p>
                  </a:txBody>
                  <a:tcPr>
                    <a:lnB w="12700" cap="flat" cmpd="sng" algn="ctr">
                      <a:solidFill>
                        <a:scrgbClr r="0" g="0" b="0"/>
                      </a:solidFill>
                      <a:prstDash val="solid"/>
                      <a:round/>
                      <a:headEnd type="none" w="med" len="med"/>
                      <a:tailEnd type="none" w="med" len="med"/>
                    </a:lnB>
                  </a:tcPr>
                </a:tc>
                <a:tc>
                  <a:txBody>
                    <a:bodyPr/>
                    <a:lstStyle/>
                    <a:p>
                      <a:r>
                        <a:rPr lang="en-US" sz="1600" dirty="0" smtClean="0"/>
                        <a:t>Doesn’t</a:t>
                      </a:r>
                      <a:r>
                        <a:rPr lang="en-US" sz="1600" baseline="0" dirty="0" smtClean="0"/>
                        <a:t> dissolve with acid</a:t>
                      </a:r>
                      <a:endParaRPr lang="en-US" sz="1600" dirty="0"/>
                    </a:p>
                  </a:txBody>
                  <a:tcPr>
                    <a:lnB w="12700" cap="flat" cmpd="sng" algn="ctr">
                      <a:solidFill>
                        <a:scrgbClr r="0" g="0" b="0"/>
                      </a:solidFill>
                      <a:prstDash val="solid"/>
                      <a:round/>
                      <a:headEnd type="none" w="med" len="med"/>
                      <a:tailEnd type="none" w="med" len="med"/>
                    </a:lnB>
                  </a:tcPr>
                </a:tc>
                <a:tc>
                  <a:txBody>
                    <a:bodyPr/>
                    <a:lstStyle/>
                    <a:p>
                      <a:r>
                        <a:rPr lang="en-US" sz="1600" dirty="0" smtClean="0"/>
                        <a:t>Pebble,</a:t>
                      </a:r>
                      <a:r>
                        <a:rPr lang="en-US" sz="1600" baseline="0" dirty="0" smtClean="0"/>
                        <a:t> cobble</a:t>
                      </a:r>
                      <a:endParaRPr lang="en-US" sz="1600" dirty="0"/>
                    </a:p>
                  </a:txBody>
                  <a:tcPr>
                    <a:lnB w="12700" cap="flat" cmpd="sng" algn="ctr">
                      <a:solidFill>
                        <a:scrgbClr r="0" g="0" b="0"/>
                      </a:solidFill>
                      <a:prstDash val="solid"/>
                      <a:round/>
                      <a:headEnd type="none" w="med" len="med"/>
                      <a:tailEnd type="none" w="med" len="med"/>
                    </a:lnB>
                  </a:tcPr>
                </a:tc>
                <a:tc>
                  <a:txBody>
                    <a:bodyPr/>
                    <a:lstStyle/>
                    <a:p>
                      <a:r>
                        <a:rPr lang="en-US" sz="1600" dirty="0" smtClean="0"/>
                        <a:t>Rounded</a:t>
                      </a:r>
                      <a:r>
                        <a:rPr lang="en-US" sz="1600" baseline="0" dirty="0" smtClean="0"/>
                        <a:t> to very rounded</a:t>
                      </a:r>
                      <a:endParaRPr lang="en-US" sz="1600" dirty="0"/>
                    </a:p>
                  </a:txBody>
                  <a:tcPr>
                    <a:lnB w="12700" cap="flat" cmpd="sng" algn="ctr">
                      <a:solidFill>
                        <a:scrgbClr r="0" g="0" b="0"/>
                      </a:solidFill>
                      <a:prstDash val="solid"/>
                      <a:round/>
                      <a:headEnd type="none" w="med" len="med"/>
                      <a:tailEnd type="none" w="med" len="med"/>
                    </a:lnB>
                  </a:tcPr>
                </a:tc>
                <a:tc>
                  <a:txBody>
                    <a:bodyPr/>
                    <a:lstStyle/>
                    <a:p>
                      <a:r>
                        <a:rPr lang="en-US" sz="1600" dirty="0" smtClean="0"/>
                        <a:t>Conglomerate</a:t>
                      </a:r>
                      <a:endParaRPr lang="en-US" sz="1600" dirty="0"/>
                    </a:p>
                  </a:txBody>
                  <a:tcPr>
                    <a:lnB w="12700" cap="flat" cmpd="sng" algn="ctr">
                      <a:solidFill>
                        <a:scrgbClr r="0" g="0" b="0"/>
                      </a:solidFill>
                      <a:prstDash val="solid"/>
                      <a:round/>
                      <a:headEnd type="none" w="med" len="med"/>
                      <a:tailEnd type="none" w="med" len="med"/>
                    </a:lnB>
                  </a:tcPr>
                </a:tc>
                <a:tc>
                  <a:txBody>
                    <a:bodyPr/>
                    <a:lstStyle/>
                    <a:p>
                      <a:r>
                        <a:rPr lang="en-US" sz="1600" dirty="0" smtClean="0"/>
                        <a:t>Wood, bones,</a:t>
                      </a:r>
                      <a:r>
                        <a:rPr lang="en-US" sz="1600" baseline="0" dirty="0" smtClean="0"/>
                        <a:t> teeth</a:t>
                      </a:r>
                      <a:endParaRPr lang="en-US" sz="16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9738732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6567385" y="472575"/>
            <a:ext cx="1213555" cy="16844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6567385" y="641017"/>
            <a:ext cx="1213555" cy="113070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6567385" y="1774485"/>
            <a:ext cx="1213555" cy="253683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6567385" y="4311317"/>
            <a:ext cx="1213555" cy="974514"/>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6567385" y="5285831"/>
            <a:ext cx="1213555" cy="151927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6589670" y="118194"/>
            <a:ext cx="958541" cy="369332"/>
          </a:xfrm>
          <a:prstGeom prst="rect">
            <a:avLst/>
          </a:prstGeom>
          <a:noFill/>
        </p:spPr>
        <p:txBody>
          <a:bodyPr wrap="none" rtlCol="0">
            <a:spAutoFit/>
          </a:bodyPr>
          <a:lstStyle/>
          <a:p>
            <a:r>
              <a:rPr lang="en-US" dirty="0" smtClean="0"/>
              <a:t>Column</a:t>
            </a:r>
            <a:endParaRPr lang="en-US" dirty="0"/>
          </a:p>
        </p:txBody>
      </p:sp>
      <p:sp>
        <p:nvSpPr>
          <p:cNvPr id="22" name="TextBox 21"/>
          <p:cNvSpPr txBox="1"/>
          <p:nvPr/>
        </p:nvSpPr>
        <p:spPr>
          <a:xfrm>
            <a:off x="8092399" y="109835"/>
            <a:ext cx="843913" cy="369332"/>
          </a:xfrm>
          <a:prstGeom prst="rect">
            <a:avLst/>
          </a:prstGeom>
          <a:noFill/>
        </p:spPr>
        <p:txBody>
          <a:bodyPr wrap="none" rtlCol="0">
            <a:spAutoFit/>
          </a:bodyPr>
          <a:lstStyle/>
          <a:p>
            <a:r>
              <a:rPr lang="en-US" dirty="0" smtClean="0"/>
              <a:t>Fossils</a:t>
            </a:r>
            <a:endParaRPr lang="en-US" dirty="0"/>
          </a:p>
        </p:txBody>
      </p:sp>
      <p:pic>
        <p:nvPicPr>
          <p:cNvPr id="21" name="Picture 20" descr="IMG_298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06" y="461686"/>
            <a:ext cx="4747491" cy="6329988"/>
          </a:xfrm>
          <a:prstGeom prst="rect">
            <a:avLst/>
          </a:prstGeom>
        </p:spPr>
      </p:pic>
      <p:sp>
        <p:nvSpPr>
          <p:cNvPr id="23" name="Freeform 22"/>
          <p:cNvSpPr/>
          <p:nvPr/>
        </p:nvSpPr>
        <p:spPr>
          <a:xfrm>
            <a:off x="55305" y="5081677"/>
            <a:ext cx="4730829" cy="71268"/>
          </a:xfrm>
          <a:custGeom>
            <a:avLst/>
            <a:gdLst>
              <a:gd name="connsiteX0" fmla="*/ 5105400 w 5105400"/>
              <a:gd name="connsiteY0" fmla="*/ 0 h 76911"/>
              <a:gd name="connsiteX1" fmla="*/ 3949700 w 5105400"/>
              <a:gd name="connsiteY1" fmla="*/ 76200 h 76911"/>
              <a:gd name="connsiteX2" fmla="*/ 2832100 w 5105400"/>
              <a:gd name="connsiteY2" fmla="*/ 38100 h 76911"/>
              <a:gd name="connsiteX3" fmla="*/ 1879600 w 5105400"/>
              <a:gd name="connsiteY3" fmla="*/ 38100 h 76911"/>
              <a:gd name="connsiteX4" fmla="*/ 889000 w 5105400"/>
              <a:gd name="connsiteY4" fmla="*/ 38100 h 76911"/>
              <a:gd name="connsiteX5" fmla="*/ 0 w 5105400"/>
              <a:gd name="connsiteY5" fmla="*/ 0 h 76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5400" h="76911">
                <a:moveTo>
                  <a:pt x="5105400" y="0"/>
                </a:moveTo>
                <a:cubicBezTo>
                  <a:pt x="4716991" y="34925"/>
                  <a:pt x="4328583" y="69850"/>
                  <a:pt x="3949700" y="76200"/>
                </a:cubicBezTo>
                <a:cubicBezTo>
                  <a:pt x="3570817" y="82550"/>
                  <a:pt x="3177117" y="44450"/>
                  <a:pt x="2832100" y="38100"/>
                </a:cubicBezTo>
                <a:cubicBezTo>
                  <a:pt x="2487083" y="31750"/>
                  <a:pt x="1879600" y="38100"/>
                  <a:pt x="1879600" y="38100"/>
                </a:cubicBezTo>
                <a:lnTo>
                  <a:pt x="889000" y="38100"/>
                </a:lnTo>
                <a:cubicBezTo>
                  <a:pt x="575733" y="31750"/>
                  <a:pt x="0" y="0"/>
                  <a:pt x="0" y="0"/>
                </a:cubicBezTo>
              </a:path>
            </a:pathLst>
          </a:custGeom>
          <a:ln w="28575" cmpd="sng">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Freeform 23"/>
          <p:cNvSpPr/>
          <p:nvPr/>
        </p:nvSpPr>
        <p:spPr>
          <a:xfrm>
            <a:off x="55306" y="4083085"/>
            <a:ext cx="4734122" cy="458141"/>
          </a:xfrm>
          <a:custGeom>
            <a:avLst/>
            <a:gdLst>
              <a:gd name="connsiteX0" fmla="*/ 5156200 w 5156200"/>
              <a:gd name="connsiteY0" fmla="*/ 0 h 495300"/>
              <a:gd name="connsiteX1" fmla="*/ 3657600 w 5156200"/>
              <a:gd name="connsiteY1" fmla="*/ 114300 h 495300"/>
              <a:gd name="connsiteX2" fmla="*/ 2362200 w 5156200"/>
              <a:gd name="connsiteY2" fmla="*/ 279400 h 495300"/>
              <a:gd name="connsiteX3" fmla="*/ 1295400 w 5156200"/>
              <a:gd name="connsiteY3" fmla="*/ 381000 h 495300"/>
              <a:gd name="connsiteX4" fmla="*/ 241300 w 5156200"/>
              <a:gd name="connsiteY4" fmla="*/ 419100 h 495300"/>
              <a:gd name="connsiteX5" fmla="*/ 0 w 51562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56200" h="495300">
                <a:moveTo>
                  <a:pt x="5156200" y="0"/>
                </a:moveTo>
                <a:cubicBezTo>
                  <a:pt x="4639733" y="33866"/>
                  <a:pt x="4123267" y="67733"/>
                  <a:pt x="3657600" y="114300"/>
                </a:cubicBezTo>
                <a:cubicBezTo>
                  <a:pt x="3191933" y="160867"/>
                  <a:pt x="2755900" y="234950"/>
                  <a:pt x="2362200" y="279400"/>
                </a:cubicBezTo>
                <a:cubicBezTo>
                  <a:pt x="1968500" y="323850"/>
                  <a:pt x="1648883" y="357717"/>
                  <a:pt x="1295400" y="381000"/>
                </a:cubicBezTo>
                <a:cubicBezTo>
                  <a:pt x="941917" y="404283"/>
                  <a:pt x="457200" y="400050"/>
                  <a:pt x="241300" y="419100"/>
                </a:cubicBezTo>
                <a:cubicBezTo>
                  <a:pt x="25400" y="438150"/>
                  <a:pt x="0" y="495300"/>
                  <a:pt x="0" y="495300"/>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Freeform 24"/>
          <p:cNvSpPr/>
          <p:nvPr/>
        </p:nvSpPr>
        <p:spPr>
          <a:xfrm>
            <a:off x="55306" y="1862500"/>
            <a:ext cx="4756849" cy="1649187"/>
          </a:xfrm>
          <a:custGeom>
            <a:avLst/>
            <a:gdLst>
              <a:gd name="connsiteX0" fmla="*/ 5137355 w 5137355"/>
              <a:gd name="connsiteY0" fmla="*/ 0 h 1781107"/>
              <a:gd name="connsiteX1" fmla="*/ 4678516 w 5137355"/>
              <a:gd name="connsiteY1" fmla="*/ 147484 h 1781107"/>
              <a:gd name="connsiteX2" fmla="*/ 4047613 w 5137355"/>
              <a:gd name="connsiteY2" fmla="*/ 401484 h 1781107"/>
              <a:gd name="connsiteX3" fmla="*/ 3547806 w 5137355"/>
              <a:gd name="connsiteY3" fmla="*/ 721033 h 1781107"/>
              <a:gd name="connsiteX4" fmla="*/ 3236451 w 5137355"/>
              <a:gd name="connsiteY4" fmla="*/ 827549 h 1781107"/>
              <a:gd name="connsiteX5" fmla="*/ 2851355 w 5137355"/>
              <a:gd name="connsiteY5" fmla="*/ 934065 h 1781107"/>
              <a:gd name="connsiteX6" fmla="*/ 2499032 w 5137355"/>
              <a:gd name="connsiteY6" fmla="*/ 1130710 h 1781107"/>
              <a:gd name="connsiteX7" fmla="*/ 2040193 w 5137355"/>
              <a:gd name="connsiteY7" fmla="*/ 1253613 h 1781107"/>
              <a:gd name="connsiteX8" fmla="*/ 1778000 w 5137355"/>
              <a:gd name="connsiteY8" fmla="*/ 1401097 h 1781107"/>
              <a:gd name="connsiteX9" fmla="*/ 1450258 w 5137355"/>
              <a:gd name="connsiteY9" fmla="*/ 1409291 h 1781107"/>
              <a:gd name="connsiteX10" fmla="*/ 1073355 w 5137355"/>
              <a:gd name="connsiteY10" fmla="*/ 1548581 h 1781107"/>
              <a:gd name="connsiteX11" fmla="*/ 655484 w 5137355"/>
              <a:gd name="connsiteY11" fmla="*/ 1589549 h 1781107"/>
              <a:gd name="connsiteX12" fmla="*/ 327742 w 5137355"/>
              <a:gd name="connsiteY12" fmla="*/ 1663291 h 1781107"/>
              <a:gd name="connsiteX13" fmla="*/ 73742 w 5137355"/>
              <a:gd name="connsiteY13" fmla="*/ 1769807 h 1781107"/>
              <a:gd name="connsiteX14" fmla="*/ 0 w 5137355"/>
              <a:gd name="connsiteY14" fmla="*/ 1778000 h 178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37355" h="1781107">
                <a:moveTo>
                  <a:pt x="5137355" y="0"/>
                </a:moveTo>
                <a:cubicBezTo>
                  <a:pt x="4998747" y="40285"/>
                  <a:pt x="4860140" y="80570"/>
                  <a:pt x="4678516" y="147484"/>
                </a:cubicBezTo>
                <a:cubicBezTo>
                  <a:pt x="4496892" y="214398"/>
                  <a:pt x="4236065" y="305893"/>
                  <a:pt x="4047613" y="401484"/>
                </a:cubicBezTo>
                <a:cubicBezTo>
                  <a:pt x="3859161" y="497075"/>
                  <a:pt x="3683000" y="650022"/>
                  <a:pt x="3547806" y="721033"/>
                </a:cubicBezTo>
                <a:cubicBezTo>
                  <a:pt x="3412612" y="792044"/>
                  <a:pt x="3352526" y="792044"/>
                  <a:pt x="3236451" y="827549"/>
                </a:cubicBezTo>
                <a:cubicBezTo>
                  <a:pt x="3120376" y="863054"/>
                  <a:pt x="2974258" y="883538"/>
                  <a:pt x="2851355" y="934065"/>
                </a:cubicBezTo>
                <a:cubicBezTo>
                  <a:pt x="2728452" y="984592"/>
                  <a:pt x="2634226" y="1077452"/>
                  <a:pt x="2499032" y="1130710"/>
                </a:cubicBezTo>
                <a:cubicBezTo>
                  <a:pt x="2363838" y="1183968"/>
                  <a:pt x="2160365" y="1208549"/>
                  <a:pt x="2040193" y="1253613"/>
                </a:cubicBezTo>
                <a:cubicBezTo>
                  <a:pt x="1920021" y="1298677"/>
                  <a:pt x="1876322" y="1375151"/>
                  <a:pt x="1778000" y="1401097"/>
                </a:cubicBezTo>
                <a:cubicBezTo>
                  <a:pt x="1679677" y="1427043"/>
                  <a:pt x="1567699" y="1384710"/>
                  <a:pt x="1450258" y="1409291"/>
                </a:cubicBezTo>
                <a:cubicBezTo>
                  <a:pt x="1332817" y="1433872"/>
                  <a:pt x="1205817" y="1518538"/>
                  <a:pt x="1073355" y="1548581"/>
                </a:cubicBezTo>
                <a:cubicBezTo>
                  <a:pt x="940893" y="1578624"/>
                  <a:pt x="779753" y="1570431"/>
                  <a:pt x="655484" y="1589549"/>
                </a:cubicBezTo>
                <a:cubicBezTo>
                  <a:pt x="531215" y="1608667"/>
                  <a:pt x="424699" y="1633248"/>
                  <a:pt x="327742" y="1663291"/>
                </a:cubicBezTo>
                <a:cubicBezTo>
                  <a:pt x="230785" y="1693334"/>
                  <a:pt x="128366" y="1750689"/>
                  <a:pt x="73742" y="1769807"/>
                </a:cubicBezTo>
                <a:cubicBezTo>
                  <a:pt x="19118" y="1788925"/>
                  <a:pt x="0" y="1778000"/>
                  <a:pt x="0" y="1778000"/>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Freeform 25"/>
          <p:cNvSpPr/>
          <p:nvPr/>
        </p:nvSpPr>
        <p:spPr>
          <a:xfrm>
            <a:off x="679119" y="801837"/>
            <a:ext cx="4070980" cy="1226135"/>
          </a:xfrm>
          <a:custGeom>
            <a:avLst/>
            <a:gdLst>
              <a:gd name="connsiteX0" fmla="*/ 5092138 w 5092138"/>
              <a:gd name="connsiteY0" fmla="*/ 0 h 1483032"/>
              <a:gd name="connsiteX1" fmla="*/ 4748009 w 5092138"/>
              <a:gd name="connsiteY1" fmla="*/ 139290 h 1483032"/>
              <a:gd name="connsiteX2" fmla="*/ 4584138 w 5092138"/>
              <a:gd name="connsiteY2" fmla="*/ 237613 h 1483032"/>
              <a:gd name="connsiteX3" fmla="*/ 4428461 w 5092138"/>
              <a:gd name="connsiteY3" fmla="*/ 335935 h 1483032"/>
              <a:gd name="connsiteX4" fmla="*/ 3977815 w 5092138"/>
              <a:gd name="connsiteY4" fmla="*/ 508000 h 1483032"/>
              <a:gd name="connsiteX5" fmla="*/ 3527170 w 5092138"/>
              <a:gd name="connsiteY5" fmla="*/ 614516 h 1483032"/>
              <a:gd name="connsiteX6" fmla="*/ 3273170 w 5092138"/>
              <a:gd name="connsiteY6" fmla="*/ 630903 h 1483032"/>
              <a:gd name="connsiteX7" fmla="*/ 2904461 w 5092138"/>
              <a:gd name="connsiteY7" fmla="*/ 737419 h 1483032"/>
              <a:gd name="connsiteX8" fmla="*/ 2789751 w 5092138"/>
              <a:gd name="connsiteY8" fmla="*/ 778387 h 1483032"/>
              <a:gd name="connsiteX9" fmla="*/ 2675041 w 5092138"/>
              <a:gd name="connsiteY9" fmla="*/ 852129 h 1483032"/>
              <a:gd name="connsiteX10" fmla="*/ 2453815 w 5092138"/>
              <a:gd name="connsiteY10" fmla="*/ 901290 h 1483032"/>
              <a:gd name="connsiteX11" fmla="*/ 2339106 w 5092138"/>
              <a:gd name="connsiteY11" fmla="*/ 966838 h 1483032"/>
              <a:gd name="connsiteX12" fmla="*/ 2175235 w 5092138"/>
              <a:gd name="connsiteY12" fmla="*/ 1007806 h 1483032"/>
              <a:gd name="connsiteX13" fmla="*/ 1904848 w 5092138"/>
              <a:gd name="connsiteY13" fmla="*/ 1130709 h 1483032"/>
              <a:gd name="connsiteX14" fmla="*/ 1634461 w 5092138"/>
              <a:gd name="connsiteY14" fmla="*/ 1163484 h 1483032"/>
              <a:gd name="connsiteX15" fmla="*/ 1364073 w 5092138"/>
              <a:gd name="connsiteY15" fmla="*/ 1302774 h 1483032"/>
              <a:gd name="connsiteX16" fmla="*/ 1208396 w 5092138"/>
              <a:gd name="connsiteY16" fmla="*/ 1409290 h 1483032"/>
              <a:gd name="connsiteX17" fmla="*/ 905235 w 5092138"/>
              <a:gd name="connsiteY17" fmla="*/ 1466645 h 1483032"/>
              <a:gd name="connsiteX18" fmla="*/ 413622 w 5092138"/>
              <a:gd name="connsiteY18" fmla="*/ 1466645 h 1483032"/>
              <a:gd name="connsiteX19" fmla="*/ 28525 w 5092138"/>
              <a:gd name="connsiteY19" fmla="*/ 1466645 h 1483032"/>
              <a:gd name="connsiteX20" fmla="*/ 28525 w 5092138"/>
              <a:gd name="connsiteY20" fmla="*/ 1483032 h 148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92138" h="1483032">
                <a:moveTo>
                  <a:pt x="5092138" y="0"/>
                </a:moveTo>
                <a:cubicBezTo>
                  <a:pt x="4962407" y="49844"/>
                  <a:pt x="4832676" y="99688"/>
                  <a:pt x="4748009" y="139290"/>
                </a:cubicBezTo>
                <a:cubicBezTo>
                  <a:pt x="4663342" y="178892"/>
                  <a:pt x="4637396" y="204839"/>
                  <a:pt x="4584138" y="237613"/>
                </a:cubicBezTo>
                <a:cubicBezTo>
                  <a:pt x="4530880" y="270387"/>
                  <a:pt x="4529515" y="290871"/>
                  <a:pt x="4428461" y="335935"/>
                </a:cubicBezTo>
                <a:cubicBezTo>
                  <a:pt x="4327407" y="380999"/>
                  <a:pt x="4128030" y="461570"/>
                  <a:pt x="3977815" y="508000"/>
                </a:cubicBezTo>
                <a:cubicBezTo>
                  <a:pt x="3827600" y="554430"/>
                  <a:pt x="3644611" y="594032"/>
                  <a:pt x="3527170" y="614516"/>
                </a:cubicBezTo>
                <a:cubicBezTo>
                  <a:pt x="3409729" y="635000"/>
                  <a:pt x="3376955" y="610419"/>
                  <a:pt x="3273170" y="630903"/>
                </a:cubicBezTo>
                <a:cubicBezTo>
                  <a:pt x="3169385" y="651387"/>
                  <a:pt x="2985031" y="712838"/>
                  <a:pt x="2904461" y="737419"/>
                </a:cubicBezTo>
                <a:cubicBezTo>
                  <a:pt x="2823891" y="762000"/>
                  <a:pt x="2827988" y="759269"/>
                  <a:pt x="2789751" y="778387"/>
                </a:cubicBezTo>
                <a:cubicBezTo>
                  <a:pt x="2751514" y="797505"/>
                  <a:pt x="2731030" y="831645"/>
                  <a:pt x="2675041" y="852129"/>
                </a:cubicBezTo>
                <a:cubicBezTo>
                  <a:pt x="2619052" y="872613"/>
                  <a:pt x="2509804" y="882172"/>
                  <a:pt x="2453815" y="901290"/>
                </a:cubicBezTo>
                <a:cubicBezTo>
                  <a:pt x="2397826" y="920408"/>
                  <a:pt x="2385536" y="949085"/>
                  <a:pt x="2339106" y="966838"/>
                </a:cubicBezTo>
                <a:cubicBezTo>
                  <a:pt x="2292676" y="984591"/>
                  <a:pt x="2247611" y="980494"/>
                  <a:pt x="2175235" y="1007806"/>
                </a:cubicBezTo>
                <a:cubicBezTo>
                  <a:pt x="2102859" y="1035118"/>
                  <a:pt x="1994977" y="1104763"/>
                  <a:pt x="1904848" y="1130709"/>
                </a:cubicBezTo>
                <a:cubicBezTo>
                  <a:pt x="1814719" y="1156655"/>
                  <a:pt x="1724590" y="1134807"/>
                  <a:pt x="1634461" y="1163484"/>
                </a:cubicBezTo>
                <a:cubicBezTo>
                  <a:pt x="1544332" y="1192161"/>
                  <a:pt x="1435084" y="1261806"/>
                  <a:pt x="1364073" y="1302774"/>
                </a:cubicBezTo>
                <a:cubicBezTo>
                  <a:pt x="1293062" y="1343742"/>
                  <a:pt x="1284869" y="1381978"/>
                  <a:pt x="1208396" y="1409290"/>
                </a:cubicBezTo>
                <a:cubicBezTo>
                  <a:pt x="1131923" y="1436602"/>
                  <a:pt x="1037697" y="1457086"/>
                  <a:pt x="905235" y="1466645"/>
                </a:cubicBezTo>
                <a:cubicBezTo>
                  <a:pt x="772773" y="1476204"/>
                  <a:pt x="413622" y="1466645"/>
                  <a:pt x="413622" y="1466645"/>
                </a:cubicBezTo>
                <a:lnTo>
                  <a:pt x="28525" y="1466645"/>
                </a:lnTo>
                <a:cubicBezTo>
                  <a:pt x="-35658" y="1469376"/>
                  <a:pt x="28525" y="1483032"/>
                  <a:pt x="28525" y="1483032"/>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TextBox 43"/>
          <p:cNvSpPr txBox="1"/>
          <p:nvPr/>
        </p:nvSpPr>
        <p:spPr>
          <a:xfrm>
            <a:off x="4385095" y="5631076"/>
            <a:ext cx="365004" cy="461665"/>
          </a:xfrm>
          <a:prstGeom prst="rect">
            <a:avLst/>
          </a:prstGeom>
          <a:noFill/>
        </p:spPr>
        <p:txBody>
          <a:bodyPr wrap="none" rtlCol="0">
            <a:spAutoFit/>
          </a:bodyPr>
          <a:lstStyle/>
          <a:p>
            <a:r>
              <a:rPr lang="en-US" sz="2400" b="1" dirty="0" smtClean="0">
                <a:solidFill>
                  <a:schemeClr val="bg1"/>
                </a:solidFill>
              </a:rPr>
              <a:t>1</a:t>
            </a:r>
            <a:endParaRPr lang="en-US" sz="2400" b="1" dirty="0">
              <a:solidFill>
                <a:schemeClr val="bg1"/>
              </a:solidFill>
            </a:endParaRPr>
          </a:p>
        </p:txBody>
      </p:sp>
      <p:sp>
        <p:nvSpPr>
          <p:cNvPr id="45" name="TextBox 44"/>
          <p:cNvSpPr txBox="1"/>
          <p:nvPr/>
        </p:nvSpPr>
        <p:spPr>
          <a:xfrm>
            <a:off x="4437794" y="4280676"/>
            <a:ext cx="365004" cy="461665"/>
          </a:xfrm>
          <a:prstGeom prst="rect">
            <a:avLst/>
          </a:prstGeom>
          <a:noFill/>
        </p:spPr>
        <p:txBody>
          <a:bodyPr wrap="none" rtlCol="0">
            <a:spAutoFit/>
          </a:bodyPr>
          <a:lstStyle/>
          <a:p>
            <a:r>
              <a:rPr lang="en-US" sz="2400" b="1" dirty="0" smtClean="0">
                <a:solidFill>
                  <a:schemeClr val="bg1"/>
                </a:solidFill>
              </a:rPr>
              <a:t>2</a:t>
            </a:r>
            <a:endParaRPr lang="en-US" sz="2400" b="1" dirty="0">
              <a:solidFill>
                <a:schemeClr val="bg1"/>
              </a:solidFill>
            </a:endParaRPr>
          </a:p>
        </p:txBody>
      </p:sp>
      <p:sp>
        <p:nvSpPr>
          <p:cNvPr id="46" name="TextBox 45"/>
          <p:cNvSpPr txBox="1"/>
          <p:nvPr/>
        </p:nvSpPr>
        <p:spPr>
          <a:xfrm>
            <a:off x="4447151" y="2679032"/>
            <a:ext cx="365004" cy="461665"/>
          </a:xfrm>
          <a:prstGeom prst="rect">
            <a:avLst/>
          </a:prstGeom>
          <a:noFill/>
        </p:spPr>
        <p:txBody>
          <a:bodyPr wrap="none" rtlCol="0">
            <a:spAutoFit/>
          </a:bodyPr>
          <a:lstStyle/>
          <a:p>
            <a:r>
              <a:rPr lang="en-US" sz="2400" b="1" dirty="0" smtClean="0">
                <a:solidFill>
                  <a:schemeClr val="bg1"/>
                </a:solidFill>
              </a:rPr>
              <a:t>3</a:t>
            </a:r>
            <a:endParaRPr lang="en-US" sz="2400" b="1" dirty="0">
              <a:solidFill>
                <a:schemeClr val="bg1"/>
              </a:solidFill>
            </a:endParaRPr>
          </a:p>
        </p:txBody>
      </p:sp>
      <p:sp>
        <p:nvSpPr>
          <p:cNvPr id="47" name="TextBox 46"/>
          <p:cNvSpPr txBox="1"/>
          <p:nvPr/>
        </p:nvSpPr>
        <p:spPr>
          <a:xfrm>
            <a:off x="4404667" y="1260751"/>
            <a:ext cx="365004" cy="461665"/>
          </a:xfrm>
          <a:prstGeom prst="rect">
            <a:avLst/>
          </a:prstGeom>
          <a:noFill/>
        </p:spPr>
        <p:txBody>
          <a:bodyPr wrap="none" rtlCol="0">
            <a:spAutoFit/>
          </a:bodyPr>
          <a:lstStyle/>
          <a:p>
            <a:r>
              <a:rPr lang="en-US" sz="2400" b="1" dirty="0" smtClean="0">
                <a:solidFill>
                  <a:schemeClr val="bg1"/>
                </a:solidFill>
              </a:rPr>
              <a:t>4</a:t>
            </a:r>
            <a:endParaRPr lang="en-US" sz="2400" b="1" dirty="0">
              <a:solidFill>
                <a:schemeClr val="bg1"/>
              </a:solidFill>
            </a:endParaRPr>
          </a:p>
        </p:txBody>
      </p:sp>
      <p:sp>
        <p:nvSpPr>
          <p:cNvPr id="48" name="TextBox 47"/>
          <p:cNvSpPr txBox="1"/>
          <p:nvPr/>
        </p:nvSpPr>
        <p:spPr>
          <a:xfrm>
            <a:off x="4385095" y="387755"/>
            <a:ext cx="365004" cy="461665"/>
          </a:xfrm>
          <a:prstGeom prst="rect">
            <a:avLst/>
          </a:prstGeom>
          <a:noFill/>
        </p:spPr>
        <p:txBody>
          <a:bodyPr wrap="none" rtlCol="0">
            <a:spAutoFit/>
          </a:bodyPr>
          <a:lstStyle/>
          <a:p>
            <a:r>
              <a:rPr lang="en-US" sz="2400" b="1" dirty="0" smtClean="0">
                <a:solidFill>
                  <a:schemeClr val="bg1"/>
                </a:solidFill>
              </a:rPr>
              <a:t>5</a:t>
            </a:r>
            <a:endParaRPr lang="en-US" sz="2400" b="1" dirty="0">
              <a:solidFill>
                <a:schemeClr val="bg1"/>
              </a:solidFill>
            </a:endParaRPr>
          </a:p>
        </p:txBody>
      </p:sp>
      <p:sp>
        <p:nvSpPr>
          <p:cNvPr id="49" name="TextBox 48"/>
          <p:cNvSpPr txBox="1"/>
          <p:nvPr/>
        </p:nvSpPr>
        <p:spPr>
          <a:xfrm>
            <a:off x="247716" y="6303353"/>
            <a:ext cx="2838938" cy="461665"/>
          </a:xfrm>
          <a:prstGeom prst="rect">
            <a:avLst/>
          </a:prstGeom>
          <a:noFill/>
        </p:spPr>
        <p:txBody>
          <a:bodyPr wrap="none" rtlCol="0">
            <a:spAutoFit/>
          </a:bodyPr>
          <a:lstStyle/>
          <a:p>
            <a:r>
              <a:rPr lang="en-US" sz="2400" b="1" dirty="0" smtClean="0">
                <a:solidFill>
                  <a:schemeClr val="bg1"/>
                </a:solidFill>
              </a:rPr>
              <a:t>Present day beach</a:t>
            </a:r>
            <a:endParaRPr lang="en-US" sz="2400" b="1" dirty="0">
              <a:solidFill>
                <a:schemeClr val="bg1"/>
              </a:solidFill>
            </a:endParaRPr>
          </a:p>
        </p:txBody>
      </p:sp>
      <p:sp>
        <p:nvSpPr>
          <p:cNvPr id="50" name="Freeform 49"/>
          <p:cNvSpPr/>
          <p:nvPr/>
        </p:nvSpPr>
        <p:spPr>
          <a:xfrm>
            <a:off x="55304" y="5715676"/>
            <a:ext cx="4714367" cy="818510"/>
          </a:xfrm>
          <a:custGeom>
            <a:avLst/>
            <a:gdLst>
              <a:gd name="connsiteX0" fmla="*/ 5108222 w 5108222"/>
              <a:gd name="connsiteY0" fmla="*/ 1006314 h 1006314"/>
              <a:gd name="connsiteX1" fmla="*/ 4318000 w 5108222"/>
              <a:gd name="connsiteY1" fmla="*/ 851092 h 1006314"/>
              <a:gd name="connsiteX2" fmla="*/ 3287889 w 5108222"/>
              <a:gd name="connsiteY2" fmla="*/ 667648 h 1006314"/>
              <a:gd name="connsiteX3" fmla="*/ 2582334 w 5108222"/>
              <a:gd name="connsiteY3" fmla="*/ 512426 h 1006314"/>
              <a:gd name="connsiteX4" fmla="*/ 1933222 w 5108222"/>
              <a:gd name="connsiteY4" fmla="*/ 357203 h 1006314"/>
              <a:gd name="connsiteX5" fmla="*/ 1298222 w 5108222"/>
              <a:gd name="connsiteY5" fmla="*/ 187870 h 1006314"/>
              <a:gd name="connsiteX6" fmla="*/ 747889 w 5108222"/>
              <a:gd name="connsiteY6" fmla="*/ 18537 h 1006314"/>
              <a:gd name="connsiteX7" fmla="*/ 0 w 5108222"/>
              <a:gd name="connsiteY7" fmla="*/ 4426 h 1006314"/>
              <a:gd name="connsiteX8" fmla="*/ 0 w 5108222"/>
              <a:gd name="connsiteY8" fmla="*/ 4426 h 100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08222" h="1006314">
                <a:moveTo>
                  <a:pt x="5108222" y="1006314"/>
                </a:moveTo>
                <a:lnTo>
                  <a:pt x="4318000" y="851092"/>
                </a:lnTo>
                <a:lnTo>
                  <a:pt x="3287889" y="667648"/>
                </a:lnTo>
                <a:cubicBezTo>
                  <a:pt x="2998611" y="611204"/>
                  <a:pt x="2582334" y="512426"/>
                  <a:pt x="2582334" y="512426"/>
                </a:cubicBezTo>
                <a:lnTo>
                  <a:pt x="1933222" y="357203"/>
                </a:lnTo>
                <a:cubicBezTo>
                  <a:pt x="1719203" y="303110"/>
                  <a:pt x="1495777" y="244314"/>
                  <a:pt x="1298222" y="187870"/>
                </a:cubicBezTo>
                <a:cubicBezTo>
                  <a:pt x="1100667" y="131426"/>
                  <a:pt x="964259" y="49111"/>
                  <a:pt x="747889" y="18537"/>
                </a:cubicBezTo>
                <a:cubicBezTo>
                  <a:pt x="531519" y="-12037"/>
                  <a:pt x="0" y="4426"/>
                  <a:pt x="0" y="4426"/>
                </a:cubicBezTo>
                <a:lnTo>
                  <a:pt x="0" y="4426"/>
                </a:lnTo>
              </a:path>
            </a:pathLst>
          </a:custGeom>
          <a:ln w="28575" cmpd="sng">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bg1"/>
              </a:solidFill>
            </a:endParaRPr>
          </a:p>
        </p:txBody>
      </p:sp>
      <p:sp>
        <p:nvSpPr>
          <p:cNvPr id="51" name="TextBox 50"/>
          <p:cNvSpPr txBox="1"/>
          <p:nvPr/>
        </p:nvSpPr>
        <p:spPr>
          <a:xfrm>
            <a:off x="6197943" y="5876865"/>
            <a:ext cx="365004" cy="461665"/>
          </a:xfrm>
          <a:prstGeom prst="rect">
            <a:avLst/>
          </a:prstGeom>
          <a:noFill/>
        </p:spPr>
        <p:txBody>
          <a:bodyPr wrap="none" rtlCol="0">
            <a:spAutoFit/>
          </a:bodyPr>
          <a:lstStyle/>
          <a:p>
            <a:r>
              <a:rPr lang="en-US" sz="2400" b="1" dirty="0" smtClean="0"/>
              <a:t>1</a:t>
            </a:r>
            <a:endParaRPr lang="en-US" sz="2400" b="1" dirty="0"/>
          </a:p>
        </p:txBody>
      </p:sp>
      <p:sp>
        <p:nvSpPr>
          <p:cNvPr id="52" name="TextBox 51"/>
          <p:cNvSpPr txBox="1"/>
          <p:nvPr/>
        </p:nvSpPr>
        <p:spPr>
          <a:xfrm>
            <a:off x="6197943" y="4601016"/>
            <a:ext cx="365004" cy="461665"/>
          </a:xfrm>
          <a:prstGeom prst="rect">
            <a:avLst/>
          </a:prstGeom>
          <a:noFill/>
        </p:spPr>
        <p:txBody>
          <a:bodyPr wrap="none" rtlCol="0">
            <a:spAutoFit/>
          </a:bodyPr>
          <a:lstStyle/>
          <a:p>
            <a:r>
              <a:rPr lang="en-US" sz="2400" b="1" dirty="0" smtClean="0"/>
              <a:t>2</a:t>
            </a:r>
            <a:endParaRPr lang="en-US" sz="2400" b="1" dirty="0"/>
          </a:p>
        </p:txBody>
      </p:sp>
      <p:sp>
        <p:nvSpPr>
          <p:cNvPr id="53" name="TextBox 52"/>
          <p:cNvSpPr txBox="1"/>
          <p:nvPr/>
        </p:nvSpPr>
        <p:spPr>
          <a:xfrm>
            <a:off x="6197943" y="2796675"/>
            <a:ext cx="365004" cy="461665"/>
          </a:xfrm>
          <a:prstGeom prst="rect">
            <a:avLst/>
          </a:prstGeom>
          <a:noFill/>
        </p:spPr>
        <p:txBody>
          <a:bodyPr wrap="none" rtlCol="0">
            <a:spAutoFit/>
          </a:bodyPr>
          <a:lstStyle/>
          <a:p>
            <a:r>
              <a:rPr lang="en-US" sz="2400" b="1" dirty="0" smtClean="0"/>
              <a:t>3</a:t>
            </a:r>
            <a:endParaRPr lang="en-US" sz="2400" b="1" dirty="0"/>
          </a:p>
        </p:txBody>
      </p:sp>
      <p:sp>
        <p:nvSpPr>
          <p:cNvPr id="54" name="TextBox 53"/>
          <p:cNvSpPr txBox="1"/>
          <p:nvPr/>
        </p:nvSpPr>
        <p:spPr>
          <a:xfrm>
            <a:off x="6197943" y="973476"/>
            <a:ext cx="365004" cy="461665"/>
          </a:xfrm>
          <a:prstGeom prst="rect">
            <a:avLst/>
          </a:prstGeom>
          <a:noFill/>
        </p:spPr>
        <p:txBody>
          <a:bodyPr wrap="none" rtlCol="0">
            <a:spAutoFit/>
          </a:bodyPr>
          <a:lstStyle/>
          <a:p>
            <a:r>
              <a:rPr lang="en-US" sz="2400" b="1" dirty="0" smtClean="0"/>
              <a:t>4</a:t>
            </a:r>
            <a:endParaRPr lang="en-US" sz="2400" b="1" dirty="0"/>
          </a:p>
        </p:txBody>
      </p:sp>
      <p:sp>
        <p:nvSpPr>
          <p:cNvPr id="55" name="TextBox 54"/>
          <p:cNvSpPr txBox="1"/>
          <p:nvPr/>
        </p:nvSpPr>
        <p:spPr>
          <a:xfrm>
            <a:off x="6197943" y="345431"/>
            <a:ext cx="365004" cy="461665"/>
          </a:xfrm>
          <a:prstGeom prst="rect">
            <a:avLst/>
          </a:prstGeom>
          <a:noFill/>
        </p:spPr>
        <p:txBody>
          <a:bodyPr wrap="none" rtlCol="0">
            <a:spAutoFit/>
          </a:bodyPr>
          <a:lstStyle/>
          <a:p>
            <a:r>
              <a:rPr lang="en-US" sz="2400" b="1" dirty="0" smtClean="0"/>
              <a:t>5</a:t>
            </a:r>
            <a:endParaRPr lang="en-US" sz="2400" b="1" dirty="0"/>
          </a:p>
        </p:txBody>
      </p:sp>
    </p:spTree>
    <p:extLst>
      <p:ext uri="{BB962C8B-B14F-4D97-AF65-F5344CB8AC3E}">
        <p14:creationId xmlns:p14="http://schemas.microsoft.com/office/powerpoint/2010/main" val="77928466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691434" y="1347800"/>
            <a:ext cx="1232541" cy="369332"/>
          </a:xfrm>
          <a:prstGeom prst="rect">
            <a:avLst/>
          </a:prstGeom>
          <a:noFill/>
        </p:spPr>
        <p:txBody>
          <a:bodyPr wrap="none" rtlCol="0">
            <a:spAutoFit/>
          </a:bodyPr>
          <a:lstStyle/>
          <a:p>
            <a:r>
              <a:rPr lang="en-US" dirty="0" smtClean="0"/>
              <a:t>Sandstone</a:t>
            </a:r>
            <a:endParaRPr lang="en-US" dirty="0"/>
          </a:p>
        </p:txBody>
      </p:sp>
      <p:sp>
        <p:nvSpPr>
          <p:cNvPr id="9" name="TextBox 8"/>
          <p:cNvSpPr txBox="1"/>
          <p:nvPr/>
        </p:nvSpPr>
        <p:spPr>
          <a:xfrm>
            <a:off x="1704852" y="2032184"/>
            <a:ext cx="737063" cy="369332"/>
          </a:xfrm>
          <a:prstGeom prst="rect">
            <a:avLst/>
          </a:prstGeom>
          <a:noFill/>
        </p:spPr>
        <p:txBody>
          <a:bodyPr wrap="none" rtlCol="0">
            <a:spAutoFit/>
          </a:bodyPr>
          <a:lstStyle/>
          <a:p>
            <a:r>
              <a:rPr lang="en-US" dirty="0" smtClean="0"/>
              <a:t>Shale</a:t>
            </a:r>
            <a:endParaRPr lang="en-US" dirty="0"/>
          </a:p>
        </p:txBody>
      </p:sp>
      <p:sp>
        <p:nvSpPr>
          <p:cNvPr id="10" name="TextBox 9"/>
          <p:cNvSpPr txBox="1"/>
          <p:nvPr/>
        </p:nvSpPr>
        <p:spPr>
          <a:xfrm>
            <a:off x="1796292" y="4116488"/>
            <a:ext cx="2741067" cy="369332"/>
          </a:xfrm>
          <a:prstGeom prst="rect">
            <a:avLst/>
          </a:prstGeom>
          <a:noFill/>
        </p:spPr>
        <p:txBody>
          <a:bodyPr wrap="none" rtlCol="0">
            <a:spAutoFit/>
          </a:bodyPr>
          <a:lstStyle/>
          <a:p>
            <a:r>
              <a:rPr lang="en-US" dirty="0" smtClean="0"/>
              <a:t>Conglomerate or Breccia</a:t>
            </a:r>
            <a:endParaRPr lang="en-US" dirty="0"/>
          </a:p>
        </p:txBody>
      </p:sp>
      <p:sp>
        <p:nvSpPr>
          <p:cNvPr id="11" name="TextBox 10"/>
          <p:cNvSpPr txBox="1"/>
          <p:nvPr/>
        </p:nvSpPr>
        <p:spPr>
          <a:xfrm>
            <a:off x="1725172" y="2778483"/>
            <a:ext cx="1245729" cy="369332"/>
          </a:xfrm>
          <a:prstGeom prst="rect">
            <a:avLst/>
          </a:prstGeom>
          <a:noFill/>
        </p:spPr>
        <p:txBody>
          <a:bodyPr wrap="none" rtlCol="0">
            <a:spAutoFit/>
          </a:bodyPr>
          <a:lstStyle/>
          <a:p>
            <a:r>
              <a:rPr lang="en-US" dirty="0" smtClean="0"/>
              <a:t>Limestone</a:t>
            </a:r>
            <a:endParaRPr lang="en-US" dirty="0"/>
          </a:p>
        </p:txBody>
      </p:sp>
      <p:pic>
        <p:nvPicPr>
          <p:cNvPr id="15" name="Picture 14"/>
          <p:cNvPicPr/>
          <p:nvPr/>
        </p:nvPicPr>
        <p:blipFill>
          <a:blip r:embed="rId3">
            <a:extLst>
              <a:ext uri="{28A0092B-C50C-407E-A947-70E740481C1C}">
                <a14:useLocalDpi xmlns:a14="http://schemas.microsoft.com/office/drawing/2010/main" val="0"/>
              </a:ext>
            </a:extLst>
          </a:blip>
          <a:srcRect/>
          <a:stretch>
            <a:fillRect/>
          </a:stretch>
        </p:blipFill>
        <p:spPr bwMode="auto">
          <a:xfrm>
            <a:off x="5794023" y="1181751"/>
            <a:ext cx="2438400" cy="2225040"/>
          </a:xfrm>
          <a:prstGeom prst="rect">
            <a:avLst/>
          </a:prstGeom>
          <a:noFill/>
          <a:ln>
            <a:noFill/>
          </a:ln>
        </p:spPr>
      </p:pic>
      <p:sp>
        <p:nvSpPr>
          <p:cNvPr id="16" name="TextBox 15"/>
          <p:cNvSpPr txBox="1"/>
          <p:nvPr/>
        </p:nvSpPr>
        <p:spPr>
          <a:xfrm>
            <a:off x="1691434" y="3382510"/>
            <a:ext cx="2144149" cy="369332"/>
          </a:xfrm>
          <a:prstGeom prst="rect">
            <a:avLst/>
          </a:prstGeom>
          <a:noFill/>
        </p:spPr>
        <p:txBody>
          <a:bodyPr wrap="none" rtlCol="0">
            <a:spAutoFit/>
          </a:bodyPr>
          <a:lstStyle/>
          <a:p>
            <a:r>
              <a:rPr lang="en-US" dirty="0" smtClean="0"/>
              <a:t>Lenses or Channels</a:t>
            </a:r>
            <a:endParaRPr lang="en-US" dirty="0"/>
          </a:p>
        </p:txBody>
      </p:sp>
      <p:pic>
        <p:nvPicPr>
          <p:cNvPr id="17" name="Picture 16"/>
          <p:cNvPicPr/>
          <p:nvPr/>
        </p:nvPicPr>
        <p:blipFill>
          <a:blip r:embed="rId4">
            <a:extLst>
              <a:ext uri="{28A0092B-C50C-407E-A947-70E740481C1C}">
                <a14:useLocalDpi xmlns:a14="http://schemas.microsoft.com/office/drawing/2010/main" val="0"/>
              </a:ext>
            </a:extLst>
          </a:blip>
          <a:srcRect/>
          <a:stretch>
            <a:fillRect/>
          </a:stretch>
        </p:blipFill>
        <p:spPr bwMode="auto">
          <a:xfrm>
            <a:off x="883585" y="1947518"/>
            <a:ext cx="853440" cy="589280"/>
          </a:xfrm>
          <a:prstGeom prst="rect">
            <a:avLst/>
          </a:prstGeom>
          <a:noFill/>
          <a:ln>
            <a:noFill/>
          </a:ln>
        </p:spPr>
      </p:pic>
      <p:pic>
        <p:nvPicPr>
          <p:cNvPr id="18" name="Picture 17"/>
          <p:cNvPicPr/>
          <p:nvPr/>
        </p:nvPicPr>
        <p:blipFill>
          <a:blip r:embed="rId5">
            <a:extLst>
              <a:ext uri="{28A0092B-C50C-407E-A947-70E740481C1C}">
                <a14:useLocalDpi xmlns:a14="http://schemas.microsoft.com/office/drawing/2010/main" val="0"/>
              </a:ext>
            </a:extLst>
          </a:blip>
          <a:srcRect/>
          <a:stretch>
            <a:fillRect/>
          </a:stretch>
        </p:blipFill>
        <p:spPr bwMode="auto">
          <a:xfrm>
            <a:off x="883585" y="1229266"/>
            <a:ext cx="873760" cy="609600"/>
          </a:xfrm>
          <a:prstGeom prst="rect">
            <a:avLst/>
          </a:prstGeom>
          <a:noFill/>
          <a:ln>
            <a:noFill/>
          </a:ln>
        </p:spPr>
      </p:pic>
      <p:pic>
        <p:nvPicPr>
          <p:cNvPr id="19" name="Picture 18"/>
          <p:cNvPicPr/>
          <p:nvPr/>
        </p:nvPicPr>
        <p:blipFill>
          <a:blip r:embed="rId6">
            <a:extLst>
              <a:ext uri="{28A0092B-C50C-407E-A947-70E740481C1C}">
                <a14:useLocalDpi xmlns:a14="http://schemas.microsoft.com/office/drawing/2010/main" val="0"/>
              </a:ext>
            </a:extLst>
          </a:blip>
          <a:srcRect/>
          <a:stretch>
            <a:fillRect/>
          </a:stretch>
        </p:blipFill>
        <p:spPr bwMode="auto">
          <a:xfrm>
            <a:off x="892052" y="3966249"/>
            <a:ext cx="904240" cy="772160"/>
          </a:xfrm>
          <a:prstGeom prst="rect">
            <a:avLst/>
          </a:prstGeom>
          <a:noFill/>
          <a:ln>
            <a:noFill/>
          </a:ln>
        </p:spPr>
      </p:pic>
      <p:pic>
        <p:nvPicPr>
          <p:cNvPr id="20" name="Picture 19"/>
          <p:cNvPicPr/>
          <p:nvPr/>
        </p:nvPicPr>
        <p:blipFill>
          <a:blip r:embed="rId7">
            <a:extLst>
              <a:ext uri="{28A0092B-C50C-407E-A947-70E740481C1C}">
                <a14:useLocalDpi xmlns:a14="http://schemas.microsoft.com/office/drawing/2010/main" val="0"/>
              </a:ext>
            </a:extLst>
          </a:blip>
          <a:srcRect/>
          <a:stretch>
            <a:fillRect/>
          </a:stretch>
        </p:blipFill>
        <p:spPr bwMode="auto">
          <a:xfrm>
            <a:off x="2106635" y="4443014"/>
            <a:ext cx="853440" cy="670560"/>
          </a:xfrm>
          <a:prstGeom prst="rect">
            <a:avLst/>
          </a:prstGeom>
          <a:noFill/>
          <a:ln>
            <a:noFill/>
          </a:ln>
        </p:spPr>
      </p:pic>
      <p:pic>
        <p:nvPicPr>
          <p:cNvPr id="21" name="Picture 20"/>
          <p:cNvPicPr/>
          <p:nvPr/>
        </p:nvPicPr>
        <p:blipFill>
          <a:blip r:embed="rId8">
            <a:extLst>
              <a:ext uri="{28A0092B-C50C-407E-A947-70E740481C1C}">
                <a14:useLocalDpi xmlns:a14="http://schemas.microsoft.com/office/drawing/2010/main" val="0"/>
              </a:ext>
            </a:extLst>
          </a:blip>
          <a:srcRect/>
          <a:stretch>
            <a:fillRect/>
          </a:stretch>
        </p:blipFill>
        <p:spPr bwMode="auto">
          <a:xfrm>
            <a:off x="3585760" y="4445549"/>
            <a:ext cx="863600" cy="650240"/>
          </a:xfrm>
          <a:prstGeom prst="rect">
            <a:avLst/>
          </a:prstGeom>
          <a:noFill/>
          <a:ln>
            <a:noFill/>
          </a:ln>
        </p:spPr>
      </p:pic>
      <p:pic>
        <p:nvPicPr>
          <p:cNvPr id="22" name="Picture 21"/>
          <p:cNvPicPr/>
          <p:nvPr/>
        </p:nvPicPr>
        <p:blipFill>
          <a:blip r:embed="rId9">
            <a:extLst>
              <a:ext uri="{28A0092B-C50C-407E-A947-70E740481C1C}">
                <a14:useLocalDpi xmlns:a14="http://schemas.microsoft.com/office/drawing/2010/main" val="0"/>
              </a:ext>
            </a:extLst>
          </a:blip>
          <a:srcRect/>
          <a:stretch>
            <a:fillRect/>
          </a:stretch>
        </p:blipFill>
        <p:spPr bwMode="auto">
          <a:xfrm>
            <a:off x="883585" y="2643006"/>
            <a:ext cx="863600" cy="589280"/>
          </a:xfrm>
          <a:prstGeom prst="rect">
            <a:avLst/>
          </a:prstGeom>
          <a:noFill/>
          <a:ln>
            <a:noFill/>
          </a:ln>
        </p:spPr>
      </p:pic>
      <p:pic>
        <p:nvPicPr>
          <p:cNvPr id="23" name="Picture 22"/>
          <p:cNvPicPr/>
          <p:nvPr/>
        </p:nvPicPr>
        <p:blipFill>
          <a:blip r:embed="rId10">
            <a:extLst>
              <a:ext uri="{28A0092B-C50C-407E-A947-70E740481C1C}">
                <a14:useLocalDpi xmlns:a14="http://schemas.microsoft.com/office/drawing/2010/main" val="0"/>
              </a:ext>
            </a:extLst>
          </a:blip>
          <a:srcRect/>
          <a:stretch>
            <a:fillRect/>
          </a:stretch>
        </p:blipFill>
        <p:spPr bwMode="auto">
          <a:xfrm>
            <a:off x="1020874" y="3382510"/>
            <a:ext cx="670560" cy="447040"/>
          </a:xfrm>
          <a:prstGeom prst="rect">
            <a:avLst/>
          </a:prstGeom>
          <a:noFill/>
          <a:ln>
            <a:noFill/>
          </a:ln>
        </p:spPr>
      </p:pic>
      <p:sp>
        <p:nvSpPr>
          <p:cNvPr id="24" name="Rectangle 23"/>
          <p:cNvSpPr/>
          <p:nvPr/>
        </p:nvSpPr>
        <p:spPr>
          <a:xfrm>
            <a:off x="1020874" y="3382510"/>
            <a:ext cx="670560" cy="44704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320834" y="209301"/>
            <a:ext cx="5653110" cy="584776"/>
          </a:xfrm>
          <a:prstGeom prst="rect">
            <a:avLst/>
          </a:prstGeom>
          <a:noFill/>
        </p:spPr>
        <p:txBody>
          <a:bodyPr wrap="none" rtlCol="0">
            <a:spAutoFit/>
          </a:bodyPr>
          <a:lstStyle/>
          <a:p>
            <a:r>
              <a:rPr lang="en-US" sz="3200" dirty="0" smtClean="0"/>
              <a:t>Stratigraphic Column Symbols</a:t>
            </a:r>
            <a:endParaRPr lang="en-US" sz="3200" dirty="0"/>
          </a:p>
        </p:txBody>
      </p:sp>
      <p:sp>
        <p:nvSpPr>
          <p:cNvPr id="26" name="TextBox 25"/>
          <p:cNvSpPr txBox="1"/>
          <p:nvPr/>
        </p:nvSpPr>
        <p:spPr>
          <a:xfrm>
            <a:off x="2021969" y="5039345"/>
            <a:ext cx="1068885" cy="369332"/>
          </a:xfrm>
          <a:prstGeom prst="rect">
            <a:avLst/>
          </a:prstGeom>
          <a:noFill/>
        </p:spPr>
        <p:txBody>
          <a:bodyPr wrap="none" rtlCol="0">
            <a:spAutoFit/>
          </a:bodyPr>
          <a:lstStyle/>
          <a:p>
            <a:r>
              <a:rPr lang="en-US" dirty="0" smtClean="0"/>
              <a:t>Rounded</a:t>
            </a:r>
            <a:endParaRPr lang="en-US" dirty="0"/>
          </a:p>
        </p:txBody>
      </p:sp>
      <p:sp>
        <p:nvSpPr>
          <p:cNvPr id="27" name="TextBox 26"/>
          <p:cNvSpPr txBox="1"/>
          <p:nvPr/>
        </p:nvSpPr>
        <p:spPr>
          <a:xfrm>
            <a:off x="3544119" y="5025234"/>
            <a:ext cx="968008" cy="369332"/>
          </a:xfrm>
          <a:prstGeom prst="rect">
            <a:avLst/>
          </a:prstGeom>
          <a:noFill/>
        </p:spPr>
        <p:txBody>
          <a:bodyPr wrap="none" rtlCol="0">
            <a:spAutoFit/>
          </a:bodyPr>
          <a:lstStyle/>
          <a:p>
            <a:r>
              <a:rPr lang="en-US" dirty="0" smtClean="0"/>
              <a:t>Angular</a:t>
            </a:r>
            <a:endParaRPr lang="en-US" dirty="0"/>
          </a:p>
        </p:txBody>
      </p:sp>
    </p:spTree>
    <p:extLst>
      <p:ext uri="{BB962C8B-B14F-4D97-AF65-F5344CB8AC3E}">
        <p14:creationId xmlns:p14="http://schemas.microsoft.com/office/powerpoint/2010/main" val="413483180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5778879" y="344106"/>
            <a:ext cx="1213555" cy="16844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5778879" y="512548"/>
            <a:ext cx="1213555" cy="113070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5778879" y="1646017"/>
            <a:ext cx="1213555" cy="2507334"/>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5778879" y="4182848"/>
            <a:ext cx="1213555" cy="974514"/>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5778879" y="5157362"/>
            <a:ext cx="1213555" cy="151927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p:cNvPicPr/>
          <p:nvPr/>
        </p:nvPicPr>
        <p:blipFill rotWithShape="1">
          <a:blip r:embed="rId3">
            <a:extLst>
              <a:ext uri="{28A0092B-C50C-407E-A947-70E740481C1C}">
                <a14:useLocalDpi xmlns:a14="http://schemas.microsoft.com/office/drawing/2010/main" val="0"/>
              </a:ext>
            </a:extLst>
          </a:blip>
          <a:srcRect l="7817" t="5357" r="7589" b="7567"/>
          <a:stretch/>
        </p:blipFill>
        <p:spPr bwMode="auto">
          <a:xfrm>
            <a:off x="5798632" y="5120066"/>
            <a:ext cx="1193800" cy="1556574"/>
          </a:xfrm>
          <a:prstGeom prst="rect">
            <a:avLst/>
          </a:prstGeom>
          <a:noFill/>
          <a:ln>
            <a:noFill/>
          </a:ln>
        </p:spPr>
      </p:pic>
      <p:pic>
        <p:nvPicPr>
          <p:cNvPr id="22" name="Picture 21"/>
          <p:cNvPicPr/>
          <p:nvPr/>
        </p:nvPicPr>
        <p:blipFill rotWithShape="1">
          <a:blip r:embed="rId4">
            <a:extLst>
              <a:ext uri="{28A0092B-C50C-407E-A947-70E740481C1C}">
                <a14:useLocalDpi xmlns:a14="http://schemas.microsoft.com/office/drawing/2010/main" val="0"/>
              </a:ext>
            </a:extLst>
          </a:blip>
          <a:srcRect l="9455" t="11711" r="7759" b="8299"/>
          <a:stretch/>
        </p:blipFill>
        <p:spPr bwMode="auto">
          <a:xfrm>
            <a:off x="5798632" y="1659167"/>
            <a:ext cx="1193799" cy="2494183"/>
          </a:xfrm>
          <a:prstGeom prst="rect">
            <a:avLst/>
          </a:prstGeom>
          <a:noFill/>
          <a:ln>
            <a:noFill/>
          </a:ln>
        </p:spPr>
      </p:pic>
      <p:pic>
        <p:nvPicPr>
          <p:cNvPr id="23" name="Picture 22"/>
          <p:cNvPicPr/>
          <p:nvPr/>
        </p:nvPicPr>
        <p:blipFill rotWithShape="1">
          <a:blip r:embed="rId5">
            <a:extLst>
              <a:ext uri="{28A0092B-C50C-407E-A947-70E740481C1C}">
                <a14:useLocalDpi xmlns:a14="http://schemas.microsoft.com/office/drawing/2010/main" val="0"/>
              </a:ext>
            </a:extLst>
          </a:blip>
          <a:srcRect l="8593" r="8621"/>
          <a:stretch/>
        </p:blipFill>
        <p:spPr bwMode="auto">
          <a:xfrm>
            <a:off x="5778876" y="195048"/>
            <a:ext cx="1213558" cy="317500"/>
          </a:xfrm>
          <a:prstGeom prst="rect">
            <a:avLst/>
          </a:prstGeom>
          <a:noFill/>
          <a:ln>
            <a:noFill/>
          </a:ln>
        </p:spPr>
      </p:pic>
      <p:pic>
        <p:nvPicPr>
          <p:cNvPr id="24" name="Picture 23"/>
          <p:cNvPicPr/>
          <p:nvPr/>
        </p:nvPicPr>
        <p:blipFill rotWithShape="1">
          <a:blip r:embed="rId6">
            <a:extLst>
              <a:ext uri="{28A0092B-C50C-407E-A947-70E740481C1C}">
                <a14:useLocalDpi xmlns:a14="http://schemas.microsoft.com/office/drawing/2010/main" val="0"/>
              </a:ext>
            </a:extLst>
          </a:blip>
          <a:srcRect l="8690" t="13046" r="6717" b="9114"/>
          <a:stretch/>
        </p:blipFill>
        <p:spPr bwMode="auto">
          <a:xfrm>
            <a:off x="5798632" y="4196010"/>
            <a:ext cx="1193800" cy="924056"/>
          </a:xfrm>
          <a:prstGeom prst="rect">
            <a:avLst/>
          </a:prstGeom>
          <a:noFill/>
          <a:ln>
            <a:noFill/>
          </a:ln>
        </p:spPr>
      </p:pic>
      <p:pic>
        <p:nvPicPr>
          <p:cNvPr id="26" name="Picture 25"/>
          <p:cNvPicPr/>
          <p:nvPr/>
        </p:nvPicPr>
        <p:blipFill rotWithShape="1">
          <a:blip r:embed="rId4">
            <a:extLst>
              <a:ext uri="{28A0092B-C50C-407E-A947-70E740481C1C}">
                <a14:useLocalDpi xmlns:a14="http://schemas.microsoft.com/office/drawing/2010/main" val="0"/>
              </a:ext>
            </a:extLst>
          </a:blip>
          <a:srcRect l="10318" t="6948" r="8620" b="8849"/>
          <a:stretch/>
        </p:blipFill>
        <p:spPr bwMode="auto">
          <a:xfrm>
            <a:off x="5798633" y="512548"/>
            <a:ext cx="1193798" cy="1125202"/>
          </a:xfrm>
          <a:prstGeom prst="rect">
            <a:avLst/>
          </a:prstGeom>
          <a:noFill/>
          <a:ln>
            <a:noFill/>
          </a:ln>
        </p:spPr>
      </p:pic>
      <p:sp>
        <p:nvSpPr>
          <p:cNvPr id="2" name="Freeform 1"/>
          <p:cNvSpPr/>
          <p:nvPr/>
        </p:nvSpPr>
        <p:spPr>
          <a:xfrm>
            <a:off x="6013050" y="914795"/>
            <a:ext cx="564522" cy="117373"/>
          </a:xfrm>
          <a:custGeom>
            <a:avLst/>
            <a:gdLst>
              <a:gd name="connsiteX0" fmla="*/ 0 w 564522"/>
              <a:gd name="connsiteY0" fmla="*/ 9755 h 117373"/>
              <a:gd name="connsiteX1" fmla="*/ 75260 w 564522"/>
              <a:gd name="connsiteY1" fmla="*/ 85015 h 117373"/>
              <a:gd name="connsiteX2" fmla="*/ 188148 w 564522"/>
              <a:gd name="connsiteY2" fmla="*/ 113237 h 117373"/>
              <a:gd name="connsiteX3" fmla="*/ 366889 w 564522"/>
              <a:gd name="connsiteY3" fmla="*/ 113237 h 117373"/>
              <a:gd name="connsiteX4" fmla="*/ 498593 w 564522"/>
              <a:gd name="connsiteY4" fmla="*/ 75607 h 117373"/>
              <a:gd name="connsiteX5" fmla="*/ 555037 w 564522"/>
              <a:gd name="connsiteY5" fmla="*/ 9755 h 117373"/>
              <a:gd name="connsiteX6" fmla="*/ 564445 w 564522"/>
              <a:gd name="connsiteY6" fmla="*/ 348 h 11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4522" h="117373">
                <a:moveTo>
                  <a:pt x="0" y="9755"/>
                </a:moveTo>
                <a:cubicBezTo>
                  <a:pt x="21951" y="38761"/>
                  <a:pt x="43902" y="67768"/>
                  <a:pt x="75260" y="85015"/>
                </a:cubicBezTo>
                <a:cubicBezTo>
                  <a:pt x="106618" y="102262"/>
                  <a:pt x="139543" y="108533"/>
                  <a:pt x="188148" y="113237"/>
                </a:cubicBezTo>
                <a:cubicBezTo>
                  <a:pt x="236753" y="117941"/>
                  <a:pt x="315148" y="119509"/>
                  <a:pt x="366889" y="113237"/>
                </a:cubicBezTo>
                <a:cubicBezTo>
                  <a:pt x="418630" y="106965"/>
                  <a:pt x="467235" y="92854"/>
                  <a:pt x="498593" y="75607"/>
                </a:cubicBezTo>
                <a:cubicBezTo>
                  <a:pt x="529951" y="58360"/>
                  <a:pt x="544062" y="22298"/>
                  <a:pt x="555037" y="9755"/>
                </a:cubicBezTo>
                <a:cubicBezTo>
                  <a:pt x="566012" y="-2788"/>
                  <a:pt x="564445" y="348"/>
                  <a:pt x="564445" y="348"/>
                </a:cubicBezTo>
              </a:path>
            </a:pathLst>
          </a:custGeom>
          <a:ln w="3810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Freeform 2"/>
          <p:cNvSpPr/>
          <p:nvPr/>
        </p:nvSpPr>
        <p:spPr>
          <a:xfrm>
            <a:off x="6172976" y="1206772"/>
            <a:ext cx="611482" cy="197754"/>
          </a:xfrm>
          <a:custGeom>
            <a:avLst/>
            <a:gdLst>
              <a:gd name="connsiteX0" fmla="*/ 0 w 611482"/>
              <a:gd name="connsiteY0" fmla="*/ 0 h 197754"/>
              <a:gd name="connsiteX1" fmla="*/ 84667 w 611482"/>
              <a:gd name="connsiteY1" fmla="*/ 112889 h 197754"/>
              <a:gd name="connsiteX2" fmla="*/ 169334 w 611482"/>
              <a:gd name="connsiteY2" fmla="*/ 169334 h 197754"/>
              <a:gd name="connsiteX3" fmla="*/ 338667 w 611482"/>
              <a:gd name="connsiteY3" fmla="*/ 197556 h 197754"/>
              <a:gd name="connsiteX4" fmla="*/ 470371 w 611482"/>
              <a:gd name="connsiteY4" fmla="*/ 178741 h 197754"/>
              <a:gd name="connsiteX5" fmla="*/ 555037 w 611482"/>
              <a:gd name="connsiteY5" fmla="*/ 122297 h 197754"/>
              <a:gd name="connsiteX6" fmla="*/ 592667 w 611482"/>
              <a:gd name="connsiteY6" fmla="*/ 56445 h 197754"/>
              <a:gd name="connsiteX7" fmla="*/ 611482 w 611482"/>
              <a:gd name="connsiteY7" fmla="*/ 18815 h 19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482" h="197754">
                <a:moveTo>
                  <a:pt x="0" y="0"/>
                </a:moveTo>
                <a:cubicBezTo>
                  <a:pt x="28222" y="42333"/>
                  <a:pt x="56445" y="84667"/>
                  <a:pt x="84667" y="112889"/>
                </a:cubicBezTo>
                <a:cubicBezTo>
                  <a:pt x="112889" y="141111"/>
                  <a:pt x="127001" y="155223"/>
                  <a:pt x="169334" y="169334"/>
                </a:cubicBezTo>
                <a:cubicBezTo>
                  <a:pt x="211667" y="183445"/>
                  <a:pt x="288494" y="195988"/>
                  <a:pt x="338667" y="197556"/>
                </a:cubicBezTo>
                <a:cubicBezTo>
                  <a:pt x="388840" y="199124"/>
                  <a:pt x="434309" y="191284"/>
                  <a:pt x="470371" y="178741"/>
                </a:cubicBezTo>
                <a:cubicBezTo>
                  <a:pt x="506433" y="166198"/>
                  <a:pt x="534654" y="142680"/>
                  <a:pt x="555037" y="122297"/>
                </a:cubicBezTo>
                <a:cubicBezTo>
                  <a:pt x="575420" y="101914"/>
                  <a:pt x="583260" y="73692"/>
                  <a:pt x="592667" y="56445"/>
                </a:cubicBezTo>
                <a:cubicBezTo>
                  <a:pt x="602074" y="39198"/>
                  <a:pt x="611482" y="18815"/>
                  <a:pt x="611482" y="18815"/>
                </a:cubicBezTo>
              </a:path>
            </a:pathLst>
          </a:custGeom>
          <a:ln w="3810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 name="Oval 38"/>
          <p:cNvSpPr/>
          <p:nvPr/>
        </p:nvSpPr>
        <p:spPr>
          <a:xfrm>
            <a:off x="6372491" y="914795"/>
            <a:ext cx="141111" cy="67733"/>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flipV="1">
            <a:off x="6562519" y="1227995"/>
            <a:ext cx="141111" cy="135306"/>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6445868" y="1237401"/>
            <a:ext cx="79023" cy="135307"/>
          </a:xfrm>
          <a:prstGeom prst="ellipse">
            <a:avLst/>
          </a:prstGeom>
          <a:solidFill>
            <a:schemeClr val="accent4">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7"/>
          <a:stretch>
            <a:fillRect/>
          </a:stretch>
        </p:blipFill>
        <p:spPr>
          <a:xfrm>
            <a:off x="7073694" y="5707653"/>
            <a:ext cx="647700" cy="317500"/>
          </a:xfrm>
          <a:prstGeom prst="rect">
            <a:avLst/>
          </a:prstGeom>
        </p:spPr>
      </p:pic>
      <p:pic>
        <p:nvPicPr>
          <p:cNvPr id="6" name="Picture 5"/>
          <p:cNvPicPr>
            <a:picLocks noChangeAspect="1"/>
          </p:cNvPicPr>
          <p:nvPr/>
        </p:nvPicPr>
        <p:blipFill>
          <a:blip r:embed="rId8"/>
          <a:stretch>
            <a:fillRect/>
          </a:stretch>
        </p:blipFill>
        <p:spPr>
          <a:xfrm>
            <a:off x="7721394" y="5623550"/>
            <a:ext cx="533400" cy="508000"/>
          </a:xfrm>
          <a:prstGeom prst="rect">
            <a:avLst/>
          </a:prstGeom>
        </p:spPr>
      </p:pic>
      <p:pic>
        <p:nvPicPr>
          <p:cNvPr id="7" name="Picture 6"/>
          <p:cNvPicPr>
            <a:picLocks noChangeAspect="1"/>
          </p:cNvPicPr>
          <p:nvPr/>
        </p:nvPicPr>
        <p:blipFill>
          <a:blip r:embed="rId9"/>
          <a:stretch>
            <a:fillRect/>
          </a:stretch>
        </p:blipFill>
        <p:spPr>
          <a:xfrm>
            <a:off x="8305670" y="5699750"/>
            <a:ext cx="508000" cy="431800"/>
          </a:xfrm>
          <a:prstGeom prst="rect">
            <a:avLst/>
          </a:prstGeom>
        </p:spPr>
      </p:pic>
      <p:pic>
        <p:nvPicPr>
          <p:cNvPr id="48" name="Picture 47"/>
          <p:cNvPicPr>
            <a:picLocks noChangeAspect="1"/>
          </p:cNvPicPr>
          <p:nvPr/>
        </p:nvPicPr>
        <p:blipFill>
          <a:blip r:embed="rId7"/>
          <a:stretch>
            <a:fillRect/>
          </a:stretch>
        </p:blipFill>
        <p:spPr>
          <a:xfrm>
            <a:off x="7073694" y="4533723"/>
            <a:ext cx="647700" cy="317500"/>
          </a:xfrm>
          <a:prstGeom prst="rect">
            <a:avLst/>
          </a:prstGeom>
        </p:spPr>
      </p:pic>
      <p:pic>
        <p:nvPicPr>
          <p:cNvPr id="49" name="Picture 48"/>
          <p:cNvPicPr>
            <a:picLocks noChangeAspect="1"/>
          </p:cNvPicPr>
          <p:nvPr/>
        </p:nvPicPr>
        <p:blipFill>
          <a:blip r:embed="rId8"/>
          <a:stretch>
            <a:fillRect/>
          </a:stretch>
        </p:blipFill>
        <p:spPr>
          <a:xfrm>
            <a:off x="7721394" y="4449620"/>
            <a:ext cx="533400" cy="508000"/>
          </a:xfrm>
          <a:prstGeom prst="rect">
            <a:avLst/>
          </a:prstGeom>
        </p:spPr>
      </p:pic>
      <p:pic>
        <p:nvPicPr>
          <p:cNvPr id="50" name="Picture 49"/>
          <p:cNvPicPr>
            <a:picLocks noChangeAspect="1"/>
          </p:cNvPicPr>
          <p:nvPr/>
        </p:nvPicPr>
        <p:blipFill>
          <a:blip r:embed="rId9"/>
          <a:stretch>
            <a:fillRect/>
          </a:stretch>
        </p:blipFill>
        <p:spPr>
          <a:xfrm>
            <a:off x="8305670" y="4525820"/>
            <a:ext cx="508000" cy="431800"/>
          </a:xfrm>
          <a:prstGeom prst="rect">
            <a:avLst/>
          </a:prstGeom>
        </p:spPr>
      </p:pic>
      <p:pic>
        <p:nvPicPr>
          <p:cNvPr id="51" name="Picture 50"/>
          <p:cNvPicPr>
            <a:picLocks noChangeAspect="1"/>
          </p:cNvPicPr>
          <p:nvPr/>
        </p:nvPicPr>
        <p:blipFill>
          <a:blip r:embed="rId8"/>
          <a:stretch>
            <a:fillRect/>
          </a:stretch>
        </p:blipFill>
        <p:spPr>
          <a:xfrm>
            <a:off x="7073694" y="2646413"/>
            <a:ext cx="533400" cy="508000"/>
          </a:xfrm>
          <a:prstGeom prst="rect">
            <a:avLst/>
          </a:prstGeom>
        </p:spPr>
      </p:pic>
      <p:sp>
        <p:nvSpPr>
          <p:cNvPr id="8" name="Freeform 7"/>
          <p:cNvSpPr/>
          <p:nvPr/>
        </p:nvSpPr>
        <p:spPr>
          <a:xfrm>
            <a:off x="7696442" y="2805184"/>
            <a:ext cx="618335" cy="257241"/>
          </a:xfrm>
          <a:custGeom>
            <a:avLst/>
            <a:gdLst>
              <a:gd name="connsiteX0" fmla="*/ 31310 w 618335"/>
              <a:gd name="connsiteY0" fmla="*/ 254848 h 257241"/>
              <a:gd name="connsiteX1" fmla="*/ 181829 w 618335"/>
              <a:gd name="connsiteY1" fmla="*/ 141959 h 257241"/>
              <a:gd name="connsiteX2" fmla="*/ 313533 w 618335"/>
              <a:gd name="connsiteY2" fmla="*/ 47885 h 257241"/>
              <a:gd name="connsiteX3" fmla="*/ 473458 w 618335"/>
              <a:gd name="connsiteY3" fmla="*/ 848 h 257241"/>
              <a:gd name="connsiteX4" fmla="*/ 595755 w 618335"/>
              <a:gd name="connsiteY4" fmla="*/ 85514 h 257241"/>
              <a:gd name="connsiteX5" fmla="*/ 605162 w 618335"/>
              <a:gd name="connsiteY5" fmla="*/ 188996 h 257241"/>
              <a:gd name="connsiteX6" fmla="*/ 454644 w 618335"/>
              <a:gd name="connsiteY6" fmla="*/ 226626 h 257241"/>
              <a:gd name="connsiteX7" fmla="*/ 351162 w 618335"/>
              <a:gd name="connsiteY7" fmla="*/ 207811 h 257241"/>
              <a:gd name="connsiteX8" fmla="*/ 181829 w 618335"/>
              <a:gd name="connsiteY8" fmla="*/ 151366 h 257241"/>
              <a:gd name="connsiteX9" fmla="*/ 68940 w 618335"/>
              <a:gd name="connsiteY9" fmla="*/ 76107 h 257241"/>
              <a:gd name="connsiteX10" fmla="*/ 3088 w 618335"/>
              <a:gd name="connsiteY10" fmla="*/ 29070 h 257241"/>
              <a:gd name="connsiteX11" fmla="*/ 31310 w 618335"/>
              <a:gd name="connsiteY11" fmla="*/ 254848 h 25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8335" h="257241">
                <a:moveTo>
                  <a:pt x="31310" y="254848"/>
                </a:moveTo>
                <a:cubicBezTo>
                  <a:pt x="61100" y="273663"/>
                  <a:pt x="134792" y="176453"/>
                  <a:pt x="181829" y="141959"/>
                </a:cubicBezTo>
                <a:cubicBezTo>
                  <a:pt x="228866" y="107465"/>
                  <a:pt x="264928" y="71404"/>
                  <a:pt x="313533" y="47885"/>
                </a:cubicBezTo>
                <a:cubicBezTo>
                  <a:pt x="362138" y="24366"/>
                  <a:pt x="426421" y="-5424"/>
                  <a:pt x="473458" y="848"/>
                </a:cubicBezTo>
                <a:cubicBezTo>
                  <a:pt x="520495" y="7119"/>
                  <a:pt x="573804" y="54156"/>
                  <a:pt x="595755" y="85514"/>
                </a:cubicBezTo>
                <a:cubicBezTo>
                  <a:pt x="617706" y="116872"/>
                  <a:pt x="628680" y="165477"/>
                  <a:pt x="605162" y="188996"/>
                </a:cubicBezTo>
                <a:cubicBezTo>
                  <a:pt x="581644" y="212515"/>
                  <a:pt x="496977" y="223490"/>
                  <a:pt x="454644" y="226626"/>
                </a:cubicBezTo>
                <a:cubicBezTo>
                  <a:pt x="412311" y="229762"/>
                  <a:pt x="396631" y="220354"/>
                  <a:pt x="351162" y="207811"/>
                </a:cubicBezTo>
                <a:cubicBezTo>
                  <a:pt x="305693" y="195268"/>
                  <a:pt x="228866" y="173317"/>
                  <a:pt x="181829" y="151366"/>
                </a:cubicBezTo>
                <a:cubicBezTo>
                  <a:pt x="134792" y="129415"/>
                  <a:pt x="98730" y="96490"/>
                  <a:pt x="68940" y="76107"/>
                </a:cubicBezTo>
                <a:cubicBezTo>
                  <a:pt x="39150" y="55724"/>
                  <a:pt x="10927" y="-2288"/>
                  <a:pt x="3088" y="29070"/>
                </a:cubicBezTo>
                <a:cubicBezTo>
                  <a:pt x="-4751" y="60428"/>
                  <a:pt x="1520" y="236033"/>
                  <a:pt x="31310" y="254848"/>
                </a:cubicBezTo>
                <a:close/>
              </a:path>
            </a:pathLst>
          </a:custGeom>
          <a:solidFill>
            <a:schemeClr val="bg1">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10"/>
          <a:stretch>
            <a:fillRect/>
          </a:stretch>
        </p:blipFill>
        <p:spPr>
          <a:xfrm>
            <a:off x="7055391" y="874335"/>
            <a:ext cx="711200" cy="381000"/>
          </a:xfrm>
          <a:prstGeom prst="rect">
            <a:avLst/>
          </a:prstGeom>
        </p:spPr>
      </p:pic>
      <p:pic>
        <p:nvPicPr>
          <p:cNvPr id="52" name="Picture 51"/>
          <p:cNvPicPr>
            <a:picLocks noChangeAspect="1"/>
          </p:cNvPicPr>
          <p:nvPr/>
        </p:nvPicPr>
        <p:blipFill>
          <a:blip r:embed="rId8"/>
          <a:stretch>
            <a:fillRect/>
          </a:stretch>
        </p:blipFill>
        <p:spPr>
          <a:xfrm>
            <a:off x="7801316" y="826613"/>
            <a:ext cx="533400" cy="508000"/>
          </a:xfrm>
          <a:prstGeom prst="rect">
            <a:avLst/>
          </a:prstGeom>
        </p:spPr>
      </p:pic>
      <p:sp>
        <p:nvSpPr>
          <p:cNvPr id="53" name="Freeform 52"/>
          <p:cNvSpPr/>
          <p:nvPr/>
        </p:nvSpPr>
        <p:spPr>
          <a:xfrm>
            <a:off x="8424064" y="985384"/>
            <a:ext cx="618335" cy="257241"/>
          </a:xfrm>
          <a:custGeom>
            <a:avLst/>
            <a:gdLst>
              <a:gd name="connsiteX0" fmla="*/ 31310 w 618335"/>
              <a:gd name="connsiteY0" fmla="*/ 254848 h 257241"/>
              <a:gd name="connsiteX1" fmla="*/ 181829 w 618335"/>
              <a:gd name="connsiteY1" fmla="*/ 141959 h 257241"/>
              <a:gd name="connsiteX2" fmla="*/ 313533 w 618335"/>
              <a:gd name="connsiteY2" fmla="*/ 47885 h 257241"/>
              <a:gd name="connsiteX3" fmla="*/ 473458 w 618335"/>
              <a:gd name="connsiteY3" fmla="*/ 848 h 257241"/>
              <a:gd name="connsiteX4" fmla="*/ 595755 w 618335"/>
              <a:gd name="connsiteY4" fmla="*/ 85514 h 257241"/>
              <a:gd name="connsiteX5" fmla="*/ 605162 w 618335"/>
              <a:gd name="connsiteY5" fmla="*/ 188996 h 257241"/>
              <a:gd name="connsiteX6" fmla="*/ 454644 w 618335"/>
              <a:gd name="connsiteY6" fmla="*/ 226626 h 257241"/>
              <a:gd name="connsiteX7" fmla="*/ 351162 w 618335"/>
              <a:gd name="connsiteY7" fmla="*/ 207811 h 257241"/>
              <a:gd name="connsiteX8" fmla="*/ 181829 w 618335"/>
              <a:gd name="connsiteY8" fmla="*/ 151366 h 257241"/>
              <a:gd name="connsiteX9" fmla="*/ 68940 w 618335"/>
              <a:gd name="connsiteY9" fmla="*/ 76107 h 257241"/>
              <a:gd name="connsiteX10" fmla="*/ 3088 w 618335"/>
              <a:gd name="connsiteY10" fmla="*/ 29070 h 257241"/>
              <a:gd name="connsiteX11" fmla="*/ 31310 w 618335"/>
              <a:gd name="connsiteY11" fmla="*/ 254848 h 25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8335" h="257241">
                <a:moveTo>
                  <a:pt x="31310" y="254848"/>
                </a:moveTo>
                <a:cubicBezTo>
                  <a:pt x="61100" y="273663"/>
                  <a:pt x="134792" y="176453"/>
                  <a:pt x="181829" y="141959"/>
                </a:cubicBezTo>
                <a:cubicBezTo>
                  <a:pt x="228866" y="107465"/>
                  <a:pt x="264928" y="71404"/>
                  <a:pt x="313533" y="47885"/>
                </a:cubicBezTo>
                <a:cubicBezTo>
                  <a:pt x="362138" y="24366"/>
                  <a:pt x="426421" y="-5424"/>
                  <a:pt x="473458" y="848"/>
                </a:cubicBezTo>
                <a:cubicBezTo>
                  <a:pt x="520495" y="7119"/>
                  <a:pt x="573804" y="54156"/>
                  <a:pt x="595755" y="85514"/>
                </a:cubicBezTo>
                <a:cubicBezTo>
                  <a:pt x="617706" y="116872"/>
                  <a:pt x="628680" y="165477"/>
                  <a:pt x="605162" y="188996"/>
                </a:cubicBezTo>
                <a:cubicBezTo>
                  <a:pt x="581644" y="212515"/>
                  <a:pt x="496977" y="223490"/>
                  <a:pt x="454644" y="226626"/>
                </a:cubicBezTo>
                <a:cubicBezTo>
                  <a:pt x="412311" y="229762"/>
                  <a:pt x="396631" y="220354"/>
                  <a:pt x="351162" y="207811"/>
                </a:cubicBezTo>
                <a:cubicBezTo>
                  <a:pt x="305693" y="195268"/>
                  <a:pt x="228866" y="173317"/>
                  <a:pt x="181829" y="151366"/>
                </a:cubicBezTo>
                <a:cubicBezTo>
                  <a:pt x="134792" y="129415"/>
                  <a:pt x="98730" y="96490"/>
                  <a:pt x="68940" y="76107"/>
                </a:cubicBezTo>
                <a:cubicBezTo>
                  <a:pt x="39150" y="55724"/>
                  <a:pt x="10927" y="-2288"/>
                  <a:pt x="3088" y="29070"/>
                </a:cubicBezTo>
                <a:cubicBezTo>
                  <a:pt x="-4751" y="60428"/>
                  <a:pt x="1520" y="236033"/>
                  <a:pt x="31310" y="254848"/>
                </a:cubicBezTo>
                <a:close/>
              </a:path>
            </a:pathLst>
          </a:custGeom>
          <a:solidFill>
            <a:schemeClr val="bg1">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4" name="Picture 53"/>
          <p:cNvPicPr>
            <a:picLocks noChangeAspect="1"/>
          </p:cNvPicPr>
          <p:nvPr/>
        </p:nvPicPr>
        <p:blipFill>
          <a:blip r:embed="rId7"/>
          <a:stretch>
            <a:fillRect/>
          </a:stretch>
        </p:blipFill>
        <p:spPr>
          <a:xfrm>
            <a:off x="7784894" y="195048"/>
            <a:ext cx="647700" cy="317500"/>
          </a:xfrm>
          <a:prstGeom prst="rect">
            <a:avLst/>
          </a:prstGeom>
        </p:spPr>
      </p:pic>
      <p:pic>
        <p:nvPicPr>
          <p:cNvPr id="55" name="Picture 54"/>
          <p:cNvPicPr>
            <a:picLocks noChangeAspect="1"/>
          </p:cNvPicPr>
          <p:nvPr/>
        </p:nvPicPr>
        <p:blipFill>
          <a:blip r:embed="rId9"/>
          <a:stretch>
            <a:fillRect/>
          </a:stretch>
        </p:blipFill>
        <p:spPr>
          <a:xfrm>
            <a:off x="8432594" y="179973"/>
            <a:ext cx="508000" cy="431800"/>
          </a:xfrm>
          <a:prstGeom prst="rect">
            <a:avLst/>
          </a:prstGeom>
        </p:spPr>
      </p:pic>
      <p:pic>
        <p:nvPicPr>
          <p:cNvPr id="56" name="Picture 55"/>
          <p:cNvPicPr>
            <a:picLocks noChangeAspect="1"/>
          </p:cNvPicPr>
          <p:nvPr/>
        </p:nvPicPr>
        <p:blipFill>
          <a:blip r:embed="rId10"/>
          <a:stretch>
            <a:fillRect/>
          </a:stretch>
        </p:blipFill>
        <p:spPr>
          <a:xfrm>
            <a:off x="7073694" y="189382"/>
            <a:ext cx="711200" cy="381000"/>
          </a:xfrm>
          <a:prstGeom prst="rect">
            <a:avLst/>
          </a:prstGeom>
        </p:spPr>
      </p:pic>
      <p:pic>
        <p:nvPicPr>
          <p:cNvPr id="41" name="Picture 40" descr="IMG_2982.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306" y="377020"/>
            <a:ext cx="4747491" cy="6329988"/>
          </a:xfrm>
          <a:prstGeom prst="rect">
            <a:avLst/>
          </a:prstGeom>
        </p:spPr>
      </p:pic>
      <p:sp>
        <p:nvSpPr>
          <p:cNvPr id="42" name="Freeform 41"/>
          <p:cNvSpPr/>
          <p:nvPr/>
        </p:nvSpPr>
        <p:spPr>
          <a:xfrm>
            <a:off x="55305" y="4997011"/>
            <a:ext cx="4730829" cy="71268"/>
          </a:xfrm>
          <a:custGeom>
            <a:avLst/>
            <a:gdLst>
              <a:gd name="connsiteX0" fmla="*/ 5105400 w 5105400"/>
              <a:gd name="connsiteY0" fmla="*/ 0 h 76911"/>
              <a:gd name="connsiteX1" fmla="*/ 3949700 w 5105400"/>
              <a:gd name="connsiteY1" fmla="*/ 76200 h 76911"/>
              <a:gd name="connsiteX2" fmla="*/ 2832100 w 5105400"/>
              <a:gd name="connsiteY2" fmla="*/ 38100 h 76911"/>
              <a:gd name="connsiteX3" fmla="*/ 1879600 w 5105400"/>
              <a:gd name="connsiteY3" fmla="*/ 38100 h 76911"/>
              <a:gd name="connsiteX4" fmla="*/ 889000 w 5105400"/>
              <a:gd name="connsiteY4" fmla="*/ 38100 h 76911"/>
              <a:gd name="connsiteX5" fmla="*/ 0 w 5105400"/>
              <a:gd name="connsiteY5" fmla="*/ 0 h 76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5400" h="76911">
                <a:moveTo>
                  <a:pt x="5105400" y="0"/>
                </a:moveTo>
                <a:cubicBezTo>
                  <a:pt x="4716991" y="34925"/>
                  <a:pt x="4328583" y="69850"/>
                  <a:pt x="3949700" y="76200"/>
                </a:cubicBezTo>
                <a:cubicBezTo>
                  <a:pt x="3570817" y="82550"/>
                  <a:pt x="3177117" y="44450"/>
                  <a:pt x="2832100" y="38100"/>
                </a:cubicBezTo>
                <a:cubicBezTo>
                  <a:pt x="2487083" y="31750"/>
                  <a:pt x="1879600" y="38100"/>
                  <a:pt x="1879600" y="38100"/>
                </a:cubicBezTo>
                <a:lnTo>
                  <a:pt x="889000" y="38100"/>
                </a:lnTo>
                <a:cubicBezTo>
                  <a:pt x="575733" y="31750"/>
                  <a:pt x="0" y="0"/>
                  <a:pt x="0" y="0"/>
                </a:cubicBezTo>
              </a:path>
            </a:pathLst>
          </a:custGeom>
          <a:ln w="28575" cmpd="sng">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 name="Freeform 42"/>
          <p:cNvSpPr/>
          <p:nvPr/>
        </p:nvSpPr>
        <p:spPr>
          <a:xfrm>
            <a:off x="55306" y="3998419"/>
            <a:ext cx="4734122" cy="458141"/>
          </a:xfrm>
          <a:custGeom>
            <a:avLst/>
            <a:gdLst>
              <a:gd name="connsiteX0" fmla="*/ 5156200 w 5156200"/>
              <a:gd name="connsiteY0" fmla="*/ 0 h 495300"/>
              <a:gd name="connsiteX1" fmla="*/ 3657600 w 5156200"/>
              <a:gd name="connsiteY1" fmla="*/ 114300 h 495300"/>
              <a:gd name="connsiteX2" fmla="*/ 2362200 w 5156200"/>
              <a:gd name="connsiteY2" fmla="*/ 279400 h 495300"/>
              <a:gd name="connsiteX3" fmla="*/ 1295400 w 5156200"/>
              <a:gd name="connsiteY3" fmla="*/ 381000 h 495300"/>
              <a:gd name="connsiteX4" fmla="*/ 241300 w 5156200"/>
              <a:gd name="connsiteY4" fmla="*/ 419100 h 495300"/>
              <a:gd name="connsiteX5" fmla="*/ 0 w 51562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56200" h="495300">
                <a:moveTo>
                  <a:pt x="5156200" y="0"/>
                </a:moveTo>
                <a:cubicBezTo>
                  <a:pt x="4639733" y="33866"/>
                  <a:pt x="4123267" y="67733"/>
                  <a:pt x="3657600" y="114300"/>
                </a:cubicBezTo>
                <a:cubicBezTo>
                  <a:pt x="3191933" y="160867"/>
                  <a:pt x="2755900" y="234950"/>
                  <a:pt x="2362200" y="279400"/>
                </a:cubicBezTo>
                <a:cubicBezTo>
                  <a:pt x="1968500" y="323850"/>
                  <a:pt x="1648883" y="357717"/>
                  <a:pt x="1295400" y="381000"/>
                </a:cubicBezTo>
                <a:cubicBezTo>
                  <a:pt x="941917" y="404283"/>
                  <a:pt x="457200" y="400050"/>
                  <a:pt x="241300" y="419100"/>
                </a:cubicBezTo>
                <a:cubicBezTo>
                  <a:pt x="25400" y="438150"/>
                  <a:pt x="0" y="495300"/>
                  <a:pt x="0" y="495300"/>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Freeform 46"/>
          <p:cNvSpPr/>
          <p:nvPr/>
        </p:nvSpPr>
        <p:spPr>
          <a:xfrm>
            <a:off x="55306" y="1777834"/>
            <a:ext cx="4756849" cy="1649187"/>
          </a:xfrm>
          <a:custGeom>
            <a:avLst/>
            <a:gdLst>
              <a:gd name="connsiteX0" fmla="*/ 5137355 w 5137355"/>
              <a:gd name="connsiteY0" fmla="*/ 0 h 1781107"/>
              <a:gd name="connsiteX1" fmla="*/ 4678516 w 5137355"/>
              <a:gd name="connsiteY1" fmla="*/ 147484 h 1781107"/>
              <a:gd name="connsiteX2" fmla="*/ 4047613 w 5137355"/>
              <a:gd name="connsiteY2" fmla="*/ 401484 h 1781107"/>
              <a:gd name="connsiteX3" fmla="*/ 3547806 w 5137355"/>
              <a:gd name="connsiteY3" fmla="*/ 721033 h 1781107"/>
              <a:gd name="connsiteX4" fmla="*/ 3236451 w 5137355"/>
              <a:gd name="connsiteY4" fmla="*/ 827549 h 1781107"/>
              <a:gd name="connsiteX5" fmla="*/ 2851355 w 5137355"/>
              <a:gd name="connsiteY5" fmla="*/ 934065 h 1781107"/>
              <a:gd name="connsiteX6" fmla="*/ 2499032 w 5137355"/>
              <a:gd name="connsiteY6" fmla="*/ 1130710 h 1781107"/>
              <a:gd name="connsiteX7" fmla="*/ 2040193 w 5137355"/>
              <a:gd name="connsiteY7" fmla="*/ 1253613 h 1781107"/>
              <a:gd name="connsiteX8" fmla="*/ 1778000 w 5137355"/>
              <a:gd name="connsiteY8" fmla="*/ 1401097 h 1781107"/>
              <a:gd name="connsiteX9" fmla="*/ 1450258 w 5137355"/>
              <a:gd name="connsiteY9" fmla="*/ 1409291 h 1781107"/>
              <a:gd name="connsiteX10" fmla="*/ 1073355 w 5137355"/>
              <a:gd name="connsiteY10" fmla="*/ 1548581 h 1781107"/>
              <a:gd name="connsiteX11" fmla="*/ 655484 w 5137355"/>
              <a:gd name="connsiteY11" fmla="*/ 1589549 h 1781107"/>
              <a:gd name="connsiteX12" fmla="*/ 327742 w 5137355"/>
              <a:gd name="connsiteY12" fmla="*/ 1663291 h 1781107"/>
              <a:gd name="connsiteX13" fmla="*/ 73742 w 5137355"/>
              <a:gd name="connsiteY13" fmla="*/ 1769807 h 1781107"/>
              <a:gd name="connsiteX14" fmla="*/ 0 w 5137355"/>
              <a:gd name="connsiteY14" fmla="*/ 1778000 h 178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37355" h="1781107">
                <a:moveTo>
                  <a:pt x="5137355" y="0"/>
                </a:moveTo>
                <a:cubicBezTo>
                  <a:pt x="4998747" y="40285"/>
                  <a:pt x="4860140" y="80570"/>
                  <a:pt x="4678516" y="147484"/>
                </a:cubicBezTo>
                <a:cubicBezTo>
                  <a:pt x="4496892" y="214398"/>
                  <a:pt x="4236065" y="305893"/>
                  <a:pt x="4047613" y="401484"/>
                </a:cubicBezTo>
                <a:cubicBezTo>
                  <a:pt x="3859161" y="497075"/>
                  <a:pt x="3683000" y="650022"/>
                  <a:pt x="3547806" y="721033"/>
                </a:cubicBezTo>
                <a:cubicBezTo>
                  <a:pt x="3412612" y="792044"/>
                  <a:pt x="3352526" y="792044"/>
                  <a:pt x="3236451" y="827549"/>
                </a:cubicBezTo>
                <a:cubicBezTo>
                  <a:pt x="3120376" y="863054"/>
                  <a:pt x="2974258" y="883538"/>
                  <a:pt x="2851355" y="934065"/>
                </a:cubicBezTo>
                <a:cubicBezTo>
                  <a:pt x="2728452" y="984592"/>
                  <a:pt x="2634226" y="1077452"/>
                  <a:pt x="2499032" y="1130710"/>
                </a:cubicBezTo>
                <a:cubicBezTo>
                  <a:pt x="2363838" y="1183968"/>
                  <a:pt x="2160365" y="1208549"/>
                  <a:pt x="2040193" y="1253613"/>
                </a:cubicBezTo>
                <a:cubicBezTo>
                  <a:pt x="1920021" y="1298677"/>
                  <a:pt x="1876322" y="1375151"/>
                  <a:pt x="1778000" y="1401097"/>
                </a:cubicBezTo>
                <a:cubicBezTo>
                  <a:pt x="1679677" y="1427043"/>
                  <a:pt x="1567699" y="1384710"/>
                  <a:pt x="1450258" y="1409291"/>
                </a:cubicBezTo>
                <a:cubicBezTo>
                  <a:pt x="1332817" y="1433872"/>
                  <a:pt x="1205817" y="1518538"/>
                  <a:pt x="1073355" y="1548581"/>
                </a:cubicBezTo>
                <a:cubicBezTo>
                  <a:pt x="940893" y="1578624"/>
                  <a:pt x="779753" y="1570431"/>
                  <a:pt x="655484" y="1589549"/>
                </a:cubicBezTo>
                <a:cubicBezTo>
                  <a:pt x="531215" y="1608667"/>
                  <a:pt x="424699" y="1633248"/>
                  <a:pt x="327742" y="1663291"/>
                </a:cubicBezTo>
                <a:cubicBezTo>
                  <a:pt x="230785" y="1693334"/>
                  <a:pt x="128366" y="1750689"/>
                  <a:pt x="73742" y="1769807"/>
                </a:cubicBezTo>
                <a:cubicBezTo>
                  <a:pt x="19118" y="1788925"/>
                  <a:pt x="0" y="1778000"/>
                  <a:pt x="0" y="1778000"/>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 name="Freeform 56"/>
          <p:cNvSpPr/>
          <p:nvPr/>
        </p:nvSpPr>
        <p:spPr>
          <a:xfrm>
            <a:off x="679119" y="717171"/>
            <a:ext cx="4070980" cy="1226135"/>
          </a:xfrm>
          <a:custGeom>
            <a:avLst/>
            <a:gdLst>
              <a:gd name="connsiteX0" fmla="*/ 5092138 w 5092138"/>
              <a:gd name="connsiteY0" fmla="*/ 0 h 1483032"/>
              <a:gd name="connsiteX1" fmla="*/ 4748009 w 5092138"/>
              <a:gd name="connsiteY1" fmla="*/ 139290 h 1483032"/>
              <a:gd name="connsiteX2" fmla="*/ 4584138 w 5092138"/>
              <a:gd name="connsiteY2" fmla="*/ 237613 h 1483032"/>
              <a:gd name="connsiteX3" fmla="*/ 4428461 w 5092138"/>
              <a:gd name="connsiteY3" fmla="*/ 335935 h 1483032"/>
              <a:gd name="connsiteX4" fmla="*/ 3977815 w 5092138"/>
              <a:gd name="connsiteY4" fmla="*/ 508000 h 1483032"/>
              <a:gd name="connsiteX5" fmla="*/ 3527170 w 5092138"/>
              <a:gd name="connsiteY5" fmla="*/ 614516 h 1483032"/>
              <a:gd name="connsiteX6" fmla="*/ 3273170 w 5092138"/>
              <a:gd name="connsiteY6" fmla="*/ 630903 h 1483032"/>
              <a:gd name="connsiteX7" fmla="*/ 2904461 w 5092138"/>
              <a:gd name="connsiteY7" fmla="*/ 737419 h 1483032"/>
              <a:gd name="connsiteX8" fmla="*/ 2789751 w 5092138"/>
              <a:gd name="connsiteY8" fmla="*/ 778387 h 1483032"/>
              <a:gd name="connsiteX9" fmla="*/ 2675041 w 5092138"/>
              <a:gd name="connsiteY9" fmla="*/ 852129 h 1483032"/>
              <a:gd name="connsiteX10" fmla="*/ 2453815 w 5092138"/>
              <a:gd name="connsiteY10" fmla="*/ 901290 h 1483032"/>
              <a:gd name="connsiteX11" fmla="*/ 2339106 w 5092138"/>
              <a:gd name="connsiteY11" fmla="*/ 966838 h 1483032"/>
              <a:gd name="connsiteX12" fmla="*/ 2175235 w 5092138"/>
              <a:gd name="connsiteY12" fmla="*/ 1007806 h 1483032"/>
              <a:gd name="connsiteX13" fmla="*/ 1904848 w 5092138"/>
              <a:gd name="connsiteY13" fmla="*/ 1130709 h 1483032"/>
              <a:gd name="connsiteX14" fmla="*/ 1634461 w 5092138"/>
              <a:gd name="connsiteY14" fmla="*/ 1163484 h 1483032"/>
              <a:gd name="connsiteX15" fmla="*/ 1364073 w 5092138"/>
              <a:gd name="connsiteY15" fmla="*/ 1302774 h 1483032"/>
              <a:gd name="connsiteX16" fmla="*/ 1208396 w 5092138"/>
              <a:gd name="connsiteY16" fmla="*/ 1409290 h 1483032"/>
              <a:gd name="connsiteX17" fmla="*/ 905235 w 5092138"/>
              <a:gd name="connsiteY17" fmla="*/ 1466645 h 1483032"/>
              <a:gd name="connsiteX18" fmla="*/ 413622 w 5092138"/>
              <a:gd name="connsiteY18" fmla="*/ 1466645 h 1483032"/>
              <a:gd name="connsiteX19" fmla="*/ 28525 w 5092138"/>
              <a:gd name="connsiteY19" fmla="*/ 1466645 h 1483032"/>
              <a:gd name="connsiteX20" fmla="*/ 28525 w 5092138"/>
              <a:gd name="connsiteY20" fmla="*/ 1483032 h 148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92138" h="1483032">
                <a:moveTo>
                  <a:pt x="5092138" y="0"/>
                </a:moveTo>
                <a:cubicBezTo>
                  <a:pt x="4962407" y="49844"/>
                  <a:pt x="4832676" y="99688"/>
                  <a:pt x="4748009" y="139290"/>
                </a:cubicBezTo>
                <a:cubicBezTo>
                  <a:pt x="4663342" y="178892"/>
                  <a:pt x="4637396" y="204839"/>
                  <a:pt x="4584138" y="237613"/>
                </a:cubicBezTo>
                <a:cubicBezTo>
                  <a:pt x="4530880" y="270387"/>
                  <a:pt x="4529515" y="290871"/>
                  <a:pt x="4428461" y="335935"/>
                </a:cubicBezTo>
                <a:cubicBezTo>
                  <a:pt x="4327407" y="380999"/>
                  <a:pt x="4128030" y="461570"/>
                  <a:pt x="3977815" y="508000"/>
                </a:cubicBezTo>
                <a:cubicBezTo>
                  <a:pt x="3827600" y="554430"/>
                  <a:pt x="3644611" y="594032"/>
                  <a:pt x="3527170" y="614516"/>
                </a:cubicBezTo>
                <a:cubicBezTo>
                  <a:pt x="3409729" y="635000"/>
                  <a:pt x="3376955" y="610419"/>
                  <a:pt x="3273170" y="630903"/>
                </a:cubicBezTo>
                <a:cubicBezTo>
                  <a:pt x="3169385" y="651387"/>
                  <a:pt x="2985031" y="712838"/>
                  <a:pt x="2904461" y="737419"/>
                </a:cubicBezTo>
                <a:cubicBezTo>
                  <a:pt x="2823891" y="762000"/>
                  <a:pt x="2827988" y="759269"/>
                  <a:pt x="2789751" y="778387"/>
                </a:cubicBezTo>
                <a:cubicBezTo>
                  <a:pt x="2751514" y="797505"/>
                  <a:pt x="2731030" y="831645"/>
                  <a:pt x="2675041" y="852129"/>
                </a:cubicBezTo>
                <a:cubicBezTo>
                  <a:pt x="2619052" y="872613"/>
                  <a:pt x="2509804" y="882172"/>
                  <a:pt x="2453815" y="901290"/>
                </a:cubicBezTo>
                <a:cubicBezTo>
                  <a:pt x="2397826" y="920408"/>
                  <a:pt x="2385536" y="949085"/>
                  <a:pt x="2339106" y="966838"/>
                </a:cubicBezTo>
                <a:cubicBezTo>
                  <a:pt x="2292676" y="984591"/>
                  <a:pt x="2247611" y="980494"/>
                  <a:pt x="2175235" y="1007806"/>
                </a:cubicBezTo>
                <a:cubicBezTo>
                  <a:pt x="2102859" y="1035118"/>
                  <a:pt x="1994977" y="1104763"/>
                  <a:pt x="1904848" y="1130709"/>
                </a:cubicBezTo>
                <a:cubicBezTo>
                  <a:pt x="1814719" y="1156655"/>
                  <a:pt x="1724590" y="1134807"/>
                  <a:pt x="1634461" y="1163484"/>
                </a:cubicBezTo>
                <a:cubicBezTo>
                  <a:pt x="1544332" y="1192161"/>
                  <a:pt x="1435084" y="1261806"/>
                  <a:pt x="1364073" y="1302774"/>
                </a:cubicBezTo>
                <a:cubicBezTo>
                  <a:pt x="1293062" y="1343742"/>
                  <a:pt x="1284869" y="1381978"/>
                  <a:pt x="1208396" y="1409290"/>
                </a:cubicBezTo>
                <a:cubicBezTo>
                  <a:pt x="1131923" y="1436602"/>
                  <a:pt x="1037697" y="1457086"/>
                  <a:pt x="905235" y="1466645"/>
                </a:cubicBezTo>
                <a:cubicBezTo>
                  <a:pt x="772773" y="1476204"/>
                  <a:pt x="413622" y="1466645"/>
                  <a:pt x="413622" y="1466645"/>
                </a:cubicBezTo>
                <a:lnTo>
                  <a:pt x="28525" y="1466645"/>
                </a:lnTo>
                <a:cubicBezTo>
                  <a:pt x="-35658" y="1469376"/>
                  <a:pt x="28525" y="1483032"/>
                  <a:pt x="28525" y="1483032"/>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4385095" y="5546410"/>
            <a:ext cx="365004" cy="461665"/>
          </a:xfrm>
          <a:prstGeom prst="rect">
            <a:avLst/>
          </a:prstGeom>
          <a:noFill/>
        </p:spPr>
        <p:txBody>
          <a:bodyPr wrap="none" rtlCol="0">
            <a:spAutoFit/>
          </a:bodyPr>
          <a:lstStyle/>
          <a:p>
            <a:r>
              <a:rPr lang="en-US" sz="2400" b="1" dirty="0" smtClean="0">
                <a:solidFill>
                  <a:schemeClr val="bg1"/>
                </a:solidFill>
              </a:rPr>
              <a:t>1</a:t>
            </a:r>
            <a:endParaRPr lang="en-US" sz="2400" b="1" dirty="0">
              <a:solidFill>
                <a:schemeClr val="bg1"/>
              </a:solidFill>
            </a:endParaRPr>
          </a:p>
        </p:txBody>
      </p:sp>
      <p:sp>
        <p:nvSpPr>
          <p:cNvPr id="59" name="TextBox 58"/>
          <p:cNvSpPr txBox="1"/>
          <p:nvPr/>
        </p:nvSpPr>
        <p:spPr>
          <a:xfrm>
            <a:off x="4437794" y="4196010"/>
            <a:ext cx="365004" cy="461665"/>
          </a:xfrm>
          <a:prstGeom prst="rect">
            <a:avLst/>
          </a:prstGeom>
          <a:noFill/>
        </p:spPr>
        <p:txBody>
          <a:bodyPr wrap="none" rtlCol="0">
            <a:spAutoFit/>
          </a:bodyPr>
          <a:lstStyle/>
          <a:p>
            <a:r>
              <a:rPr lang="en-US" sz="2400" b="1" dirty="0" smtClean="0">
                <a:solidFill>
                  <a:schemeClr val="bg1"/>
                </a:solidFill>
              </a:rPr>
              <a:t>2</a:t>
            </a:r>
            <a:endParaRPr lang="en-US" sz="2400" b="1" dirty="0">
              <a:solidFill>
                <a:schemeClr val="bg1"/>
              </a:solidFill>
            </a:endParaRPr>
          </a:p>
        </p:txBody>
      </p:sp>
      <p:sp>
        <p:nvSpPr>
          <p:cNvPr id="60" name="TextBox 59"/>
          <p:cNvSpPr txBox="1"/>
          <p:nvPr/>
        </p:nvSpPr>
        <p:spPr>
          <a:xfrm>
            <a:off x="4447151" y="2594366"/>
            <a:ext cx="365004" cy="461665"/>
          </a:xfrm>
          <a:prstGeom prst="rect">
            <a:avLst/>
          </a:prstGeom>
          <a:noFill/>
        </p:spPr>
        <p:txBody>
          <a:bodyPr wrap="none" rtlCol="0">
            <a:spAutoFit/>
          </a:bodyPr>
          <a:lstStyle/>
          <a:p>
            <a:r>
              <a:rPr lang="en-US" sz="2400" b="1" dirty="0" smtClean="0">
                <a:solidFill>
                  <a:schemeClr val="bg1"/>
                </a:solidFill>
              </a:rPr>
              <a:t>3</a:t>
            </a:r>
            <a:endParaRPr lang="en-US" sz="2400" b="1" dirty="0">
              <a:solidFill>
                <a:schemeClr val="bg1"/>
              </a:solidFill>
            </a:endParaRPr>
          </a:p>
        </p:txBody>
      </p:sp>
      <p:sp>
        <p:nvSpPr>
          <p:cNvPr id="61" name="TextBox 60"/>
          <p:cNvSpPr txBox="1"/>
          <p:nvPr/>
        </p:nvSpPr>
        <p:spPr>
          <a:xfrm>
            <a:off x="4404667" y="1176085"/>
            <a:ext cx="365004" cy="461665"/>
          </a:xfrm>
          <a:prstGeom prst="rect">
            <a:avLst/>
          </a:prstGeom>
          <a:noFill/>
        </p:spPr>
        <p:txBody>
          <a:bodyPr wrap="none" rtlCol="0">
            <a:spAutoFit/>
          </a:bodyPr>
          <a:lstStyle/>
          <a:p>
            <a:r>
              <a:rPr lang="en-US" sz="2400" b="1" dirty="0" smtClean="0">
                <a:solidFill>
                  <a:schemeClr val="bg1"/>
                </a:solidFill>
              </a:rPr>
              <a:t>4</a:t>
            </a:r>
            <a:endParaRPr lang="en-US" sz="2400" b="1" dirty="0">
              <a:solidFill>
                <a:schemeClr val="bg1"/>
              </a:solidFill>
            </a:endParaRPr>
          </a:p>
        </p:txBody>
      </p:sp>
      <p:sp>
        <p:nvSpPr>
          <p:cNvPr id="62" name="TextBox 61"/>
          <p:cNvSpPr txBox="1"/>
          <p:nvPr/>
        </p:nvSpPr>
        <p:spPr>
          <a:xfrm>
            <a:off x="4385095" y="278899"/>
            <a:ext cx="365004" cy="461665"/>
          </a:xfrm>
          <a:prstGeom prst="rect">
            <a:avLst/>
          </a:prstGeom>
          <a:noFill/>
        </p:spPr>
        <p:txBody>
          <a:bodyPr wrap="none" rtlCol="0">
            <a:spAutoFit/>
          </a:bodyPr>
          <a:lstStyle/>
          <a:p>
            <a:r>
              <a:rPr lang="en-US" sz="2400" b="1" dirty="0" smtClean="0">
                <a:solidFill>
                  <a:schemeClr val="bg1"/>
                </a:solidFill>
              </a:rPr>
              <a:t>5</a:t>
            </a:r>
            <a:endParaRPr lang="en-US" sz="2400" b="1" dirty="0">
              <a:solidFill>
                <a:schemeClr val="bg1"/>
              </a:solidFill>
            </a:endParaRPr>
          </a:p>
        </p:txBody>
      </p:sp>
      <p:sp>
        <p:nvSpPr>
          <p:cNvPr id="63" name="TextBox 62"/>
          <p:cNvSpPr txBox="1"/>
          <p:nvPr/>
        </p:nvSpPr>
        <p:spPr>
          <a:xfrm>
            <a:off x="247716" y="6218687"/>
            <a:ext cx="2838938" cy="461665"/>
          </a:xfrm>
          <a:prstGeom prst="rect">
            <a:avLst/>
          </a:prstGeom>
          <a:noFill/>
        </p:spPr>
        <p:txBody>
          <a:bodyPr wrap="none" rtlCol="0">
            <a:spAutoFit/>
          </a:bodyPr>
          <a:lstStyle/>
          <a:p>
            <a:r>
              <a:rPr lang="en-US" sz="2400" b="1" dirty="0" smtClean="0">
                <a:solidFill>
                  <a:schemeClr val="bg1"/>
                </a:solidFill>
              </a:rPr>
              <a:t>Present day beach</a:t>
            </a:r>
            <a:endParaRPr lang="en-US" sz="2400" b="1" dirty="0">
              <a:solidFill>
                <a:schemeClr val="bg1"/>
              </a:solidFill>
            </a:endParaRPr>
          </a:p>
        </p:txBody>
      </p:sp>
      <p:sp>
        <p:nvSpPr>
          <p:cNvPr id="64" name="Freeform 63"/>
          <p:cNvSpPr/>
          <p:nvPr/>
        </p:nvSpPr>
        <p:spPr>
          <a:xfrm>
            <a:off x="55304" y="5631010"/>
            <a:ext cx="4714367" cy="818510"/>
          </a:xfrm>
          <a:custGeom>
            <a:avLst/>
            <a:gdLst>
              <a:gd name="connsiteX0" fmla="*/ 5108222 w 5108222"/>
              <a:gd name="connsiteY0" fmla="*/ 1006314 h 1006314"/>
              <a:gd name="connsiteX1" fmla="*/ 4318000 w 5108222"/>
              <a:gd name="connsiteY1" fmla="*/ 851092 h 1006314"/>
              <a:gd name="connsiteX2" fmla="*/ 3287889 w 5108222"/>
              <a:gd name="connsiteY2" fmla="*/ 667648 h 1006314"/>
              <a:gd name="connsiteX3" fmla="*/ 2582334 w 5108222"/>
              <a:gd name="connsiteY3" fmla="*/ 512426 h 1006314"/>
              <a:gd name="connsiteX4" fmla="*/ 1933222 w 5108222"/>
              <a:gd name="connsiteY4" fmla="*/ 357203 h 1006314"/>
              <a:gd name="connsiteX5" fmla="*/ 1298222 w 5108222"/>
              <a:gd name="connsiteY5" fmla="*/ 187870 h 1006314"/>
              <a:gd name="connsiteX6" fmla="*/ 747889 w 5108222"/>
              <a:gd name="connsiteY6" fmla="*/ 18537 h 1006314"/>
              <a:gd name="connsiteX7" fmla="*/ 0 w 5108222"/>
              <a:gd name="connsiteY7" fmla="*/ 4426 h 1006314"/>
              <a:gd name="connsiteX8" fmla="*/ 0 w 5108222"/>
              <a:gd name="connsiteY8" fmla="*/ 4426 h 100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08222" h="1006314">
                <a:moveTo>
                  <a:pt x="5108222" y="1006314"/>
                </a:moveTo>
                <a:lnTo>
                  <a:pt x="4318000" y="851092"/>
                </a:lnTo>
                <a:lnTo>
                  <a:pt x="3287889" y="667648"/>
                </a:lnTo>
                <a:cubicBezTo>
                  <a:pt x="2998611" y="611204"/>
                  <a:pt x="2582334" y="512426"/>
                  <a:pt x="2582334" y="512426"/>
                </a:cubicBezTo>
                <a:lnTo>
                  <a:pt x="1933222" y="357203"/>
                </a:lnTo>
                <a:cubicBezTo>
                  <a:pt x="1719203" y="303110"/>
                  <a:pt x="1495777" y="244314"/>
                  <a:pt x="1298222" y="187870"/>
                </a:cubicBezTo>
                <a:cubicBezTo>
                  <a:pt x="1100667" y="131426"/>
                  <a:pt x="964259" y="49111"/>
                  <a:pt x="747889" y="18537"/>
                </a:cubicBezTo>
                <a:cubicBezTo>
                  <a:pt x="531519" y="-12037"/>
                  <a:pt x="0" y="4426"/>
                  <a:pt x="0" y="4426"/>
                </a:cubicBezTo>
                <a:lnTo>
                  <a:pt x="0" y="4426"/>
                </a:lnTo>
              </a:path>
            </a:pathLst>
          </a:custGeom>
          <a:ln w="28575" cmpd="sng">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bg1"/>
              </a:solidFill>
            </a:endParaRPr>
          </a:p>
        </p:txBody>
      </p:sp>
      <p:cxnSp>
        <p:nvCxnSpPr>
          <p:cNvPr id="14" name="Straight Connector 13"/>
          <p:cNvCxnSpPr/>
          <p:nvPr/>
        </p:nvCxnSpPr>
        <p:spPr>
          <a:xfrm flipV="1">
            <a:off x="4786134" y="534757"/>
            <a:ext cx="992745" cy="182414"/>
          </a:xfrm>
          <a:prstGeom prst="line">
            <a:avLst/>
          </a:prstGeom>
          <a:ln w="28575"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4769671" y="1659167"/>
            <a:ext cx="1009204" cy="118667"/>
          </a:xfrm>
          <a:prstGeom prst="line">
            <a:avLst/>
          </a:prstGeom>
          <a:ln w="28575"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4769671" y="3998420"/>
            <a:ext cx="1009208" cy="154931"/>
          </a:xfrm>
          <a:prstGeom prst="line">
            <a:avLst/>
          </a:prstGeom>
          <a:ln w="28575"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4789428" y="4997012"/>
            <a:ext cx="1009204" cy="160350"/>
          </a:xfrm>
          <a:prstGeom prst="line">
            <a:avLst/>
          </a:prstGeom>
          <a:ln w="28575"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4769671" y="6474755"/>
            <a:ext cx="1009204" cy="205597"/>
          </a:xfrm>
          <a:prstGeom prst="line">
            <a:avLst/>
          </a:prstGeom>
          <a:ln w="28575" cmpd="sng">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9" name="Oval 68"/>
          <p:cNvSpPr/>
          <p:nvPr/>
        </p:nvSpPr>
        <p:spPr>
          <a:xfrm flipV="1">
            <a:off x="6196352" y="882994"/>
            <a:ext cx="141111" cy="135306"/>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p:cNvSpPr/>
          <p:nvPr/>
        </p:nvSpPr>
        <p:spPr>
          <a:xfrm flipV="1">
            <a:off x="6281016" y="1189901"/>
            <a:ext cx="141111" cy="135306"/>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p:nvPr/>
        </p:nvSpPr>
        <p:spPr>
          <a:xfrm>
            <a:off x="6100867" y="850068"/>
            <a:ext cx="79023" cy="135307"/>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087831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3619</TotalTime>
  <Words>4913</Words>
  <Application>Microsoft Macintosh PowerPoint</Application>
  <PresentationFormat>On-screen Show (4:3)</PresentationFormat>
  <Paragraphs>590</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Civic</vt:lpstr>
      <vt:lpstr>Cliff Stratigraphy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Jillian Maloney</dc:creator>
  <cp:lastModifiedBy>Jillian Maloney</cp:lastModifiedBy>
  <cp:revision>140</cp:revision>
  <dcterms:created xsi:type="dcterms:W3CDTF">2012-11-07T23:39:41Z</dcterms:created>
  <dcterms:modified xsi:type="dcterms:W3CDTF">2013-05-17T21:02:08Z</dcterms:modified>
</cp:coreProperties>
</file>