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8" r:id="rId5"/>
    <p:sldId id="260" r:id="rId6"/>
    <p:sldId id="261" r:id="rId7"/>
    <p:sldId id="269" r:id="rId8"/>
    <p:sldId id="262" r:id="rId9"/>
    <p:sldId id="263" r:id="rId10"/>
    <p:sldId id="270" r:id="rId11"/>
    <p:sldId id="264" r:id="rId12"/>
    <p:sldId id="265" r:id="rId13"/>
    <p:sldId id="271" r:id="rId14"/>
    <p:sldId id="266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41" d="100"/>
          <a:sy n="141" d="100"/>
        </p:scale>
        <p:origin x="-128" y="-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5311E2-B957-0549-8368-2BAB6CF317AD}" type="datetimeFigureOut">
              <a:rPr lang="en-US" smtClean="0"/>
              <a:t>3/19/13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6A474D-1B4A-3641-AE03-4BF6069DD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45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Photo</a:t>
            </a:r>
            <a:r>
              <a:rPr lang="en-US" baseline="0" dirty="0" smtClean="0"/>
              <a:t> credit: J. Maloney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6A474D-1B4A-3641-AE03-4BF6069DDD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969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Photo credits:</a:t>
            </a:r>
            <a:r>
              <a:rPr lang="en-US" baseline="0" dirty="0" smtClean="0"/>
              <a:t> </a:t>
            </a:r>
            <a:r>
              <a:rPr lang="en-US" dirty="0" smtClean="0"/>
              <a:t>J.</a:t>
            </a:r>
            <a:r>
              <a:rPr lang="en-US" baseline="0" dirty="0" smtClean="0"/>
              <a:t> Maloney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6A474D-1B4A-3641-AE03-4BF6069DDD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69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</a:t>
            </a:r>
            <a:r>
              <a:rPr lang="en-US" baseline="0" dirty="0" smtClean="0"/>
              <a:t> credits:</a:t>
            </a:r>
            <a:endParaRPr lang="en-US" dirty="0" smtClean="0"/>
          </a:p>
          <a:p>
            <a:r>
              <a:rPr lang="en-US" dirty="0" smtClean="0"/>
              <a:t>Snails - http://</a:t>
            </a:r>
            <a:r>
              <a:rPr lang="en-US" dirty="0" err="1" smtClean="0"/>
              <a:t>www.google.com</a:t>
            </a:r>
            <a:r>
              <a:rPr lang="en-US" dirty="0" smtClean="0"/>
              <a:t>/</a:t>
            </a:r>
            <a:r>
              <a:rPr lang="en-US" dirty="0" err="1" smtClean="0"/>
              <a:t>imgres?hl</a:t>
            </a:r>
            <a:r>
              <a:rPr lang="en-US" dirty="0" smtClean="0"/>
              <a:t>=</a:t>
            </a:r>
            <a:r>
              <a:rPr lang="en-US" dirty="0" err="1" smtClean="0"/>
              <a:t>en&amp;client</a:t>
            </a:r>
            <a:r>
              <a:rPr lang="en-US" dirty="0" smtClean="0"/>
              <a:t>=</a:t>
            </a:r>
            <a:r>
              <a:rPr lang="en-US" dirty="0" err="1" smtClean="0"/>
              <a:t>safari&amp;sa</a:t>
            </a:r>
            <a:r>
              <a:rPr lang="en-US" dirty="0" smtClean="0"/>
              <a:t>=</a:t>
            </a:r>
            <a:r>
              <a:rPr lang="en-US" dirty="0" err="1" smtClean="0"/>
              <a:t>X&amp;tbo</a:t>
            </a:r>
            <a:r>
              <a:rPr lang="en-US" dirty="0" smtClean="0"/>
              <a:t>=</a:t>
            </a:r>
            <a:r>
              <a:rPr lang="en-US" dirty="0" err="1" smtClean="0"/>
              <a:t>d&amp;rls</a:t>
            </a:r>
            <a:r>
              <a:rPr lang="en-US" dirty="0" smtClean="0"/>
              <a:t>=</a:t>
            </a:r>
            <a:r>
              <a:rPr lang="en-US" dirty="0" err="1" smtClean="0"/>
              <a:t>en&amp;biw</a:t>
            </a:r>
            <a:r>
              <a:rPr lang="en-US" dirty="0" smtClean="0"/>
              <a:t>=2021&amp;bih=1425&amp;tbm=</a:t>
            </a:r>
            <a:r>
              <a:rPr lang="en-US" dirty="0" err="1" smtClean="0"/>
              <a:t>isch&amp;tbnid</a:t>
            </a:r>
            <a:r>
              <a:rPr lang="en-US" dirty="0" smtClean="0"/>
              <a:t>=zMR_LXzB2agXgM:&amp;</a:t>
            </a:r>
            <a:r>
              <a:rPr lang="en-US" dirty="0" err="1" smtClean="0"/>
              <a:t>imgrefurl</a:t>
            </a:r>
            <a:r>
              <a:rPr lang="en-US" dirty="0" smtClean="0"/>
              <a:t>=http://</a:t>
            </a:r>
            <a:r>
              <a:rPr lang="en-US" dirty="0" err="1" smtClean="0"/>
              <a:t>www.ucmp.berkeley.edu</a:t>
            </a:r>
            <a:r>
              <a:rPr lang="en-US" dirty="0" smtClean="0"/>
              <a:t>/tertiary/</a:t>
            </a:r>
            <a:r>
              <a:rPr lang="en-US" dirty="0" err="1" smtClean="0"/>
              <a:t>pli</a:t>
            </a:r>
            <a:r>
              <a:rPr lang="en-US" dirty="0" smtClean="0"/>
              <a:t>/</a:t>
            </a:r>
            <a:r>
              <a:rPr lang="en-US" dirty="0" err="1" smtClean="0"/>
              <a:t>bodjong.html&amp;docid</a:t>
            </a:r>
            <a:r>
              <a:rPr lang="en-US" dirty="0" smtClean="0"/>
              <a:t>=_oUHiAYY4DMeJM&amp;imgurl=http://</a:t>
            </a:r>
            <a:r>
              <a:rPr lang="en-US" dirty="0" err="1" smtClean="0"/>
              <a:t>www.ucmp.berkeley.edu</a:t>
            </a:r>
            <a:r>
              <a:rPr lang="en-US" dirty="0" smtClean="0"/>
              <a:t>/tertiary/</a:t>
            </a:r>
            <a:r>
              <a:rPr lang="en-US" dirty="0" err="1" smtClean="0"/>
              <a:t>pli</a:t>
            </a:r>
            <a:r>
              <a:rPr lang="en-US" dirty="0" smtClean="0"/>
              <a:t>/</a:t>
            </a:r>
            <a:r>
              <a:rPr lang="en-US" dirty="0" err="1" smtClean="0"/>
              <a:t>bodjong</a:t>
            </a:r>
            <a:r>
              <a:rPr lang="en-US" dirty="0" smtClean="0"/>
              <a:t>/</a:t>
            </a:r>
            <a:r>
              <a:rPr lang="en-US" dirty="0" err="1" smtClean="0"/>
              <a:t>turritella.jpg&amp;w</a:t>
            </a:r>
            <a:r>
              <a:rPr lang="en-US" dirty="0" smtClean="0"/>
              <a:t>=600&amp;h=400&amp;ei=BkucUJ-GAanYigKxy4Eo&amp;zoom=1&amp;iact=</a:t>
            </a:r>
            <a:r>
              <a:rPr lang="en-US" dirty="0" err="1" smtClean="0"/>
              <a:t>hc&amp;vpx</a:t>
            </a:r>
            <a:r>
              <a:rPr lang="en-US" dirty="0" smtClean="0"/>
              <a:t>=620&amp;vpy=347&amp;dur=300&amp;hovh=183&amp;hovw=275&amp;tx=178&amp;ty=133&amp;sig=107351531844110770054&amp;page=1&amp;tbnh=146&amp;tbnw=209&amp;start=0&amp;ndsp=85&amp;ved=1t:429,r:16,s:0,i:137</a:t>
            </a:r>
          </a:p>
          <a:p>
            <a:r>
              <a:rPr lang="en-US" dirty="0" smtClean="0"/>
              <a:t>http://</a:t>
            </a:r>
            <a:r>
              <a:rPr lang="en-US" dirty="0" err="1" smtClean="0"/>
              <a:t>stoneplus.cst.cmich.edu</a:t>
            </a:r>
            <a:r>
              <a:rPr lang="en-US" dirty="0" smtClean="0"/>
              <a:t>/</a:t>
            </a:r>
            <a:r>
              <a:rPr lang="en-US" dirty="0" err="1" smtClean="0"/>
              <a:t>fossiliferous.htm</a:t>
            </a:r>
            <a:endParaRPr lang="en-US" dirty="0" smtClean="0"/>
          </a:p>
          <a:p>
            <a:r>
              <a:rPr lang="en-US" dirty="0" smtClean="0"/>
              <a:t>Jaw – </a:t>
            </a:r>
            <a:r>
              <a:rPr lang="en-US" dirty="0" err="1" smtClean="0"/>
              <a:t>Teichert</a:t>
            </a:r>
            <a:r>
              <a:rPr lang="en-US" dirty="0" smtClean="0"/>
              <a:t> &amp; Stanley,</a:t>
            </a:r>
            <a:r>
              <a:rPr lang="en-US" baseline="0" dirty="0" smtClean="0"/>
              <a:t> 1975, Geology</a:t>
            </a:r>
            <a:endParaRPr lang="en-US" dirty="0" smtClean="0"/>
          </a:p>
          <a:p>
            <a:r>
              <a:rPr lang="en-US" dirty="0" smtClean="0"/>
              <a:t>Shark teeth - http://</a:t>
            </a:r>
            <a:r>
              <a:rPr lang="en-US" dirty="0" err="1" smtClean="0"/>
              <a:t>geology.about.com</a:t>
            </a:r>
            <a:r>
              <a:rPr lang="en-US" dirty="0" smtClean="0"/>
              <a:t>/od/</a:t>
            </a:r>
            <a:r>
              <a:rPr lang="en-US" dirty="0" err="1" smtClean="0"/>
              <a:t>fossilstimeevolution</a:t>
            </a:r>
            <a:r>
              <a:rPr lang="en-US" dirty="0" smtClean="0"/>
              <a:t>/</a:t>
            </a:r>
            <a:r>
              <a:rPr lang="en-US" dirty="0" err="1" smtClean="0"/>
              <a:t>ig</a:t>
            </a:r>
            <a:r>
              <a:rPr lang="en-US" dirty="0" smtClean="0"/>
              <a:t>/fossil-pictures/shark-</a:t>
            </a:r>
            <a:r>
              <a:rPr lang="en-US" dirty="0" err="1" smtClean="0"/>
              <a:t>teeth.htm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1731E-F90F-854A-8396-751EFBE6616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784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Photo</a:t>
            </a:r>
            <a:r>
              <a:rPr lang="en-US" baseline="0" dirty="0" smtClean="0"/>
              <a:t> credit: J. Maloney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6A474D-1B4A-3641-AE03-4BF6069DDDC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038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credits:</a:t>
            </a:r>
          </a:p>
          <a:p>
            <a:r>
              <a:rPr lang="en-US" dirty="0" smtClean="0"/>
              <a:t>Snails - http://</a:t>
            </a:r>
            <a:r>
              <a:rPr lang="en-US" dirty="0" err="1" smtClean="0"/>
              <a:t>www.google.com</a:t>
            </a:r>
            <a:r>
              <a:rPr lang="en-US" dirty="0" smtClean="0"/>
              <a:t>/</a:t>
            </a:r>
            <a:r>
              <a:rPr lang="en-US" dirty="0" err="1" smtClean="0"/>
              <a:t>imgres?hl</a:t>
            </a:r>
            <a:r>
              <a:rPr lang="en-US" dirty="0" smtClean="0"/>
              <a:t>=</a:t>
            </a:r>
            <a:r>
              <a:rPr lang="en-US" dirty="0" err="1" smtClean="0"/>
              <a:t>en&amp;client</a:t>
            </a:r>
            <a:r>
              <a:rPr lang="en-US" dirty="0" smtClean="0"/>
              <a:t>=</a:t>
            </a:r>
            <a:r>
              <a:rPr lang="en-US" dirty="0" err="1" smtClean="0"/>
              <a:t>safari&amp;sa</a:t>
            </a:r>
            <a:r>
              <a:rPr lang="en-US" dirty="0" smtClean="0"/>
              <a:t>=</a:t>
            </a:r>
            <a:r>
              <a:rPr lang="en-US" dirty="0" err="1" smtClean="0"/>
              <a:t>X&amp;tbo</a:t>
            </a:r>
            <a:r>
              <a:rPr lang="en-US" dirty="0" smtClean="0"/>
              <a:t>=</a:t>
            </a:r>
            <a:r>
              <a:rPr lang="en-US" dirty="0" err="1" smtClean="0"/>
              <a:t>d&amp;rls</a:t>
            </a:r>
            <a:r>
              <a:rPr lang="en-US" dirty="0" smtClean="0"/>
              <a:t>=</a:t>
            </a:r>
            <a:r>
              <a:rPr lang="en-US" dirty="0" err="1" smtClean="0"/>
              <a:t>en&amp;biw</a:t>
            </a:r>
            <a:r>
              <a:rPr lang="en-US" dirty="0" smtClean="0"/>
              <a:t>=2021&amp;bih=1425&amp;tbm=</a:t>
            </a:r>
            <a:r>
              <a:rPr lang="en-US" dirty="0" err="1" smtClean="0"/>
              <a:t>isch&amp;tbnid</a:t>
            </a:r>
            <a:r>
              <a:rPr lang="en-US" dirty="0" smtClean="0"/>
              <a:t>=zMR_LXzB2agXgM:&amp;</a:t>
            </a:r>
            <a:r>
              <a:rPr lang="en-US" dirty="0" err="1" smtClean="0"/>
              <a:t>imgrefurl</a:t>
            </a:r>
            <a:r>
              <a:rPr lang="en-US" dirty="0" smtClean="0"/>
              <a:t>=http://</a:t>
            </a:r>
            <a:r>
              <a:rPr lang="en-US" dirty="0" err="1" smtClean="0"/>
              <a:t>www.ucmp.berkeley.edu</a:t>
            </a:r>
            <a:r>
              <a:rPr lang="en-US" dirty="0" smtClean="0"/>
              <a:t>/tertiary/</a:t>
            </a:r>
            <a:r>
              <a:rPr lang="en-US" dirty="0" err="1" smtClean="0"/>
              <a:t>pli</a:t>
            </a:r>
            <a:r>
              <a:rPr lang="en-US" dirty="0" smtClean="0"/>
              <a:t>/</a:t>
            </a:r>
            <a:r>
              <a:rPr lang="en-US" dirty="0" err="1" smtClean="0"/>
              <a:t>bodjong.html&amp;docid</a:t>
            </a:r>
            <a:r>
              <a:rPr lang="en-US" dirty="0" smtClean="0"/>
              <a:t>=_oUHiAYY4DMeJM&amp;imgurl=http://</a:t>
            </a:r>
            <a:r>
              <a:rPr lang="en-US" dirty="0" err="1" smtClean="0"/>
              <a:t>www.ucmp.berkeley.edu</a:t>
            </a:r>
            <a:r>
              <a:rPr lang="en-US" dirty="0" smtClean="0"/>
              <a:t>/tertiary/</a:t>
            </a:r>
            <a:r>
              <a:rPr lang="en-US" dirty="0" err="1" smtClean="0"/>
              <a:t>pli</a:t>
            </a:r>
            <a:r>
              <a:rPr lang="en-US" dirty="0" smtClean="0"/>
              <a:t>/</a:t>
            </a:r>
            <a:r>
              <a:rPr lang="en-US" dirty="0" err="1" smtClean="0"/>
              <a:t>bodjong</a:t>
            </a:r>
            <a:r>
              <a:rPr lang="en-US" dirty="0" smtClean="0"/>
              <a:t>/</a:t>
            </a:r>
            <a:r>
              <a:rPr lang="en-US" dirty="0" err="1" smtClean="0"/>
              <a:t>turritella.jpg&amp;w</a:t>
            </a:r>
            <a:r>
              <a:rPr lang="en-US" dirty="0" smtClean="0"/>
              <a:t>=600&amp;h=400&amp;ei=BkucUJ-GAanYigKxy4Eo&amp;zoom=1&amp;iact=</a:t>
            </a:r>
            <a:r>
              <a:rPr lang="en-US" dirty="0" err="1" smtClean="0"/>
              <a:t>hc&amp;vpx</a:t>
            </a:r>
            <a:r>
              <a:rPr lang="en-US" dirty="0" smtClean="0"/>
              <a:t>=620&amp;vpy=347&amp;dur=300&amp;hovh=183&amp;hovw=275&amp;tx=178&amp;ty=133&amp;sig=107351531844110770054&amp;page=1&amp;tbnh=146&amp;tbnw=209&amp;start=0&amp;ndsp=85&amp;ved=1t:429,r:16,s:0,i:137</a:t>
            </a:r>
          </a:p>
          <a:p>
            <a:r>
              <a:rPr lang="en-US" dirty="0" smtClean="0"/>
              <a:t>http://</a:t>
            </a:r>
            <a:r>
              <a:rPr lang="en-US" dirty="0" err="1" smtClean="0"/>
              <a:t>stoneplus.cst.cmich.edu</a:t>
            </a:r>
            <a:r>
              <a:rPr lang="en-US" dirty="0" smtClean="0"/>
              <a:t>/</a:t>
            </a:r>
            <a:r>
              <a:rPr lang="en-US" dirty="0" err="1" smtClean="0"/>
              <a:t>fossiliferous.htm</a:t>
            </a:r>
            <a:endParaRPr lang="en-US" dirty="0" smtClean="0"/>
          </a:p>
          <a:p>
            <a:r>
              <a:rPr lang="en-US" dirty="0" smtClean="0"/>
              <a:t>Jaw – </a:t>
            </a:r>
            <a:r>
              <a:rPr lang="en-US" dirty="0" err="1" smtClean="0"/>
              <a:t>Teichert</a:t>
            </a:r>
            <a:r>
              <a:rPr lang="en-US" dirty="0" smtClean="0"/>
              <a:t> &amp; Stanley,</a:t>
            </a:r>
            <a:r>
              <a:rPr lang="en-US" baseline="0" dirty="0" smtClean="0"/>
              <a:t> 1975, Geology</a:t>
            </a:r>
            <a:endParaRPr lang="en-US" dirty="0" smtClean="0"/>
          </a:p>
          <a:p>
            <a:r>
              <a:rPr lang="en-US" dirty="0" smtClean="0"/>
              <a:t>Shark teeth - http://</a:t>
            </a:r>
            <a:r>
              <a:rPr lang="en-US" dirty="0" err="1" smtClean="0"/>
              <a:t>geology.about.com</a:t>
            </a:r>
            <a:r>
              <a:rPr lang="en-US" dirty="0" smtClean="0"/>
              <a:t>/od/</a:t>
            </a:r>
            <a:r>
              <a:rPr lang="en-US" dirty="0" err="1" smtClean="0"/>
              <a:t>fossilstimeevolution</a:t>
            </a:r>
            <a:r>
              <a:rPr lang="en-US" dirty="0" smtClean="0"/>
              <a:t>/</a:t>
            </a:r>
            <a:r>
              <a:rPr lang="en-US" dirty="0" err="1" smtClean="0"/>
              <a:t>ig</a:t>
            </a:r>
            <a:r>
              <a:rPr lang="en-US" dirty="0" smtClean="0"/>
              <a:t>/fossil-pictures/shark-</a:t>
            </a:r>
            <a:r>
              <a:rPr lang="en-US" dirty="0" err="1" smtClean="0"/>
              <a:t>teeth.htm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1731E-F90F-854A-8396-751EFBE6616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784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Photo</a:t>
            </a:r>
            <a:r>
              <a:rPr lang="en-US" baseline="0" dirty="0" smtClean="0"/>
              <a:t> credit: J. Maloney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6A474D-1B4A-3641-AE03-4BF6069DDDC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24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Photo</a:t>
            </a:r>
            <a:r>
              <a:rPr lang="en-US" baseline="0" dirty="0" smtClean="0"/>
              <a:t> credit: J. Maloney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1731E-F90F-854A-8396-751EFBE6616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1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Credits:</a:t>
            </a:r>
          </a:p>
          <a:p>
            <a:r>
              <a:rPr lang="en-US" dirty="0" smtClean="0"/>
              <a:t>Snails - Givens</a:t>
            </a:r>
            <a:r>
              <a:rPr lang="en-US" baseline="0" dirty="0" smtClean="0"/>
              <a:t> &amp; Kennedy, 1975,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www.cahighspeedrail.ca.gov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/assets/0/152/256/261/7a644433-5e35-4d23-9466-c3b7976eeb3a.pdf</a:t>
            </a:r>
            <a:r>
              <a:rPr lang="en-US" dirty="0" smtClean="0">
                <a:effectLst/>
              </a:rPr>
              <a:t> </a:t>
            </a:r>
            <a:endParaRPr lang="en-US" baseline="0" dirty="0" smtClean="0"/>
          </a:p>
          <a:p>
            <a:r>
              <a:rPr lang="en-US" baseline="0" dirty="0" smtClean="0"/>
              <a:t>Fish picture - http://</a:t>
            </a:r>
            <a:r>
              <a:rPr lang="en-US" baseline="0" dirty="0" err="1" smtClean="0"/>
              <a:t>www.gulfislandsguide.com</a:t>
            </a:r>
            <a:r>
              <a:rPr lang="en-US" baseline="0" dirty="0" smtClean="0"/>
              <a:t>/national-geographic-posters/fossils/-/cat-52534/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1731E-F90F-854A-8396-751EFBE6616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7849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Photo</a:t>
            </a:r>
            <a:r>
              <a:rPr lang="en-US" baseline="0" dirty="0" smtClean="0"/>
              <a:t> credit: J. Maloney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6A474D-1B4A-3641-AE03-4BF6069DDDC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307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Photo</a:t>
            </a:r>
            <a:r>
              <a:rPr lang="en-US" baseline="0" dirty="0" smtClean="0"/>
              <a:t> credit: J. Maloney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1731E-F90F-854A-8396-751EFBE6616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1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credits:</a:t>
            </a:r>
          </a:p>
          <a:p>
            <a:r>
              <a:rPr lang="en-US" dirty="0" smtClean="0"/>
              <a:t>Snails - Givens</a:t>
            </a:r>
            <a:r>
              <a:rPr lang="en-US" baseline="0" dirty="0" smtClean="0"/>
              <a:t> &amp; Kennedy, 1975,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www.cahighspeedrail.ca.gov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/assets/0/152/256/261/7a644433-5e35-4d23-9466-c3b7976eeb3a.pdf</a:t>
            </a:r>
            <a:r>
              <a:rPr lang="en-US" dirty="0" smtClean="0">
                <a:effectLst/>
              </a:rPr>
              <a:t> </a:t>
            </a:r>
            <a:endParaRPr lang="en-US" baseline="0" dirty="0" smtClean="0"/>
          </a:p>
          <a:p>
            <a:r>
              <a:rPr lang="en-US" baseline="0" dirty="0" smtClean="0"/>
              <a:t>Fish picture - http://</a:t>
            </a:r>
            <a:r>
              <a:rPr lang="en-US" baseline="0" dirty="0" err="1" smtClean="0"/>
              <a:t>www.gulfislandsguide.com</a:t>
            </a:r>
            <a:r>
              <a:rPr lang="en-US" baseline="0" dirty="0" smtClean="0"/>
              <a:t>/national-geographic-posters/fossils/-/cat-52534/</a:t>
            </a:r>
          </a:p>
          <a:p>
            <a:r>
              <a:rPr lang="en-US" baseline="0" dirty="0" smtClean="0"/>
              <a:t>Wood - http://</a:t>
            </a:r>
            <a:r>
              <a:rPr lang="en-US" baseline="0" dirty="0" err="1" smtClean="0"/>
              <a:t>en.wikipedia.org</a:t>
            </a:r>
            <a:r>
              <a:rPr lang="en-US" baseline="0" dirty="0" smtClean="0"/>
              <a:t>/wiki/File:Petrified_wood_closeup_2.jpg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1731E-F90F-854A-8396-751EFBE6616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7849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Photo credit: J. Maloney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6A474D-1B4A-3641-AE03-4BF6069DDDC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2004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Photo credit: J. Maloney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1731E-F90F-854A-8396-751EFBE6616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17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www.cahighspeedrail.ca.gov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/assets/0/152/256/261/7a644433-5e35-4d23-9466-c3b7976eeb3a.pdf</a:t>
            </a:r>
            <a:r>
              <a:rPr lang="en-US" dirty="0" smtClean="0">
                <a:effectLst/>
              </a:rPr>
              <a:t> </a:t>
            </a:r>
            <a:endParaRPr lang="en-US" baseline="0" dirty="0" smtClean="0"/>
          </a:p>
          <a:p>
            <a:r>
              <a:rPr lang="en-US" baseline="0" dirty="0" smtClean="0"/>
              <a:t>Image credit:</a:t>
            </a:r>
          </a:p>
          <a:p>
            <a:r>
              <a:rPr lang="en-US" baseline="0" dirty="0" smtClean="0"/>
              <a:t>Wood - http://</a:t>
            </a:r>
            <a:r>
              <a:rPr lang="en-US" baseline="0" dirty="0" err="1" smtClean="0"/>
              <a:t>en.wikipedia.org</a:t>
            </a:r>
            <a:r>
              <a:rPr lang="en-US" baseline="0" dirty="0" smtClean="0"/>
              <a:t>/wiki/File:Petrified_wood_closeup_2.jpg</a:t>
            </a:r>
          </a:p>
          <a:p>
            <a:r>
              <a:rPr lang="en-US" baseline="0" dirty="0" smtClean="0"/>
              <a:t>Croc picture – http://</a:t>
            </a:r>
            <a:r>
              <a:rPr lang="en-US" baseline="0" dirty="0" err="1" smtClean="0"/>
              <a:t>animals.nationalgeographic.com</a:t>
            </a:r>
            <a:r>
              <a:rPr lang="en-US" baseline="0" dirty="0" smtClean="0"/>
              <a:t>/animals/reptiles/</a:t>
            </a:r>
            <a:r>
              <a:rPr lang="en-US" baseline="0" dirty="0" err="1" smtClean="0"/>
              <a:t>american</a:t>
            </a:r>
            <a:r>
              <a:rPr lang="en-US" baseline="0" dirty="0" smtClean="0"/>
              <a:t>-crocodile/</a:t>
            </a:r>
          </a:p>
          <a:p>
            <a:r>
              <a:rPr lang="en-US" baseline="0" dirty="0" err="1" smtClean="0"/>
              <a:t>Brontothere</a:t>
            </a:r>
            <a:r>
              <a:rPr lang="en-US" baseline="0" dirty="0" smtClean="0"/>
              <a:t> - http://</a:t>
            </a:r>
            <a:r>
              <a:rPr lang="en-US" baseline="0" dirty="0" err="1" smtClean="0"/>
              <a:t>research.amnh.org</a:t>
            </a:r>
            <a:r>
              <a:rPr lang="en-US" baseline="0" dirty="0" smtClean="0"/>
              <a:t>/paleontology/</a:t>
            </a:r>
            <a:r>
              <a:rPr lang="en-US" baseline="0" dirty="0" err="1" smtClean="0"/>
              <a:t>perissodactyl</a:t>
            </a:r>
            <a:r>
              <a:rPr lang="en-US" baseline="0" dirty="0" smtClean="0"/>
              <a:t>/evolution/groups/</a:t>
            </a:r>
            <a:r>
              <a:rPr lang="en-US" baseline="0" dirty="0" err="1" smtClean="0"/>
              <a:t>brontotheriidae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1731E-F90F-854A-8396-751EFBE6616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784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75B3-DA87-8543-9CC8-D07BF9EDB469}" type="datetimeFigureOut">
              <a:rPr lang="en-US" smtClean="0"/>
              <a:t>3/19/13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0B237-DD3A-364D-AD2B-9F48E8E4F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210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75B3-DA87-8543-9CC8-D07BF9EDB469}" type="datetimeFigureOut">
              <a:rPr lang="en-US" smtClean="0"/>
              <a:t>3/19/13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0B237-DD3A-364D-AD2B-9F48E8E4F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94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75B3-DA87-8543-9CC8-D07BF9EDB469}" type="datetimeFigureOut">
              <a:rPr lang="en-US" smtClean="0"/>
              <a:t>3/19/13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0B237-DD3A-364D-AD2B-9F48E8E4F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8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75B3-DA87-8543-9CC8-D07BF9EDB469}" type="datetimeFigureOut">
              <a:rPr lang="en-US" smtClean="0"/>
              <a:t>3/19/13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0B237-DD3A-364D-AD2B-9F48E8E4F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422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75B3-DA87-8543-9CC8-D07BF9EDB469}" type="datetimeFigureOut">
              <a:rPr lang="en-US" smtClean="0"/>
              <a:t>3/19/13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0B237-DD3A-364D-AD2B-9F48E8E4F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256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75B3-DA87-8543-9CC8-D07BF9EDB469}" type="datetimeFigureOut">
              <a:rPr lang="en-US" smtClean="0"/>
              <a:t>3/19/13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0B237-DD3A-364D-AD2B-9F48E8E4F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942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75B3-DA87-8543-9CC8-D07BF9EDB469}" type="datetimeFigureOut">
              <a:rPr lang="en-US" smtClean="0"/>
              <a:t>3/19/13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0B237-DD3A-364D-AD2B-9F48E8E4F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46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75B3-DA87-8543-9CC8-D07BF9EDB469}" type="datetimeFigureOut">
              <a:rPr lang="en-US" smtClean="0"/>
              <a:t>3/19/13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0B237-DD3A-364D-AD2B-9F48E8E4F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20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75B3-DA87-8543-9CC8-D07BF9EDB469}" type="datetimeFigureOut">
              <a:rPr lang="en-US" smtClean="0"/>
              <a:t>3/19/13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0B237-DD3A-364D-AD2B-9F48E8E4F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31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75B3-DA87-8543-9CC8-D07BF9EDB469}" type="datetimeFigureOut">
              <a:rPr lang="en-US" smtClean="0"/>
              <a:t>3/19/13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0B237-DD3A-364D-AD2B-9F48E8E4F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515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75B3-DA87-8543-9CC8-D07BF9EDB469}" type="datetimeFigureOut">
              <a:rPr lang="en-US" smtClean="0"/>
              <a:t>3/19/13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0B237-DD3A-364D-AD2B-9F48E8E4F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783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675B3-DA87-8543-9CC8-D07BF9EDB469}" type="datetimeFigureOut">
              <a:rPr lang="en-US" smtClean="0"/>
              <a:t>3/19/13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80B237-DD3A-364D-AD2B-9F48E8E4F2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33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5" Type="http://schemas.openxmlformats.org/officeDocument/2006/relationships/image" Target="../media/image18.jpg"/><Relationship Id="rId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298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600" y="0"/>
            <a:ext cx="5143500" cy="6858000"/>
          </a:xfrm>
          <a:prstGeom prst="rect">
            <a:avLst/>
          </a:prstGeom>
        </p:spPr>
      </p:pic>
      <p:sp>
        <p:nvSpPr>
          <p:cNvPr id="7" name="Freeform 6"/>
          <p:cNvSpPr/>
          <p:nvPr/>
        </p:nvSpPr>
        <p:spPr>
          <a:xfrm>
            <a:off x="1943100" y="4953000"/>
            <a:ext cx="5105400" cy="76911"/>
          </a:xfrm>
          <a:custGeom>
            <a:avLst/>
            <a:gdLst>
              <a:gd name="connsiteX0" fmla="*/ 5105400 w 5105400"/>
              <a:gd name="connsiteY0" fmla="*/ 0 h 76911"/>
              <a:gd name="connsiteX1" fmla="*/ 3949700 w 5105400"/>
              <a:gd name="connsiteY1" fmla="*/ 76200 h 76911"/>
              <a:gd name="connsiteX2" fmla="*/ 2832100 w 5105400"/>
              <a:gd name="connsiteY2" fmla="*/ 38100 h 76911"/>
              <a:gd name="connsiteX3" fmla="*/ 1879600 w 5105400"/>
              <a:gd name="connsiteY3" fmla="*/ 38100 h 76911"/>
              <a:gd name="connsiteX4" fmla="*/ 889000 w 5105400"/>
              <a:gd name="connsiteY4" fmla="*/ 38100 h 76911"/>
              <a:gd name="connsiteX5" fmla="*/ 0 w 5105400"/>
              <a:gd name="connsiteY5" fmla="*/ 0 h 76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05400" h="76911">
                <a:moveTo>
                  <a:pt x="5105400" y="0"/>
                </a:moveTo>
                <a:cubicBezTo>
                  <a:pt x="4716991" y="34925"/>
                  <a:pt x="4328583" y="69850"/>
                  <a:pt x="3949700" y="76200"/>
                </a:cubicBezTo>
                <a:cubicBezTo>
                  <a:pt x="3570817" y="82550"/>
                  <a:pt x="3177117" y="44450"/>
                  <a:pt x="2832100" y="38100"/>
                </a:cubicBezTo>
                <a:cubicBezTo>
                  <a:pt x="2487083" y="31750"/>
                  <a:pt x="1879600" y="38100"/>
                  <a:pt x="1879600" y="38100"/>
                </a:cubicBezTo>
                <a:lnTo>
                  <a:pt x="889000" y="38100"/>
                </a:lnTo>
                <a:cubicBezTo>
                  <a:pt x="575733" y="31750"/>
                  <a:pt x="0" y="0"/>
                  <a:pt x="0" y="0"/>
                </a:cubicBezTo>
              </a:path>
            </a:pathLst>
          </a:custGeom>
          <a:ln w="28575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943100" y="4025900"/>
            <a:ext cx="5118100" cy="495300"/>
          </a:xfrm>
          <a:custGeom>
            <a:avLst/>
            <a:gdLst>
              <a:gd name="connsiteX0" fmla="*/ 5156200 w 5156200"/>
              <a:gd name="connsiteY0" fmla="*/ 0 h 495300"/>
              <a:gd name="connsiteX1" fmla="*/ 3657600 w 5156200"/>
              <a:gd name="connsiteY1" fmla="*/ 114300 h 495300"/>
              <a:gd name="connsiteX2" fmla="*/ 2362200 w 5156200"/>
              <a:gd name="connsiteY2" fmla="*/ 279400 h 495300"/>
              <a:gd name="connsiteX3" fmla="*/ 1295400 w 5156200"/>
              <a:gd name="connsiteY3" fmla="*/ 381000 h 495300"/>
              <a:gd name="connsiteX4" fmla="*/ 241300 w 5156200"/>
              <a:gd name="connsiteY4" fmla="*/ 419100 h 495300"/>
              <a:gd name="connsiteX5" fmla="*/ 0 w 515620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56200" h="495300">
                <a:moveTo>
                  <a:pt x="5156200" y="0"/>
                </a:moveTo>
                <a:cubicBezTo>
                  <a:pt x="4639733" y="33866"/>
                  <a:pt x="4123267" y="67733"/>
                  <a:pt x="3657600" y="114300"/>
                </a:cubicBezTo>
                <a:cubicBezTo>
                  <a:pt x="3191933" y="160867"/>
                  <a:pt x="2755900" y="234950"/>
                  <a:pt x="2362200" y="279400"/>
                </a:cubicBezTo>
                <a:cubicBezTo>
                  <a:pt x="1968500" y="323850"/>
                  <a:pt x="1648883" y="357717"/>
                  <a:pt x="1295400" y="381000"/>
                </a:cubicBezTo>
                <a:cubicBezTo>
                  <a:pt x="941917" y="404283"/>
                  <a:pt x="457200" y="400050"/>
                  <a:pt x="241300" y="419100"/>
                </a:cubicBezTo>
                <a:cubicBezTo>
                  <a:pt x="25400" y="438150"/>
                  <a:pt x="0" y="495300"/>
                  <a:pt x="0" y="495300"/>
                </a:cubicBezTo>
              </a:path>
            </a:pathLst>
          </a:custGeom>
          <a:ln w="28575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925484" y="1515806"/>
            <a:ext cx="5137355" cy="1781107"/>
          </a:xfrm>
          <a:custGeom>
            <a:avLst/>
            <a:gdLst>
              <a:gd name="connsiteX0" fmla="*/ 5137355 w 5137355"/>
              <a:gd name="connsiteY0" fmla="*/ 0 h 1781107"/>
              <a:gd name="connsiteX1" fmla="*/ 4678516 w 5137355"/>
              <a:gd name="connsiteY1" fmla="*/ 147484 h 1781107"/>
              <a:gd name="connsiteX2" fmla="*/ 4047613 w 5137355"/>
              <a:gd name="connsiteY2" fmla="*/ 401484 h 1781107"/>
              <a:gd name="connsiteX3" fmla="*/ 3547806 w 5137355"/>
              <a:gd name="connsiteY3" fmla="*/ 721033 h 1781107"/>
              <a:gd name="connsiteX4" fmla="*/ 3236451 w 5137355"/>
              <a:gd name="connsiteY4" fmla="*/ 827549 h 1781107"/>
              <a:gd name="connsiteX5" fmla="*/ 2851355 w 5137355"/>
              <a:gd name="connsiteY5" fmla="*/ 934065 h 1781107"/>
              <a:gd name="connsiteX6" fmla="*/ 2499032 w 5137355"/>
              <a:gd name="connsiteY6" fmla="*/ 1130710 h 1781107"/>
              <a:gd name="connsiteX7" fmla="*/ 2040193 w 5137355"/>
              <a:gd name="connsiteY7" fmla="*/ 1253613 h 1781107"/>
              <a:gd name="connsiteX8" fmla="*/ 1778000 w 5137355"/>
              <a:gd name="connsiteY8" fmla="*/ 1401097 h 1781107"/>
              <a:gd name="connsiteX9" fmla="*/ 1450258 w 5137355"/>
              <a:gd name="connsiteY9" fmla="*/ 1409291 h 1781107"/>
              <a:gd name="connsiteX10" fmla="*/ 1073355 w 5137355"/>
              <a:gd name="connsiteY10" fmla="*/ 1548581 h 1781107"/>
              <a:gd name="connsiteX11" fmla="*/ 655484 w 5137355"/>
              <a:gd name="connsiteY11" fmla="*/ 1589549 h 1781107"/>
              <a:gd name="connsiteX12" fmla="*/ 327742 w 5137355"/>
              <a:gd name="connsiteY12" fmla="*/ 1663291 h 1781107"/>
              <a:gd name="connsiteX13" fmla="*/ 73742 w 5137355"/>
              <a:gd name="connsiteY13" fmla="*/ 1769807 h 1781107"/>
              <a:gd name="connsiteX14" fmla="*/ 0 w 5137355"/>
              <a:gd name="connsiteY14" fmla="*/ 1778000 h 178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37355" h="1781107">
                <a:moveTo>
                  <a:pt x="5137355" y="0"/>
                </a:moveTo>
                <a:cubicBezTo>
                  <a:pt x="4998747" y="40285"/>
                  <a:pt x="4860140" y="80570"/>
                  <a:pt x="4678516" y="147484"/>
                </a:cubicBezTo>
                <a:cubicBezTo>
                  <a:pt x="4496892" y="214398"/>
                  <a:pt x="4236065" y="305893"/>
                  <a:pt x="4047613" y="401484"/>
                </a:cubicBezTo>
                <a:cubicBezTo>
                  <a:pt x="3859161" y="497075"/>
                  <a:pt x="3683000" y="650022"/>
                  <a:pt x="3547806" y="721033"/>
                </a:cubicBezTo>
                <a:cubicBezTo>
                  <a:pt x="3412612" y="792044"/>
                  <a:pt x="3352526" y="792044"/>
                  <a:pt x="3236451" y="827549"/>
                </a:cubicBezTo>
                <a:cubicBezTo>
                  <a:pt x="3120376" y="863054"/>
                  <a:pt x="2974258" y="883538"/>
                  <a:pt x="2851355" y="934065"/>
                </a:cubicBezTo>
                <a:cubicBezTo>
                  <a:pt x="2728452" y="984592"/>
                  <a:pt x="2634226" y="1077452"/>
                  <a:pt x="2499032" y="1130710"/>
                </a:cubicBezTo>
                <a:cubicBezTo>
                  <a:pt x="2363838" y="1183968"/>
                  <a:pt x="2160365" y="1208549"/>
                  <a:pt x="2040193" y="1253613"/>
                </a:cubicBezTo>
                <a:cubicBezTo>
                  <a:pt x="1920021" y="1298677"/>
                  <a:pt x="1876322" y="1375151"/>
                  <a:pt x="1778000" y="1401097"/>
                </a:cubicBezTo>
                <a:cubicBezTo>
                  <a:pt x="1679677" y="1427043"/>
                  <a:pt x="1567699" y="1384710"/>
                  <a:pt x="1450258" y="1409291"/>
                </a:cubicBezTo>
                <a:cubicBezTo>
                  <a:pt x="1332817" y="1433872"/>
                  <a:pt x="1205817" y="1518538"/>
                  <a:pt x="1073355" y="1548581"/>
                </a:cubicBezTo>
                <a:cubicBezTo>
                  <a:pt x="940893" y="1578624"/>
                  <a:pt x="779753" y="1570431"/>
                  <a:pt x="655484" y="1589549"/>
                </a:cubicBezTo>
                <a:cubicBezTo>
                  <a:pt x="531215" y="1608667"/>
                  <a:pt x="424699" y="1633248"/>
                  <a:pt x="327742" y="1663291"/>
                </a:cubicBezTo>
                <a:cubicBezTo>
                  <a:pt x="230785" y="1693334"/>
                  <a:pt x="128366" y="1750689"/>
                  <a:pt x="73742" y="1769807"/>
                </a:cubicBezTo>
                <a:cubicBezTo>
                  <a:pt x="19118" y="1788925"/>
                  <a:pt x="0" y="1778000"/>
                  <a:pt x="0" y="1778000"/>
                </a:cubicBezTo>
              </a:path>
            </a:pathLst>
          </a:custGeom>
          <a:ln w="28575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929733" y="385097"/>
            <a:ext cx="5092138" cy="1483032"/>
          </a:xfrm>
          <a:custGeom>
            <a:avLst/>
            <a:gdLst>
              <a:gd name="connsiteX0" fmla="*/ 5092138 w 5092138"/>
              <a:gd name="connsiteY0" fmla="*/ 0 h 1483032"/>
              <a:gd name="connsiteX1" fmla="*/ 4748009 w 5092138"/>
              <a:gd name="connsiteY1" fmla="*/ 139290 h 1483032"/>
              <a:gd name="connsiteX2" fmla="*/ 4584138 w 5092138"/>
              <a:gd name="connsiteY2" fmla="*/ 237613 h 1483032"/>
              <a:gd name="connsiteX3" fmla="*/ 4428461 w 5092138"/>
              <a:gd name="connsiteY3" fmla="*/ 335935 h 1483032"/>
              <a:gd name="connsiteX4" fmla="*/ 3977815 w 5092138"/>
              <a:gd name="connsiteY4" fmla="*/ 508000 h 1483032"/>
              <a:gd name="connsiteX5" fmla="*/ 3527170 w 5092138"/>
              <a:gd name="connsiteY5" fmla="*/ 614516 h 1483032"/>
              <a:gd name="connsiteX6" fmla="*/ 3273170 w 5092138"/>
              <a:gd name="connsiteY6" fmla="*/ 630903 h 1483032"/>
              <a:gd name="connsiteX7" fmla="*/ 2904461 w 5092138"/>
              <a:gd name="connsiteY7" fmla="*/ 737419 h 1483032"/>
              <a:gd name="connsiteX8" fmla="*/ 2789751 w 5092138"/>
              <a:gd name="connsiteY8" fmla="*/ 778387 h 1483032"/>
              <a:gd name="connsiteX9" fmla="*/ 2675041 w 5092138"/>
              <a:gd name="connsiteY9" fmla="*/ 852129 h 1483032"/>
              <a:gd name="connsiteX10" fmla="*/ 2453815 w 5092138"/>
              <a:gd name="connsiteY10" fmla="*/ 901290 h 1483032"/>
              <a:gd name="connsiteX11" fmla="*/ 2339106 w 5092138"/>
              <a:gd name="connsiteY11" fmla="*/ 966838 h 1483032"/>
              <a:gd name="connsiteX12" fmla="*/ 2175235 w 5092138"/>
              <a:gd name="connsiteY12" fmla="*/ 1007806 h 1483032"/>
              <a:gd name="connsiteX13" fmla="*/ 1904848 w 5092138"/>
              <a:gd name="connsiteY13" fmla="*/ 1130709 h 1483032"/>
              <a:gd name="connsiteX14" fmla="*/ 1634461 w 5092138"/>
              <a:gd name="connsiteY14" fmla="*/ 1163484 h 1483032"/>
              <a:gd name="connsiteX15" fmla="*/ 1364073 w 5092138"/>
              <a:gd name="connsiteY15" fmla="*/ 1302774 h 1483032"/>
              <a:gd name="connsiteX16" fmla="*/ 1208396 w 5092138"/>
              <a:gd name="connsiteY16" fmla="*/ 1409290 h 1483032"/>
              <a:gd name="connsiteX17" fmla="*/ 905235 w 5092138"/>
              <a:gd name="connsiteY17" fmla="*/ 1466645 h 1483032"/>
              <a:gd name="connsiteX18" fmla="*/ 413622 w 5092138"/>
              <a:gd name="connsiteY18" fmla="*/ 1466645 h 1483032"/>
              <a:gd name="connsiteX19" fmla="*/ 28525 w 5092138"/>
              <a:gd name="connsiteY19" fmla="*/ 1466645 h 1483032"/>
              <a:gd name="connsiteX20" fmla="*/ 28525 w 5092138"/>
              <a:gd name="connsiteY20" fmla="*/ 1483032 h 1483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092138" h="1483032">
                <a:moveTo>
                  <a:pt x="5092138" y="0"/>
                </a:moveTo>
                <a:cubicBezTo>
                  <a:pt x="4962407" y="49844"/>
                  <a:pt x="4832676" y="99688"/>
                  <a:pt x="4748009" y="139290"/>
                </a:cubicBezTo>
                <a:cubicBezTo>
                  <a:pt x="4663342" y="178892"/>
                  <a:pt x="4637396" y="204839"/>
                  <a:pt x="4584138" y="237613"/>
                </a:cubicBezTo>
                <a:cubicBezTo>
                  <a:pt x="4530880" y="270387"/>
                  <a:pt x="4529515" y="290871"/>
                  <a:pt x="4428461" y="335935"/>
                </a:cubicBezTo>
                <a:cubicBezTo>
                  <a:pt x="4327407" y="380999"/>
                  <a:pt x="4128030" y="461570"/>
                  <a:pt x="3977815" y="508000"/>
                </a:cubicBezTo>
                <a:cubicBezTo>
                  <a:pt x="3827600" y="554430"/>
                  <a:pt x="3644611" y="594032"/>
                  <a:pt x="3527170" y="614516"/>
                </a:cubicBezTo>
                <a:cubicBezTo>
                  <a:pt x="3409729" y="635000"/>
                  <a:pt x="3376955" y="610419"/>
                  <a:pt x="3273170" y="630903"/>
                </a:cubicBezTo>
                <a:cubicBezTo>
                  <a:pt x="3169385" y="651387"/>
                  <a:pt x="2985031" y="712838"/>
                  <a:pt x="2904461" y="737419"/>
                </a:cubicBezTo>
                <a:cubicBezTo>
                  <a:pt x="2823891" y="762000"/>
                  <a:pt x="2827988" y="759269"/>
                  <a:pt x="2789751" y="778387"/>
                </a:cubicBezTo>
                <a:cubicBezTo>
                  <a:pt x="2751514" y="797505"/>
                  <a:pt x="2731030" y="831645"/>
                  <a:pt x="2675041" y="852129"/>
                </a:cubicBezTo>
                <a:cubicBezTo>
                  <a:pt x="2619052" y="872613"/>
                  <a:pt x="2509804" y="882172"/>
                  <a:pt x="2453815" y="901290"/>
                </a:cubicBezTo>
                <a:cubicBezTo>
                  <a:pt x="2397826" y="920408"/>
                  <a:pt x="2385536" y="949085"/>
                  <a:pt x="2339106" y="966838"/>
                </a:cubicBezTo>
                <a:cubicBezTo>
                  <a:pt x="2292676" y="984591"/>
                  <a:pt x="2247611" y="980494"/>
                  <a:pt x="2175235" y="1007806"/>
                </a:cubicBezTo>
                <a:cubicBezTo>
                  <a:pt x="2102859" y="1035118"/>
                  <a:pt x="1994977" y="1104763"/>
                  <a:pt x="1904848" y="1130709"/>
                </a:cubicBezTo>
                <a:cubicBezTo>
                  <a:pt x="1814719" y="1156655"/>
                  <a:pt x="1724590" y="1134807"/>
                  <a:pt x="1634461" y="1163484"/>
                </a:cubicBezTo>
                <a:cubicBezTo>
                  <a:pt x="1544332" y="1192161"/>
                  <a:pt x="1435084" y="1261806"/>
                  <a:pt x="1364073" y="1302774"/>
                </a:cubicBezTo>
                <a:cubicBezTo>
                  <a:pt x="1293062" y="1343742"/>
                  <a:pt x="1284869" y="1381978"/>
                  <a:pt x="1208396" y="1409290"/>
                </a:cubicBezTo>
                <a:cubicBezTo>
                  <a:pt x="1131923" y="1436602"/>
                  <a:pt x="1037697" y="1457086"/>
                  <a:pt x="905235" y="1466645"/>
                </a:cubicBezTo>
                <a:cubicBezTo>
                  <a:pt x="772773" y="1476204"/>
                  <a:pt x="413622" y="1466645"/>
                  <a:pt x="413622" y="1466645"/>
                </a:cubicBezTo>
                <a:lnTo>
                  <a:pt x="28525" y="1466645"/>
                </a:lnTo>
                <a:cubicBezTo>
                  <a:pt x="-35658" y="1469376"/>
                  <a:pt x="28525" y="1483032"/>
                  <a:pt x="28525" y="1483032"/>
                </a:cubicBezTo>
              </a:path>
            </a:pathLst>
          </a:custGeom>
          <a:ln w="28575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656867" y="5396151"/>
            <a:ext cx="4446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1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09566" y="4279933"/>
            <a:ext cx="365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18923" y="2678289"/>
            <a:ext cx="365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83377" y="798343"/>
            <a:ext cx="365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4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09566" y="-14178"/>
            <a:ext cx="365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5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96155" y="6256143"/>
            <a:ext cx="2838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Present day beach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1933222" y="5527130"/>
            <a:ext cx="5108222" cy="1006314"/>
          </a:xfrm>
          <a:custGeom>
            <a:avLst/>
            <a:gdLst>
              <a:gd name="connsiteX0" fmla="*/ 5108222 w 5108222"/>
              <a:gd name="connsiteY0" fmla="*/ 1006314 h 1006314"/>
              <a:gd name="connsiteX1" fmla="*/ 4318000 w 5108222"/>
              <a:gd name="connsiteY1" fmla="*/ 851092 h 1006314"/>
              <a:gd name="connsiteX2" fmla="*/ 3287889 w 5108222"/>
              <a:gd name="connsiteY2" fmla="*/ 667648 h 1006314"/>
              <a:gd name="connsiteX3" fmla="*/ 2582334 w 5108222"/>
              <a:gd name="connsiteY3" fmla="*/ 512426 h 1006314"/>
              <a:gd name="connsiteX4" fmla="*/ 1933222 w 5108222"/>
              <a:gd name="connsiteY4" fmla="*/ 357203 h 1006314"/>
              <a:gd name="connsiteX5" fmla="*/ 1298222 w 5108222"/>
              <a:gd name="connsiteY5" fmla="*/ 187870 h 1006314"/>
              <a:gd name="connsiteX6" fmla="*/ 747889 w 5108222"/>
              <a:gd name="connsiteY6" fmla="*/ 18537 h 1006314"/>
              <a:gd name="connsiteX7" fmla="*/ 0 w 5108222"/>
              <a:gd name="connsiteY7" fmla="*/ 4426 h 1006314"/>
              <a:gd name="connsiteX8" fmla="*/ 0 w 5108222"/>
              <a:gd name="connsiteY8" fmla="*/ 4426 h 1006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08222" h="1006314">
                <a:moveTo>
                  <a:pt x="5108222" y="1006314"/>
                </a:moveTo>
                <a:lnTo>
                  <a:pt x="4318000" y="851092"/>
                </a:lnTo>
                <a:lnTo>
                  <a:pt x="3287889" y="667648"/>
                </a:lnTo>
                <a:cubicBezTo>
                  <a:pt x="2998611" y="611204"/>
                  <a:pt x="2582334" y="512426"/>
                  <a:pt x="2582334" y="512426"/>
                </a:cubicBezTo>
                <a:lnTo>
                  <a:pt x="1933222" y="357203"/>
                </a:lnTo>
                <a:cubicBezTo>
                  <a:pt x="1719203" y="303110"/>
                  <a:pt x="1495777" y="244314"/>
                  <a:pt x="1298222" y="187870"/>
                </a:cubicBezTo>
                <a:cubicBezTo>
                  <a:pt x="1100667" y="131426"/>
                  <a:pt x="964259" y="49111"/>
                  <a:pt x="747889" y="18537"/>
                </a:cubicBezTo>
                <a:cubicBezTo>
                  <a:pt x="531519" y="-12037"/>
                  <a:pt x="0" y="4426"/>
                  <a:pt x="0" y="4426"/>
                </a:cubicBezTo>
                <a:lnTo>
                  <a:pt x="0" y="4426"/>
                </a:lnTo>
              </a:path>
            </a:pathLst>
          </a:custGeom>
          <a:ln w="28575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743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333" y="-4931"/>
            <a:ext cx="2121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1. Sediment</a:t>
            </a:r>
            <a:endParaRPr lang="en-US" sz="2800" dirty="0"/>
          </a:p>
        </p:txBody>
      </p:sp>
      <p:pic>
        <p:nvPicPr>
          <p:cNvPr id="5" name="Picture 4" descr="IMG_299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45" y="747888"/>
            <a:ext cx="4586111" cy="3439583"/>
          </a:xfrm>
          <a:prstGeom prst="rect">
            <a:avLst/>
          </a:prstGeom>
        </p:spPr>
      </p:pic>
      <p:pic>
        <p:nvPicPr>
          <p:cNvPr id="6" name="Picture 5" descr="IMG_300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326612"/>
            <a:ext cx="3563056" cy="47507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2778" y="4677243"/>
            <a:ext cx="4957231" cy="16773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dirty="0" smtClean="0"/>
              <a:t>-Grain size &lt; 0.004 mm</a:t>
            </a:r>
          </a:p>
          <a:p>
            <a:pPr>
              <a:lnSpc>
                <a:spcPct val="130000"/>
              </a:lnSpc>
            </a:pPr>
            <a:r>
              <a:rPr lang="en-US" sz="2000" dirty="0" smtClean="0"/>
              <a:t>-Thin layering</a:t>
            </a:r>
          </a:p>
          <a:p>
            <a:pPr>
              <a:lnSpc>
                <a:spcPct val="130000"/>
              </a:lnSpc>
            </a:pPr>
            <a:r>
              <a:rPr lang="en-US" sz="2000" dirty="0" smtClean="0"/>
              <a:t>-Rock breaks into thin pieces along layers</a:t>
            </a:r>
          </a:p>
          <a:p>
            <a:pPr>
              <a:lnSpc>
                <a:spcPct val="130000"/>
              </a:lnSpc>
            </a:pPr>
            <a:r>
              <a:rPr lang="en-US" sz="2000" dirty="0" smtClean="0"/>
              <a:t>-Does not dissolve with acid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67826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34" y="1176863"/>
            <a:ext cx="3764188" cy="24863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334" y="3931351"/>
            <a:ext cx="3613431" cy="26363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4744" y="697089"/>
            <a:ext cx="4851400" cy="3098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00224" y="327757"/>
            <a:ext cx="4549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Jaw bone from octopus/squid type animal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333" y="687178"/>
            <a:ext cx="3993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Shells from snails (</a:t>
            </a:r>
            <a:r>
              <a:rPr lang="en-US" dirty="0" err="1" smtClean="0"/>
              <a:t>Molluscs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0320" y="4332110"/>
            <a:ext cx="3118490" cy="246097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672667" y="3962778"/>
            <a:ext cx="2219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Shark and ray teeth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2333" y="-4931"/>
            <a:ext cx="1638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1. Fossils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30153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298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600" y="0"/>
            <a:ext cx="5143500" cy="6858000"/>
          </a:xfrm>
          <a:prstGeom prst="rect">
            <a:avLst/>
          </a:prstGeom>
        </p:spPr>
      </p:pic>
      <p:sp>
        <p:nvSpPr>
          <p:cNvPr id="7" name="Freeform 6"/>
          <p:cNvSpPr/>
          <p:nvPr/>
        </p:nvSpPr>
        <p:spPr>
          <a:xfrm>
            <a:off x="1943100" y="4953000"/>
            <a:ext cx="5105400" cy="76911"/>
          </a:xfrm>
          <a:custGeom>
            <a:avLst/>
            <a:gdLst>
              <a:gd name="connsiteX0" fmla="*/ 5105400 w 5105400"/>
              <a:gd name="connsiteY0" fmla="*/ 0 h 76911"/>
              <a:gd name="connsiteX1" fmla="*/ 3949700 w 5105400"/>
              <a:gd name="connsiteY1" fmla="*/ 76200 h 76911"/>
              <a:gd name="connsiteX2" fmla="*/ 2832100 w 5105400"/>
              <a:gd name="connsiteY2" fmla="*/ 38100 h 76911"/>
              <a:gd name="connsiteX3" fmla="*/ 1879600 w 5105400"/>
              <a:gd name="connsiteY3" fmla="*/ 38100 h 76911"/>
              <a:gd name="connsiteX4" fmla="*/ 889000 w 5105400"/>
              <a:gd name="connsiteY4" fmla="*/ 38100 h 76911"/>
              <a:gd name="connsiteX5" fmla="*/ 0 w 5105400"/>
              <a:gd name="connsiteY5" fmla="*/ 0 h 76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05400" h="76911">
                <a:moveTo>
                  <a:pt x="5105400" y="0"/>
                </a:moveTo>
                <a:cubicBezTo>
                  <a:pt x="4716991" y="34925"/>
                  <a:pt x="4328583" y="69850"/>
                  <a:pt x="3949700" y="76200"/>
                </a:cubicBezTo>
                <a:cubicBezTo>
                  <a:pt x="3570817" y="82550"/>
                  <a:pt x="3177117" y="44450"/>
                  <a:pt x="2832100" y="38100"/>
                </a:cubicBezTo>
                <a:cubicBezTo>
                  <a:pt x="2487083" y="31750"/>
                  <a:pt x="1879600" y="38100"/>
                  <a:pt x="1879600" y="38100"/>
                </a:cubicBezTo>
                <a:lnTo>
                  <a:pt x="889000" y="38100"/>
                </a:lnTo>
                <a:cubicBezTo>
                  <a:pt x="575733" y="31750"/>
                  <a:pt x="0" y="0"/>
                  <a:pt x="0" y="0"/>
                </a:cubicBezTo>
              </a:path>
            </a:pathLst>
          </a:custGeom>
          <a:ln w="28575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943100" y="4025900"/>
            <a:ext cx="5118100" cy="495300"/>
          </a:xfrm>
          <a:custGeom>
            <a:avLst/>
            <a:gdLst>
              <a:gd name="connsiteX0" fmla="*/ 5156200 w 5156200"/>
              <a:gd name="connsiteY0" fmla="*/ 0 h 495300"/>
              <a:gd name="connsiteX1" fmla="*/ 3657600 w 5156200"/>
              <a:gd name="connsiteY1" fmla="*/ 114300 h 495300"/>
              <a:gd name="connsiteX2" fmla="*/ 2362200 w 5156200"/>
              <a:gd name="connsiteY2" fmla="*/ 279400 h 495300"/>
              <a:gd name="connsiteX3" fmla="*/ 1295400 w 5156200"/>
              <a:gd name="connsiteY3" fmla="*/ 381000 h 495300"/>
              <a:gd name="connsiteX4" fmla="*/ 241300 w 5156200"/>
              <a:gd name="connsiteY4" fmla="*/ 419100 h 495300"/>
              <a:gd name="connsiteX5" fmla="*/ 0 w 515620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56200" h="495300">
                <a:moveTo>
                  <a:pt x="5156200" y="0"/>
                </a:moveTo>
                <a:cubicBezTo>
                  <a:pt x="4639733" y="33866"/>
                  <a:pt x="4123267" y="67733"/>
                  <a:pt x="3657600" y="114300"/>
                </a:cubicBezTo>
                <a:cubicBezTo>
                  <a:pt x="3191933" y="160867"/>
                  <a:pt x="2755900" y="234950"/>
                  <a:pt x="2362200" y="279400"/>
                </a:cubicBezTo>
                <a:cubicBezTo>
                  <a:pt x="1968500" y="323850"/>
                  <a:pt x="1648883" y="357717"/>
                  <a:pt x="1295400" y="381000"/>
                </a:cubicBezTo>
                <a:cubicBezTo>
                  <a:pt x="941917" y="404283"/>
                  <a:pt x="457200" y="400050"/>
                  <a:pt x="241300" y="419100"/>
                </a:cubicBezTo>
                <a:cubicBezTo>
                  <a:pt x="25400" y="438150"/>
                  <a:pt x="0" y="495300"/>
                  <a:pt x="0" y="495300"/>
                </a:cubicBezTo>
              </a:path>
            </a:pathLst>
          </a:custGeom>
          <a:ln w="28575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925484" y="1515806"/>
            <a:ext cx="5137355" cy="1781107"/>
          </a:xfrm>
          <a:custGeom>
            <a:avLst/>
            <a:gdLst>
              <a:gd name="connsiteX0" fmla="*/ 5137355 w 5137355"/>
              <a:gd name="connsiteY0" fmla="*/ 0 h 1781107"/>
              <a:gd name="connsiteX1" fmla="*/ 4678516 w 5137355"/>
              <a:gd name="connsiteY1" fmla="*/ 147484 h 1781107"/>
              <a:gd name="connsiteX2" fmla="*/ 4047613 w 5137355"/>
              <a:gd name="connsiteY2" fmla="*/ 401484 h 1781107"/>
              <a:gd name="connsiteX3" fmla="*/ 3547806 w 5137355"/>
              <a:gd name="connsiteY3" fmla="*/ 721033 h 1781107"/>
              <a:gd name="connsiteX4" fmla="*/ 3236451 w 5137355"/>
              <a:gd name="connsiteY4" fmla="*/ 827549 h 1781107"/>
              <a:gd name="connsiteX5" fmla="*/ 2851355 w 5137355"/>
              <a:gd name="connsiteY5" fmla="*/ 934065 h 1781107"/>
              <a:gd name="connsiteX6" fmla="*/ 2499032 w 5137355"/>
              <a:gd name="connsiteY6" fmla="*/ 1130710 h 1781107"/>
              <a:gd name="connsiteX7" fmla="*/ 2040193 w 5137355"/>
              <a:gd name="connsiteY7" fmla="*/ 1253613 h 1781107"/>
              <a:gd name="connsiteX8" fmla="*/ 1778000 w 5137355"/>
              <a:gd name="connsiteY8" fmla="*/ 1401097 h 1781107"/>
              <a:gd name="connsiteX9" fmla="*/ 1450258 w 5137355"/>
              <a:gd name="connsiteY9" fmla="*/ 1409291 h 1781107"/>
              <a:gd name="connsiteX10" fmla="*/ 1073355 w 5137355"/>
              <a:gd name="connsiteY10" fmla="*/ 1548581 h 1781107"/>
              <a:gd name="connsiteX11" fmla="*/ 655484 w 5137355"/>
              <a:gd name="connsiteY11" fmla="*/ 1589549 h 1781107"/>
              <a:gd name="connsiteX12" fmla="*/ 327742 w 5137355"/>
              <a:gd name="connsiteY12" fmla="*/ 1663291 h 1781107"/>
              <a:gd name="connsiteX13" fmla="*/ 73742 w 5137355"/>
              <a:gd name="connsiteY13" fmla="*/ 1769807 h 1781107"/>
              <a:gd name="connsiteX14" fmla="*/ 0 w 5137355"/>
              <a:gd name="connsiteY14" fmla="*/ 1778000 h 178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37355" h="1781107">
                <a:moveTo>
                  <a:pt x="5137355" y="0"/>
                </a:moveTo>
                <a:cubicBezTo>
                  <a:pt x="4998747" y="40285"/>
                  <a:pt x="4860140" y="80570"/>
                  <a:pt x="4678516" y="147484"/>
                </a:cubicBezTo>
                <a:cubicBezTo>
                  <a:pt x="4496892" y="214398"/>
                  <a:pt x="4236065" y="305893"/>
                  <a:pt x="4047613" y="401484"/>
                </a:cubicBezTo>
                <a:cubicBezTo>
                  <a:pt x="3859161" y="497075"/>
                  <a:pt x="3683000" y="650022"/>
                  <a:pt x="3547806" y="721033"/>
                </a:cubicBezTo>
                <a:cubicBezTo>
                  <a:pt x="3412612" y="792044"/>
                  <a:pt x="3352526" y="792044"/>
                  <a:pt x="3236451" y="827549"/>
                </a:cubicBezTo>
                <a:cubicBezTo>
                  <a:pt x="3120376" y="863054"/>
                  <a:pt x="2974258" y="883538"/>
                  <a:pt x="2851355" y="934065"/>
                </a:cubicBezTo>
                <a:cubicBezTo>
                  <a:pt x="2728452" y="984592"/>
                  <a:pt x="2634226" y="1077452"/>
                  <a:pt x="2499032" y="1130710"/>
                </a:cubicBezTo>
                <a:cubicBezTo>
                  <a:pt x="2363838" y="1183968"/>
                  <a:pt x="2160365" y="1208549"/>
                  <a:pt x="2040193" y="1253613"/>
                </a:cubicBezTo>
                <a:cubicBezTo>
                  <a:pt x="1920021" y="1298677"/>
                  <a:pt x="1876322" y="1375151"/>
                  <a:pt x="1778000" y="1401097"/>
                </a:cubicBezTo>
                <a:cubicBezTo>
                  <a:pt x="1679677" y="1427043"/>
                  <a:pt x="1567699" y="1384710"/>
                  <a:pt x="1450258" y="1409291"/>
                </a:cubicBezTo>
                <a:cubicBezTo>
                  <a:pt x="1332817" y="1433872"/>
                  <a:pt x="1205817" y="1518538"/>
                  <a:pt x="1073355" y="1548581"/>
                </a:cubicBezTo>
                <a:cubicBezTo>
                  <a:pt x="940893" y="1578624"/>
                  <a:pt x="779753" y="1570431"/>
                  <a:pt x="655484" y="1589549"/>
                </a:cubicBezTo>
                <a:cubicBezTo>
                  <a:pt x="531215" y="1608667"/>
                  <a:pt x="424699" y="1633248"/>
                  <a:pt x="327742" y="1663291"/>
                </a:cubicBezTo>
                <a:cubicBezTo>
                  <a:pt x="230785" y="1693334"/>
                  <a:pt x="128366" y="1750689"/>
                  <a:pt x="73742" y="1769807"/>
                </a:cubicBezTo>
                <a:cubicBezTo>
                  <a:pt x="19118" y="1788925"/>
                  <a:pt x="0" y="1778000"/>
                  <a:pt x="0" y="1778000"/>
                </a:cubicBezTo>
              </a:path>
            </a:pathLst>
          </a:custGeom>
          <a:ln w="28575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929733" y="385097"/>
            <a:ext cx="5092138" cy="1483032"/>
          </a:xfrm>
          <a:custGeom>
            <a:avLst/>
            <a:gdLst>
              <a:gd name="connsiteX0" fmla="*/ 5092138 w 5092138"/>
              <a:gd name="connsiteY0" fmla="*/ 0 h 1483032"/>
              <a:gd name="connsiteX1" fmla="*/ 4748009 w 5092138"/>
              <a:gd name="connsiteY1" fmla="*/ 139290 h 1483032"/>
              <a:gd name="connsiteX2" fmla="*/ 4584138 w 5092138"/>
              <a:gd name="connsiteY2" fmla="*/ 237613 h 1483032"/>
              <a:gd name="connsiteX3" fmla="*/ 4428461 w 5092138"/>
              <a:gd name="connsiteY3" fmla="*/ 335935 h 1483032"/>
              <a:gd name="connsiteX4" fmla="*/ 3977815 w 5092138"/>
              <a:gd name="connsiteY4" fmla="*/ 508000 h 1483032"/>
              <a:gd name="connsiteX5" fmla="*/ 3527170 w 5092138"/>
              <a:gd name="connsiteY5" fmla="*/ 614516 h 1483032"/>
              <a:gd name="connsiteX6" fmla="*/ 3273170 w 5092138"/>
              <a:gd name="connsiteY6" fmla="*/ 630903 h 1483032"/>
              <a:gd name="connsiteX7" fmla="*/ 2904461 w 5092138"/>
              <a:gd name="connsiteY7" fmla="*/ 737419 h 1483032"/>
              <a:gd name="connsiteX8" fmla="*/ 2789751 w 5092138"/>
              <a:gd name="connsiteY8" fmla="*/ 778387 h 1483032"/>
              <a:gd name="connsiteX9" fmla="*/ 2675041 w 5092138"/>
              <a:gd name="connsiteY9" fmla="*/ 852129 h 1483032"/>
              <a:gd name="connsiteX10" fmla="*/ 2453815 w 5092138"/>
              <a:gd name="connsiteY10" fmla="*/ 901290 h 1483032"/>
              <a:gd name="connsiteX11" fmla="*/ 2339106 w 5092138"/>
              <a:gd name="connsiteY11" fmla="*/ 966838 h 1483032"/>
              <a:gd name="connsiteX12" fmla="*/ 2175235 w 5092138"/>
              <a:gd name="connsiteY12" fmla="*/ 1007806 h 1483032"/>
              <a:gd name="connsiteX13" fmla="*/ 1904848 w 5092138"/>
              <a:gd name="connsiteY13" fmla="*/ 1130709 h 1483032"/>
              <a:gd name="connsiteX14" fmla="*/ 1634461 w 5092138"/>
              <a:gd name="connsiteY14" fmla="*/ 1163484 h 1483032"/>
              <a:gd name="connsiteX15" fmla="*/ 1364073 w 5092138"/>
              <a:gd name="connsiteY15" fmla="*/ 1302774 h 1483032"/>
              <a:gd name="connsiteX16" fmla="*/ 1208396 w 5092138"/>
              <a:gd name="connsiteY16" fmla="*/ 1409290 h 1483032"/>
              <a:gd name="connsiteX17" fmla="*/ 905235 w 5092138"/>
              <a:gd name="connsiteY17" fmla="*/ 1466645 h 1483032"/>
              <a:gd name="connsiteX18" fmla="*/ 413622 w 5092138"/>
              <a:gd name="connsiteY18" fmla="*/ 1466645 h 1483032"/>
              <a:gd name="connsiteX19" fmla="*/ 28525 w 5092138"/>
              <a:gd name="connsiteY19" fmla="*/ 1466645 h 1483032"/>
              <a:gd name="connsiteX20" fmla="*/ 28525 w 5092138"/>
              <a:gd name="connsiteY20" fmla="*/ 1483032 h 1483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092138" h="1483032">
                <a:moveTo>
                  <a:pt x="5092138" y="0"/>
                </a:moveTo>
                <a:cubicBezTo>
                  <a:pt x="4962407" y="49844"/>
                  <a:pt x="4832676" y="99688"/>
                  <a:pt x="4748009" y="139290"/>
                </a:cubicBezTo>
                <a:cubicBezTo>
                  <a:pt x="4663342" y="178892"/>
                  <a:pt x="4637396" y="204839"/>
                  <a:pt x="4584138" y="237613"/>
                </a:cubicBezTo>
                <a:cubicBezTo>
                  <a:pt x="4530880" y="270387"/>
                  <a:pt x="4529515" y="290871"/>
                  <a:pt x="4428461" y="335935"/>
                </a:cubicBezTo>
                <a:cubicBezTo>
                  <a:pt x="4327407" y="380999"/>
                  <a:pt x="4128030" y="461570"/>
                  <a:pt x="3977815" y="508000"/>
                </a:cubicBezTo>
                <a:cubicBezTo>
                  <a:pt x="3827600" y="554430"/>
                  <a:pt x="3644611" y="594032"/>
                  <a:pt x="3527170" y="614516"/>
                </a:cubicBezTo>
                <a:cubicBezTo>
                  <a:pt x="3409729" y="635000"/>
                  <a:pt x="3376955" y="610419"/>
                  <a:pt x="3273170" y="630903"/>
                </a:cubicBezTo>
                <a:cubicBezTo>
                  <a:pt x="3169385" y="651387"/>
                  <a:pt x="2985031" y="712838"/>
                  <a:pt x="2904461" y="737419"/>
                </a:cubicBezTo>
                <a:cubicBezTo>
                  <a:pt x="2823891" y="762000"/>
                  <a:pt x="2827988" y="759269"/>
                  <a:pt x="2789751" y="778387"/>
                </a:cubicBezTo>
                <a:cubicBezTo>
                  <a:pt x="2751514" y="797505"/>
                  <a:pt x="2731030" y="831645"/>
                  <a:pt x="2675041" y="852129"/>
                </a:cubicBezTo>
                <a:cubicBezTo>
                  <a:pt x="2619052" y="872613"/>
                  <a:pt x="2509804" y="882172"/>
                  <a:pt x="2453815" y="901290"/>
                </a:cubicBezTo>
                <a:cubicBezTo>
                  <a:pt x="2397826" y="920408"/>
                  <a:pt x="2385536" y="949085"/>
                  <a:pt x="2339106" y="966838"/>
                </a:cubicBezTo>
                <a:cubicBezTo>
                  <a:pt x="2292676" y="984591"/>
                  <a:pt x="2247611" y="980494"/>
                  <a:pt x="2175235" y="1007806"/>
                </a:cubicBezTo>
                <a:cubicBezTo>
                  <a:pt x="2102859" y="1035118"/>
                  <a:pt x="1994977" y="1104763"/>
                  <a:pt x="1904848" y="1130709"/>
                </a:cubicBezTo>
                <a:cubicBezTo>
                  <a:pt x="1814719" y="1156655"/>
                  <a:pt x="1724590" y="1134807"/>
                  <a:pt x="1634461" y="1163484"/>
                </a:cubicBezTo>
                <a:cubicBezTo>
                  <a:pt x="1544332" y="1192161"/>
                  <a:pt x="1435084" y="1261806"/>
                  <a:pt x="1364073" y="1302774"/>
                </a:cubicBezTo>
                <a:cubicBezTo>
                  <a:pt x="1293062" y="1343742"/>
                  <a:pt x="1284869" y="1381978"/>
                  <a:pt x="1208396" y="1409290"/>
                </a:cubicBezTo>
                <a:cubicBezTo>
                  <a:pt x="1131923" y="1436602"/>
                  <a:pt x="1037697" y="1457086"/>
                  <a:pt x="905235" y="1466645"/>
                </a:cubicBezTo>
                <a:cubicBezTo>
                  <a:pt x="772773" y="1476204"/>
                  <a:pt x="413622" y="1466645"/>
                  <a:pt x="413622" y="1466645"/>
                </a:cubicBezTo>
                <a:lnTo>
                  <a:pt x="28525" y="1466645"/>
                </a:lnTo>
                <a:cubicBezTo>
                  <a:pt x="-35658" y="1469376"/>
                  <a:pt x="28525" y="1483032"/>
                  <a:pt x="28525" y="1483032"/>
                </a:cubicBezTo>
              </a:path>
            </a:pathLst>
          </a:custGeom>
          <a:ln w="28575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656867" y="5630333"/>
            <a:ext cx="365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68304" y="4088443"/>
            <a:ext cx="4446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2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18923" y="2678289"/>
            <a:ext cx="365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83377" y="798343"/>
            <a:ext cx="365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4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09566" y="-14178"/>
            <a:ext cx="365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5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96155" y="6256143"/>
            <a:ext cx="2838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Present day beach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1933222" y="5527130"/>
            <a:ext cx="5108222" cy="1006314"/>
          </a:xfrm>
          <a:custGeom>
            <a:avLst/>
            <a:gdLst>
              <a:gd name="connsiteX0" fmla="*/ 5108222 w 5108222"/>
              <a:gd name="connsiteY0" fmla="*/ 1006314 h 1006314"/>
              <a:gd name="connsiteX1" fmla="*/ 4318000 w 5108222"/>
              <a:gd name="connsiteY1" fmla="*/ 851092 h 1006314"/>
              <a:gd name="connsiteX2" fmla="*/ 3287889 w 5108222"/>
              <a:gd name="connsiteY2" fmla="*/ 667648 h 1006314"/>
              <a:gd name="connsiteX3" fmla="*/ 2582334 w 5108222"/>
              <a:gd name="connsiteY3" fmla="*/ 512426 h 1006314"/>
              <a:gd name="connsiteX4" fmla="*/ 1933222 w 5108222"/>
              <a:gd name="connsiteY4" fmla="*/ 357203 h 1006314"/>
              <a:gd name="connsiteX5" fmla="*/ 1298222 w 5108222"/>
              <a:gd name="connsiteY5" fmla="*/ 187870 h 1006314"/>
              <a:gd name="connsiteX6" fmla="*/ 747889 w 5108222"/>
              <a:gd name="connsiteY6" fmla="*/ 18537 h 1006314"/>
              <a:gd name="connsiteX7" fmla="*/ 0 w 5108222"/>
              <a:gd name="connsiteY7" fmla="*/ 4426 h 1006314"/>
              <a:gd name="connsiteX8" fmla="*/ 0 w 5108222"/>
              <a:gd name="connsiteY8" fmla="*/ 4426 h 1006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08222" h="1006314">
                <a:moveTo>
                  <a:pt x="5108222" y="1006314"/>
                </a:moveTo>
                <a:lnTo>
                  <a:pt x="4318000" y="851092"/>
                </a:lnTo>
                <a:lnTo>
                  <a:pt x="3287889" y="667648"/>
                </a:lnTo>
                <a:cubicBezTo>
                  <a:pt x="2998611" y="611204"/>
                  <a:pt x="2582334" y="512426"/>
                  <a:pt x="2582334" y="512426"/>
                </a:cubicBezTo>
                <a:lnTo>
                  <a:pt x="1933222" y="357203"/>
                </a:lnTo>
                <a:cubicBezTo>
                  <a:pt x="1719203" y="303110"/>
                  <a:pt x="1495777" y="244314"/>
                  <a:pt x="1298222" y="187870"/>
                </a:cubicBezTo>
                <a:cubicBezTo>
                  <a:pt x="1100667" y="131426"/>
                  <a:pt x="964259" y="49111"/>
                  <a:pt x="747889" y="18537"/>
                </a:cubicBezTo>
                <a:cubicBezTo>
                  <a:pt x="531519" y="-12037"/>
                  <a:pt x="0" y="4426"/>
                  <a:pt x="0" y="4426"/>
                </a:cubicBezTo>
                <a:lnTo>
                  <a:pt x="0" y="4426"/>
                </a:lnTo>
              </a:path>
            </a:pathLst>
          </a:custGeom>
          <a:ln w="28575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659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333" y="-4931"/>
            <a:ext cx="2121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  <a:r>
              <a:rPr lang="en-US" sz="2800" dirty="0" smtClean="0"/>
              <a:t>. Sediment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52778" y="4451465"/>
            <a:ext cx="3278086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dirty="0" smtClean="0"/>
              <a:t>-Grain size – 4.0 - &gt; 256.0 mm</a:t>
            </a:r>
          </a:p>
          <a:p>
            <a:pPr>
              <a:lnSpc>
                <a:spcPct val="130000"/>
              </a:lnSpc>
            </a:pPr>
            <a:r>
              <a:rPr lang="en-US" sz="2000" dirty="0" smtClean="0"/>
              <a:t>-Does not dissolve with acid</a:t>
            </a:r>
            <a:endParaRPr lang="en-US" sz="2000" dirty="0"/>
          </a:p>
        </p:txBody>
      </p:sp>
      <p:pic>
        <p:nvPicPr>
          <p:cNvPr id="2" name="Picture 1" descr="IMG_30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222" y="626386"/>
            <a:ext cx="4543778" cy="3407834"/>
          </a:xfrm>
          <a:prstGeom prst="rect">
            <a:avLst/>
          </a:prstGeom>
        </p:spPr>
      </p:pic>
      <p:pic>
        <p:nvPicPr>
          <p:cNvPr id="8" name="Picture 7" descr="IMG_298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386"/>
            <a:ext cx="4451781" cy="333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407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34" y="1176863"/>
            <a:ext cx="3764188" cy="24863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334" y="3931351"/>
            <a:ext cx="3613431" cy="26363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4744" y="697089"/>
            <a:ext cx="4851400" cy="3098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01447" y="327757"/>
            <a:ext cx="4549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Jaw bone from octopus/squid type animal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333" y="701665"/>
            <a:ext cx="3993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Shells from snails (</a:t>
            </a:r>
            <a:r>
              <a:rPr lang="en-US" dirty="0" err="1" smtClean="0"/>
              <a:t>Molluscs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0320" y="4332110"/>
            <a:ext cx="3118490" cy="246097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672667" y="3962778"/>
            <a:ext cx="2219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Shark and ray teeth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2333" y="-4931"/>
            <a:ext cx="1638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  <a:r>
              <a:rPr lang="en-US" sz="2800" dirty="0" smtClean="0"/>
              <a:t>. Fossils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35785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298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600" y="0"/>
            <a:ext cx="5143500" cy="6858000"/>
          </a:xfrm>
          <a:prstGeom prst="rect">
            <a:avLst/>
          </a:prstGeom>
        </p:spPr>
      </p:pic>
      <p:sp>
        <p:nvSpPr>
          <p:cNvPr id="7" name="Freeform 6"/>
          <p:cNvSpPr/>
          <p:nvPr/>
        </p:nvSpPr>
        <p:spPr>
          <a:xfrm>
            <a:off x="1943100" y="4953000"/>
            <a:ext cx="5105400" cy="76911"/>
          </a:xfrm>
          <a:custGeom>
            <a:avLst/>
            <a:gdLst>
              <a:gd name="connsiteX0" fmla="*/ 5105400 w 5105400"/>
              <a:gd name="connsiteY0" fmla="*/ 0 h 76911"/>
              <a:gd name="connsiteX1" fmla="*/ 3949700 w 5105400"/>
              <a:gd name="connsiteY1" fmla="*/ 76200 h 76911"/>
              <a:gd name="connsiteX2" fmla="*/ 2832100 w 5105400"/>
              <a:gd name="connsiteY2" fmla="*/ 38100 h 76911"/>
              <a:gd name="connsiteX3" fmla="*/ 1879600 w 5105400"/>
              <a:gd name="connsiteY3" fmla="*/ 38100 h 76911"/>
              <a:gd name="connsiteX4" fmla="*/ 889000 w 5105400"/>
              <a:gd name="connsiteY4" fmla="*/ 38100 h 76911"/>
              <a:gd name="connsiteX5" fmla="*/ 0 w 5105400"/>
              <a:gd name="connsiteY5" fmla="*/ 0 h 76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05400" h="76911">
                <a:moveTo>
                  <a:pt x="5105400" y="0"/>
                </a:moveTo>
                <a:cubicBezTo>
                  <a:pt x="4716991" y="34925"/>
                  <a:pt x="4328583" y="69850"/>
                  <a:pt x="3949700" y="76200"/>
                </a:cubicBezTo>
                <a:cubicBezTo>
                  <a:pt x="3570817" y="82550"/>
                  <a:pt x="3177117" y="44450"/>
                  <a:pt x="2832100" y="38100"/>
                </a:cubicBezTo>
                <a:cubicBezTo>
                  <a:pt x="2487083" y="31750"/>
                  <a:pt x="1879600" y="38100"/>
                  <a:pt x="1879600" y="38100"/>
                </a:cubicBezTo>
                <a:lnTo>
                  <a:pt x="889000" y="38100"/>
                </a:lnTo>
                <a:cubicBezTo>
                  <a:pt x="575733" y="31750"/>
                  <a:pt x="0" y="0"/>
                  <a:pt x="0" y="0"/>
                </a:cubicBezTo>
              </a:path>
            </a:pathLst>
          </a:custGeom>
          <a:ln w="28575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943100" y="4025900"/>
            <a:ext cx="5118100" cy="495300"/>
          </a:xfrm>
          <a:custGeom>
            <a:avLst/>
            <a:gdLst>
              <a:gd name="connsiteX0" fmla="*/ 5156200 w 5156200"/>
              <a:gd name="connsiteY0" fmla="*/ 0 h 495300"/>
              <a:gd name="connsiteX1" fmla="*/ 3657600 w 5156200"/>
              <a:gd name="connsiteY1" fmla="*/ 114300 h 495300"/>
              <a:gd name="connsiteX2" fmla="*/ 2362200 w 5156200"/>
              <a:gd name="connsiteY2" fmla="*/ 279400 h 495300"/>
              <a:gd name="connsiteX3" fmla="*/ 1295400 w 5156200"/>
              <a:gd name="connsiteY3" fmla="*/ 381000 h 495300"/>
              <a:gd name="connsiteX4" fmla="*/ 241300 w 5156200"/>
              <a:gd name="connsiteY4" fmla="*/ 419100 h 495300"/>
              <a:gd name="connsiteX5" fmla="*/ 0 w 515620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56200" h="495300">
                <a:moveTo>
                  <a:pt x="5156200" y="0"/>
                </a:moveTo>
                <a:cubicBezTo>
                  <a:pt x="4639733" y="33866"/>
                  <a:pt x="4123267" y="67733"/>
                  <a:pt x="3657600" y="114300"/>
                </a:cubicBezTo>
                <a:cubicBezTo>
                  <a:pt x="3191933" y="160867"/>
                  <a:pt x="2755900" y="234950"/>
                  <a:pt x="2362200" y="279400"/>
                </a:cubicBezTo>
                <a:cubicBezTo>
                  <a:pt x="1968500" y="323850"/>
                  <a:pt x="1648883" y="357717"/>
                  <a:pt x="1295400" y="381000"/>
                </a:cubicBezTo>
                <a:cubicBezTo>
                  <a:pt x="941917" y="404283"/>
                  <a:pt x="457200" y="400050"/>
                  <a:pt x="241300" y="419100"/>
                </a:cubicBezTo>
                <a:cubicBezTo>
                  <a:pt x="25400" y="438150"/>
                  <a:pt x="0" y="495300"/>
                  <a:pt x="0" y="495300"/>
                </a:cubicBezTo>
              </a:path>
            </a:pathLst>
          </a:custGeom>
          <a:ln w="28575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925484" y="1515806"/>
            <a:ext cx="5137355" cy="1781107"/>
          </a:xfrm>
          <a:custGeom>
            <a:avLst/>
            <a:gdLst>
              <a:gd name="connsiteX0" fmla="*/ 5137355 w 5137355"/>
              <a:gd name="connsiteY0" fmla="*/ 0 h 1781107"/>
              <a:gd name="connsiteX1" fmla="*/ 4678516 w 5137355"/>
              <a:gd name="connsiteY1" fmla="*/ 147484 h 1781107"/>
              <a:gd name="connsiteX2" fmla="*/ 4047613 w 5137355"/>
              <a:gd name="connsiteY2" fmla="*/ 401484 h 1781107"/>
              <a:gd name="connsiteX3" fmla="*/ 3547806 w 5137355"/>
              <a:gd name="connsiteY3" fmla="*/ 721033 h 1781107"/>
              <a:gd name="connsiteX4" fmla="*/ 3236451 w 5137355"/>
              <a:gd name="connsiteY4" fmla="*/ 827549 h 1781107"/>
              <a:gd name="connsiteX5" fmla="*/ 2851355 w 5137355"/>
              <a:gd name="connsiteY5" fmla="*/ 934065 h 1781107"/>
              <a:gd name="connsiteX6" fmla="*/ 2499032 w 5137355"/>
              <a:gd name="connsiteY6" fmla="*/ 1130710 h 1781107"/>
              <a:gd name="connsiteX7" fmla="*/ 2040193 w 5137355"/>
              <a:gd name="connsiteY7" fmla="*/ 1253613 h 1781107"/>
              <a:gd name="connsiteX8" fmla="*/ 1778000 w 5137355"/>
              <a:gd name="connsiteY8" fmla="*/ 1401097 h 1781107"/>
              <a:gd name="connsiteX9" fmla="*/ 1450258 w 5137355"/>
              <a:gd name="connsiteY9" fmla="*/ 1409291 h 1781107"/>
              <a:gd name="connsiteX10" fmla="*/ 1073355 w 5137355"/>
              <a:gd name="connsiteY10" fmla="*/ 1548581 h 1781107"/>
              <a:gd name="connsiteX11" fmla="*/ 655484 w 5137355"/>
              <a:gd name="connsiteY11" fmla="*/ 1589549 h 1781107"/>
              <a:gd name="connsiteX12" fmla="*/ 327742 w 5137355"/>
              <a:gd name="connsiteY12" fmla="*/ 1663291 h 1781107"/>
              <a:gd name="connsiteX13" fmla="*/ 73742 w 5137355"/>
              <a:gd name="connsiteY13" fmla="*/ 1769807 h 1781107"/>
              <a:gd name="connsiteX14" fmla="*/ 0 w 5137355"/>
              <a:gd name="connsiteY14" fmla="*/ 1778000 h 178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37355" h="1781107">
                <a:moveTo>
                  <a:pt x="5137355" y="0"/>
                </a:moveTo>
                <a:cubicBezTo>
                  <a:pt x="4998747" y="40285"/>
                  <a:pt x="4860140" y="80570"/>
                  <a:pt x="4678516" y="147484"/>
                </a:cubicBezTo>
                <a:cubicBezTo>
                  <a:pt x="4496892" y="214398"/>
                  <a:pt x="4236065" y="305893"/>
                  <a:pt x="4047613" y="401484"/>
                </a:cubicBezTo>
                <a:cubicBezTo>
                  <a:pt x="3859161" y="497075"/>
                  <a:pt x="3683000" y="650022"/>
                  <a:pt x="3547806" y="721033"/>
                </a:cubicBezTo>
                <a:cubicBezTo>
                  <a:pt x="3412612" y="792044"/>
                  <a:pt x="3352526" y="792044"/>
                  <a:pt x="3236451" y="827549"/>
                </a:cubicBezTo>
                <a:cubicBezTo>
                  <a:pt x="3120376" y="863054"/>
                  <a:pt x="2974258" y="883538"/>
                  <a:pt x="2851355" y="934065"/>
                </a:cubicBezTo>
                <a:cubicBezTo>
                  <a:pt x="2728452" y="984592"/>
                  <a:pt x="2634226" y="1077452"/>
                  <a:pt x="2499032" y="1130710"/>
                </a:cubicBezTo>
                <a:cubicBezTo>
                  <a:pt x="2363838" y="1183968"/>
                  <a:pt x="2160365" y="1208549"/>
                  <a:pt x="2040193" y="1253613"/>
                </a:cubicBezTo>
                <a:cubicBezTo>
                  <a:pt x="1920021" y="1298677"/>
                  <a:pt x="1876322" y="1375151"/>
                  <a:pt x="1778000" y="1401097"/>
                </a:cubicBezTo>
                <a:cubicBezTo>
                  <a:pt x="1679677" y="1427043"/>
                  <a:pt x="1567699" y="1384710"/>
                  <a:pt x="1450258" y="1409291"/>
                </a:cubicBezTo>
                <a:cubicBezTo>
                  <a:pt x="1332817" y="1433872"/>
                  <a:pt x="1205817" y="1518538"/>
                  <a:pt x="1073355" y="1548581"/>
                </a:cubicBezTo>
                <a:cubicBezTo>
                  <a:pt x="940893" y="1578624"/>
                  <a:pt x="779753" y="1570431"/>
                  <a:pt x="655484" y="1589549"/>
                </a:cubicBezTo>
                <a:cubicBezTo>
                  <a:pt x="531215" y="1608667"/>
                  <a:pt x="424699" y="1633248"/>
                  <a:pt x="327742" y="1663291"/>
                </a:cubicBezTo>
                <a:cubicBezTo>
                  <a:pt x="230785" y="1693334"/>
                  <a:pt x="128366" y="1750689"/>
                  <a:pt x="73742" y="1769807"/>
                </a:cubicBezTo>
                <a:cubicBezTo>
                  <a:pt x="19118" y="1788925"/>
                  <a:pt x="0" y="1778000"/>
                  <a:pt x="0" y="1778000"/>
                </a:cubicBezTo>
              </a:path>
            </a:pathLst>
          </a:custGeom>
          <a:ln w="28575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929733" y="385097"/>
            <a:ext cx="5092138" cy="1483032"/>
          </a:xfrm>
          <a:custGeom>
            <a:avLst/>
            <a:gdLst>
              <a:gd name="connsiteX0" fmla="*/ 5092138 w 5092138"/>
              <a:gd name="connsiteY0" fmla="*/ 0 h 1483032"/>
              <a:gd name="connsiteX1" fmla="*/ 4748009 w 5092138"/>
              <a:gd name="connsiteY1" fmla="*/ 139290 h 1483032"/>
              <a:gd name="connsiteX2" fmla="*/ 4584138 w 5092138"/>
              <a:gd name="connsiteY2" fmla="*/ 237613 h 1483032"/>
              <a:gd name="connsiteX3" fmla="*/ 4428461 w 5092138"/>
              <a:gd name="connsiteY3" fmla="*/ 335935 h 1483032"/>
              <a:gd name="connsiteX4" fmla="*/ 3977815 w 5092138"/>
              <a:gd name="connsiteY4" fmla="*/ 508000 h 1483032"/>
              <a:gd name="connsiteX5" fmla="*/ 3527170 w 5092138"/>
              <a:gd name="connsiteY5" fmla="*/ 614516 h 1483032"/>
              <a:gd name="connsiteX6" fmla="*/ 3273170 w 5092138"/>
              <a:gd name="connsiteY6" fmla="*/ 630903 h 1483032"/>
              <a:gd name="connsiteX7" fmla="*/ 2904461 w 5092138"/>
              <a:gd name="connsiteY7" fmla="*/ 737419 h 1483032"/>
              <a:gd name="connsiteX8" fmla="*/ 2789751 w 5092138"/>
              <a:gd name="connsiteY8" fmla="*/ 778387 h 1483032"/>
              <a:gd name="connsiteX9" fmla="*/ 2675041 w 5092138"/>
              <a:gd name="connsiteY9" fmla="*/ 852129 h 1483032"/>
              <a:gd name="connsiteX10" fmla="*/ 2453815 w 5092138"/>
              <a:gd name="connsiteY10" fmla="*/ 901290 h 1483032"/>
              <a:gd name="connsiteX11" fmla="*/ 2339106 w 5092138"/>
              <a:gd name="connsiteY11" fmla="*/ 966838 h 1483032"/>
              <a:gd name="connsiteX12" fmla="*/ 2175235 w 5092138"/>
              <a:gd name="connsiteY12" fmla="*/ 1007806 h 1483032"/>
              <a:gd name="connsiteX13" fmla="*/ 1904848 w 5092138"/>
              <a:gd name="connsiteY13" fmla="*/ 1130709 h 1483032"/>
              <a:gd name="connsiteX14" fmla="*/ 1634461 w 5092138"/>
              <a:gd name="connsiteY14" fmla="*/ 1163484 h 1483032"/>
              <a:gd name="connsiteX15" fmla="*/ 1364073 w 5092138"/>
              <a:gd name="connsiteY15" fmla="*/ 1302774 h 1483032"/>
              <a:gd name="connsiteX16" fmla="*/ 1208396 w 5092138"/>
              <a:gd name="connsiteY16" fmla="*/ 1409290 h 1483032"/>
              <a:gd name="connsiteX17" fmla="*/ 905235 w 5092138"/>
              <a:gd name="connsiteY17" fmla="*/ 1466645 h 1483032"/>
              <a:gd name="connsiteX18" fmla="*/ 413622 w 5092138"/>
              <a:gd name="connsiteY18" fmla="*/ 1466645 h 1483032"/>
              <a:gd name="connsiteX19" fmla="*/ 28525 w 5092138"/>
              <a:gd name="connsiteY19" fmla="*/ 1466645 h 1483032"/>
              <a:gd name="connsiteX20" fmla="*/ 28525 w 5092138"/>
              <a:gd name="connsiteY20" fmla="*/ 1483032 h 1483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092138" h="1483032">
                <a:moveTo>
                  <a:pt x="5092138" y="0"/>
                </a:moveTo>
                <a:cubicBezTo>
                  <a:pt x="4962407" y="49844"/>
                  <a:pt x="4832676" y="99688"/>
                  <a:pt x="4748009" y="139290"/>
                </a:cubicBezTo>
                <a:cubicBezTo>
                  <a:pt x="4663342" y="178892"/>
                  <a:pt x="4637396" y="204839"/>
                  <a:pt x="4584138" y="237613"/>
                </a:cubicBezTo>
                <a:cubicBezTo>
                  <a:pt x="4530880" y="270387"/>
                  <a:pt x="4529515" y="290871"/>
                  <a:pt x="4428461" y="335935"/>
                </a:cubicBezTo>
                <a:cubicBezTo>
                  <a:pt x="4327407" y="380999"/>
                  <a:pt x="4128030" y="461570"/>
                  <a:pt x="3977815" y="508000"/>
                </a:cubicBezTo>
                <a:cubicBezTo>
                  <a:pt x="3827600" y="554430"/>
                  <a:pt x="3644611" y="594032"/>
                  <a:pt x="3527170" y="614516"/>
                </a:cubicBezTo>
                <a:cubicBezTo>
                  <a:pt x="3409729" y="635000"/>
                  <a:pt x="3376955" y="610419"/>
                  <a:pt x="3273170" y="630903"/>
                </a:cubicBezTo>
                <a:cubicBezTo>
                  <a:pt x="3169385" y="651387"/>
                  <a:pt x="2985031" y="712838"/>
                  <a:pt x="2904461" y="737419"/>
                </a:cubicBezTo>
                <a:cubicBezTo>
                  <a:pt x="2823891" y="762000"/>
                  <a:pt x="2827988" y="759269"/>
                  <a:pt x="2789751" y="778387"/>
                </a:cubicBezTo>
                <a:cubicBezTo>
                  <a:pt x="2751514" y="797505"/>
                  <a:pt x="2731030" y="831645"/>
                  <a:pt x="2675041" y="852129"/>
                </a:cubicBezTo>
                <a:cubicBezTo>
                  <a:pt x="2619052" y="872613"/>
                  <a:pt x="2509804" y="882172"/>
                  <a:pt x="2453815" y="901290"/>
                </a:cubicBezTo>
                <a:cubicBezTo>
                  <a:pt x="2397826" y="920408"/>
                  <a:pt x="2385536" y="949085"/>
                  <a:pt x="2339106" y="966838"/>
                </a:cubicBezTo>
                <a:cubicBezTo>
                  <a:pt x="2292676" y="984591"/>
                  <a:pt x="2247611" y="980494"/>
                  <a:pt x="2175235" y="1007806"/>
                </a:cubicBezTo>
                <a:cubicBezTo>
                  <a:pt x="2102859" y="1035118"/>
                  <a:pt x="1994977" y="1104763"/>
                  <a:pt x="1904848" y="1130709"/>
                </a:cubicBezTo>
                <a:cubicBezTo>
                  <a:pt x="1814719" y="1156655"/>
                  <a:pt x="1724590" y="1134807"/>
                  <a:pt x="1634461" y="1163484"/>
                </a:cubicBezTo>
                <a:cubicBezTo>
                  <a:pt x="1544332" y="1192161"/>
                  <a:pt x="1435084" y="1261806"/>
                  <a:pt x="1364073" y="1302774"/>
                </a:cubicBezTo>
                <a:cubicBezTo>
                  <a:pt x="1293062" y="1343742"/>
                  <a:pt x="1284869" y="1381978"/>
                  <a:pt x="1208396" y="1409290"/>
                </a:cubicBezTo>
                <a:cubicBezTo>
                  <a:pt x="1131923" y="1436602"/>
                  <a:pt x="1037697" y="1457086"/>
                  <a:pt x="905235" y="1466645"/>
                </a:cubicBezTo>
                <a:cubicBezTo>
                  <a:pt x="772773" y="1476204"/>
                  <a:pt x="413622" y="1466645"/>
                  <a:pt x="413622" y="1466645"/>
                </a:cubicBezTo>
                <a:lnTo>
                  <a:pt x="28525" y="1466645"/>
                </a:lnTo>
                <a:cubicBezTo>
                  <a:pt x="-35658" y="1469376"/>
                  <a:pt x="28525" y="1483032"/>
                  <a:pt x="28525" y="1483032"/>
                </a:cubicBezTo>
              </a:path>
            </a:pathLst>
          </a:custGeom>
          <a:ln w="28575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656867" y="5630333"/>
            <a:ext cx="365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09566" y="4279933"/>
            <a:ext cx="365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645744" y="2525163"/>
            <a:ext cx="4446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3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83377" y="798343"/>
            <a:ext cx="365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4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09566" y="-14178"/>
            <a:ext cx="365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5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96155" y="6256143"/>
            <a:ext cx="2838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Present day beach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1933222" y="5527130"/>
            <a:ext cx="5108222" cy="1006314"/>
          </a:xfrm>
          <a:custGeom>
            <a:avLst/>
            <a:gdLst>
              <a:gd name="connsiteX0" fmla="*/ 5108222 w 5108222"/>
              <a:gd name="connsiteY0" fmla="*/ 1006314 h 1006314"/>
              <a:gd name="connsiteX1" fmla="*/ 4318000 w 5108222"/>
              <a:gd name="connsiteY1" fmla="*/ 851092 h 1006314"/>
              <a:gd name="connsiteX2" fmla="*/ 3287889 w 5108222"/>
              <a:gd name="connsiteY2" fmla="*/ 667648 h 1006314"/>
              <a:gd name="connsiteX3" fmla="*/ 2582334 w 5108222"/>
              <a:gd name="connsiteY3" fmla="*/ 512426 h 1006314"/>
              <a:gd name="connsiteX4" fmla="*/ 1933222 w 5108222"/>
              <a:gd name="connsiteY4" fmla="*/ 357203 h 1006314"/>
              <a:gd name="connsiteX5" fmla="*/ 1298222 w 5108222"/>
              <a:gd name="connsiteY5" fmla="*/ 187870 h 1006314"/>
              <a:gd name="connsiteX6" fmla="*/ 747889 w 5108222"/>
              <a:gd name="connsiteY6" fmla="*/ 18537 h 1006314"/>
              <a:gd name="connsiteX7" fmla="*/ 0 w 5108222"/>
              <a:gd name="connsiteY7" fmla="*/ 4426 h 1006314"/>
              <a:gd name="connsiteX8" fmla="*/ 0 w 5108222"/>
              <a:gd name="connsiteY8" fmla="*/ 4426 h 1006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08222" h="1006314">
                <a:moveTo>
                  <a:pt x="5108222" y="1006314"/>
                </a:moveTo>
                <a:lnTo>
                  <a:pt x="4318000" y="851092"/>
                </a:lnTo>
                <a:lnTo>
                  <a:pt x="3287889" y="667648"/>
                </a:lnTo>
                <a:cubicBezTo>
                  <a:pt x="2998611" y="611204"/>
                  <a:pt x="2582334" y="512426"/>
                  <a:pt x="2582334" y="512426"/>
                </a:cubicBezTo>
                <a:lnTo>
                  <a:pt x="1933222" y="357203"/>
                </a:lnTo>
                <a:cubicBezTo>
                  <a:pt x="1719203" y="303110"/>
                  <a:pt x="1495777" y="244314"/>
                  <a:pt x="1298222" y="187870"/>
                </a:cubicBezTo>
                <a:cubicBezTo>
                  <a:pt x="1100667" y="131426"/>
                  <a:pt x="964259" y="49111"/>
                  <a:pt x="747889" y="18537"/>
                </a:cubicBezTo>
                <a:cubicBezTo>
                  <a:pt x="531519" y="-12037"/>
                  <a:pt x="0" y="4426"/>
                  <a:pt x="0" y="4426"/>
                </a:cubicBezTo>
                <a:lnTo>
                  <a:pt x="0" y="4426"/>
                </a:lnTo>
              </a:path>
            </a:pathLst>
          </a:custGeom>
          <a:ln w="28575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659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333" y="-4931"/>
            <a:ext cx="2121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3. Sediment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52778" y="5980837"/>
            <a:ext cx="3392049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dirty="0" smtClean="0"/>
              <a:t>-Grain size – 0.08 mm</a:t>
            </a:r>
          </a:p>
          <a:p>
            <a:pPr>
              <a:lnSpc>
                <a:spcPct val="130000"/>
              </a:lnSpc>
            </a:pPr>
            <a:r>
              <a:rPr lang="en-US" sz="2000" dirty="0" smtClean="0"/>
              <a:t>-Does not dissolve with acid</a:t>
            </a:r>
            <a:endParaRPr lang="en-US" sz="2000" dirty="0"/>
          </a:p>
        </p:txBody>
      </p:sp>
      <p:pic>
        <p:nvPicPr>
          <p:cNvPr id="3" name="Picture 2" descr="IMG_3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78" y="518289"/>
            <a:ext cx="4092222" cy="5456296"/>
          </a:xfrm>
          <a:prstGeom prst="rect">
            <a:avLst/>
          </a:prstGeom>
        </p:spPr>
      </p:pic>
      <p:pic>
        <p:nvPicPr>
          <p:cNvPr id="5" name="Picture 4" descr="IMG_300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777" y="518289"/>
            <a:ext cx="4064000" cy="541866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82067" y="5989852"/>
            <a:ext cx="201885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dirty="0" smtClean="0"/>
              <a:t>-Rounded grains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3547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2333" y="530532"/>
            <a:ext cx="4346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Shells from clams and snails (</a:t>
            </a:r>
            <a:r>
              <a:rPr lang="en-US" dirty="0" err="1" smtClean="0"/>
              <a:t>Molluscs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2333" y="-4931"/>
            <a:ext cx="1638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3. Fossils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4547" y="3635022"/>
            <a:ext cx="1409700" cy="1981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8377" y="927805"/>
            <a:ext cx="2120900" cy="25019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45" y="3294238"/>
            <a:ext cx="1638300" cy="2438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597" y="5813776"/>
            <a:ext cx="2082800" cy="9906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22" y="970138"/>
            <a:ext cx="1562100" cy="2260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9400" y="1569861"/>
            <a:ext cx="5054600" cy="3429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202289" y="1615250"/>
            <a:ext cx="3993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Bony fishes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479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298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600" y="0"/>
            <a:ext cx="5143500" cy="6858000"/>
          </a:xfrm>
          <a:prstGeom prst="rect">
            <a:avLst/>
          </a:prstGeom>
        </p:spPr>
      </p:pic>
      <p:sp>
        <p:nvSpPr>
          <p:cNvPr id="7" name="Freeform 6"/>
          <p:cNvSpPr/>
          <p:nvPr/>
        </p:nvSpPr>
        <p:spPr>
          <a:xfrm>
            <a:off x="1943100" y="4953000"/>
            <a:ext cx="5105400" cy="76911"/>
          </a:xfrm>
          <a:custGeom>
            <a:avLst/>
            <a:gdLst>
              <a:gd name="connsiteX0" fmla="*/ 5105400 w 5105400"/>
              <a:gd name="connsiteY0" fmla="*/ 0 h 76911"/>
              <a:gd name="connsiteX1" fmla="*/ 3949700 w 5105400"/>
              <a:gd name="connsiteY1" fmla="*/ 76200 h 76911"/>
              <a:gd name="connsiteX2" fmla="*/ 2832100 w 5105400"/>
              <a:gd name="connsiteY2" fmla="*/ 38100 h 76911"/>
              <a:gd name="connsiteX3" fmla="*/ 1879600 w 5105400"/>
              <a:gd name="connsiteY3" fmla="*/ 38100 h 76911"/>
              <a:gd name="connsiteX4" fmla="*/ 889000 w 5105400"/>
              <a:gd name="connsiteY4" fmla="*/ 38100 h 76911"/>
              <a:gd name="connsiteX5" fmla="*/ 0 w 5105400"/>
              <a:gd name="connsiteY5" fmla="*/ 0 h 76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05400" h="76911">
                <a:moveTo>
                  <a:pt x="5105400" y="0"/>
                </a:moveTo>
                <a:cubicBezTo>
                  <a:pt x="4716991" y="34925"/>
                  <a:pt x="4328583" y="69850"/>
                  <a:pt x="3949700" y="76200"/>
                </a:cubicBezTo>
                <a:cubicBezTo>
                  <a:pt x="3570817" y="82550"/>
                  <a:pt x="3177117" y="44450"/>
                  <a:pt x="2832100" y="38100"/>
                </a:cubicBezTo>
                <a:cubicBezTo>
                  <a:pt x="2487083" y="31750"/>
                  <a:pt x="1879600" y="38100"/>
                  <a:pt x="1879600" y="38100"/>
                </a:cubicBezTo>
                <a:lnTo>
                  <a:pt x="889000" y="38100"/>
                </a:lnTo>
                <a:cubicBezTo>
                  <a:pt x="575733" y="31750"/>
                  <a:pt x="0" y="0"/>
                  <a:pt x="0" y="0"/>
                </a:cubicBezTo>
              </a:path>
            </a:pathLst>
          </a:custGeom>
          <a:ln w="28575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943100" y="4025900"/>
            <a:ext cx="5118100" cy="495300"/>
          </a:xfrm>
          <a:custGeom>
            <a:avLst/>
            <a:gdLst>
              <a:gd name="connsiteX0" fmla="*/ 5156200 w 5156200"/>
              <a:gd name="connsiteY0" fmla="*/ 0 h 495300"/>
              <a:gd name="connsiteX1" fmla="*/ 3657600 w 5156200"/>
              <a:gd name="connsiteY1" fmla="*/ 114300 h 495300"/>
              <a:gd name="connsiteX2" fmla="*/ 2362200 w 5156200"/>
              <a:gd name="connsiteY2" fmla="*/ 279400 h 495300"/>
              <a:gd name="connsiteX3" fmla="*/ 1295400 w 5156200"/>
              <a:gd name="connsiteY3" fmla="*/ 381000 h 495300"/>
              <a:gd name="connsiteX4" fmla="*/ 241300 w 5156200"/>
              <a:gd name="connsiteY4" fmla="*/ 419100 h 495300"/>
              <a:gd name="connsiteX5" fmla="*/ 0 w 515620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56200" h="495300">
                <a:moveTo>
                  <a:pt x="5156200" y="0"/>
                </a:moveTo>
                <a:cubicBezTo>
                  <a:pt x="4639733" y="33866"/>
                  <a:pt x="4123267" y="67733"/>
                  <a:pt x="3657600" y="114300"/>
                </a:cubicBezTo>
                <a:cubicBezTo>
                  <a:pt x="3191933" y="160867"/>
                  <a:pt x="2755900" y="234950"/>
                  <a:pt x="2362200" y="279400"/>
                </a:cubicBezTo>
                <a:cubicBezTo>
                  <a:pt x="1968500" y="323850"/>
                  <a:pt x="1648883" y="357717"/>
                  <a:pt x="1295400" y="381000"/>
                </a:cubicBezTo>
                <a:cubicBezTo>
                  <a:pt x="941917" y="404283"/>
                  <a:pt x="457200" y="400050"/>
                  <a:pt x="241300" y="419100"/>
                </a:cubicBezTo>
                <a:cubicBezTo>
                  <a:pt x="25400" y="438150"/>
                  <a:pt x="0" y="495300"/>
                  <a:pt x="0" y="495300"/>
                </a:cubicBezTo>
              </a:path>
            </a:pathLst>
          </a:custGeom>
          <a:ln w="28575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925484" y="1515806"/>
            <a:ext cx="5137355" cy="1781107"/>
          </a:xfrm>
          <a:custGeom>
            <a:avLst/>
            <a:gdLst>
              <a:gd name="connsiteX0" fmla="*/ 5137355 w 5137355"/>
              <a:gd name="connsiteY0" fmla="*/ 0 h 1781107"/>
              <a:gd name="connsiteX1" fmla="*/ 4678516 w 5137355"/>
              <a:gd name="connsiteY1" fmla="*/ 147484 h 1781107"/>
              <a:gd name="connsiteX2" fmla="*/ 4047613 w 5137355"/>
              <a:gd name="connsiteY2" fmla="*/ 401484 h 1781107"/>
              <a:gd name="connsiteX3" fmla="*/ 3547806 w 5137355"/>
              <a:gd name="connsiteY3" fmla="*/ 721033 h 1781107"/>
              <a:gd name="connsiteX4" fmla="*/ 3236451 w 5137355"/>
              <a:gd name="connsiteY4" fmla="*/ 827549 h 1781107"/>
              <a:gd name="connsiteX5" fmla="*/ 2851355 w 5137355"/>
              <a:gd name="connsiteY5" fmla="*/ 934065 h 1781107"/>
              <a:gd name="connsiteX6" fmla="*/ 2499032 w 5137355"/>
              <a:gd name="connsiteY6" fmla="*/ 1130710 h 1781107"/>
              <a:gd name="connsiteX7" fmla="*/ 2040193 w 5137355"/>
              <a:gd name="connsiteY7" fmla="*/ 1253613 h 1781107"/>
              <a:gd name="connsiteX8" fmla="*/ 1778000 w 5137355"/>
              <a:gd name="connsiteY8" fmla="*/ 1401097 h 1781107"/>
              <a:gd name="connsiteX9" fmla="*/ 1450258 w 5137355"/>
              <a:gd name="connsiteY9" fmla="*/ 1409291 h 1781107"/>
              <a:gd name="connsiteX10" fmla="*/ 1073355 w 5137355"/>
              <a:gd name="connsiteY10" fmla="*/ 1548581 h 1781107"/>
              <a:gd name="connsiteX11" fmla="*/ 655484 w 5137355"/>
              <a:gd name="connsiteY11" fmla="*/ 1589549 h 1781107"/>
              <a:gd name="connsiteX12" fmla="*/ 327742 w 5137355"/>
              <a:gd name="connsiteY12" fmla="*/ 1663291 h 1781107"/>
              <a:gd name="connsiteX13" fmla="*/ 73742 w 5137355"/>
              <a:gd name="connsiteY13" fmla="*/ 1769807 h 1781107"/>
              <a:gd name="connsiteX14" fmla="*/ 0 w 5137355"/>
              <a:gd name="connsiteY14" fmla="*/ 1778000 h 178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37355" h="1781107">
                <a:moveTo>
                  <a:pt x="5137355" y="0"/>
                </a:moveTo>
                <a:cubicBezTo>
                  <a:pt x="4998747" y="40285"/>
                  <a:pt x="4860140" y="80570"/>
                  <a:pt x="4678516" y="147484"/>
                </a:cubicBezTo>
                <a:cubicBezTo>
                  <a:pt x="4496892" y="214398"/>
                  <a:pt x="4236065" y="305893"/>
                  <a:pt x="4047613" y="401484"/>
                </a:cubicBezTo>
                <a:cubicBezTo>
                  <a:pt x="3859161" y="497075"/>
                  <a:pt x="3683000" y="650022"/>
                  <a:pt x="3547806" y="721033"/>
                </a:cubicBezTo>
                <a:cubicBezTo>
                  <a:pt x="3412612" y="792044"/>
                  <a:pt x="3352526" y="792044"/>
                  <a:pt x="3236451" y="827549"/>
                </a:cubicBezTo>
                <a:cubicBezTo>
                  <a:pt x="3120376" y="863054"/>
                  <a:pt x="2974258" y="883538"/>
                  <a:pt x="2851355" y="934065"/>
                </a:cubicBezTo>
                <a:cubicBezTo>
                  <a:pt x="2728452" y="984592"/>
                  <a:pt x="2634226" y="1077452"/>
                  <a:pt x="2499032" y="1130710"/>
                </a:cubicBezTo>
                <a:cubicBezTo>
                  <a:pt x="2363838" y="1183968"/>
                  <a:pt x="2160365" y="1208549"/>
                  <a:pt x="2040193" y="1253613"/>
                </a:cubicBezTo>
                <a:cubicBezTo>
                  <a:pt x="1920021" y="1298677"/>
                  <a:pt x="1876322" y="1375151"/>
                  <a:pt x="1778000" y="1401097"/>
                </a:cubicBezTo>
                <a:cubicBezTo>
                  <a:pt x="1679677" y="1427043"/>
                  <a:pt x="1567699" y="1384710"/>
                  <a:pt x="1450258" y="1409291"/>
                </a:cubicBezTo>
                <a:cubicBezTo>
                  <a:pt x="1332817" y="1433872"/>
                  <a:pt x="1205817" y="1518538"/>
                  <a:pt x="1073355" y="1548581"/>
                </a:cubicBezTo>
                <a:cubicBezTo>
                  <a:pt x="940893" y="1578624"/>
                  <a:pt x="779753" y="1570431"/>
                  <a:pt x="655484" y="1589549"/>
                </a:cubicBezTo>
                <a:cubicBezTo>
                  <a:pt x="531215" y="1608667"/>
                  <a:pt x="424699" y="1633248"/>
                  <a:pt x="327742" y="1663291"/>
                </a:cubicBezTo>
                <a:cubicBezTo>
                  <a:pt x="230785" y="1693334"/>
                  <a:pt x="128366" y="1750689"/>
                  <a:pt x="73742" y="1769807"/>
                </a:cubicBezTo>
                <a:cubicBezTo>
                  <a:pt x="19118" y="1788925"/>
                  <a:pt x="0" y="1778000"/>
                  <a:pt x="0" y="1778000"/>
                </a:cubicBezTo>
              </a:path>
            </a:pathLst>
          </a:custGeom>
          <a:ln w="28575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929733" y="385097"/>
            <a:ext cx="5092138" cy="1483032"/>
          </a:xfrm>
          <a:custGeom>
            <a:avLst/>
            <a:gdLst>
              <a:gd name="connsiteX0" fmla="*/ 5092138 w 5092138"/>
              <a:gd name="connsiteY0" fmla="*/ 0 h 1483032"/>
              <a:gd name="connsiteX1" fmla="*/ 4748009 w 5092138"/>
              <a:gd name="connsiteY1" fmla="*/ 139290 h 1483032"/>
              <a:gd name="connsiteX2" fmla="*/ 4584138 w 5092138"/>
              <a:gd name="connsiteY2" fmla="*/ 237613 h 1483032"/>
              <a:gd name="connsiteX3" fmla="*/ 4428461 w 5092138"/>
              <a:gd name="connsiteY3" fmla="*/ 335935 h 1483032"/>
              <a:gd name="connsiteX4" fmla="*/ 3977815 w 5092138"/>
              <a:gd name="connsiteY4" fmla="*/ 508000 h 1483032"/>
              <a:gd name="connsiteX5" fmla="*/ 3527170 w 5092138"/>
              <a:gd name="connsiteY5" fmla="*/ 614516 h 1483032"/>
              <a:gd name="connsiteX6" fmla="*/ 3273170 w 5092138"/>
              <a:gd name="connsiteY6" fmla="*/ 630903 h 1483032"/>
              <a:gd name="connsiteX7" fmla="*/ 2904461 w 5092138"/>
              <a:gd name="connsiteY7" fmla="*/ 737419 h 1483032"/>
              <a:gd name="connsiteX8" fmla="*/ 2789751 w 5092138"/>
              <a:gd name="connsiteY8" fmla="*/ 778387 h 1483032"/>
              <a:gd name="connsiteX9" fmla="*/ 2675041 w 5092138"/>
              <a:gd name="connsiteY9" fmla="*/ 852129 h 1483032"/>
              <a:gd name="connsiteX10" fmla="*/ 2453815 w 5092138"/>
              <a:gd name="connsiteY10" fmla="*/ 901290 h 1483032"/>
              <a:gd name="connsiteX11" fmla="*/ 2339106 w 5092138"/>
              <a:gd name="connsiteY11" fmla="*/ 966838 h 1483032"/>
              <a:gd name="connsiteX12" fmla="*/ 2175235 w 5092138"/>
              <a:gd name="connsiteY12" fmla="*/ 1007806 h 1483032"/>
              <a:gd name="connsiteX13" fmla="*/ 1904848 w 5092138"/>
              <a:gd name="connsiteY13" fmla="*/ 1130709 h 1483032"/>
              <a:gd name="connsiteX14" fmla="*/ 1634461 w 5092138"/>
              <a:gd name="connsiteY14" fmla="*/ 1163484 h 1483032"/>
              <a:gd name="connsiteX15" fmla="*/ 1364073 w 5092138"/>
              <a:gd name="connsiteY15" fmla="*/ 1302774 h 1483032"/>
              <a:gd name="connsiteX16" fmla="*/ 1208396 w 5092138"/>
              <a:gd name="connsiteY16" fmla="*/ 1409290 h 1483032"/>
              <a:gd name="connsiteX17" fmla="*/ 905235 w 5092138"/>
              <a:gd name="connsiteY17" fmla="*/ 1466645 h 1483032"/>
              <a:gd name="connsiteX18" fmla="*/ 413622 w 5092138"/>
              <a:gd name="connsiteY18" fmla="*/ 1466645 h 1483032"/>
              <a:gd name="connsiteX19" fmla="*/ 28525 w 5092138"/>
              <a:gd name="connsiteY19" fmla="*/ 1466645 h 1483032"/>
              <a:gd name="connsiteX20" fmla="*/ 28525 w 5092138"/>
              <a:gd name="connsiteY20" fmla="*/ 1483032 h 1483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092138" h="1483032">
                <a:moveTo>
                  <a:pt x="5092138" y="0"/>
                </a:moveTo>
                <a:cubicBezTo>
                  <a:pt x="4962407" y="49844"/>
                  <a:pt x="4832676" y="99688"/>
                  <a:pt x="4748009" y="139290"/>
                </a:cubicBezTo>
                <a:cubicBezTo>
                  <a:pt x="4663342" y="178892"/>
                  <a:pt x="4637396" y="204839"/>
                  <a:pt x="4584138" y="237613"/>
                </a:cubicBezTo>
                <a:cubicBezTo>
                  <a:pt x="4530880" y="270387"/>
                  <a:pt x="4529515" y="290871"/>
                  <a:pt x="4428461" y="335935"/>
                </a:cubicBezTo>
                <a:cubicBezTo>
                  <a:pt x="4327407" y="380999"/>
                  <a:pt x="4128030" y="461570"/>
                  <a:pt x="3977815" y="508000"/>
                </a:cubicBezTo>
                <a:cubicBezTo>
                  <a:pt x="3827600" y="554430"/>
                  <a:pt x="3644611" y="594032"/>
                  <a:pt x="3527170" y="614516"/>
                </a:cubicBezTo>
                <a:cubicBezTo>
                  <a:pt x="3409729" y="635000"/>
                  <a:pt x="3376955" y="610419"/>
                  <a:pt x="3273170" y="630903"/>
                </a:cubicBezTo>
                <a:cubicBezTo>
                  <a:pt x="3169385" y="651387"/>
                  <a:pt x="2985031" y="712838"/>
                  <a:pt x="2904461" y="737419"/>
                </a:cubicBezTo>
                <a:cubicBezTo>
                  <a:pt x="2823891" y="762000"/>
                  <a:pt x="2827988" y="759269"/>
                  <a:pt x="2789751" y="778387"/>
                </a:cubicBezTo>
                <a:cubicBezTo>
                  <a:pt x="2751514" y="797505"/>
                  <a:pt x="2731030" y="831645"/>
                  <a:pt x="2675041" y="852129"/>
                </a:cubicBezTo>
                <a:cubicBezTo>
                  <a:pt x="2619052" y="872613"/>
                  <a:pt x="2509804" y="882172"/>
                  <a:pt x="2453815" y="901290"/>
                </a:cubicBezTo>
                <a:cubicBezTo>
                  <a:pt x="2397826" y="920408"/>
                  <a:pt x="2385536" y="949085"/>
                  <a:pt x="2339106" y="966838"/>
                </a:cubicBezTo>
                <a:cubicBezTo>
                  <a:pt x="2292676" y="984591"/>
                  <a:pt x="2247611" y="980494"/>
                  <a:pt x="2175235" y="1007806"/>
                </a:cubicBezTo>
                <a:cubicBezTo>
                  <a:pt x="2102859" y="1035118"/>
                  <a:pt x="1994977" y="1104763"/>
                  <a:pt x="1904848" y="1130709"/>
                </a:cubicBezTo>
                <a:cubicBezTo>
                  <a:pt x="1814719" y="1156655"/>
                  <a:pt x="1724590" y="1134807"/>
                  <a:pt x="1634461" y="1163484"/>
                </a:cubicBezTo>
                <a:cubicBezTo>
                  <a:pt x="1544332" y="1192161"/>
                  <a:pt x="1435084" y="1261806"/>
                  <a:pt x="1364073" y="1302774"/>
                </a:cubicBezTo>
                <a:cubicBezTo>
                  <a:pt x="1293062" y="1343742"/>
                  <a:pt x="1284869" y="1381978"/>
                  <a:pt x="1208396" y="1409290"/>
                </a:cubicBezTo>
                <a:cubicBezTo>
                  <a:pt x="1131923" y="1436602"/>
                  <a:pt x="1037697" y="1457086"/>
                  <a:pt x="905235" y="1466645"/>
                </a:cubicBezTo>
                <a:cubicBezTo>
                  <a:pt x="772773" y="1476204"/>
                  <a:pt x="413622" y="1466645"/>
                  <a:pt x="413622" y="1466645"/>
                </a:cubicBezTo>
                <a:lnTo>
                  <a:pt x="28525" y="1466645"/>
                </a:lnTo>
                <a:cubicBezTo>
                  <a:pt x="-35658" y="1469376"/>
                  <a:pt x="28525" y="1483032"/>
                  <a:pt x="28525" y="1483032"/>
                </a:cubicBezTo>
              </a:path>
            </a:pathLst>
          </a:custGeom>
          <a:ln w="28575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656867" y="5630333"/>
            <a:ext cx="365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09566" y="4279933"/>
            <a:ext cx="365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18923" y="2678289"/>
            <a:ext cx="365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83377" y="591182"/>
            <a:ext cx="4446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4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09566" y="-14178"/>
            <a:ext cx="365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5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96155" y="6256143"/>
            <a:ext cx="2838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Present day beach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1933222" y="5527130"/>
            <a:ext cx="5108222" cy="1006314"/>
          </a:xfrm>
          <a:custGeom>
            <a:avLst/>
            <a:gdLst>
              <a:gd name="connsiteX0" fmla="*/ 5108222 w 5108222"/>
              <a:gd name="connsiteY0" fmla="*/ 1006314 h 1006314"/>
              <a:gd name="connsiteX1" fmla="*/ 4318000 w 5108222"/>
              <a:gd name="connsiteY1" fmla="*/ 851092 h 1006314"/>
              <a:gd name="connsiteX2" fmla="*/ 3287889 w 5108222"/>
              <a:gd name="connsiteY2" fmla="*/ 667648 h 1006314"/>
              <a:gd name="connsiteX3" fmla="*/ 2582334 w 5108222"/>
              <a:gd name="connsiteY3" fmla="*/ 512426 h 1006314"/>
              <a:gd name="connsiteX4" fmla="*/ 1933222 w 5108222"/>
              <a:gd name="connsiteY4" fmla="*/ 357203 h 1006314"/>
              <a:gd name="connsiteX5" fmla="*/ 1298222 w 5108222"/>
              <a:gd name="connsiteY5" fmla="*/ 187870 h 1006314"/>
              <a:gd name="connsiteX6" fmla="*/ 747889 w 5108222"/>
              <a:gd name="connsiteY6" fmla="*/ 18537 h 1006314"/>
              <a:gd name="connsiteX7" fmla="*/ 0 w 5108222"/>
              <a:gd name="connsiteY7" fmla="*/ 4426 h 1006314"/>
              <a:gd name="connsiteX8" fmla="*/ 0 w 5108222"/>
              <a:gd name="connsiteY8" fmla="*/ 4426 h 1006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08222" h="1006314">
                <a:moveTo>
                  <a:pt x="5108222" y="1006314"/>
                </a:moveTo>
                <a:lnTo>
                  <a:pt x="4318000" y="851092"/>
                </a:lnTo>
                <a:lnTo>
                  <a:pt x="3287889" y="667648"/>
                </a:lnTo>
                <a:cubicBezTo>
                  <a:pt x="2998611" y="611204"/>
                  <a:pt x="2582334" y="512426"/>
                  <a:pt x="2582334" y="512426"/>
                </a:cubicBezTo>
                <a:lnTo>
                  <a:pt x="1933222" y="357203"/>
                </a:lnTo>
                <a:cubicBezTo>
                  <a:pt x="1719203" y="303110"/>
                  <a:pt x="1495777" y="244314"/>
                  <a:pt x="1298222" y="187870"/>
                </a:cubicBezTo>
                <a:cubicBezTo>
                  <a:pt x="1100667" y="131426"/>
                  <a:pt x="964259" y="49111"/>
                  <a:pt x="747889" y="18537"/>
                </a:cubicBezTo>
                <a:cubicBezTo>
                  <a:pt x="531519" y="-12037"/>
                  <a:pt x="0" y="4426"/>
                  <a:pt x="0" y="4426"/>
                </a:cubicBezTo>
                <a:lnTo>
                  <a:pt x="0" y="4426"/>
                </a:lnTo>
              </a:path>
            </a:pathLst>
          </a:custGeom>
          <a:ln w="28575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659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333" y="-4931"/>
            <a:ext cx="2121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4. Sediment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186291" y="612585"/>
            <a:ext cx="3091612" cy="1277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dirty="0" smtClean="0"/>
              <a:t>-Grain size – 0.08 mm</a:t>
            </a:r>
          </a:p>
          <a:p>
            <a:pPr>
              <a:lnSpc>
                <a:spcPct val="130000"/>
              </a:lnSpc>
            </a:pPr>
            <a:r>
              <a:rPr lang="en-US" sz="2000" dirty="0" smtClean="0"/>
              <a:t>-Does not dissolve with acid</a:t>
            </a:r>
          </a:p>
          <a:p>
            <a:pPr>
              <a:lnSpc>
                <a:spcPct val="130000"/>
              </a:lnSpc>
            </a:pPr>
            <a:r>
              <a:rPr lang="en-US" sz="2000" dirty="0" smtClean="0"/>
              <a:t>-Rounded grains</a:t>
            </a:r>
            <a:endParaRPr lang="en-US" sz="2000" dirty="0"/>
          </a:p>
        </p:txBody>
      </p:sp>
      <p:pic>
        <p:nvPicPr>
          <p:cNvPr id="3" name="Picture 2" descr="IMG_3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02" y="521818"/>
            <a:ext cx="1810648" cy="2414197"/>
          </a:xfrm>
          <a:prstGeom prst="rect">
            <a:avLst/>
          </a:prstGeom>
        </p:spPr>
      </p:pic>
      <p:pic>
        <p:nvPicPr>
          <p:cNvPr id="5" name="Picture 4" descr="IMG_300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045" y="521819"/>
            <a:ext cx="1834446" cy="244592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3157788"/>
            <a:ext cx="422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4b</a:t>
            </a:r>
            <a:endParaRPr lang="en-US" dirty="0"/>
          </a:p>
        </p:txBody>
      </p:sp>
      <p:pic>
        <p:nvPicPr>
          <p:cNvPr id="6" name="Picture 5" descr="IMG_2999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316" y="2573897"/>
            <a:ext cx="2411165" cy="32148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06560" y="5713196"/>
            <a:ext cx="3141580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dirty="0" smtClean="0"/>
              <a:t>-Grain size – 4.0 – 256.0 mm</a:t>
            </a:r>
          </a:p>
          <a:p>
            <a:pPr>
              <a:lnSpc>
                <a:spcPct val="130000"/>
              </a:lnSpc>
            </a:pPr>
            <a:r>
              <a:rPr lang="en-US" sz="2000" dirty="0" smtClean="0"/>
              <a:t>-Channel shaped</a:t>
            </a:r>
            <a:endParaRPr lang="en-US" sz="2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502000"/>
            <a:ext cx="5342869" cy="2962324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V="1">
            <a:off x="2556933" y="3795889"/>
            <a:ext cx="3325383" cy="733780"/>
          </a:xfrm>
          <a:prstGeom prst="straightConnector1">
            <a:avLst/>
          </a:prstGeom>
          <a:ln w="38100" cmpd="sng">
            <a:solidFill>
              <a:schemeClr val="tx1">
                <a:lumMod val="95000"/>
                <a:lumOff val="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2037001" y="4424540"/>
            <a:ext cx="3745267" cy="1120586"/>
          </a:xfrm>
          <a:prstGeom prst="straightConnector1">
            <a:avLst/>
          </a:prstGeom>
          <a:ln w="38100" cmpd="sng">
            <a:solidFill>
              <a:schemeClr val="tx1">
                <a:lumMod val="95000"/>
                <a:lumOff val="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07045" y="101513"/>
            <a:ext cx="4528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layer has 2 types of sediment (4a and 4b).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-20716" y="470845"/>
            <a:ext cx="412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917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14111" y="530532"/>
            <a:ext cx="4145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Shells from clams and snails (</a:t>
            </a:r>
            <a:r>
              <a:rPr lang="en-US" dirty="0" err="1" smtClean="0"/>
              <a:t>Molluscs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2333" y="-4931"/>
            <a:ext cx="1638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4. Fossils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4547" y="3635022"/>
            <a:ext cx="1409700" cy="1981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8377" y="927805"/>
            <a:ext cx="2120900" cy="25019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45" y="3294238"/>
            <a:ext cx="1638300" cy="2438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597" y="5813776"/>
            <a:ext cx="2082800" cy="9906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22" y="970138"/>
            <a:ext cx="1562100" cy="2260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9400" y="638527"/>
            <a:ext cx="5054600" cy="3429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188178" y="715198"/>
            <a:ext cx="3993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Bony fishes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28446" y="4450112"/>
            <a:ext cx="3104444" cy="233222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628446" y="4080780"/>
            <a:ext cx="2158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Petrified Wood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685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298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600" y="0"/>
            <a:ext cx="5143500" cy="6858000"/>
          </a:xfrm>
          <a:prstGeom prst="rect">
            <a:avLst/>
          </a:prstGeom>
        </p:spPr>
      </p:pic>
      <p:sp>
        <p:nvSpPr>
          <p:cNvPr id="7" name="Freeform 6"/>
          <p:cNvSpPr/>
          <p:nvPr/>
        </p:nvSpPr>
        <p:spPr>
          <a:xfrm>
            <a:off x="1943100" y="4953000"/>
            <a:ext cx="5105400" cy="76911"/>
          </a:xfrm>
          <a:custGeom>
            <a:avLst/>
            <a:gdLst>
              <a:gd name="connsiteX0" fmla="*/ 5105400 w 5105400"/>
              <a:gd name="connsiteY0" fmla="*/ 0 h 76911"/>
              <a:gd name="connsiteX1" fmla="*/ 3949700 w 5105400"/>
              <a:gd name="connsiteY1" fmla="*/ 76200 h 76911"/>
              <a:gd name="connsiteX2" fmla="*/ 2832100 w 5105400"/>
              <a:gd name="connsiteY2" fmla="*/ 38100 h 76911"/>
              <a:gd name="connsiteX3" fmla="*/ 1879600 w 5105400"/>
              <a:gd name="connsiteY3" fmla="*/ 38100 h 76911"/>
              <a:gd name="connsiteX4" fmla="*/ 889000 w 5105400"/>
              <a:gd name="connsiteY4" fmla="*/ 38100 h 76911"/>
              <a:gd name="connsiteX5" fmla="*/ 0 w 5105400"/>
              <a:gd name="connsiteY5" fmla="*/ 0 h 76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05400" h="76911">
                <a:moveTo>
                  <a:pt x="5105400" y="0"/>
                </a:moveTo>
                <a:cubicBezTo>
                  <a:pt x="4716991" y="34925"/>
                  <a:pt x="4328583" y="69850"/>
                  <a:pt x="3949700" y="76200"/>
                </a:cubicBezTo>
                <a:cubicBezTo>
                  <a:pt x="3570817" y="82550"/>
                  <a:pt x="3177117" y="44450"/>
                  <a:pt x="2832100" y="38100"/>
                </a:cubicBezTo>
                <a:cubicBezTo>
                  <a:pt x="2487083" y="31750"/>
                  <a:pt x="1879600" y="38100"/>
                  <a:pt x="1879600" y="38100"/>
                </a:cubicBezTo>
                <a:lnTo>
                  <a:pt x="889000" y="38100"/>
                </a:lnTo>
                <a:cubicBezTo>
                  <a:pt x="575733" y="31750"/>
                  <a:pt x="0" y="0"/>
                  <a:pt x="0" y="0"/>
                </a:cubicBezTo>
              </a:path>
            </a:pathLst>
          </a:custGeom>
          <a:ln w="28575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943100" y="4025900"/>
            <a:ext cx="5118100" cy="495300"/>
          </a:xfrm>
          <a:custGeom>
            <a:avLst/>
            <a:gdLst>
              <a:gd name="connsiteX0" fmla="*/ 5156200 w 5156200"/>
              <a:gd name="connsiteY0" fmla="*/ 0 h 495300"/>
              <a:gd name="connsiteX1" fmla="*/ 3657600 w 5156200"/>
              <a:gd name="connsiteY1" fmla="*/ 114300 h 495300"/>
              <a:gd name="connsiteX2" fmla="*/ 2362200 w 5156200"/>
              <a:gd name="connsiteY2" fmla="*/ 279400 h 495300"/>
              <a:gd name="connsiteX3" fmla="*/ 1295400 w 5156200"/>
              <a:gd name="connsiteY3" fmla="*/ 381000 h 495300"/>
              <a:gd name="connsiteX4" fmla="*/ 241300 w 5156200"/>
              <a:gd name="connsiteY4" fmla="*/ 419100 h 495300"/>
              <a:gd name="connsiteX5" fmla="*/ 0 w 515620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56200" h="495300">
                <a:moveTo>
                  <a:pt x="5156200" y="0"/>
                </a:moveTo>
                <a:cubicBezTo>
                  <a:pt x="4639733" y="33866"/>
                  <a:pt x="4123267" y="67733"/>
                  <a:pt x="3657600" y="114300"/>
                </a:cubicBezTo>
                <a:cubicBezTo>
                  <a:pt x="3191933" y="160867"/>
                  <a:pt x="2755900" y="234950"/>
                  <a:pt x="2362200" y="279400"/>
                </a:cubicBezTo>
                <a:cubicBezTo>
                  <a:pt x="1968500" y="323850"/>
                  <a:pt x="1648883" y="357717"/>
                  <a:pt x="1295400" y="381000"/>
                </a:cubicBezTo>
                <a:cubicBezTo>
                  <a:pt x="941917" y="404283"/>
                  <a:pt x="457200" y="400050"/>
                  <a:pt x="241300" y="419100"/>
                </a:cubicBezTo>
                <a:cubicBezTo>
                  <a:pt x="25400" y="438150"/>
                  <a:pt x="0" y="495300"/>
                  <a:pt x="0" y="495300"/>
                </a:cubicBezTo>
              </a:path>
            </a:pathLst>
          </a:custGeom>
          <a:ln w="28575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925484" y="1515806"/>
            <a:ext cx="5137355" cy="1781107"/>
          </a:xfrm>
          <a:custGeom>
            <a:avLst/>
            <a:gdLst>
              <a:gd name="connsiteX0" fmla="*/ 5137355 w 5137355"/>
              <a:gd name="connsiteY0" fmla="*/ 0 h 1781107"/>
              <a:gd name="connsiteX1" fmla="*/ 4678516 w 5137355"/>
              <a:gd name="connsiteY1" fmla="*/ 147484 h 1781107"/>
              <a:gd name="connsiteX2" fmla="*/ 4047613 w 5137355"/>
              <a:gd name="connsiteY2" fmla="*/ 401484 h 1781107"/>
              <a:gd name="connsiteX3" fmla="*/ 3547806 w 5137355"/>
              <a:gd name="connsiteY3" fmla="*/ 721033 h 1781107"/>
              <a:gd name="connsiteX4" fmla="*/ 3236451 w 5137355"/>
              <a:gd name="connsiteY4" fmla="*/ 827549 h 1781107"/>
              <a:gd name="connsiteX5" fmla="*/ 2851355 w 5137355"/>
              <a:gd name="connsiteY5" fmla="*/ 934065 h 1781107"/>
              <a:gd name="connsiteX6" fmla="*/ 2499032 w 5137355"/>
              <a:gd name="connsiteY6" fmla="*/ 1130710 h 1781107"/>
              <a:gd name="connsiteX7" fmla="*/ 2040193 w 5137355"/>
              <a:gd name="connsiteY7" fmla="*/ 1253613 h 1781107"/>
              <a:gd name="connsiteX8" fmla="*/ 1778000 w 5137355"/>
              <a:gd name="connsiteY8" fmla="*/ 1401097 h 1781107"/>
              <a:gd name="connsiteX9" fmla="*/ 1450258 w 5137355"/>
              <a:gd name="connsiteY9" fmla="*/ 1409291 h 1781107"/>
              <a:gd name="connsiteX10" fmla="*/ 1073355 w 5137355"/>
              <a:gd name="connsiteY10" fmla="*/ 1548581 h 1781107"/>
              <a:gd name="connsiteX11" fmla="*/ 655484 w 5137355"/>
              <a:gd name="connsiteY11" fmla="*/ 1589549 h 1781107"/>
              <a:gd name="connsiteX12" fmla="*/ 327742 w 5137355"/>
              <a:gd name="connsiteY12" fmla="*/ 1663291 h 1781107"/>
              <a:gd name="connsiteX13" fmla="*/ 73742 w 5137355"/>
              <a:gd name="connsiteY13" fmla="*/ 1769807 h 1781107"/>
              <a:gd name="connsiteX14" fmla="*/ 0 w 5137355"/>
              <a:gd name="connsiteY14" fmla="*/ 1778000 h 178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37355" h="1781107">
                <a:moveTo>
                  <a:pt x="5137355" y="0"/>
                </a:moveTo>
                <a:cubicBezTo>
                  <a:pt x="4998747" y="40285"/>
                  <a:pt x="4860140" y="80570"/>
                  <a:pt x="4678516" y="147484"/>
                </a:cubicBezTo>
                <a:cubicBezTo>
                  <a:pt x="4496892" y="214398"/>
                  <a:pt x="4236065" y="305893"/>
                  <a:pt x="4047613" y="401484"/>
                </a:cubicBezTo>
                <a:cubicBezTo>
                  <a:pt x="3859161" y="497075"/>
                  <a:pt x="3683000" y="650022"/>
                  <a:pt x="3547806" y="721033"/>
                </a:cubicBezTo>
                <a:cubicBezTo>
                  <a:pt x="3412612" y="792044"/>
                  <a:pt x="3352526" y="792044"/>
                  <a:pt x="3236451" y="827549"/>
                </a:cubicBezTo>
                <a:cubicBezTo>
                  <a:pt x="3120376" y="863054"/>
                  <a:pt x="2974258" y="883538"/>
                  <a:pt x="2851355" y="934065"/>
                </a:cubicBezTo>
                <a:cubicBezTo>
                  <a:pt x="2728452" y="984592"/>
                  <a:pt x="2634226" y="1077452"/>
                  <a:pt x="2499032" y="1130710"/>
                </a:cubicBezTo>
                <a:cubicBezTo>
                  <a:pt x="2363838" y="1183968"/>
                  <a:pt x="2160365" y="1208549"/>
                  <a:pt x="2040193" y="1253613"/>
                </a:cubicBezTo>
                <a:cubicBezTo>
                  <a:pt x="1920021" y="1298677"/>
                  <a:pt x="1876322" y="1375151"/>
                  <a:pt x="1778000" y="1401097"/>
                </a:cubicBezTo>
                <a:cubicBezTo>
                  <a:pt x="1679677" y="1427043"/>
                  <a:pt x="1567699" y="1384710"/>
                  <a:pt x="1450258" y="1409291"/>
                </a:cubicBezTo>
                <a:cubicBezTo>
                  <a:pt x="1332817" y="1433872"/>
                  <a:pt x="1205817" y="1518538"/>
                  <a:pt x="1073355" y="1548581"/>
                </a:cubicBezTo>
                <a:cubicBezTo>
                  <a:pt x="940893" y="1578624"/>
                  <a:pt x="779753" y="1570431"/>
                  <a:pt x="655484" y="1589549"/>
                </a:cubicBezTo>
                <a:cubicBezTo>
                  <a:pt x="531215" y="1608667"/>
                  <a:pt x="424699" y="1633248"/>
                  <a:pt x="327742" y="1663291"/>
                </a:cubicBezTo>
                <a:cubicBezTo>
                  <a:pt x="230785" y="1693334"/>
                  <a:pt x="128366" y="1750689"/>
                  <a:pt x="73742" y="1769807"/>
                </a:cubicBezTo>
                <a:cubicBezTo>
                  <a:pt x="19118" y="1788925"/>
                  <a:pt x="0" y="1778000"/>
                  <a:pt x="0" y="1778000"/>
                </a:cubicBezTo>
              </a:path>
            </a:pathLst>
          </a:custGeom>
          <a:ln w="28575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929733" y="385097"/>
            <a:ext cx="5092138" cy="1483032"/>
          </a:xfrm>
          <a:custGeom>
            <a:avLst/>
            <a:gdLst>
              <a:gd name="connsiteX0" fmla="*/ 5092138 w 5092138"/>
              <a:gd name="connsiteY0" fmla="*/ 0 h 1483032"/>
              <a:gd name="connsiteX1" fmla="*/ 4748009 w 5092138"/>
              <a:gd name="connsiteY1" fmla="*/ 139290 h 1483032"/>
              <a:gd name="connsiteX2" fmla="*/ 4584138 w 5092138"/>
              <a:gd name="connsiteY2" fmla="*/ 237613 h 1483032"/>
              <a:gd name="connsiteX3" fmla="*/ 4428461 w 5092138"/>
              <a:gd name="connsiteY3" fmla="*/ 335935 h 1483032"/>
              <a:gd name="connsiteX4" fmla="*/ 3977815 w 5092138"/>
              <a:gd name="connsiteY4" fmla="*/ 508000 h 1483032"/>
              <a:gd name="connsiteX5" fmla="*/ 3527170 w 5092138"/>
              <a:gd name="connsiteY5" fmla="*/ 614516 h 1483032"/>
              <a:gd name="connsiteX6" fmla="*/ 3273170 w 5092138"/>
              <a:gd name="connsiteY6" fmla="*/ 630903 h 1483032"/>
              <a:gd name="connsiteX7" fmla="*/ 2904461 w 5092138"/>
              <a:gd name="connsiteY7" fmla="*/ 737419 h 1483032"/>
              <a:gd name="connsiteX8" fmla="*/ 2789751 w 5092138"/>
              <a:gd name="connsiteY8" fmla="*/ 778387 h 1483032"/>
              <a:gd name="connsiteX9" fmla="*/ 2675041 w 5092138"/>
              <a:gd name="connsiteY9" fmla="*/ 852129 h 1483032"/>
              <a:gd name="connsiteX10" fmla="*/ 2453815 w 5092138"/>
              <a:gd name="connsiteY10" fmla="*/ 901290 h 1483032"/>
              <a:gd name="connsiteX11" fmla="*/ 2339106 w 5092138"/>
              <a:gd name="connsiteY11" fmla="*/ 966838 h 1483032"/>
              <a:gd name="connsiteX12" fmla="*/ 2175235 w 5092138"/>
              <a:gd name="connsiteY12" fmla="*/ 1007806 h 1483032"/>
              <a:gd name="connsiteX13" fmla="*/ 1904848 w 5092138"/>
              <a:gd name="connsiteY13" fmla="*/ 1130709 h 1483032"/>
              <a:gd name="connsiteX14" fmla="*/ 1634461 w 5092138"/>
              <a:gd name="connsiteY14" fmla="*/ 1163484 h 1483032"/>
              <a:gd name="connsiteX15" fmla="*/ 1364073 w 5092138"/>
              <a:gd name="connsiteY15" fmla="*/ 1302774 h 1483032"/>
              <a:gd name="connsiteX16" fmla="*/ 1208396 w 5092138"/>
              <a:gd name="connsiteY16" fmla="*/ 1409290 h 1483032"/>
              <a:gd name="connsiteX17" fmla="*/ 905235 w 5092138"/>
              <a:gd name="connsiteY17" fmla="*/ 1466645 h 1483032"/>
              <a:gd name="connsiteX18" fmla="*/ 413622 w 5092138"/>
              <a:gd name="connsiteY18" fmla="*/ 1466645 h 1483032"/>
              <a:gd name="connsiteX19" fmla="*/ 28525 w 5092138"/>
              <a:gd name="connsiteY19" fmla="*/ 1466645 h 1483032"/>
              <a:gd name="connsiteX20" fmla="*/ 28525 w 5092138"/>
              <a:gd name="connsiteY20" fmla="*/ 1483032 h 1483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092138" h="1483032">
                <a:moveTo>
                  <a:pt x="5092138" y="0"/>
                </a:moveTo>
                <a:cubicBezTo>
                  <a:pt x="4962407" y="49844"/>
                  <a:pt x="4832676" y="99688"/>
                  <a:pt x="4748009" y="139290"/>
                </a:cubicBezTo>
                <a:cubicBezTo>
                  <a:pt x="4663342" y="178892"/>
                  <a:pt x="4637396" y="204839"/>
                  <a:pt x="4584138" y="237613"/>
                </a:cubicBezTo>
                <a:cubicBezTo>
                  <a:pt x="4530880" y="270387"/>
                  <a:pt x="4529515" y="290871"/>
                  <a:pt x="4428461" y="335935"/>
                </a:cubicBezTo>
                <a:cubicBezTo>
                  <a:pt x="4327407" y="380999"/>
                  <a:pt x="4128030" y="461570"/>
                  <a:pt x="3977815" y="508000"/>
                </a:cubicBezTo>
                <a:cubicBezTo>
                  <a:pt x="3827600" y="554430"/>
                  <a:pt x="3644611" y="594032"/>
                  <a:pt x="3527170" y="614516"/>
                </a:cubicBezTo>
                <a:cubicBezTo>
                  <a:pt x="3409729" y="635000"/>
                  <a:pt x="3376955" y="610419"/>
                  <a:pt x="3273170" y="630903"/>
                </a:cubicBezTo>
                <a:cubicBezTo>
                  <a:pt x="3169385" y="651387"/>
                  <a:pt x="2985031" y="712838"/>
                  <a:pt x="2904461" y="737419"/>
                </a:cubicBezTo>
                <a:cubicBezTo>
                  <a:pt x="2823891" y="762000"/>
                  <a:pt x="2827988" y="759269"/>
                  <a:pt x="2789751" y="778387"/>
                </a:cubicBezTo>
                <a:cubicBezTo>
                  <a:pt x="2751514" y="797505"/>
                  <a:pt x="2731030" y="831645"/>
                  <a:pt x="2675041" y="852129"/>
                </a:cubicBezTo>
                <a:cubicBezTo>
                  <a:pt x="2619052" y="872613"/>
                  <a:pt x="2509804" y="882172"/>
                  <a:pt x="2453815" y="901290"/>
                </a:cubicBezTo>
                <a:cubicBezTo>
                  <a:pt x="2397826" y="920408"/>
                  <a:pt x="2385536" y="949085"/>
                  <a:pt x="2339106" y="966838"/>
                </a:cubicBezTo>
                <a:cubicBezTo>
                  <a:pt x="2292676" y="984591"/>
                  <a:pt x="2247611" y="980494"/>
                  <a:pt x="2175235" y="1007806"/>
                </a:cubicBezTo>
                <a:cubicBezTo>
                  <a:pt x="2102859" y="1035118"/>
                  <a:pt x="1994977" y="1104763"/>
                  <a:pt x="1904848" y="1130709"/>
                </a:cubicBezTo>
                <a:cubicBezTo>
                  <a:pt x="1814719" y="1156655"/>
                  <a:pt x="1724590" y="1134807"/>
                  <a:pt x="1634461" y="1163484"/>
                </a:cubicBezTo>
                <a:cubicBezTo>
                  <a:pt x="1544332" y="1192161"/>
                  <a:pt x="1435084" y="1261806"/>
                  <a:pt x="1364073" y="1302774"/>
                </a:cubicBezTo>
                <a:cubicBezTo>
                  <a:pt x="1293062" y="1343742"/>
                  <a:pt x="1284869" y="1381978"/>
                  <a:pt x="1208396" y="1409290"/>
                </a:cubicBezTo>
                <a:cubicBezTo>
                  <a:pt x="1131923" y="1436602"/>
                  <a:pt x="1037697" y="1457086"/>
                  <a:pt x="905235" y="1466645"/>
                </a:cubicBezTo>
                <a:cubicBezTo>
                  <a:pt x="772773" y="1476204"/>
                  <a:pt x="413622" y="1466645"/>
                  <a:pt x="413622" y="1466645"/>
                </a:cubicBezTo>
                <a:lnTo>
                  <a:pt x="28525" y="1466645"/>
                </a:lnTo>
                <a:cubicBezTo>
                  <a:pt x="-35658" y="1469376"/>
                  <a:pt x="28525" y="1483032"/>
                  <a:pt x="28525" y="1483032"/>
                </a:cubicBezTo>
              </a:path>
            </a:pathLst>
          </a:custGeom>
          <a:ln w="28575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656867" y="5630333"/>
            <a:ext cx="365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09566" y="4279933"/>
            <a:ext cx="365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18923" y="2678289"/>
            <a:ext cx="365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83377" y="798343"/>
            <a:ext cx="365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4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61050" y="-113259"/>
            <a:ext cx="4446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5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96155" y="6256143"/>
            <a:ext cx="2838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Present day beach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1933222" y="5527130"/>
            <a:ext cx="5108222" cy="1006314"/>
          </a:xfrm>
          <a:custGeom>
            <a:avLst/>
            <a:gdLst>
              <a:gd name="connsiteX0" fmla="*/ 5108222 w 5108222"/>
              <a:gd name="connsiteY0" fmla="*/ 1006314 h 1006314"/>
              <a:gd name="connsiteX1" fmla="*/ 4318000 w 5108222"/>
              <a:gd name="connsiteY1" fmla="*/ 851092 h 1006314"/>
              <a:gd name="connsiteX2" fmla="*/ 3287889 w 5108222"/>
              <a:gd name="connsiteY2" fmla="*/ 667648 h 1006314"/>
              <a:gd name="connsiteX3" fmla="*/ 2582334 w 5108222"/>
              <a:gd name="connsiteY3" fmla="*/ 512426 h 1006314"/>
              <a:gd name="connsiteX4" fmla="*/ 1933222 w 5108222"/>
              <a:gd name="connsiteY4" fmla="*/ 357203 h 1006314"/>
              <a:gd name="connsiteX5" fmla="*/ 1298222 w 5108222"/>
              <a:gd name="connsiteY5" fmla="*/ 187870 h 1006314"/>
              <a:gd name="connsiteX6" fmla="*/ 747889 w 5108222"/>
              <a:gd name="connsiteY6" fmla="*/ 18537 h 1006314"/>
              <a:gd name="connsiteX7" fmla="*/ 0 w 5108222"/>
              <a:gd name="connsiteY7" fmla="*/ 4426 h 1006314"/>
              <a:gd name="connsiteX8" fmla="*/ 0 w 5108222"/>
              <a:gd name="connsiteY8" fmla="*/ 4426 h 1006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08222" h="1006314">
                <a:moveTo>
                  <a:pt x="5108222" y="1006314"/>
                </a:moveTo>
                <a:lnTo>
                  <a:pt x="4318000" y="851092"/>
                </a:lnTo>
                <a:lnTo>
                  <a:pt x="3287889" y="667648"/>
                </a:lnTo>
                <a:cubicBezTo>
                  <a:pt x="2998611" y="611204"/>
                  <a:pt x="2582334" y="512426"/>
                  <a:pt x="2582334" y="512426"/>
                </a:cubicBezTo>
                <a:lnTo>
                  <a:pt x="1933222" y="357203"/>
                </a:lnTo>
                <a:cubicBezTo>
                  <a:pt x="1719203" y="303110"/>
                  <a:pt x="1495777" y="244314"/>
                  <a:pt x="1298222" y="187870"/>
                </a:cubicBezTo>
                <a:cubicBezTo>
                  <a:pt x="1100667" y="131426"/>
                  <a:pt x="964259" y="49111"/>
                  <a:pt x="747889" y="18537"/>
                </a:cubicBezTo>
                <a:cubicBezTo>
                  <a:pt x="531519" y="-12037"/>
                  <a:pt x="0" y="4426"/>
                  <a:pt x="0" y="4426"/>
                </a:cubicBezTo>
                <a:lnTo>
                  <a:pt x="0" y="4426"/>
                </a:lnTo>
              </a:path>
            </a:pathLst>
          </a:custGeom>
          <a:ln w="28575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659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333" y="-4931"/>
            <a:ext cx="2121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5</a:t>
            </a:r>
            <a:r>
              <a:rPr lang="en-US" sz="2800" dirty="0" smtClean="0"/>
              <a:t>. Sediment</a:t>
            </a:r>
            <a:endParaRPr lang="en-US" sz="2800" dirty="0"/>
          </a:p>
        </p:txBody>
      </p:sp>
      <p:pic>
        <p:nvPicPr>
          <p:cNvPr id="6" name="Picture 5" descr="IMG_299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98" y="794103"/>
            <a:ext cx="4277379" cy="57031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86893" y="1321896"/>
            <a:ext cx="3170134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dirty="0" smtClean="0"/>
              <a:t>-Grain size – 4.0 – 256.0 mm</a:t>
            </a:r>
          </a:p>
          <a:p>
            <a:pPr>
              <a:lnSpc>
                <a:spcPct val="130000"/>
              </a:lnSpc>
            </a:pPr>
            <a:r>
              <a:rPr lang="en-US" sz="2000" dirty="0" smtClean="0"/>
              <a:t>-Does not dissolve with acid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28030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33" y="-4931"/>
            <a:ext cx="1638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5</a:t>
            </a:r>
            <a:r>
              <a:rPr lang="en-US" sz="2800" dirty="0" smtClean="0"/>
              <a:t>. Fossils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9667" y="225777"/>
            <a:ext cx="4435122" cy="33861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6189" y="4075099"/>
            <a:ext cx="3792894" cy="26430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780" y="1279676"/>
            <a:ext cx="3104444" cy="23322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2780" y="910344"/>
            <a:ext cx="2158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Petrified Wood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529667" y="225777"/>
            <a:ext cx="2158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Crocodile Teeth and Bones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162300" y="3705767"/>
            <a:ext cx="2158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Brontothere</a:t>
            </a:r>
            <a:r>
              <a:rPr lang="en-US" dirty="0" smtClean="0"/>
              <a:t> Bones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294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854</TotalTime>
  <Words>946</Words>
  <Application>Microsoft Macintosh PowerPoint</Application>
  <PresentationFormat>On-screen Show (4:3)</PresentationFormat>
  <Paragraphs>118</Paragraphs>
  <Slides>15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Jillian Maloney</dc:creator>
  <cp:lastModifiedBy>Jillian Maloney</cp:lastModifiedBy>
  <cp:revision>11</cp:revision>
  <dcterms:created xsi:type="dcterms:W3CDTF">2012-11-13T16:44:45Z</dcterms:created>
  <dcterms:modified xsi:type="dcterms:W3CDTF">2013-03-19T17:45:45Z</dcterms:modified>
</cp:coreProperties>
</file>