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5" r:id="rId1"/>
  </p:sldMasterIdLst>
  <p:notesMasterIdLst>
    <p:notesMasterId r:id="rId12"/>
  </p:notesMasterIdLst>
  <p:sldIdLst>
    <p:sldId id="271" r:id="rId2"/>
    <p:sldId id="270" r:id="rId3"/>
    <p:sldId id="258" r:id="rId4"/>
    <p:sldId id="259" r:id="rId5"/>
    <p:sldId id="272" r:id="rId6"/>
    <p:sldId id="260" r:id="rId7"/>
    <p:sldId id="273" r:id="rId8"/>
    <p:sldId id="261" r:id="rId9"/>
    <p:sldId id="262" r:id="rId10"/>
    <p:sldId id="263" r:id="rId1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3323" autoAdjust="0"/>
  </p:normalViewPr>
  <p:slideViewPr>
    <p:cSldViewPr snapToGrid="0" snapToObjects="1">
      <p:cViewPr varScale="1">
        <p:scale>
          <a:sx n="121" d="100"/>
          <a:sy n="121" d="100"/>
        </p:scale>
        <p:origin x="-848"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interSettings" Target="printerSettings/printerSettings1.bin"/><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A15D2B-D131-EF44-B573-9358E1D64427}" type="datetimeFigureOut">
              <a:rPr lang="en-US" smtClean="0"/>
              <a:t>5/17/13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4D0F0E1-1770-6447-9E8E-002F9417FB09}" type="slidenum">
              <a:rPr lang="en-US" smtClean="0"/>
              <a:t>‹#›</a:t>
            </a:fld>
            <a:endParaRPr lang="en-US"/>
          </a:p>
        </p:txBody>
      </p:sp>
    </p:spTree>
    <p:extLst>
      <p:ext uri="{BB962C8B-B14F-4D97-AF65-F5344CB8AC3E}">
        <p14:creationId xmlns:p14="http://schemas.microsoft.com/office/powerpoint/2010/main" val="228985561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This slide is for the</a:t>
            </a:r>
            <a:r>
              <a:rPr lang="en-US" i="1" baseline="0" dirty="0" smtClean="0"/>
              <a:t> instructor</a:t>
            </a:r>
          </a:p>
          <a:p>
            <a:endParaRPr lang="en-US" dirty="0" smtClean="0"/>
          </a:p>
          <a:p>
            <a:r>
              <a:rPr lang="en-US" b="1" dirty="0" smtClean="0"/>
              <a:t>AUTHORS</a:t>
            </a:r>
            <a:r>
              <a:rPr lang="en-US" dirty="0" smtClean="0"/>
              <a:t>: Jillian Maloney, Scripps Institution</a:t>
            </a:r>
            <a:r>
              <a:rPr lang="en-US" baseline="0" dirty="0" smtClean="0"/>
              <a:t> of Oceanography and Jerry Ruiz, Dana Middle School, San Diego, CA</a:t>
            </a:r>
          </a:p>
          <a:p>
            <a:endParaRPr lang="en-US" baseline="0" dirty="0" smtClean="0"/>
          </a:p>
          <a:p>
            <a:pPr>
              <a:lnSpc>
                <a:spcPct val="80000"/>
              </a:lnSpc>
            </a:pPr>
            <a:r>
              <a:rPr lang="en-US" sz="1200" b="1" dirty="0" smtClean="0">
                <a:ea typeface="ＭＳ Ｐゴシック" charset="0"/>
                <a:cs typeface="ＭＳ Ｐゴシック" charset="0"/>
              </a:rPr>
              <a:t>WHY:  </a:t>
            </a:r>
            <a:r>
              <a:rPr lang="en-US" sz="1200" dirty="0" smtClean="0">
                <a:ea typeface="ＭＳ Ｐゴシック" charset="0"/>
                <a:cs typeface="ＭＳ Ｐゴシック" charset="0"/>
              </a:rPr>
              <a:t>Geologists study layers</a:t>
            </a:r>
            <a:r>
              <a:rPr lang="en-US" sz="1200" baseline="0" dirty="0" smtClean="0">
                <a:ea typeface="ＭＳ Ｐゴシック" charset="0"/>
                <a:cs typeface="ＭＳ Ｐゴシック" charset="0"/>
              </a:rPr>
              <a:t> of rocks to learn how the environments of earth have changed through time. This branch of geology is known as stratigraphy. Based on the characteristics of sedimentary rocks, including grain size, rounding, fossils, and geochemistry, geologists can infer information about the environment where the rock was formed. In this way we can learn about ancient climates, prehistoric animals, and past tectonic movements of earth’s lithosphere (hard outer shell).</a:t>
            </a:r>
          </a:p>
          <a:p>
            <a:pPr>
              <a:lnSpc>
                <a:spcPct val="80000"/>
              </a:lnSpc>
            </a:pPr>
            <a:endParaRPr lang="en-US" sz="1200" b="1"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SUMMARY: </a:t>
            </a:r>
            <a:r>
              <a:rPr lang="en-US" sz="1200" dirty="0" smtClean="0">
                <a:ea typeface="ＭＳ Ｐゴシック" charset="0"/>
                <a:cs typeface="ＭＳ Ｐゴシック" charset="0"/>
              </a:rPr>
              <a:t>Students will use evidence they collected previously from a sequence</a:t>
            </a:r>
            <a:r>
              <a:rPr lang="en-US" sz="1200" baseline="0" dirty="0" smtClean="0">
                <a:ea typeface="ＭＳ Ｐゴシック" charset="0"/>
                <a:cs typeface="ＭＳ Ｐゴシック" charset="0"/>
              </a:rPr>
              <a:t> of sedimentary rock layers to interpret the types of environments where the rocks may have formed. </a:t>
            </a:r>
            <a:r>
              <a:rPr lang="en-US" sz="1200" dirty="0" smtClean="0">
                <a:ea typeface="ＭＳ Ｐゴシック" charset="0"/>
                <a:cs typeface="ＭＳ Ｐゴシック" charset="0"/>
              </a:rPr>
              <a:t>Students will gain an understanding of how geologists use characteristics of rocks to learn</a:t>
            </a:r>
            <a:r>
              <a:rPr lang="en-US" sz="1200" baseline="0" dirty="0" smtClean="0">
                <a:ea typeface="ＭＳ Ｐゴシック" charset="0"/>
                <a:cs typeface="ＭＳ Ｐゴシック" charset="0"/>
              </a:rPr>
              <a:t> about their history. They will also learn that earth’s environments change through time because of things like sea-level fluctuations and plate tectonics.</a:t>
            </a:r>
          </a:p>
          <a:p>
            <a:pPr>
              <a:lnSpc>
                <a:spcPct val="80000"/>
              </a:lnSpc>
            </a:pPr>
            <a:endParaRPr lang="en-US" sz="1200" b="1"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b="1" dirty="0" smtClean="0">
                <a:ea typeface="ＭＳ Ｐゴシック" charset="0"/>
                <a:cs typeface="ＭＳ Ｐゴシック" charset="0"/>
              </a:rPr>
              <a:t>PICTURE/GRAPHICS CREDITS: </a:t>
            </a:r>
            <a:r>
              <a:rPr lang="en-US" sz="1200" dirty="0" smtClean="0">
                <a:ea typeface="ＭＳ Ｐゴシック" charset="0"/>
                <a:cs typeface="ＭＳ Ｐゴシック" charset="0"/>
              </a:rPr>
              <a:t>Credits given on each individual</a:t>
            </a:r>
            <a:r>
              <a:rPr lang="en-US" sz="1200" baseline="0" dirty="0" smtClean="0">
                <a:ea typeface="ＭＳ Ｐゴシック" charset="0"/>
                <a:cs typeface="ＭＳ Ｐゴシック" charset="0"/>
              </a:rPr>
              <a:t> slide.</a:t>
            </a:r>
          </a:p>
          <a:p>
            <a:pPr marL="0" marR="0" indent="0" algn="l" defTabSz="457200" rtl="0" eaLnBrk="1" fontAlgn="auto" latinLnBrk="0" hangingPunct="1">
              <a:lnSpc>
                <a:spcPct val="80000"/>
              </a:lnSpc>
              <a:spcBef>
                <a:spcPts val="0"/>
              </a:spcBef>
              <a:spcAft>
                <a:spcPts val="0"/>
              </a:spcAft>
              <a:buClrTx/>
              <a:buSzTx/>
              <a:buFontTx/>
              <a:buNone/>
              <a:tabLst/>
              <a:defRPr/>
            </a:pPr>
            <a:endParaRPr lang="en-US" b="1" dirty="0" smtClean="0"/>
          </a:p>
          <a:p>
            <a:pPr>
              <a:lnSpc>
                <a:spcPct val="80000"/>
              </a:lnSpc>
            </a:pPr>
            <a:r>
              <a:rPr lang="en-US" sz="1200" b="1" dirty="0" smtClean="0">
                <a:ea typeface="ＭＳ Ｐゴシック" charset="0"/>
                <a:cs typeface="ＭＳ Ｐゴシック" charset="0"/>
              </a:rPr>
              <a:t>WEBSITES USED IN THIS PRESENTATION: </a:t>
            </a:r>
            <a:r>
              <a:rPr lang="en-US" sz="1200" dirty="0" smtClean="0">
                <a:ea typeface="ＭＳ Ｐゴシック" charset="0"/>
                <a:cs typeface="ＭＳ Ｐゴシック" charset="0"/>
              </a:rPr>
              <a:t>NA</a:t>
            </a:r>
          </a:p>
          <a:p>
            <a:pPr>
              <a:lnSpc>
                <a:spcPct val="80000"/>
              </a:lnSpc>
            </a:pPr>
            <a:endParaRPr lang="en-US" sz="1200" b="1"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ADDITIONAL READING:  </a:t>
            </a:r>
            <a:r>
              <a:rPr lang="en-US" sz="1200" dirty="0" smtClean="0">
                <a:ea typeface="ＭＳ Ｐゴシック" charset="0"/>
                <a:cs typeface="ＭＳ Ｐゴシック" charset="0"/>
              </a:rPr>
              <a:t>	NA</a:t>
            </a:r>
          </a:p>
          <a:p>
            <a:pPr>
              <a:lnSpc>
                <a:spcPct val="80000"/>
              </a:lnSpc>
            </a:pPr>
            <a:endParaRPr lang="en-US" sz="1200" dirty="0" smtClean="0">
              <a:ea typeface="ＭＳ Ｐゴシック" charset="0"/>
              <a:cs typeface="ＭＳ Ｐゴシック" charset="0"/>
            </a:endParaRPr>
          </a:p>
          <a:p>
            <a:pPr marL="0" marR="0" indent="0" algn="l" defTabSz="457200" rtl="0" eaLnBrk="1" fontAlgn="auto" latinLnBrk="0" hangingPunct="1">
              <a:lnSpc>
                <a:spcPct val="80000"/>
              </a:lnSpc>
              <a:spcBef>
                <a:spcPts val="0"/>
              </a:spcBef>
              <a:spcAft>
                <a:spcPts val="0"/>
              </a:spcAft>
              <a:buClrTx/>
              <a:buSzTx/>
              <a:buFontTx/>
              <a:buNone/>
              <a:tabLst/>
              <a:defRPr/>
            </a:pPr>
            <a:r>
              <a:rPr lang="en-US" sz="1200" b="1" dirty="0" smtClean="0">
                <a:ea typeface="ＭＳ Ｐゴシック" charset="0"/>
                <a:cs typeface="ＭＳ Ｐゴシック" charset="0"/>
              </a:rPr>
              <a:t>CONTEXT FOR USE: </a:t>
            </a:r>
            <a:r>
              <a:rPr lang="en-US" sz="1200" dirty="0" smtClean="0">
                <a:ea typeface="ＭＳ Ｐゴシック" charset="0"/>
                <a:cs typeface="ＭＳ Ｐゴシック" charset="0"/>
              </a:rPr>
              <a:t>This lesson was designed for a 6th grade science class and is lesson 6 of 7 in a unit on “Sedimentary Rocks: Recorders of earth’s past</a:t>
            </a:r>
            <a:r>
              <a:rPr lang="en-US" sz="1200" baseline="0" dirty="0" smtClean="0">
                <a:ea typeface="ＭＳ Ｐゴシック" charset="0"/>
                <a:cs typeface="ＭＳ Ｐゴシック" charset="0"/>
              </a:rPr>
              <a:t> </a:t>
            </a:r>
            <a:r>
              <a:rPr lang="en-US" sz="1200" dirty="0" smtClean="0">
                <a:ea typeface="ＭＳ Ｐゴシック" charset="0"/>
                <a:cs typeface="ＭＳ Ｐゴシック" charset="0"/>
              </a:rPr>
              <a:t>environments.”</a:t>
            </a:r>
            <a:r>
              <a:rPr lang="en-US" sz="1200" baseline="0" dirty="0" smtClean="0">
                <a:ea typeface="ＭＳ Ｐゴシック" charset="0"/>
                <a:cs typeface="ＭＳ Ｐゴシック" charset="0"/>
              </a:rPr>
              <a:t> The unit is meant to be taught after students have learned the rock cycle, as it focuses on a specific part of the cycle. The lessons build on one another and are best taught in order. Details on the complete unit can be found at </a:t>
            </a:r>
            <a:r>
              <a:rPr lang="en-US" sz="1200" baseline="0" dirty="0" err="1" smtClean="0">
                <a:ea typeface="ＭＳ Ｐゴシック" charset="0"/>
                <a:cs typeface="ＭＳ Ｐゴシック" charset="0"/>
              </a:rPr>
              <a:t>earthref.org</a:t>
            </a:r>
            <a:r>
              <a:rPr lang="en-US" sz="1200" baseline="0" dirty="0" smtClean="0">
                <a:ea typeface="ＭＳ Ｐゴシック" charset="0"/>
                <a:cs typeface="ＭＳ Ｐゴシック" charset="0"/>
              </a:rPr>
              <a:t>/SCC/. </a:t>
            </a:r>
          </a:p>
          <a:p>
            <a:pPr marL="0" marR="0" indent="0" algn="l" defTabSz="457200" rtl="0" eaLnBrk="1" fontAlgn="auto" latinLnBrk="0" hangingPunct="1">
              <a:lnSpc>
                <a:spcPct val="80000"/>
              </a:lnSpc>
              <a:spcBef>
                <a:spcPts val="0"/>
              </a:spcBef>
              <a:spcAft>
                <a:spcPts val="0"/>
              </a:spcAft>
              <a:buClrTx/>
              <a:buSzTx/>
              <a:buFontTx/>
              <a:buNone/>
              <a:tabLst/>
              <a:defRPr/>
            </a:pPr>
            <a:endParaRPr lang="en-US" sz="1200" b="1"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MISCONCEPTIONS: </a:t>
            </a:r>
            <a:r>
              <a:rPr lang="en-US" sz="1200" dirty="0" smtClean="0">
                <a:ea typeface="ＭＳ Ｐゴシック" charset="0"/>
                <a:cs typeface="ＭＳ Ｐゴシック" charset="0"/>
              </a:rPr>
              <a:t>1. Earth’s environments have always been the same.</a:t>
            </a:r>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EVALUATION TIPS: </a:t>
            </a:r>
            <a:r>
              <a:rPr lang="en-US" sz="1200" dirty="0" smtClean="0">
                <a:ea typeface="ＭＳ Ｐゴシック" charset="0"/>
                <a:cs typeface="ＭＳ Ｐゴシック" charset="0"/>
              </a:rPr>
              <a:t>Students will be creating their own stratigraphic</a:t>
            </a:r>
            <a:r>
              <a:rPr lang="en-US" sz="1200" baseline="0" dirty="0" smtClean="0">
                <a:ea typeface="ＭＳ Ｐゴシック" charset="0"/>
                <a:cs typeface="ＭＳ Ｐゴシック" charset="0"/>
              </a:rPr>
              <a:t> columns, which can be used for evaluation.</a:t>
            </a:r>
          </a:p>
          <a:p>
            <a:pPr>
              <a:lnSpc>
                <a:spcPct val="80000"/>
              </a:lnSpc>
            </a:pPr>
            <a:endParaRPr lang="en-US" sz="1200"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TEACHING NOTES. </a:t>
            </a:r>
            <a:r>
              <a:rPr lang="en-US" sz="1200" dirty="0" smtClean="0">
                <a:ea typeface="ＭＳ Ｐゴシック" charset="0"/>
                <a:cs typeface="ＭＳ Ｐゴシック" charset="0"/>
              </a:rPr>
              <a:t>Slide notes are contained within each slide. Please view the 5E lesson plan for additional information (6_5E_CliffInterpretation.docx).</a:t>
            </a:r>
          </a:p>
          <a:p>
            <a:pPr>
              <a:lnSpc>
                <a:spcPct val="80000"/>
              </a:lnSpc>
            </a:pPr>
            <a:endParaRPr lang="en-US" sz="1200" b="1" dirty="0" smtClean="0">
              <a:ea typeface="ＭＳ Ｐゴシック" charset="0"/>
              <a:cs typeface="ＭＳ Ｐゴシック" charset="0"/>
            </a:endParaRPr>
          </a:p>
          <a:p>
            <a:pPr>
              <a:lnSpc>
                <a:spcPct val="80000"/>
              </a:lnSpc>
            </a:pPr>
            <a:r>
              <a:rPr lang="en-US" sz="1200" b="1" dirty="0" smtClean="0">
                <a:ea typeface="ＭＳ Ｐゴシック" charset="0"/>
                <a:cs typeface="ＭＳ Ｐゴシック" charset="0"/>
              </a:rPr>
              <a:t>LESSON DOCUMENTS: </a:t>
            </a:r>
          </a:p>
          <a:p>
            <a:pPr>
              <a:lnSpc>
                <a:spcPct val="80000"/>
              </a:lnSpc>
            </a:pPr>
            <a:r>
              <a:rPr lang="en-US" sz="1200" i="1" dirty="0" smtClean="0">
                <a:ea typeface="ＭＳ Ｐゴシック" charset="0"/>
                <a:cs typeface="ＭＳ Ｐゴシック" charset="0"/>
              </a:rPr>
              <a:t>	</a:t>
            </a:r>
            <a:r>
              <a:rPr lang="en-US" sz="1200" i="0" dirty="0" smtClean="0">
                <a:ea typeface="ＭＳ Ｐゴシック" charset="0"/>
                <a:cs typeface="ＭＳ Ｐゴシック" charset="0"/>
              </a:rPr>
              <a:t>6_Cliff_Interpretation.pptx</a:t>
            </a:r>
          </a:p>
          <a:p>
            <a:pPr>
              <a:lnSpc>
                <a:spcPct val="80000"/>
              </a:lnSpc>
            </a:pPr>
            <a:r>
              <a:rPr lang="en-US" sz="1200" i="0" dirty="0" smtClean="0">
                <a:ea typeface="ＭＳ Ｐゴシック" charset="0"/>
                <a:cs typeface="ＭＳ Ｐゴシック" charset="0"/>
              </a:rPr>
              <a:t>	6_5E_CliffInterpretation.docx</a:t>
            </a:r>
            <a:endParaRPr lang="en-US" dirty="0" smtClean="0"/>
          </a:p>
          <a:p>
            <a:endParaRPr lang="en-US" dirty="0" smtClean="0"/>
          </a:p>
          <a:p>
            <a:r>
              <a:rPr lang="en-US" dirty="0" smtClean="0"/>
              <a:t>-----</a:t>
            </a:r>
          </a:p>
          <a:p>
            <a:r>
              <a:rPr lang="en-US" dirty="0" smtClean="0"/>
              <a:t>Figures:</a:t>
            </a:r>
          </a:p>
          <a:p>
            <a:r>
              <a:rPr lang="en-US" dirty="0" smtClean="0"/>
              <a:t>This diagram shows</a:t>
            </a:r>
            <a:r>
              <a:rPr lang="en-US" baseline="0" dirty="0" smtClean="0"/>
              <a:t> different environments where sediments can be deposited. We can use evidence from sedimentary rocks to understand the type of environment where they formed.</a:t>
            </a:r>
            <a:endParaRPr lang="en-US" dirty="0" smtClean="0"/>
          </a:p>
          <a:p>
            <a:r>
              <a:rPr lang="en-US" dirty="0" smtClean="0"/>
              <a:t>Image credit: http://</a:t>
            </a:r>
            <a:r>
              <a:rPr lang="en-US" dirty="0" err="1" smtClean="0"/>
              <a:t>higheredbcs.wiley.com</a:t>
            </a:r>
            <a:r>
              <a:rPr lang="en-US" dirty="0" smtClean="0"/>
              <a:t>/legacy/college/</a:t>
            </a:r>
            <a:r>
              <a:rPr lang="en-US" dirty="0" err="1" smtClean="0"/>
              <a:t>levin</a:t>
            </a:r>
            <a:r>
              <a:rPr lang="en-US" dirty="0" smtClean="0"/>
              <a:t>/0471697435/</a:t>
            </a:r>
            <a:r>
              <a:rPr lang="en-US" dirty="0" err="1" smtClean="0"/>
              <a:t>chap_tut</a:t>
            </a:r>
            <a:r>
              <a:rPr lang="en-US" dirty="0" smtClean="0"/>
              <a:t>/chaps/chapter05-02.html</a:t>
            </a:r>
            <a:endParaRPr lang="en-US" dirty="0"/>
          </a:p>
        </p:txBody>
      </p:sp>
      <p:sp>
        <p:nvSpPr>
          <p:cNvPr id="4" name="Slide Number Placeholder 3"/>
          <p:cNvSpPr>
            <a:spLocks noGrp="1"/>
          </p:cNvSpPr>
          <p:nvPr>
            <p:ph type="sldNum" sz="quarter" idx="10"/>
          </p:nvPr>
        </p:nvSpPr>
        <p:spPr/>
        <p:txBody>
          <a:bodyPr/>
          <a:lstStyle/>
          <a:p>
            <a:fld id="{04D0F0E1-1770-6447-9E8E-002F9417FB09}" type="slidenum">
              <a:rPr lang="en-US" smtClean="0"/>
              <a:t>1</a:t>
            </a:fld>
            <a:endParaRPr lang="en-US"/>
          </a:p>
        </p:txBody>
      </p:sp>
    </p:spTree>
    <p:extLst>
      <p:ext uri="{BB962C8B-B14F-4D97-AF65-F5344CB8AC3E}">
        <p14:creationId xmlns:p14="http://schemas.microsoft.com/office/powerpoint/2010/main" val="3566072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ENGAGE</a:t>
            </a:r>
          </a:p>
          <a:p>
            <a:r>
              <a:rPr lang="en-US" i="1" dirty="0" smtClean="0"/>
              <a:t>This slide is for the</a:t>
            </a:r>
            <a:r>
              <a:rPr lang="en-US" i="1" baseline="0" dirty="0" smtClean="0"/>
              <a:t> instructor</a:t>
            </a:r>
            <a:endParaRPr lang="en-US" i="1" dirty="0" smtClean="0"/>
          </a:p>
          <a:p>
            <a:pPr marL="0" lvl="0" indent="0">
              <a:buNone/>
            </a:pPr>
            <a:endParaRPr lang="en-US" baseline="0" dirty="0" smtClean="0"/>
          </a:p>
          <a:p>
            <a:pPr marL="0" lvl="0" indent="0">
              <a:buNone/>
            </a:pPr>
            <a:r>
              <a:rPr lang="en-US" b="1" baseline="0" dirty="0" smtClean="0"/>
              <a:t>Directions for instructor:</a:t>
            </a:r>
          </a:p>
          <a:p>
            <a:pPr marL="228600" lvl="0" indent="-228600">
              <a:buAutoNum type="arabicPeriod"/>
            </a:pPr>
            <a:r>
              <a:rPr lang="en-US" baseline="0" dirty="0" smtClean="0"/>
              <a:t>Ask students to take out their </a:t>
            </a:r>
            <a:r>
              <a:rPr lang="en-US" baseline="0" dirty="0" err="1" smtClean="0"/>
              <a:t>strat</a:t>
            </a:r>
            <a:r>
              <a:rPr lang="en-US" baseline="0" dirty="0" smtClean="0"/>
              <a:t> columns and data tables from the previous lesson on Cliff Stratigraphy. </a:t>
            </a:r>
          </a:p>
          <a:p>
            <a:pPr marL="228600" lvl="0" indent="-228600">
              <a:buAutoNum type="arabicPeriod"/>
            </a:pPr>
            <a:endParaRPr lang="en-US" baseline="0" dirty="0" smtClean="0"/>
          </a:p>
          <a:p>
            <a:pPr marL="228600" lvl="0" indent="-228600">
              <a:buAutoNum type="arabicPeriod"/>
            </a:pPr>
            <a:r>
              <a:rPr lang="en-US" baseline="0" dirty="0" smtClean="0"/>
              <a:t>Q: Do you think all of these layers formed in the same environment?</a:t>
            </a:r>
          </a:p>
          <a:p>
            <a:pPr marL="457200" lvl="1" indent="0">
              <a:buNone/>
            </a:pPr>
            <a:r>
              <a:rPr lang="en-US" baseline="0" dirty="0" smtClean="0"/>
              <a:t>A: NO. </a:t>
            </a:r>
          </a:p>
          <a:p>
            <a:pPr marL="0" lvl="0" indent="0">
              <a:buNone/>
            </a:pPr>
            <a:r>
              <a:rPr lang="en-US" baseline="0" dirty="0" smtClean="0"/>
              <a:t>      Q: How can you tell?</a:t>
            </a:r>
          </a:p>
          <a:p>
            <a:pPr marL="457200" lvl="1" indent="0">
              <a:buNone/>
            </a:pPr>
            <a:r>
              <a:rPr lang="en-US" baseline="0" dirty="0" smtClean="0"/>
              <a:t>A: They have different grain sizes and shapes, and have different fossils. </a:t>
            </a:r>
          </a:p>
          <a:p>
            <a:pPr marL="0" lvl="0" indent="0">
              <a:buNone/>
            </a:pPr>
            <a:r>
              <a:rPr lang="en-US" baseline="0" dirty="0" smtClean="0"/>
              <a:t>      Q: Look at your evidence for layer 1 – do you have any ideas about the environment where it formed? You can put up the image from Slide 1 to give them an idea of different types of environments.</a:t>
            </a:r>
          </a:p>
          <a:p>
            <a:pPr marL="457200" lvl="1" indent="0">
              <a:buNone/>
            </a:pPr>
            <a:r>
              <a:rPr lang="en-US" baseline="0" dirty="0" smtClean="0"/>
              <a:t>A: Hopefully students will notice that it has small sediment grains, so that means low energy environment. They may also notice that the fossils are from the ocean, so it had to have formed on the seafloor.</a:t>
            </a:r>
          </a:p>
          <a:p>
            <a:pPr marL="0" lvl="0" indent="0">
              <a:buNone/>
            </a:pPr>
            <a:r>
              <a:rPr lang="en-US" baseline="0" dirty="0" smtClean="0"/>
              <a:t>	</a:t>
            </a:r>
          </a:p>
          <a:p>
            <a:pPr marL="0" lvl="0" indent="0">
              <a:buNone/>
            </a:pPr>
            <a:r>
              <a:rPr lang="en-US" baseline="0" dirty="0" smtClean="0"/>
              <a:t>-----</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Figures: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ea typeface="ＭＳ Ｐゴシック" charset="0"/>
                <a:cs typeface="ＭＳ Ｐゴシック" charset="0"/>
              </a:rPr>
              <a:t>This is a photo of a cliff on the beach</a:t>
            </a:r>
            <a:r>
              <a:rPr lang="en-US" sz="1200" baseline="0" dirty="0" smtClean="0">
                <a:ea typeface="ＭＳ Ｐゴシック" charset="0"/>
                <a:cs typeface="ＭＳ Ｐゴシック" charset="0"/>
              </a:rPr>
              <a:t> in La Jolla, California, north of Scripps Institution of Oceanography (left), and an example of a students stratigraphic column (right). These sedimentary layers were deposited during Eocene time (34-56 million years ago). The rocks include the </a:t>
            </a:r>
            <a:r>
              <a:rPr lang="en-US" sz="1200" baseline="0" dirty="0" err="1" smtClean="0">
                <a:ea typeface="ＭＳ Ｐゴシック" charset="0"/>
                <a:cs typeface="ＭＳ Ｐゴシック" charset="0"/>
              </a:rPr>
              <a:t>Ardath</a:t>
            </a:r>
            <a:r>
              <a:rPr lang="en-US" sz="1200" baseline="0" dirty="0" smtClean="0">
                <a:ea typeface="ＭＳ Ｐゴシック" charset="0"/>
                <a:cs typeface="ＭＳ Ｐゴシック" charset="0"/>
              </a:rPr>
              <a:t> Shale at the base of the cliff – grayish color and the Scripps Formation above – yellowish-brown. Photo credit: J. Maloney</a:t>
            </a:r>
          </a:p>
          <a:p>
            <a:endParaRPr lang="en-US" dirty="0"/>
          </a:p>
        </p:txBody>
      </p:sp>
      <p:sp>
        <p:nvSpPr>
          <p:cNvPr id="4" name="Slide Number Placeholder 3"/>
          <p:cNvSpPr>
            <a:spLocks noGrp="1"/>
          </p:cNvSpPr>
          <p:nvPr>
            <p:ph type="sldNum" sz="quarter" idx="10"/>
          </p:nvPr>
        </p:nvSpPr>
        <p:spPr/>
        <p:txBody>
          <a:bodyPr/>
          <a:lstStyle/>
          <a:p>
            <a:fld id="{A121731E-F90F-854A-8396-751EFBE6616D}" type="slidenum">
              <a:rPr lang="en-US" smtClean="0"/>
              <a:t>2</a:t>
            </a:fld>
            <a:endParaRPr lang="en-US"/>
          </a:p>
        </p:txBody>
      </p:sp>
    </p:spTree>
    <p:extLst>
      <p:ext uri="{BB962C8B-B14F-4D97-AF65-F5344CB8AC3E}">
        <p14:creationId xmlns:p14="http://schemas.microsoft.com/office/powerpoint/2010/main" val="41327786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EXPLORE</a:t>
            </a:r>
          </a:p>
          <a:p>
            <a:r>
              <a:rPr lang="en-US" i="1" dirty="0" smtClean="0"/>
              <a:t>This</a:t>
            </a:r>
            <a:r>
              <a:rPr lang="en-US" i="1" baseline="0" dirty="0" smtClean="0"/>
              <a:t> slide is for students</a:t>
            </a:r>
          </a:p>
          <a:p>
            <a:endParaRPr lang="en-US" baseline="0" dirty="0" smtClean="0"/>
          </a:p>
          <a:p>
            <a:r>
              <a:rPr lang="en-US" b="1" baseline="0" dirty="0" smtClean="0"/>
              <a:t>Directions for instructor:</a:t>
            </a:r>
          </a:p>
          <a:p>
            <a:pPr marL="228600" indent="-228600">
              <a:buAutoNum type="arabicPeriod"/>
            </a:pPr>
            <a:r>
              <a:rPr lang="en-US" baseline="0" dirty="0" smtClean="0"/>
              <a:t>This is the data table students will make for this activity. Have students copy it down in their notebooks.</a:t>
            </a:r>
          </a:p>
          <a:p>
            <a:pPr marL="228600" indent="-228600">
              <a:buAutoNum type="arabicPeriod"/>
            </a:pPr>
            <a:endParaRPr lang="en-US" baseline="0" dirty="0" smtClean="0"/>
          </a:p>
          <a:p>
            <a:pPr marL="228600" indent="-228600">
              <a:buAutoNum type="arabicPeriod"/>
            </a:pPr>
            <a:r>
              <a:rPr lang="en-US" baseline="0" dirty="0" smtClean="0"/>
              <a:t>Explain that we’ll use the data table and </a:t>
            </a:r>
            <a:r>
              <a:rPr lang="en-US" baseline="0" dirty="0" err="1" smtClean="0"/>
              <a:t>strat</a:t>
            </a:r>
            <a:r>
              <a:rPr lang="en-US" baseline="0" dirty="0" smtClean="0"/>
              <a:t> column from the previous lesson to see what we can learn about where the rocks were formed. The lists at the bottom give them options for what they’ll write in each of the columns. </a:t>
            </a:r>
          </a:p>
          <a:p>
            <a:pPr marL="228600" indent="-228600">
              <a:buAutoNum type="arabicPeriod"/>
            </a:pPr>
            <a:endParaRPr lang="en-US" baseline="0" dirty="0" smtClean="0"/>
          </a:p>
          <a:p>
            <a:pPr marL="228600" indent="-228600">
              <a:buAutoNum type="arabicPeriod"/>
            </a:pPr>
            <a:r>
              <a:rPr lang="en-US" baseline="0" dirty="0" smtClean="0"/>
              <a:t>You can now model the activity using layer 1.</a:t>
            </a:r>
            <a:endParaRPr lang="en-US" dirty="0"/>
          </a:p>
        </p:txBody>
      </p:sp>
      <p:sp>
        <p:nvSpPr>
          <p:cNvPr id="4" name="Slide Number Placeholder 3"/>
          <p:cNvSpPr>
            <a:spLocks noGrp="1"/>
          </p:cNvSpPr>
          <p:nvPr>
            <p:ph type="sldNum" sz="quarter" idx="10"/>
          </p:nvPr>
        </p:nvSpPr>
        <p:spPr/>
        <p:txBody>
          <a:bodyPr/>
          <a:lstStyle/>
          <a:p>
            <a:fld id="{04D0F0E1-1770-6447-9E8E-002F9417FB09}" type="slidenum">
              <a:rPr lang="en-US" smtClean="0"/>
              <a:t>3</a:t>
            </a:fld>
            <a:endParaRPr lang="en-US"/>
          </a:p>
        </p:txBody>
      </p:sp>
    </p:spTree>
    <p:extLst>
      <p:ext uri="{BB962C8B-B14F-4D97-AF65-F5344CB8AC3E}">
        <p14:creationId xmlns:p14="http://schemas.microsoft.com/office/powerpoint/2010/main" val="13615131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EXPLORE</a:t>
            </a:r>
          </a:p>
          <a:p>
            <a:r>
              <a:rPr lang="en-US" i="1" dirty="0" smtClean="0"/>
              <a:t>This slide is for students</a:t>
            </a:r>
          </a:p>
          <a:p>
            <a:endParaRPr lang="en-US" dirty="0" smtClean="0"/>
          </a:p>
          <a:p>
            <a:r>
              <a:rPr lang="en-US" b="1" dirty="0" smtClean="0"/>
              <a:t>Directions for instructor:</a:t>
            </a:r>
          </a:p>
          <a:p>
            <a:pPr marL="228600" indent="-228600">
              <a:buAutoNum type="arabicPeriod"/>
            </a:pPr>
            <a:r>
              <a:rPr lang="en-US" baseline="0" dirty="0" smtClean="0"/>
              <a:t>These charts show the relationships between grain size and energy that the students learned about with the water table experiment, and the relationship between rounding and transport time that the students learned about with the lollipop experiment. Now they’ll need to put everything together to figure out where the rock layers formed.</a:t>
            </a:r>
          </a:p>
          <a:p>
            <a:pPr marL="0" indent="0">
              <a:buNone/>
            </a:pPr>
            <a:endParaRPr lang="en-US" baseline="0" dirty="0" smtClean="0"/>
          </a:p>
          <a:p>
            <a:pPr marL="228600" indent="-228600">
              <a:buAutoNum type="arabicPeriod"/>
            </a:pPr>
            <a:r>
              <a:rPr lang="en-US" baseline="0" dirty="0" smtClean="0"/>
              <a:t>Ask students to look at the grain size of layer 1. It’s clay. So, looking at the top chart, does that mean it’s from a high, medium, or low energy environment? Low.</a:t>
            </a:r>
          </a:p>
          <a:p>
            <a:pPr marL="0" indent="0">
              <a:buNone/>
            </a:pPr>
            <a:endParaRPr lang="en-US" baseline="0" dirty="0" smtClean="0"/>
          </a:p>
          <a:p>
            <a:pPr marL="228600" indent="-228600">
              <a:buAutoNum type="arabicPeriod"/>
            </a:pPr>
            <a:r>
              <a:rPr lang="en-US" baseline="0" dirty="0" smtClean="0"/>
              <a:t>For layer 1, we don’t know about the rounding, but for the next layers, students will use the bottom chart to determine how long the sediment was transported.</a:t>
            </a:r>
          </a:p>
          <a:p>
            <a:pPr marL="0" indent="0">
              <a:buNone/>
            </a:pPr>
            <a:endParaRPr lang="en-US" baseline="0" dirty="0" smtClean="0"/>
          </a:p>
          <a:p>
            <a:pPr marL="228600" indent="-228600">
              <a:buAutoNum type="arabicPeriod"/>
            </a:pPr>
            <a:r>
              <a:rPr lang="en-US" baseline="0" dirty="0" smtClean="0"/>
              <a:t>Now you can fill in the data table for energy and transport time – next slide.</a:t>
            </a:r>
            <a:endParaRPr lang="en-US" dirty="0" smtClean="0"/>
          </a:p>
          <a:p>
            <a:endParaRPr lang="en-US" dirty="0" smtClean="0"/>
          </a:p>
          <a:p>
            <a:r>
              <a:rPr lang="en-US" dirty="0" smtClean="0"/>
              <a:t>-----</a:t>
            </a:r>
          </a:p>
          <a:p>
            <a:r>
              <a:rPr lang="en-US" dirty="0" smtClean="0"/>
              <a:t>Figures:</a:t>
            </a:r>
          </a:p>
          <a:p>
            <a:r>
              <a:rPr lang="en-US" dirty="0" smtClean="0"/>
              <a:t>Rounding - http://</a:t>
            </a:r>
            <a:r>
              <a:rPr lang="en-US" dirty="0" err="1" smtClean="0"/>
              <a:t>www.northstonematerials.com</a:t>
            </a:r>
            <a:r>
              <a:rPr lang="en-US" dirty="0" smtClean="0"/>
              <a:t>/about-us/education/basic-geological-classification/</a:t>
            </a:r>
          </a:p>
          <a:p>
            <a:r>
              <a:rPr lang="en-US" dirty="0" smtClean="0"/>
              <a:t>Low energy - http://</a:t>
            </a:r>
            <a:r>
              <a:rPr lang="en-US" dirty="0" err="1" smtClean="0"/>
              <a:t>deepseanews.com</a:t>
            </a:r>
            <a:r>
              <a:rPr lang="en-US" dirty="0" smtClean="0"/>
              <a:t>/2009/06/once-upon-a-time-the-ocean-was-blue/</a:t>
            </a:r>
          </a:p>
          <a:p>
            <a:r>
              <a:rPr lang="en-US" dirty="0" smtClean="0"/>
              <a:t>River</a:t>
            </a:r>
            <a:r>
              <a:rPr lang="en-US" baseline="0" dirty="0" smtClean="0"/>
              <a:t> - </a:t>
            </a:r>
            <a:r>
              <a:rPr lang="en-US" dirty="0" smtClean="0"/>
              <a:t>http://</a:t>
            </a:r>
            <a:r>
              <a:rPr lang="en-US" dirty="0" err="1" smtClean="0"/>
              <a:t>nj.usgs.gov</a:t>
            </a:r>
            <a:r>
              <a:rPr lang="en-US" dirty="0" smtClean="0"/>
              <a:t>/hazards/flood/flood0405/</a:t>
            </a:r>
          </a:p>
          <a:p>
            <a:r>
              <a:rPr lang="en-US" dirty="0" smtClean="0"/>
              <a:t>Beach - http://</a:t>
            </a:r>
            <a:r>
              <a:rPr lang="en-US" dirty="0" err="1" smtClean="0"/>
              <a:t>california</a:t>
            </a:r>
            <a:r>
              <a:rPr lang="en-US" dirty="0" smtClean="0"/>
              <a:t>-beach-</a:t>
            </a:r>
            <a:r>
              <a:rPr lang="en-US" dirty="0" err="1" smtClean="0"/>
              <a:t>rental.com</a:t>
            </a:r>
            <a:endParaRPr lang="en-US" dirty="0"/>
          </a:p>
        </p:txBody>
      </p:sp>
      <p:sp>
        <p:nvSpPr>
          <p:cNvPr id="4" name="Slide Number Placeholder 3"/>
          <p:cNvSpPr>
            <a:spLocks noGrp="1"/>
          </p:cNvSpPr>
          <p:nvPr>
            <p:ph type="sldNum" sz="quarter" idx="10"/>
          </p:nvPr>
        </p:nvSpPr>
        <p:spPr/>
        <p:txBody>
          <a:bodyPr/>
          <a:lstStyle/>
          <a:p>
            <a:fld id="{A121731E-F90F-854A-8396-751EFBE6616D}" type="slidenum">
              <a:rPr lang="en-US" smtClean="0"/>
              <a:t>4</a:t>
            </a:fld>
            <a:endParaRPr lang="en-US"/>
          </a:p>
        </p:txBody>
      </p:sp>
    </p:spTree>
    <p:extLst>
      <p:ext uri="{BB962C8B-B14F-4D97-AF65-F5344CB8AC3E}">
        <p14:creationId xmlns:p14="http://schemas.microsoft.com/office/powerpoint/2010/main" val="21915694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EXPLORE</a:t>
            </a:r>
          </a:p>
          <a:p>
            <a:r>
              <a:rPr lang="en-US" i="1" dirty="0" smtClean="0"/>
              <a:t>This</a:t>
            </a:r>
            <a:r>
              <a:rPr lang="en-US" i="1" baseline="0" dirty="0" smtClean="0"/>
              <a:t> slide is for students</a:t>
            </a:r>
          </a:p>
          <a:p>
            <a:endParaRPr lang="en-US" baseline="0" dirty="0" smtClean="0"/>
          </a:p>
          <a:p>
            <a:r>
              <a:rPr lang="en-US" b="1" baseline="0" dirty="0" smtClean="0"/>
              <a:t>Directions for instructor:</a:t>
            </a:r>
          </a:p>
          <a:p>
            <a:pPr marL="228600" indent="-228600">
              <a:buAutoNum type="arabicPeriod"/>
            </a:pPr>
            <a:r>
              <a:rPr lang="en-US" baseline="0" dirty="0" smtClean="0"/>
              <a:t>Now, using the energy (not transport time in this case), can we tell what kind of environment the layer was formed in?</a:t>
            </a:r>
          </a:p>
          <a:p>
            <a:pPr marL="228600" indent="-228600">
              <a:buAutoNum type="arabicPeriod"/>
            </a:pPr>
            <a:endParaRPr lang="en-US" baseline="0" dirty="0" smtClean="0"/>
          </a:p>
          <a:p>
            <a:pPr marL="228600" indent="-228600">
              <a:buAutoNum type="arabicPeriod"/>
            </a:pPr>
            <a:r>
              <a:rPr lang="en-US" baseline="0" dirty="0" smtClean="0"/>
              <a:t>Let’s look at the charts again – next slide.</a:t>
            </a:r>
            <a:endParaRPr lang="en-US" dirty="0"/>
          </a:p>
        </p:txBody>
      </p:sp>
      <p:sp>
        <p:nvSpPr>
          <p:cNvPr id="4" name="Slide Number Placeholder 3"/>
          <p:cNvSpPr>
            <a:spLocks noGrp="1"/>
          </p:cNvSpPr>
          <p:nvPr>
            <p:ph type="sldNum" sz="quarter" idx="10"/>
          </p:nvPr>
        </p:nvSpPr>
        <p:spPr/>
        <p:txBody>
          <a:bodyPr/>
          <a:lstStyle/>
          <a:p>
            <a:fld id="{04D0F0E1-1770-6447-9E8E-002F9417FB09}" type="slidenum">
              <a:rPr lang="en-US" smtClean="0"/>
              <a:t>5</a:t>
            </a:fld>
            <a:endParaRPr lang="en-US"/>
          </a:p>
        </p:txBody>
      </p:sp>
    </p:spTree>
    <p:extLst>
      <p:ext uri="{BB962C8B-B14F-4D97-AF65-F5344CB8AC3E}">
        <p14:creationId xmlns:p14="http://schemas.microsoft.com/office/powerpoint/2010/main" val="1361513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EXPLORE</a:t>
            </a:r>
          </a:p>
          <a:p>
            <a:r>
              <a:rPr lang="en-US" i="1" dirty="0" smtClean="0"/>
              <a:t>This slide is for students.</a:t>
            </a:r>
          </a:p>
          <a:p>
            <a:endParaRPr lang="en-US" dirty="0" smtClean="0"/>
          </a:p>
          <a:p>
            <a:r>
              <a:rPr lang="en-US" b="1" dirty="0" smtClean="0"/>
              <a:t>Directions for instructor:</a:t>
            </a:r>
          </a:p>
          <a:p>
            <a:pPr marL="228600" indent="-228600">
              <a:buAutoNum type="arabicPeriod"/>
            </a:pPr>
            <a:r>
              <a:rPr lang="en-US" dirty="0" smtClean="0"/>
              <a:t>Looking at the top diagram, a</a:t>
            </a:r>
            <a:r>
              <a:rPr lang="en-US" baseline="0" dirty="0" smtClean="0"/>
              <a:t> </a:t>
            </a:r>
            <a:r>
              <a:rPr lang="en-US" dirty="0" smtClean="0"/>
              <a:t>low energy environment could be the</a:t>
            </a:r>
            <a:r>
              <a:rPr lang="en-US" baseline="0" dirty="0" smtClean="0"/>
              <a:t> deep ocean, or a lake. How can we decide which is right? Let’s look at the fossils.</a:t>
            </a:r>
          </a:p>
          <a:p>
            <a:pPr marL="228600" indent="-228600">
              <a:buAutoNum type="arabicPeriod"/>
            </a:pPr>
            <a:endParaRPr lang="en-US" baseline="0" dirty="0" smtClean="0"/>
          </a:p>
          <a:p>
            <a:pPr marL="228600" indent="-228600">
              <a:buAutoNum type="arabicPeriod"/>
            </a:pPr>
            <a:r>
              <a:rPr lang="en-US" baseline="0" dirty="0" smtClean="0"/>
              <a:t>All the fossils from layer 1 are from the ocean, so what is the best choice for the environment? Deep ocean. Let’s fill that in on the next slide.</a:t>
            </a:r>
            <a:endParaRPr lang="en-US" dirty="0" smtClean="0"/>
          </a:p>
          <a:p>
            <a:endParaRPr lang="en-US" dirty="0" smtClean="0"/>
          </a:p>
          <a:p>
            <a:r>
              <a:rPr lang="en-US" dirty="0" smtClean="0"/>
              <a:t>-----</a:t>
            </a:r>
          </a:p>
          <a:p>
            <a:r>
              <a:rPr lang="en-US" dirty="0" smtClean="0"/>
              <a:t>Figures:</a:t>
            </a:r>
          </a:p>
          <a:p>
            <a:r>
              <a:rPr lang="en-US" dirty="0" smtClean="0"/>
              <a:t>Rounding - http://</a:t>
            </a:r>
            <a:r>
              <a:rPr lang="en-US" dirty="0" err="1" smtClean="0"/>
              <a:t>www.northstonematerials.com</a:t>
            </a:r>
            <a:r>
              <a:rPr lang="en-US" dirty="0" smtClean="0"/>
              <a:t>/about-us/education/basic-geological-classification/</a:t>
            </a:r>
          </a:p>
          <a:p>
            <a:r>
              <a:rPr lang="en-US" dirty="0" smtClean="0"/>
              <a:t>Low energy - http://</a:t>
            </a:r>
            <a:r>
              <a:rPr lang="en-US" dirty="0" err="1" smtClean="0"/>
              <a:t>deepseanews.com</a:t>
            </a:r>
            <a:r>
              <a:rPr lang="en-US" dirty="0" smtClean="0"/>
              <a:t>/2009/06/once-upon-a-time-the-ocean-was-blue/</a:t>
            </a:r>
          </a:p>
          <a:p>
            <a:r>
              <a:rPr lang="en-US" dirty="0" smtClean="0"/>
              <a:t>River</a:t>
            </a:r>
            <a:r>
              <a:rPr lang="en-US" baseline="0" dirty="0" smtClean="0"/>
              <a:t> - </a:t>
            </a:r>
            <a:r>
              <a:rPr lang="en-US" dirty="0" smtClean="0"/>
              <a:t>http://</a:t>
            </a:r>
            <a:r>
              <a:rPr lang="en-US" dirty="0" err="1" smtClean="0"/>
              <a:t>nj.usgs.gov</a:t>
            </a:r>
            <a:r>
              <a:rPr lang="en-US" dirty="0" smtClean="0"/>
              <a:t>/hazards/flood/flood0405/</a:t>
            </a:r>
          </a:p>
          <a:p>
            <a:r>
              <a:rPr lang="en-US" dirty="0" smtClean="0"/>
              <a:t>Beach - http://</a:t>
            </a:r>
            <a:r>
              <a:rPr lang="en-US" dirty="0" err="1" smtClean="0"/>
              <a:t>california</a:t>
            </a:r>
            <a:r>
              <a:rPr lang="en-US" dirty="0" smtClean="0"/>
              <a:t>-beach-</a:t>
            </a:r>
            <a:r>
              <a:rPr lang="en-US" dirty="0" err="1" smtClean="0"/>
              <a:t>rental.com</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A121731E-F90F-854A-8396-751EFBE6616D}" type="slidenum">
              <a:rPr lang="en-US" smtClean="0"/>
              <a:t>6</a:t>
            </a:fld>
            <a:endParaRPr lang="en-US"/>
          </a:p>
        </p:txBody>
      </p:sp>
    </p:spTree>
    <p:extLst>
      <p:ext uri="{BB962C8B-B14F-4D97-AF65-F5344CB8AC3E}">
        <p14:creationId xmlns:p14="http://schemas.microsoft.com/office/powerpoint/2010/main" val="21915694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EXPLORE</a:t>
            </a:r>
          </a:p>
          <a:p>
            <a:r>
              <a:rPr lang="en-US" i="1" dirty="0" smtClean="0"/>
              <a:t>This</a:t>
            </a:r>
            <a:r>
              <a:rPr lang="en-US" i="1" baseline="0" dirty="0" smtClean="0"/>
              <a:t> slide is for students</a:t>
            </a:r>
          </a:p>
          <a:p>
            <a:endParaRPr lang="en-US" baseline="0" dirty="0" smtClean="0"/>
          </a:p>
          <a:p>
            <a:r>
              <a:rPr lang="en-US" b="1" baseline="0" dirty="0" smtClean="0"/>
              <a:t>Directions for instructor:</a:t>
            </a:r>
            <a:endParaRPr lang="en-US" baseline="0" dirty="0" smtClean="0"/>
          </a:p>
          <a:p>
            <a:pPr marL="228600" indent="-228600">
              <a:buAutoNum type="arabicPeriod"/>
            </a:pPr>
            <a:r>
              <a:rPr lang="en-US" baseline="0" dirty="0" smtClean="0"/>
              <a:t>Fill in the last column for Layer 1. </a:t>
            </a:r>
          </a:p>
          <a:p>
            <a:pPr marL="0" indent="0">
              <a:buNone/>
            </a:pPr>
            <a:endParaRPr lang="en-US" baseline="0" dirty="0" smtClean="0"/>
          </a:p>
          <a:p>
            <a:pPr marL="228600" indent="-228600">
              <a:buAutoNum type="arabicPeriod"/>
            </a:pPr>
            <a:r>
              <a:rPr lang="en-US" baseline="0" dirty="0" smtClean="0"/>
              <a:t>Now students can go through the rest of the activity for the remaining layers. We did this as a group. We went back and forth between this slide and the previous slide with the charts. After students agreed on the answer, I had one of them come up and fill in the data table on the </a:t>
            </a:r>
            <a:r>
              <a:rPr lang="en-US" baseline="0" dirty="0" err="1" smtClean="0"/>
              <a:t>Smartboard</a:t>
            </a:r>
            <a:r>
              <a:rPr lang="en-US" baseline="0" dirty="0" smtClean="0"/>
              <a:t>. </a:t>
            </a:r>
          </a:p>
          <a:p>
            <a:pPr marL="0" indent="0">
              <a:buNone/>
            </a:pPr>
            <a:endParaRPr lang="en-US" baseline="0" dirty="0" smtClean="0"/>
          </a:p>
          <a:p>
            <a:pPr marL="228600" indent="-228600">
              <a:buAutoNum type="arabicPeriod"/>
            </a:pPr>
            <a:r>
              <a:rPr lang="en-US" baseline="0" dirty="0" smtClean="0"/>
              <a:t>Let them know they can put a range of energy or transport time. For example, layer 4 has two grain sizes – one is high energy, one activity for the remaining layers on their own. Go back to the previous slide and leave it is medium, so they can put medium-high. </a:t>
            </a:r>
          </a:p>
          <a:p>
            <a:pPr marL="228600" indent="-228600">
              <a:buAutoNum type="arabicPeriod"/>
            </a:pPr>
            <a:endParaRPr lang="en-US" baseline="0" dirty="0" smtClean="0"/>
          </a:p>
          <a:p>
            <a:pPr marL="228600" indent="-228600">
              <a:buAutoNum type="arabicPeriod"/>
            </a:pPr>
            <a:endParaRPr lang="en-US" baseline="0" dirty="0" smtClean="0"/>
          </a:p>
        </p:txBody>
      </p:sp>
      <p:sp>
        <p:nvSpPr>
          <p:cNvPr id="4" name="Slide Number Placeholder 3"/>
          <p:cNvSpPr>
            <a:spLocks noGrp="1"/>
          </p:cNvSpPr>
          <p:nvPr>
            <p:ph type="sldNum" sz="quarter" idx="10"/>
          </p:nvPr>
        </p:nvSpPr>
        <p:spPr/>
        <p:txBody>
          <a:bodyPr/>
          <a:lstStyle/>
          <a:p>
            <a:fld id="{04D0F0E1-1770-6447-9E8E-002F9417FB09}" type="slidenum">
              <a:rPr lang="en-US" smtClean="0"/>
              <a:t>7</a:t>
            </a:fld>
            <a:endParaRPr lang="en-US"/>
          </a:p>
        </p:txBody>
      </p:sp>
    </p:spTree>
    <p:extLst>
      <p:ext uri="{BB962C8B-B14F-4D97-AF65-F5344CB8AC3E}">
        <p14:creationId xmlns:p14="http://schemas.microsoft.com/office/powerpoint/2010/main" val="13615131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a:t>
            </a:r>
          </a:p>
          <a:p>
            <a:endParaRPr lang="en-US" dirty="0" smtClean="0"/>
          </a:p>
          <a:p>
            <a:r>
              <a:rPr lang="en-US" dirty="0" smtClean="0"/>
              <a:t>This</a:t>
            </a:r>
            <a:r>
              <a:rPr lang="en-US" baseline="0" dirty="0" smtClean="0"/>
              <a:t> is the answer key for the activity.</a:t>
            </a:r>
            <a:endParaRPr lang="en-US" dirty="0"/>
          </a:p>
        </p:txBody>
      </p:sp>
      <p:sp>
        <p:nvSpPr>
          <p:cNvPr id="4" name="Slide Number Placeholder 3"/>
          <p:cNvSpPr>
            <a:spLocks noGrp="1"/>
          </p:cNvSpPr>
          <p:nvPr>
            <p:ph type="sldNum" sz="quarter" idx="10"/>
          </p:nvPr>
        </p:nvSpPr>
        <p:spPr/>
        <p:txBody>
          <a:bodyPr/>
          <a:lstStyle/>
          <a:p>
            <a:fld id="{04D0F0E1-1770-6447-9E8E-002F9417FB09}" type="slidenum">
              <a:rPr lang="en-US" smtClean="0"/>
              <a:t>8</a:t>
            </a:fld>
            <a:endParaRPr lang="en-US"/>
          </a:p>
        </p:txBody>
      </p:sp>
    </p:spTree>
    <p:extLst>
      <p:ext uri="{BB962C8B-B14F-4D97-AF65-F5344CB8AC3E}">
        <p14:creationId xmlns:p14="http://schemas.microsoft.com/office/powerpoint/2010/main" val="18237283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EXPLAIN/EVALUATE</a:t>
            </a:r>
          </a:p>
          <a:p>
            <a:r>
              <a:rPr lang="en-US" i="1" dirty="0" smtClean="0"/>
              <a:t>This slide is optional for students</a:t>
            </a:r>
          </a:p>
          <a:p>
            <a:endParaRPr lang="en-US" dirty="0" smtClean="0"/>
          </a:p>
          <a:p>
            <a:r>
              <a:rPr lang="en-US" b="1" dirty="0" smtClean="0"/>
              <a:t>Directions</a:t>
            </a:r>
            <a:r>
              <a:rPr lang="en-US" b="1" baseline="0" dirty="0" smtClean="0"/>
              <a:t> for instructor:</a:t>
            </a:r>
          </a:p>
          <a:p>
            <a:pPr marL="228600" indent="-228600">
              <a:buAutoNum type="arabicPeriod"/>
            </a:pPr>
            <a:r>
              <a:rPr lang="en-US" baseline="0" dirty="0" smtClean="0"/>
              <a:t>Ask students to write their environments next to the corresponding layers on their </a:t>
            </a:r>
            <a:r>
              <a:rPr lang="en-US" baseline="0" dirty="0" err="1" smtClean="0"/>
              <a:t>strat</a:t>
            </a:r>
            <a:r>
              <a:rPr lang="en-US" baseline="0" dirty="0" smtClean="0"/>
              <a:t> columns. They can also write the ages on the right (these are the approximate ages of the actual rocks in the cliff). </a:t>
            </a:r>
          </a:p>
          <a:p>
            <a:pPr marL="228600" indent="-228600">
              <a:buAutoNum type="arabicPeriod"/>
            </a:pPr>
            <a:endParaRPr lang="en-US" baseline="0" dirty="0" smtClean="0"/>
          </a:p>
          <a:p>
            <a:pPr marL="228600" indent="-228600">
              <a:buAutoNum type="arabicPeriod"/>
            </a:pPr>
            <a:r>
              <a:rPr lang="en-US" baseline="0" dirty="0" smtClean="0"/>
              <a:t>At the end of class, you could ask for students to turn in an exit slip listing 3 lines of evidence geologists use to learn about where rocks were formed. A: grain size, rounding, fossils</a:t>
            </a:r>
            <a:endParaRPr lang="en-US" dirty="0"/>
          </a:p>
        </p:txBody>
      </p:sp>
      <p:sp>
        <p:nvSpPr>
          <p:cNvPr id="4" name="Slide Number Placeholder 3"/>
          <p:cNvSpPr>
            <a:spLocks noGrp="1"/>
          </p:cNvSpPr>
          <p:nvPr>
            <p:ph type="sldNum" sz="quarter" idx="10"/>
          </p:nvPr>
        </p:nvSpPr>
        <p:spPr/>
        <p:txBody>
          <a:bodyPr/>
          <a:lstStyle/>
          <a:p>
            <a:fld id="{04D0F0E1-1770-6447-9E8E-002F9417FB09}" type="slidenum">
              <a:rPr lang="en-US" smtClean="0"/>
              <a:t>9</a:t>
            </a:fld>
            <a:endParaRPr lang="en-US"/>
          </a:p>
        </p:txBody>
      </p:sp>
    </p:spTree>
    <p:extLst>
      <p:ext uri="{BB962C8B-B14F-4D97-AF65-F5344CB8AC3E}">
        <p14:creationId xmlns:p14="http://schemas.microsoft.com/office/powerpoint/2010/main" val="545173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rPr lang="en-US" baseline="0" dirty="0" smtClean="0"/>
              <a:t>EXTEND</a:t>
            </a:r>
          </a:p>
          <a:p>
            <a:pPr marL="0" lvl="0" indent="0">
              <a:buNone/>
            </a:pPr>
            <a:r>
              <a:rPr lang="en-US" i="1" baseline="0" dirty="0" smtClean="0"/>
              <a:t>This slide is for students</a:t>
            </a:r>
          </a:p>
          <a:p>
            <a:pPr marL="0" lvl="0" indent="0">
              <a:buNone/>
            </a:pPr>
            <a:endParaRPr lang="en-US" baseline="0" dirty="0" smtClean="0"/>
          </a:p>
          <a:p>
            <a:pPr marL="0" lvl="0" indent="0">
              <a:buNone/>
            </a:pPr>
            <a:r>
              <a:rPr lang="en-US" b="1" baseline="0" dirty="0" smtClean="0"/>
              <a:t>Directions for instructor:</a:t>
            </a:r>
          </a:p>
          <a:p>
            <a:pPr marL="228600" lvl="0" indent="-228600">
              <a:buAutoNum type="arabicPeriod"/>
            </a:pPr>
            <a:r>
              <a:rPr lang="en-US" baseline="0" dirty="0" smtClean="0"/>
              <a:t>Here you can ask students to think about how the environments on earth have changed. This leads well into lessons on tectonics or climate change.</a:t>
            </a:r>
          </a:p>
          <a:p>
            <a:pPr marL="457200" lvl="1" indent="0">
              <a:buNone/>
            </a:pPr>
            <a:r>
              <a:rPr lang="en-US" baseline="0" dirty="0" smtClean="0"/>
              <a:t>Q: How do earth’s environments change over time? For example, if layer 1 was made in the deep ocean, how come we see it now on land at the beach?</a:t>
            </a:r>
          </a:p>
          <a:p>
            <a:pPr marL="457200" lvl="1" indent="0">
              <a:buNone/>
            </a:pPr>
            <a:r>
              <a:rPr lang="en-US" baseline="0" dirty="0" smtClean="0"/>
              <a:t>A: Environments can change because of changes in climate, changes in sea-level (especially during ice-ages), or because of tectonic movements of earth’s plates.</a:t>
            </a:r>
          </a:p>
          <a:p>
            <a:pPr marL="0" lvl="0" indent="0">
              <a:buNone/>
            </a:pPr>
            <a:endParaRPr lang="en-US" baseline="0" dirty="0" smtClean="0"/>
          </a:p>
          <a:p>
            <a:pPr marL="0" lvl="0" indent="0">
              <a:buNone/>
            </a:pPr>
            <a:r>
              <a:rPr lang="en-US" baseline="0" dirty="0" smtClean="0"/>
              <a:t>-----</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Figures:</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smtClean="0">
                <a:ea typeface="ＭＳ Ｐゴシック" charset="0"/>
                <a:cs typeface="ＭＳ Ｐゴシック" charset="0"/>
              </a:rPr>
              <a:t>This is a photo of a cliff on the beach</a:t>
            </a:r>
            <a:r>
              <a:rPr lang="en-US" sz="1200" baseline="0" dirty="0" smtClean="0">
                <a:ea typeface="ＭＳ Ｐゴシック" charset="0"/>
                <a:cs typeface="ＭＳ Ｐゴシック" charset="0"/>
              </a:rPr>
              <a:t> in La Jolla, California, north of Scripps Institution of Oceanography. These sedimentary layers were deposited during Eocene time (34-56 million years ago). The rocks include the </a:t>
            </a:r>
            <a:r>
              <a:rPr lang="en-US" sz="1200" baseline="0" dirty="0" err="1" smtClean="0">
                <a:ea typeface="ＭＳ Ｐゴシック" charset="0"/>
                <a:cs typeface="ＭＳ Ｐゴシック" charset="0"/>
              </a:rPr>
              <a:t>Ardath</a:t>
            </a:r>
            <a:r>
              <a:rPr lang="en-US" sz="1200" baseline="0" dirty="0" smtClean="0">
                <a:ea typeface="ＭＳ Ｐゴシック" charset="0"/>
                <a:cs typeface="ＭＳ Ｐゴシック" charset="0"/>
              </a:rPr>
              <a:t> Shale at the base of the cliff – grayish color and the Scripps Formation above – yellowish-brown. Photo credit: J. Maloney</a:t>
            </a:r>
          </a:p>
          <a:p>
            <a:endParaRPr lang="en-US" dirty="0"/>
          </a:p>
        </p:txBody>
      </p:sp>
      <p:sp>
        <p:nvSpPr>
          <p:cNvPr id="4" name="Slide Number Placeholder 3"/>
          <p:cNvSpPr>
            <a:spLocks noGrp="1"/>
          </p:cNvSpPr>
          <p:nvPr>
            <p:ph type="sldNum" sz="quarter" idx="10"/>
          </p:nvPr>
        </p:nvSpPr>
        <p:spPr/>
        <p:txBody>
          <a:bodyPr/>
          <a:lstStyle/>
          <a:p>
            <a:fld id="{04D0F0E1-1770-6447-9E8E-002F9417FB09}" type="slidenum">
              <a:rPr lang="en-US" smtClean="0"/>
              <a:t>10</a:t>
            </a:fld>
            <a:endParaRPr lang="en-US"/>
          </a:p>
        </p:txBody>
      </p:sp>
    </p:spTree>
    <p:extLst>
      <p:ext uri="{BB962C8B-B14F-4D97-AF65-F5344CB8AC3E}">
        <p14:creationId xmlns:p14="http://schemas.microsoft.com/office/powerpoint/2010/main" val="23388799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81AFAD1C-A3D7-6F48-A03D-9A63C37B5909}" type="datetimeFigureOut">
              <a:rPr lang="en-US" smtClean="0"/>
              <a:t>5/17/13</a:t>
            </a:fld>
            <a:endParaRPr lang="en-US"/>
          </a:p>
        </p:txBody>
      </p:sp>
      <p:sp>
        <p:nvSpPr>
          <p:cNvPr id="17" name="Footer Placeholder 16"/>
          <p:cNvSpPr>
            <a:spLocks noGrp="1"/>
          </p:cNvSpPr>
          <p:nvPr>
            <p:ph type="ftr" sz="quarter" idx="11"/>
          </p:nvPr>
        </p:nvSpPr>
        <p:spPr/>
        <p:txBody>
          <a:bodyPr/>
          <a:lstStyle/>
          <a:p>
            <a:endParaRPr lang="en-US"/>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6E6E3798-8BD9-3D46-999D-11F91B906E6F}" type="slidenum">
              <a:rPr lang="en-US" smtClean="0"/>
              <a:t>‹#›</a:t>
            </a:fld>
            <a:endParaRPr lang="en-US"/>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81AFAD1C-A3D7-6F48-A03D-9A63C37B5909}" type="datetimeFigureOut">
              <a:rPr lang="en-US" smtClean="0"/>
              <a:t>5/17/13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4361688" y="1026372"/>
            <a:ext cx="457200" cy="441325"/>
          </a:xfrm>
        </p:spPr>
        <p:txBody>
          <a:bodyPr/>
          <a:lstStyle/>
          <a:p>
            <a:fld id="{6E6E3798-8BD9-3D46-999D-11F91B906E6F}" type="slidenum">
              <a:rPr lang="en-US" smtClean="0"/>
              <a:t>‹#›</a:t>
            </a:fld>
            <a:endParaRPr lang="en-US"/>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US"/>
          </a:p>
        </p:txBody>
      </p:sp>
      <p:sp>
        <p:nvSpPr>
          <p:cNvPr id="4" name="Date Placeholder 3"/>
          <p:cNvSpPr>
            <a:spLocks noGrp="1"/>
          </p:cNvSpPr>
          <p:nvPr>
            <p:ph type="dt" sz="half" idx="10"/>
          </p:nvPr>
        </p:nvSpPr>
        <p:spPr/>
        <p:txBody>
          <a:bodyPr/>
          <a:lstStyle/>
          <a:p>
            <a:fld id="{81AFAD1C-A3D7-6F48-A03D-9A63C37B5909}" type="datetimeFigureOut">
              <a:rPr lang="en-US" smtClean="0"/>
              <a:t>5/17/13</a:t>
            </a:fld>
            <a:endParaRPr lang="en-US"/>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6E6E3798-8BD9-3D46-999D-11F91B906E6F}" type="slidenum">
              <a:rPr lang="en-US" smtClean="0"/>
              <a:t>‹#›</a:t>
            </a:fld>
            <a:endParaRPr lang="en-US"/>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81AFAD1C-A3D7-6F48-A03D-9A63C37B5909}" type="datetimeFigureOut">
              <a:rPr lang="en-US" smtClean="0"/>
              <a:t>5/17/13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6E3798-8BD9-3D46-999D-11F91B906E6F}" type="slidenum">
              <a:rPr lang="en-US" smtClean="0"/>
              <a:t>‹#›</a:t>
            </a:fld>
            <a:endParaRPr lang="en-US"/>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81AFAD1C-A3D7-6F48-A03D-9A63C37B5909}" type="datetimeFigureOut">
              <a:rPr lang="en-US" smtClean="0"/>
              <a:t>5/17/13</a:t>
            </a:fld>
            <a:endParaRPr lang="en-US"/>
          </a:p>
        </p:txBody>
      </p:sp>
      <p:sp>
        <p:nvSpPr>
          <p:cNvPr id="8" name="Footer Placeholder 7"/>
          <p:cNvSpPr>
            <a:spLocks noGrp="1"/>
          </p:cNvSpPr>
          <p:nvPr>
            <p:ph type="ftr" sz="quarter" idx="11"/>
          </p:nvPr>
        </p:nvSpPr>
        <p:spPr>
          <a:xfrm>
            <a:off x="304800" y="6409944"/>
            <a:ext cx="3581400" cy="365760"/>
          </a:xfrm>
        </p:spPr>
        <p:txBody>
          <a:bodyPr/>
          <a:lstStyle/>
          <a:p>
            <a:endParaRPr lang="en-US"/>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6E6E3798-8BD9-3D46-999D-11F91B906E6F}" type="slidenum">
              <a:rPr lang="en-US" smtClean="0"/>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1AFAD1C-A3D7-6F48-A03D-9A63C37B5909}" type="datetimeFigureOut">
              <a:rPr lang="en-US" smtClean="0"/>
              <a:t>5/17/13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4343400" y="1036020"/>
            <a:ext cx="457200" cy="441325"/>
          </a:xfrm>
        </p:spPr>
        <p:txBody>
          <a:bodyPr/>
          <a:lstStyle/>
          <a:p>
            <a:fld id="{6E6E3798-8BD9-3D46-999D-11F91B906E6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81AFAD1C-A3D7-6F48-A03D-9A63C37B5909}" type="datetimeFigureOut">
              <a:rPr lang="en-US" smtClean="0"/>
              <a:t>5/17/13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6E6E3798-8BD9-3D46-999D-11F91B906E6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6E6E3798-8BD9-3D46-999D-11F91B906E6F}" type="slidenum">
              <a:rPr lang="en-US" smtClean="0"/>
              <a:t>‹#›</a:t>
            </a:fld>
            <a:endParaRPr lang="en-US"/>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81AFAD1C-A3D7-6F48-A03D-9A63C37B5909}" type="datetimeFigureOut">
              <a:rPr lang="en-US" smtClean="0"/>
              <a:t>5/17/13</a:t>
            </a:fld>
            <a:endParaRPr lang="en-US"/>
          </a:p>
        </p:txBody>
      </p:sp>
      <p:sp>
        <p:nvSpPr>
          <p:cNvPr id="6" name="Footer Placeholder 5"/>
          <p:cNvSpPr>
            <a:spLocks noGrp="1"/>
          </p:cNvSpPr>
          <p:nvPr>
            <p:ph type="ftr" sz="quarter" idx="11"/>
          </p:nvPr>
        </p:nvSpPr>
        <p:spPr>
          <a:xfrm>
            <a:off x="301752" y="6410848"/>
            <a:ext cx="3383280" cy="365760"/>
          </a:xfrm>
        </p:spPr>
        <p:txBody>
          <a:bodyPr/>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6E6E3798-8BD9-3D46-999D-11F91B906E6F}" type="slidenum">
              <a:rPr lang="en-US" smtClean="0"/>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81AFAD1C-A3D7-6F48-A03D-9A63C37B5909}" type="datetimeFigureOut">
              <a:rPr lang="en-US" smtClean="0"/>
              <a:t>5/17/13</a:t>
            </a:fld>
            <a:endParaRPr lang="en-US"/>
          </a:p>
        </p:txBody>
      </p:sp>
      <p:sp>
        <p:nvSpPr>
          <p:cNvPr id="6" name="Footer Placeholder 5"/>
          <p:cNvSpPr>
            <a:spLocks noGrp="1"/>
          </p:cNvSpPr>
          <p:nvPr>
            <p:ph type="ftr" sz="quarter" idx="11"/>
          </p:nvPr>
        </p:nvSpPr>
        <p:spPr>
          <a:xfrm>
            <a:off x="301752" y="6410848"/>
            <a:ext cx="3584448" cy="365760"/>
          </a:xfrm>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1AFAD1C-A3D7-6F48-A03D-9A63C37B5909}" type="datetimeFigureOut">
              <a:rPr lang="en-US" smtClean="0"/>
              <a:t>5/17/13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E6E3798-8BD9-3D46-999D-11F91B906E6F}"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6E6E3798-8BD9-3D46-999D-11F91B906E6F}" type="slidenum">
              <a:rPr lang="en-US" smtClean="0"/>
              <a:t>‹#›</a:t>
            </a:fld>
            <a:endParaRPr lang="en-US"/>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1AFAD1C-A3D7-6F48-A03D-9A63C37B5909}" type="datetimeFigureOut">
              <a:rPr lang="en-US" smtClean="0"/>
              <a:t>5/17/13</a:t>
            </a:fld>
            <a:endParaRPr lang="en-US"/>
          </a:p>
        </p:txBody>
      </p:sp>
      <p:sp>
        <p:nvSpPr>
          <p:cNvPr id="5" name="Footer Placeholder 4"/>
          <p:cNvSpPr>
            <a:spLocks noGrp="1"/>
          </p:cNvSpPr>
          <p:nvPr>
            <p:ph type="ftr" sz="quarter" idx="11"/>
          </p:nvPr>
        </p:nvSpPr>
        <p:spPr/>
        <p:txBody>
          <a:bodyPr/>
          <a:lstStyle/>
          <a:p>
            <a:endParaRPr lang="en-US"/>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81AFAD1C-A3D7-6F48-A03D-9A63C37B5909}" type="datetimeFigureOut">
              <a:rPr lang="en-US" smtClean="0"/>
              <a:t>5/17/13</a:t>
            </a:fld>
            <a:endParaRPr lang="en-US"/>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US"/>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6E6E3798-8BD9-3D46-999D-11F91B906E6F}" type="slidenum">
              <a:rPr lang="en-US" smtClean="0"/>
              <a:t>‹#›</a:t>
            </a:fld>
            <a:endParaRPr lang="en-US"/>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8" Type="http://schemas.openxmlformats.org/officeDocument/2006/relationships/image" Target="../media/image9.png"/><Relationship Id="rId9" Type="http://schemas.openxmlformats.org/officeDocument/2006/relationships/image" Target="../media/image10.png"/><Relationship Id="rId10" Type="http://schemas.openxmlformats.org/officeDocument/2006/relationships/image" Target="../media/image11.png"/><Relationship Id="rId11" Type="http://schemas.openxmlformats.org/officeDocument/2006/relationships/image" Target="../media/image12.jpg"/><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7.png"/><Relationship Id="rId5" Type="http://schemas.openxmlformats.org/officeDocument/2006/relationships/image" Target="../media/image18.png"/><Relationship Id="rId6" Type="http://schemas.openxmlformats.org/officeDocument/2006/relationships/image" Target="../media/image19.png"/><Relationship Id="rId7" Type="http://schemas.openxmlformats.org/officeDocument/2006/relationships/image" Target="../media/image14.png"/><Relationship Id="rId8" Type="http://schemas.openxmlformats.org/officeDocument/2006/relationships/image" Target="../media/image15.png"/><Relationship Id="rId9" Type="http://schemas.openxmlformats.org/officeDocument/2006/relationships/image" Target="../media/image16.png"/><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8" Type="http://schemas.openxmlformats.org/officeDocument/2006/relationships/image" Target="../media/image9.png"/><Relationship Id="rId9" Type="http://schemas.openxmlformats.org/officeDocument/2006/relationships/image" Target="../media/image10.png"/><Relationship Id="rId10" Type="http://schemas.openxmlformats.org/officeDocument/2006/relationships/image" Target="../media/image11.png"/><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ctrTitle"/>
          </p:nvPr>
        </p:nvSpPr>
        <p:spPr/>
        <p:txBody>
          <a:bodyPr/>
          <a:lstStyle/>
          <a:p>
            <a:r>
              <a:rPr lang="en-US" dirty="0" smtClean="0"/>
              <a:t>Cliff Interpretation</a:t>
            </a:r>
            <a:endParaRPr lang="en-US" dirty="0"/>
          </a:p>
        </p:txBody>
      </p:sp>
      <p:pic>
        <p:nvPicPr>
          <p:cNvPr id="5" name="Picture 4"/>
          <p:cNvPicPr>
            <a:picLocks noChangeAspect="1"/>
          </p:cNvPicPr>
          <p:nvPr/>
        </p:nvPicPr>
        <p:blipFill>
          <a:blip r:embed="rId3"/>
          <a:stretch>
            <a:fillRect/>
          </a:stretch>
        </p:blipFill>
        <p:spPr>
          <a:xfrm>
            <a:off x="1479563" y="2818880"/>
            <a:ext cx="6118298" cy="3456576"/>
          </a:xfrm>
          <a:prstGeom prst="rect">
            <a:avLst/>
          </a:prstGeom>
        </p:spPr>
      </p:pic>
    </p:spTree>
    <p:extLst>
      <p:ext uri="{BB962C8B-B14F-4D97-AF65-F5344CB8AC3E}">
        <p14:creationId xmlns:p14="http://schemas.microsoft.com/office/powerpoint/2010/main" val="2669842668"/>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p:cNvSpPr/>
          <p:nvPr/>
        </p:nvSpPr>
        <p:spPr>
          <a:xfrm>
            <a:off x="5778879" y="344106"/>
            <a:ext cx="1213555" cy="168442"/>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Rectangle 28"/>
          <p:cNvSpPr/>
          <p:nvPr/>
        </p:nvSpPr>
        <p:spPr>
          <a:xfrm>
            <a:off x="5778879" y="512548"/>
            <a:ext cx="1213555" cy="113070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Rectangle 29"/>
          <p:cNvSpPr/>
          <p:nvPr/>
        </p:nvSpPr>
        <p:spPr>
          <a:xfrm>
            <a:off x="5778879" y="1646017"/>
            <a:ext cx="1213555" cy="2507334"/>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Rectangle 30"/>
          <p:cNvSpPr/>
          <p:nvPr/>
        </p:nvSpPr>
        <p:spPr>
          <a:xfrm>
            <a:off x="5778879" y="4182848"/>
            <a:ext cx="1213555" cy="974514"/>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2" name="Rectangle 31"/>
          <p:cNvSpPr/>
          <p:nvPr/>
        </p:nvSpPr>
        <p:spPr>
          <a:xfrm>
            <a:off x="5778879" y="5157362"/>
            <a:ext cx="1213555" cy="151927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1" name="Picture 20"/>
          <p:cNvPicPr/>
          <p:nvPr/>
        </p:nvPicPr>
        <p:blipFill rotWithShape="1">
          <a:blip r:embed="rId3">
            <a:extLst>
              <a:ext uri="{28A0092B-C50C-407E-A947-70E740481C1C}">
                <a14:useLocalDpi xmlns:a14="http://schemas.microsoft.com/office/drawing/2010/main" val="0"/>
              </a:ext>
            </a:extLst>
          </a:blip>
          <a:srcRect l="7817" t="5357" r="7589" b="7567"/>
          <a:stretch/>
        </p:blipFill>
        <p:spPr bwMode="auto">
          <a:xfrm>
            <a:off x="5798632" y="5120066"/>
            <a:ext cx="1193800" cy="1556574"/>
          </a:xfrm>
          <a:prstGeom prst="rect">
            <a:avLst/>
          </a:prstGeom>
          <a:noFill/>
          <a:ln>
            <a:noFill/>
          </a:ln>
        </p:spPr>
      </p:pic>
      <p:pic>
        <p:nvPicPr>
          <p:cNvPr id="22" name="Picture 21"/>
          <p:cNvPicPr/>
          <p:nvPr/>
        </p:nvPicPr>
        <p:blipFill rotWithShape="1">
          <a:blip r:embed="rId4">
            <a:extLst>
              <a:ext uri="{28A0092B-C50C-407E-A947-70E740481C1C}">
                <a14:useLocalDpi xmlns:a14="http://schemas.microsoft.com/office/drawing/2010/main" val="0"/>
              </a:ext>
            </a:extLst>
          </a:blip>
          <a:srcRect l="9455" t="11711" r="7759" b="8299"/>
          <a:stretch/>
        </p:blipFill>
        <p:spPr bwMode="auto">
          <a:xfrm>
            <a:off x="5798632" y="1659167"/>
            <a:ext cx="1193799" cy="2494183"/>
          </a:xfrm>
          <a:prstGeom prst="rect">
            <a:avLst/>
          </a:prstGeom>
          <a:noFill/>
          <a:ln>
            <a:noFill/>
          </a:ln>
        </p:spPr>
      </p:pic>
      <p:pic>
        <p:nvPicPr>
          <p:cNvPr id="23" name="Picture 22"/>
          <p:cNvPicPr/>
          <p:nvPr/>
        </p:nvPicPr>
        <p:blipFill rotWithShape="1">
          <a:blip r:embed="rId5">
            <a:extLst>
              <a:ext uri="{28A0092B-C50C-407E-A947-70E740481C1C}">
                <a14:useLocalDpi xmlns:a14="http://schemas.microsoft.com/office/drawing/2010/main" val="0"/>
              </a:ext>
            </a:extLst>
          </a:blip>
          <a:srcRect l="8593" r="8621"/>
          <a:stretch/>
        </p:blipFill>
        <p:spPr bwMode="auto">
          <a:xfrm>
            <a:off x="5778876" y="195048"/>
            <a:ext cx="1213558" cy="317500"/>
          </a:xfrm>
          <a:prstGeom prst="rect">
            <a:avLst/>
          </a:prstGeom>
          <a:noFill/>
          <a:ln>
            <a:noFill/>
          </a:ln>
        </p:spPr>
      </p:pic>
      <p:pic>
        <p:nvPicPr>
          <p:cNvPr id="24" name="Picture 23"/>
          <p:cNvPicPr/>
          <p:nvPr/>
        </p:nvPicPr>
        <p:blipFill rotWithShape="1">
          <a:blip r:embed="rId6">
            <a:extLst>
              <a:ext uri="{28A0092B-C50C-407E-A947-70E740481C1C}">
                <a14:useLocalDpi xmlns:a14="http://schemas.microsoft.com/office/drawing/2010/main" val="0"/>
              </a:ext>
            </a:extLst>
          </a:blip>
          <a:srcRect l="8690" t="13046" r="6717" b="9114"/>
          <a:stretch/>
        </p:blipFill>
        <p:spPr bwMode="auto">
          <a:xfrm>
            <a:off x="5798632" y="4196010"/>
            <a:ext cx="1193800" cy="924056"/>
          </a:xfrm>
          <a:prstGeom prst="rect">
            <a:avLst/>
          </a:prstGeom>
          <a:noFill/>
          <a:ln>
            <a:noFill/>
          </a:ln>
        </p:spPr>
      </p:pic>
      <p:pic>
        <p:nvPicPr>
          <p:cNvPr id="26" name="Picture 25"/>
          <p:cNvPicPr/>
          <p:nvPr/>
        </p:nvPicPr>
        <p:blipFill rotWithShape="1">
          <a:blip r:embed="rId4">
            <a:extLst>
              <a:ext uri="{28A0092B-C50C-407E-A947-70E740481C1C}">
                <a14:useLocalDpi xmlns:a14="http://schemas.microsoft.com/office/drawing/2010/main" val="0"/>
              </a:ext>
            </a:extLst>
          </a:blip>
          <a:srcRect l="10318" t="6948" r="8620" b="8849"/>
          <a:stretch/>
        </p:blipFill>
        <p:spPr bwMode="auto">
          <a:xfrm>
            <a:off x="5798633" y="512548"/>
            <a:ext cx="1193798" cy="1125202"/>
          </a:xfrm>
          <a:prstGeom prst="rect">
            <a:avLst/>
          </a:prstGeom>
          <a:noFill/>
          <a:ln>
            <a:noFill/>
          </a:ln>
        </p:spPr>
      </p:pic>
      <p:sp>
        <p:nvSpPr>
          <p:cNvPr id="2" name="Freeform 1"/>
          <p:cNvSpPr/>
          <p:nvPr/>
        </p:nvSpPr>
        <p:spPr>
          <a:xfrm>
            <a:off x="6013050" y="914795"/>
            <a:ext cx="564522" cy="117373"/>
          </a:xfrm>
          <a:custGeom>
            <a:avLst/>
            <a:gdLst>
              <a:gd name="connsiteX0" fmla="*/ 0 w 564522"/>
              <a:gd name="connsiteY0" fmla="*/ 9755 h 117373"/>
              <a:gd name="connsiteX1" fmla="*/ 75260 w 564522"/>
              <a:gd name="connsiteY1" fmla="*/ 85015 h 117373"/>
              <a:gd name="connsiteX2" fmla="*/ 188148 w 564522"/>
              <a:gd name="connsiteY2" fmla="*/ 113237 h 117373"/>
              <a:gd name="connsiteX3" fmla="*/ 366889 w 564522"/>
              <a:gd name="connsiteY3" fmla="*/ 113237 h 117373"/>
              <a:gd name="connsiteX4" fmla="*/ 498593 w 564522"/>
              <a:gd name="connsiteY4" fmla="*/ 75607 h 117373"/>
              <a:gd name="connsiteX5" fmla="*/ 555037 w 564522"/>
              <a:gd name="connsiteY5" fmla="*/ 9755 h 117373"/>
              <a:gd name="connsiteX6" fmla="*/ 564445 w 564522"/>
              <a:gd name="connsiteY6" fmla="*/ 348 h 11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4522" h="117373">
                <a:moveTo>
                  <a:pt x="0" y="9755"/>
                </a:moveTo>
                <a:cubicBezTo>
                  <a:pt x="21951" y="38761"/>
                  <a:pt x="43902" y="67768"/>
                  <a:pt x="75260" y="85015"/>
                </a:cubicBezTo>
                <a:cubicBezTo>
                  <a:pt x="106618" y="102262"/>
                  <a:pt x="139543" y="108533"/>
                  <a:pt x="188148" y="113237"/>
                </a:cubicBezTo>
                <a:cubicBezTo>
                  <a:pt x="236753" y="117941"/>
                  <a:pt x="315148" y="119509"/>
                  <a:pt x="366889" y="113237"/>
                </a:cubicBezTo>
                <a:cubicBezTo>
                  <a:pt x="418630" y="106965"/>
                  <a:pt x="467235" y="92854"/>
                  <a:pt x="498593" y="75607"/>
                </a:cubicBezTo>
                <a:cubicBezTo>
                  <a:pt x="529951" y="58360"/>
                  <a:pt x="544062" y="22298"/>
                  <a:pt x="555037" y="9755"/>
                </a:cubicBezTo>
                <a:cubicBezTo>
                  <a:pt x="566012" y="-2788"/>
                  <a:pt x="564445" y="348"/>
                  <a:pt x="564445" y="348"/>
                </a:cubicBezTo>
              </a:path>
            </a:pathLst>
          </a:custGeom>
          <a:ln w="38100" cmpd="sng">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 name="Freeform 2"/>
          <p:cNvSpPr/>
          <p:nvPr/>
        </p:nvSpPr>
        <p:spPr>
          <a:xfrm>
            <a:off x="6172976" y="1206772"/>
            <a:ext cx="611482" cy="197754"/>
          </a:xfrm>
          <a:custGeom>
            <a:avLst/>
            <a:gdLst>
              <a:gd name="connsiteX0" fmla="*/ 0 w 611482"/>
              <a:gd name="connsiteY0" fmla="*/ 0 h 197754"/>
              <a:gd name="connsiteX1" fmla="*/ 84667 w 611482"/>
              <a:gd name="connsiteY1" fmla="*/ 112889 h 197754"/>
              <a:gd name="connsiteX2" fmla="*/ 169334 w 611482"/>
              <a:gd name="connsiteY2" fmla="*/ 169334 h 197754"/>
              <a:gd name="connsiteX3" fmla="*/ 338667 w 611482"/>
              <a:gd name="connsiteY3" fmla="*/ 197556 h 197754"/>
              <a:gd name="connsiteX4" fmla="*/ 470371 w 611482"/>
              <a:gd name="connsiteY4" fmla="*/ 178741 h 197754"/>
              <a:gd name="connsiteX5" fmla="*/ 555037 w 611482"/>
              <a:gd name="connsiteY5" fmla="*/ 122297 h 197754"/>
              <a:gd name="connsiteX6" fmla="*/ 592667 w 611482"/>
              <a:gd name="connsiteY6" fmla="*/ 56445 h 197754"/>
              <a:gd name="connsiteX7" fmla="*/ 611482 w 611482"/>
              <a:gd name="connsiteY7" fmla="*/ 18815 h 197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1482" h="197754">
                <a:moveTo>
                  <a:pt x="0" y="0"/>
                </a:moveTo>
                <a:cubicBezTo>
                  <a:pt x="28222" y="42333"/>
                  <a:pt x="56445" y="84667"/>
                  <a:pt x="84667" y="112889"/>
                </a:cubicBezTo>
                <a:cubicBezTo>
                  <a:pt x="112889" y="141111"/>
                  <a:pt x="127001" y="155223"/>
                  <a:pt x="169334" y="169334"/>
                </a:cubicBezTo>
                <a:cubicBezTo>
                  <a:pt x="211667" y="183445"/>
                  <a:pt x="288494" y="195988"/>
                  <a:pt x="338667" y="197556"/>
                </a:cubicBezTo>
                <a:cubicBezTo>
                  <a:pt x="388840" y="199124"/>
                  <a:pt x="434309" y="191284"/>
                  <a:pt x="470371" y="178741"/>
                </a:cubicBezTo>
                <a:cubicBezTo>
                  <a:pt x="506433" y="166198"/>
                  <a:pt x="534654" y="142680"/>
                  <a:pt x="555037" y="122297"/>
                </a:cubicBezTo>
                <a:cubicBezTo>
                  <a:pt x="575420" y="101914"/>
                  <a:pt x="583260" y="73692"/>
                  <a:pt x="592667" y="56445"/>
                </a:cubicBezTo>
                <a:cubicBezTo>
                  <a:pt x="602074" y="39198"/>
                  <a:pt x="611482" y="18815"/>
                  <a:pt x="611482" y="18815"/>
                </a:cubicBezTo>
              </a:path>
            </a:pathLst>
          </a:custGeom>
          <a:ln w="38100" cmpd="sng">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9" name="Oval 38"/>
          <p:cNvSpPr/>
          <p:nvPr/>
        </p:nvSpPr>
        <p:spPr>
          <a:xfrm>
            <a:off x="6372491" y="914795"/>
            <a:ext cx="141111" cy="67733"/>
          </a:xfrm>
          <a:prstGeom prst="ellipse">
            <a:avLst/>
          </a:prstGeom>
          <a:solidFill>
            <a:srgbClr val="7F5A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Oval 44"/>
          <p:cNvSpPr/>
          <p:nvPr/>
        </p:nvSpPr>
        <p:spPr>
          <a:xfrm flipV="1">
            <a:off x="6562519" y="1227995"/>
            <a:ext cx="141111" cy="135306"/>
          </a:xfrm>
          <a:prstGeom prst="ellipse">
            <a:avLst/>
          </a:prstGeom>
          <a:solidFill>
            <a:srgbClr val="7F5A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Oval 45"/>
          <p:cNvSpPr/>
          <p:nvPr/>
        </p:nvSpPr>
        <p:spPr>
          <a:xfrm>
            <a:off x="6445868" y="1237401"/>
            <a:ext cx="79023" cy="135307"/>
          </a:xfrm>
          <a:prstGeom prst="ellipse">
            <a:avLst/>
          </a:prstGeom>
          <a:solidFill>
            <a:srgbClr val="903E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7"/>
          <a:stretch>
            <a:fillRect/>
          </a:stretch>
        </p:blipFill>
        <p:spPr>
          <a:xfrm>
            <a:off x="7073694" y="5707653"/>
            <a:ext cx="647700" cy="317500"/>
          </a:xfrm>
          <a:prstGeom prst="rect">
            <a:avLst/>
          </a:prstGeom>
        </p:spPr>
      </p:pic>
      <p:pic>
        <p:nvPicPr>
          <p:cNvPr id="6" name="Picture 5"/>
          <p:cNvPicPr>
            <a:picLocks noChangeAspect="1"/>
          </p:cNvPicPr>
          <p:nvPr/>
        </p:nvPicPr>
        <p:blipFill>
          <a:blip r:embed="rId8"/>
          <a:stretch>
            <a:fillRect/>
          </a:stretch>
        </p:blipFill>
        <p:spPr>
          <a:xfrm>
            <a:off x="7721394" y="5623550"/>
            <a:ext cx="533400" cy="508000"/>
          </a:xfrm>
          <a:prstGeom prst="rect">
            <a:avLst/>
          </a:prstGeom>
        </p:spPr>
      </p:pic>
      <p:pic>
        <p:nvPicPr>
          <p:cNvPr id="7" name="Picture 6"/>
          <p:cNvPicPr>
            <a:picLocks noChangeAspect="1"/>
          </p:cNvPicPr>
          <p:nvPr/>
        </p:nvPicPr>
        <p:blipFill>
          <a:blip r:embed="rId9"/>
          <a:stretch>
            <a:fillRect/>
          </a:stretch>
        </p:blipFill>
        <p:spPr>
          <a:xfrm>
            <a:off x="8305670" y="5699750"/>
            <a:ext cx="508000" cy="431800"/>
          </a:xfrm>
          <a:prstGeom prst="rect">
            <a:avLst/>
          </a:prstGeom>
        </p:spPr>
      </p:pic>
      <p:pic>
        <p:nvPicPr>
          <p:cNvPr id="48" name="Picture 47"/>
          <p:cNvPicPr>
            <a:picLocks noChangeAspect="1"/>
          </p:cNvPicPr>
          <p:nvPr/>
        </p:nvPicPr>
        <p:blipFill>
          <a:blip r:embed="rId7"/>
          <a:stretch>
            <a:fillRect/>
          </a:stretch>
        </p:blipFill>
        <p:spPr>
          <a:xfrm>
            <a:off x="7073694" y="4533723"/>
            <a:ext cx="647700" cy="317500"/>
          </a:xfrm>
          <a:prstGeom prst="rect">
            <a:avLst/>
          </a:prstGeom>
        </p:spPr>
      </p:pic>
      <p:pic>
        <p:nvPicPr>
          <p:cNvPr id="49" name="Picture 48"/>
          <p:cNvPicPr>
            <a:picLocks noChangeAspect="1"/>
          </p:cNvPicPr>
          <p:nvPr/>
        </p:nvPicPr>
        <p:blipFill>
          <a:blip r:embed="rId8"/>
          <a:stretch>
            <a:fillRect/>
          </a:stretch>
        </p:blipFill>
        <p:spPr>
          <a:xfrm>
            <a:off x="7721394" y="4449620"/>
            <a:ext cx="533400" cy="508000"/>
          </a:xfrm>
          <a:prstGeom prst="rect">
            <a:avLst/>
          </a:prstGeom>
        </p:spPr>
      </p:pic>
      <p:pic>
        <p:nvPicPr>
          <p:cNvPr id="50" name="Picture 49"/>
          <p:cNvPicPr>
            <a:picLocks noChangeAspect="1"/>
          </p:cNvPicPr>
          <p:nvPr/>
        </p:nvPicPr>
        <p:blipFill>
          <a:blip r:embed="rId9"/>
          <a:stretch>
            <a:fillRect/>
          </a:stretch>
        </p:blipFill>
        <p:spPr>
          <a:xfrm>
            <a:off x="8305670" y="4525820"/>
            <a:ext cx="508000" cy="431800"/>
          </a:xfrm>
          <a:prstGeom prst="rect">
            <a:avLst/>
          </a:prstGeom>
        </p:spPr>
      </p:pic>
      <p:pic>
        <p:nvPicPr>
          <p:cNvPr id="51" name="Picture 50"/>
          <p:cNvPicPr>
            <a:picLocks noChangeAspect="1"/>
          </p:cNvPicPr>
          <p:nvPr/>
        </p:nvPicPr>
        <p:blipFill>
          <a:blip r:embed="rId8"/>
          <a:stretch>
            <a:fillRect/>
          </a:stretch>
        </p:blipFill>
        <p:spPr>
          <a:xfrm>
            <a:off x="7073694" y="2646413"/>
            <a:ext cx="533400" cy="508000"/>
          </a:xfrm>
          <a:prstGeom prst="rect">
            <a:avLst/>
          </a:prstGeom>
        </p:spPr>
      </p:pic>
      <p:sp>
        <p:nvSpPr>
          <p:cNvPr id="8" name="Freeform 7"/>
          <p:cNvSpPr/>
          <p:nvPr/>
        </p:nvSpPr>
        <p:spPr>
          <a:xfrm>
            <a:off x="7696442" y="2805184"/>
            <a:ext cx="618335" cy="257241"/>
          </a:xfrm>
          <a:custGeom>
            <a:avLst/>
            <a:gdLst>
              <a:gd name="connsiteX0" fmla="*/ 31310 w 618335"/>
              <a:gd name="connsiteY0" fmla="*/ 254848 h 257241"/>
              <a:gd name="connsiteX1" fmla="*/ 181829 w 618335"/>
              <a:gd name="connsiteY1" fmla="*/ 141959 h 257241"/>
              <a:gd name="connsiteX2" fmla="*/ 313533 w 618335"/>
              <a:gd name="connsiteY2" fmla="*/ 47885 h 257241"/>
              <a:gd name="connsiteX3" fmla="*/ 473458 w 618335"/>
              <a:gd name="connsiteY3" fmla="*/ 848 h 257241"/>
              <a:gd name="connsiteX4" fmla="*/ 595755 w 618335"/>
              <a:gd name="connsiteY4" fmla="*/ 85514 h 257241"/>
              <a:gd name="connsiteX5" fmla="*/ 605162 w 618335"/>
              <a:gd name="connsiteY5" fmla="*/ 188996 h 257241"/>
              <a:gd name="connsiteX6" fmla="*/ 454644 w 618335"/>
              <a:gd name="connsiteY6" fmla="*/ 226626 h 257241"/>
              <a:gd name="connsiteX7" fmla="*/ 351162 w 618335"/>
              <a:gd name="connsiteY7" fmla="*/ 207811 h 257241"/>
              <a:gd name="connsiteX8" fmla="*/ 181829 w 618335"/>
              <a:gd name="connsiteY8" fmla="*/ 151366 h 257241"/>
              <a:gd name="connsiteX9" fmla="*/ 68940 w 618335"/>
              <a:gd name="connsiteY9" fmla="*/ 76107 h 257241"/>
              <a:gd name="connsiteX10" fmla="*/ 3088 w 618335"/>
              <a:gd name="connsiteY10" fmla="*/ 29070 h 257241"/>
              <a:gd name="connsiteX11" fmla="*/ 31310 w 618335"/>
              <a:gd name="connsiteY11" fmla="*/ 254848 h 257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8335" h="257241">
                <a:moveTo>
                  <a:pt x="31310" y="254848"/>
                </a:moveTo>
                <a:cubicBezTo>
                  <a:pt x="61100" y="273663"/>
                  <a:pt x="134792" y="176453"/>
                  <a:pt x="181829" y="141959"/>
                </a:cubicBezTo>
                <a:cubicBezTo>
                  <a:pt x="228866" y="107465"/>
                  <a:pt x="264928" y="71404"/>
                  <a:pt x="313533" y="47885"/>
                </a:cubicBezTo>
                <a:cubicBezTo>
                  <a:pt x="362138" y="24366"/>
                  <a:pt x="426421" y="-5424"/>
                  <a:pt x="473458" y="848"/>
                </a:cubicBezTo>
                <a:cubicBezTo>
                  <a:pt x="520495" y="7119"/>
                  <a:pt x="573804" y="54156"/>
                  <a:pt x="595755" y="85514"/>
                </a:cubicBezTo>
                <a:cubicBezTo>
                  <a:pt x="617706" y="116872"/>
                  <a:pt x="628680" y="165477"/>
                  <a:pt x="605162" y="188996"/>
                </a:cubicBezTo>
                <a:cubicBezTo>
                  <a:pt x="581644" y="212515"/>
                  <a:pt x="496977" y="223490"/>
                  <a:pt x="454644" y="226626"/>
                </a:cubicBezTo>
                <a:cubicBezTo>
                  <a:pt x="412311" y="229762"/>
                  <a:pt x="396631" y="220354"/>
                  <a:pt x="351162" y="207811"/>
                </a:cubicBezTo>
                <a:cubicBezTo>
                  <a:pt x="305693" y="195268"/>
                  <a:pt x="228866" y="173317"/>
                  <a:pt x="181829" y="151366"/>
                </a:cubicBezTo>
                <a:cubicBezTo>
                  <a:pt x="134792" y="129415"/>
                  <a:pt x="98730" y="96490"/>
                  <a:pt x="68940" y="76107"/>
                </a:cubicBezTo>
                <a:cubicBezTo>
                  <a:pt x="39150" y="55724"/>
                  <a:pt x="10927" y="-2288"/>
                  <a:pt x="3088" y="29070"/>
                </a:cubicBezTo>
                <a:cubicBezTo>
                  <a:pt x="-4751" y="60428"/>
                  <a:pt x="1520" y="236033"/>
                  <a:pt x="31310" y="254848"/>
                </a:cubicBezTo>
                <a:close/>
              </a:path>
            </a:pathLst>
          </a:custGeom>
          <a:solidFill>
            <a:schemeClr val="bg1">
              <a:lumMod val="5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10"/>
          <a:stretch>
            <a:fillRect/>
          </a:stretch>
        </p:blipFill>
        <p:spPr>
          <a:xfrm>
            <a:off x="7055391" y="874335"/>
            <a:ext cx="711200" cy="381000"/>
          </a:xfrm>
          <a:prstGeom prst="rect">
            <a:avLst/>
          </a:prstGeom>
        </p:spPr>
      </p:pic>
      <p:pic>
        <p:nvPicPr>
          <p:cNvPr id="52" name="Picture 51"/>
          <p:cNvPicPr>
            <a:picLocks noChangeAspect="1"/>
          </p:cNvPicPr>
          <p:nvPr/>
        </p:nvPicPr>
        <p:blipFill>
          <a:blip r:embed="rId8"/>
          <a:stretch>
            <a:fillRect/>
          </a:stretch>
        </p:blipFill>
        <p:spPr>
          <a:xfrm>
            <a:off x="7801316" y="826613"/>
            <a:ext cx="533400" cy="508000"/>
          </a:xfrm>
          <a:prstGeom prst="rect">
            <a:avLst/>
          </a:prstGeom>
        </p:spPr>
      </p:pic>
      <p:sp>
        <p:nvSpPr>
          <p:cNvPr id="53" name="Freeform 52"/>
          <p:cNvSpPr/>
          <p:nvPr/>
        </p:nvSpPr>
        <p:spPr>
          <a:xfrm>
            <a:off x="8424064" y="985384"/>
            <a:ext cx="618335" cy="257241"/>
          </a:xfrm>
          <a:custGeom>
            <a:avLst/>
            <a:gdLst>
              <a:gd name="connsiteX0" fmla="*/ 31310 w 618335"/>
              <a:gd name="connsiteY0" fmla="*/ 254848 h 257241"/>
              <a:gd name="connsiteX1" fmla="*/ 181829 w 618335"/>
              <a:gd name="connsiteY1" fmla="*/ 141959 h 257241"/>
              <a:gd name="connsiteX2" fmla="*/ 313533 w 618335"/>
              <a:gd name="connsiteY2" fmla="*/ 47885 h 257241"/>
              <a:gd name="connsiteX3" fmla="*/ 473458 w 618335"/>
              <a:gd name="connsiteY3" fmla="*/ 848 h 257241"/>
              <a:gd name="connsiteX4" fmla="*/ 595755 w 618335"/>
              <a:gd name="connsiteY4" fmla="*/ 85514 h 257241"/>
              <a:gd name="connsiteX5" fmla="*/ 605162 w 618335"/>
              <a:gd name="connsiteY5" fmla="*/ 188996 h 257241"/>
              <a:gd name="connsiteX6" fmla="*/ 454644 w 618335"/>
              <a:gd name="connsiteY6" fmla="*/ 226626 h 257241"/>
              <a:gd name="connsiteX7" fmla="*/ 351162 w 618335"/>
              <a:gd name="connsiteY7" fmla="*/ 207811 h 257241"/>
              <a:gd name="connsiteX8" fmla="*/ 181829 w 618335"/>
              <a:gd name="connsiteY8" fmla="*/ 151366 h 257241"/>
              <a:gd name="connsiteX9" fmla="*/ 68940 w 618335"/>
              <a:gd name="connsiteY9" fmla="*/ 76107 h 257241"/>
              <a:gd name="connsiteX10" fmla="*/ 3088 w 618335"/>
              <a:gd name="connsiteY10" fmla="*/ 29070 h 257241"/>
              <a:gd name="connsiteX11" fmla="*/ 31310 w 618335"/>
              <a:gd name="connsiteY11" fmla="*/ 254848 h 257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8335" h="257241">
                <a:moveTo>
                  <a:pt x="31310" y="254848"/>
                </a:moveTo>
                <a:cubicBezTo>
                  <a:pt x="61100" y="273663"/>
                  <a:pt x="134792" y="176453"/>
                  <a:pt x="181829" y="141959"/>
                </a:cubicBezTo>
                <a:cubicBezTo>
                  <a:pt x="228866" y="107465"/>
                  <a:pt x="264928" y="71404"/>
                  <a:pt x="313533" y="47885"/>
                </a:cubicBezTo>
                <a:cubicBezTo>
                  <a:pt x="362138" y="24366"/>
                  <a:pt x="426421" y="-5424"/>
                  <a:pt x="473458" y="848"/>
                </a:cubicBezTo>
                <a:cubicBezTo>
                  <a:pt x="520495" y="7119"/>
                  <a:pt x="573804" y="54156"/>
                  <a:pt x="595755" y="85514"/>
                </a:cubicBezTo>
                <a:cubicBezTo>
                  <a:pt x="617706" y="116872"/>
                  <a:pt x="628680" y="165477"/>
                  <a:pt x="605162" y="188996"/>
                </a:cubicBezTo>
                <a:cubicBezTo>
                  <a:pt x="581644" y="212515"/>
                  <a:pt x="496977" y="223490"/>
                  <a:pt x="454644" y="226626"/>
                </a:cubicBezTo>
                <a:cubicBezTo>
                  <a:pt x="412311" y="229762"/>
                  <a:pt x="396631" y="220354"/>
                  <a:pt x="351162" y="207811"/>
                </a:cubicBezTo>
                <a:cubicBezTo>
                  <a:pt x="305693" y="195268"/>
                  <a:pt x="228866" y="173317"/>
                  <a:pt x="181829" y="151366"/>
                </a:cubicBezTo>
                <a:cubicBezTo>
                  <a:pt x="134792" y="129415"/>
                  <a:pt x="98730" y="96490"/>
                  <a:pt x="68940" y="76107"/>
                </a:cubicBezTo>
                <a:cubicBezTo>
                  <a:pt x="39150" y="55724"/>
                  <a:pt x="10927" y="-2288"/>
                  <a:pt x="3088" y="29070"/>
                </a:cubicBezTo>
                <a:cubicBezTo>
                  <a:pt x="-4751" y="60428"/>
                  <a:pt x="1520" y="236033"/>
                  <a:pt x="31310" y="254848"/>
                </a:cubicBezTo>
                <a:close/>
              </a:path>
            </a:pathLst>
          </a:custGeom>
          <a:solidFill>
            <a:schemeClr val="bg1">
              <a:lumMod val="5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4" name="Picture 53"/>
          <p:cNvPicPr>
            <a:picLocks noChangeAspect="1"/>
          </p:cNvPicPr>
          <p:nvPr/>
        </p:nvPicPr>
        <p:blipFill>
          <a:blip r:embed="rId7"/>
          <a:stretch>
            <a:fillRect/>
          </a:stretch>
        </p:blipFill>
        <p:spPr>
          <a:xfrm>
            <a:off x="7784894" y="195048"/>
            <a:ext cx="647700" cy="317500"/>
          </a:xfrm>
          <a:prstGeom prst="rect">
            <a:avLst/>
          </a:prstGeom>
        </p:spPr>
      </p:pic>
      <p:pic>
        <p:nvPicPr>
          <p:cNvPr id="55" name="Picture 54"/>
          <p:cNvPicPr>
            <a:picLocks noChangeAspect="1"/>
          </p:cNvPicPr>
          <p:nvPr/>
        </p:nvPicPr>
        <p:blipFill>
          <a:blip r:embed="rId9"/>
          <a:stretch>
            <a:fillRect/>
          </a:stretch>
        </p:blipFill>
        <p:spPr>
          <a:xfrm>
            <a:off x="8432594" y="179973"/>
            <a:ext cx="508000" cy="431800"/>
          </a:xfrm>
          <a:prstGeom prst="rect">
            <a:avLst/>
          </a:prstGeom>
        </p:spPr>
      </p:pic>
      <p:pic>
        <p:nvPicPr>
          <p:cNvPr id="56" name="Picture 55"/>
          <p:cNvPicPr>
            <a:picLocks noChangeAspect="1"/>
          </p:cNvPicPr>
          <p:nvPr/>
        </p:nvPicPr>
        <p:blipFill>
          <a:blip r:embed="rId10"/>
          <a:stretch>
            <a:fillRect/>
          </a:stretch>
        </p:blipFill>
        <p:spPr>
          <a:xfrm>
            <a:off x="7073694" y="189382"/>
            <a:ext cx="711200" cy="381000"/>
          </a:xfrm>
          <a:prstGeom prst="rect">
            <a:avLst/>
          </a:prstGeom>
        </p:spPr>
      </p:pic>
      <p:pic>
        <p:nvPicPr>
          <p:cNvPr id="41" name="Picture 40" descr="IMG_2982.jp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5306" y="377020"/>
            <a:ext cx="4747491" cy="6329988"/>
          </a:xfrm>
          <a:prstGeom prst="rect">
            <a:avLst/>
          </a:prstGeom>
        </p:spPr>
      </p:pic>
      <p:sp>
        <p:nvSpPr>
          <p:cNvPr id="42" name="Freeform 41"/>
          <p:cNvSpPr/>
          <p:nvPr/>
        </p:nvSpPr>
        <p:spPr>
          <a:xfrm>
            <a:off x="55305" y="4997011"/>
            <a:ext cx="4730829" cy="71268"/>
          </a:xfrm>
          <a:custGeom>
            <a:avLst/>
            <a:gdLst>
              <a:gd name="connsiteX0" fmla="*/ 5105400 w 5105400"/>
              <a:gd name="connsiteY0" fmla="*/ 0 h 76911"/>
              <a:gd name="connsiteX1" fmla="*/ 3949700 w 5105400"/>
              <a:gd name="connsiteY1" fmla="*/ 76200 h 76911"/>
              <a:gd name="connsiteX2" fmla="*/ 2832100 w 5105400"/>
              <a:gd name="connsiteY2" fmla="*/ 38100 h 76911"/>
              <a:gd name="connsiteX3" fmla="*/ 1879600 w 5105400"/>
              <a:gd name="connsiteY3" fmla="*/ 38100 h 76911"/>
              <a:gd name="connsiteX4" fmla="*/ 889000 w 5105400"/>
              <a:gd name="connsiteY4" fmla="*/ 38100 h 76911"/>
              <a:gd name="connsiteX5" fmla="*/ 0 w 5105400"/>
              <a:gd name="connsiteY5" fmla="*/ 0 h 76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05400" h="76911">
                <a:moveTo>
                  <a:pt x="5105400" y="0"/>
                </a:moveTo>
                <a:cubicBezTo>
                  <a:pt x="4716991" y="34925"/>
                  <a:pt x="4328583" y="69850"/>
                  <a:pt x="3949700" y="76200"/>
                </a:cubicBezTo>
                <a:cubicBezTo>
                  <a:pt x="3570817" y="82550"/>
                  <a:pt x="3177117" y="44450"/>
                  <a:pt x="2832100" y="38100"/>
                </a:cubicBezTo>
                <a:cubicBezTo>
                  <a:pt x="2487083" y="31750"/>
                  <a:pt x="1879600" y="38100"/>
                  <a:pt x="1879600" y="38100"/>
                </a:cubicBezTo>
                <a:lnTo>
                  <a:pt x="889000" y="38100"/>
                </a:lnTo>
                <a:cubicBezTo>
                  <a:pt x="575733" y="31750"/>
                  <a:pt x="0" y="0"/>
                  <a:pt x="0" y="0"/>
                </a:cubicBezTo>
              </a:path>
            </a:pathLst>
          </a:custGeom>
          <a:ln w="28575" cmpd="sng">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3" name="Freeform 42"/>
          <p:cNvSpPr/>
          <p:nvPr/>
        </p:nvSpPr>
        <p:spPr>
          <a:xfrm>
            <a:off x="55306" y="3998419"/>
            <a:ext cx="4734122" cy="458141"/>
          </a:xfrm>
          <a:custGeom>
            <a:avLst/>
            <a:gdLst>
              <a:gd name="connsiteX0" fmla="*/ 5156200 w 5156200"/>
              <a:gd name="connsiteY0" fmla="*/ 0 h 495300"/>
              <a:gd name="connsiteX1" fmla="*/ 3657600 w 5156200"/>
              <a:gd name="connsiteY1" fmla="*/ 114300 h 495300"/>
              <a:gd name="connsiteX2" fmla="*/ 2362200 w 5156200"/>
              <a:gd name="connsiteY2" fmla="*/ 279400 h 495300"/>
              <a:gd name="connsiteX3" fmla="*/ 1295400 w 5156200"/>
              <a:gd name="connsiteY3" fmla="*/ 381000 h 495300"/>
              <a:gd name="connsiteX4" fmla="*/ 241300 w 5156200"/>
              <a:gd name="connsiteY4" fmla="*/ 419100 h 495300"/>
              <a:gd name="connsiteX5" fmla="*/ 0 w 515620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56200" h="495300">
                <a:moveTo>
                  <a:pt x="5156200" y="0"/>
                </a:moveTo>
                <a:cubicBezTo>
                  <a:pt x="4639733" y="33866"/>
                  <a:pt x="4123267" y="67733"/>
                  <a:pt x="3657600" y="114300"/>
                </a:cubicBezTo>
                <a:cubicBezTo>
                  <a:pt x="3191933" y="160867"/>
                  <a:pt x="2755900" y="234950"/>
                  <a:pt x="2362200" y="279400"/>
                </a:cubicBezTo>
                <a:cubicBezTo>
                  <a:pt x="1968500" y="323850"/>
                  <a:pt x="1648883" y="357717"/>
                  <a:pt x="1295400" y="381000"/>
                </a:cubicBezTo>
                <a:cubicBezTo>
                  <a:pt x="941917" y="404283"/>
                  <a:pt x="457200" y="400050"/>
                  <a:pt x="241300" y="419100"/>
                </a:cubicBezTo>
                <a:cubicBezTo>
                  <a:pt x="25400" y="438150"/>
                  <a:pt x="0" y="495300"/>
                  <a:pt x="0" y="495300"/>
                </a:cubicBezTo>
              </a:path>
            </a:pathLst>
          </a:custGeom>
          <a:ln w="28575" cmpd="sng">
            <a:solidFill>
              <a:srgbClr val="FFFF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7" name="Freeform 46"/>
          <p:cNvSpPr/>
          <p:nvPr/>
        </p:nvSpPr>
        <p:spPr>
          <a:xfrm>
            <a:off x="55306" y="1777834"/>
            <a:ext cx="4756849" cy="1649187"/>
          </a:xfrm>
          <a:custGeom>
            <a:avLst/>
            <a:gdLst>
              <a:gd name="connsiteX0" fmla="*/ 5137355 w 5137355"/>
              <a:gd name="connsiteY0" fmla="*/ 0 h 1781107"/>
              <a:gd name="connsiteX1" fmla="*/ 4678516 w 5137355"/>
              <a:gd name="connsiteY1" fmla="*/ 147484 h 1781107"/>
              <a:gd name="connsiteX2" fmla="*/ 4047613 w 5137355"/>
              <a:gd name="connsiteY2" fmla="*/ 401484 h 1781107"/>
              <a:gd name="connsiteX3" fmla="*/ 3547806 w 5137355"/>
              <a:gd name="connsiteY3" fmla="*/ 721033 h 1781107"/>
              <a:gd name="connsiteX4" fmla="*/ 3236451 w 5137355"/>
              <a:gd name="connsiteY4" fmla="*/ 827549 h 1781107"/>
              <a:gd name="connsiteX5" fmla="*/ 2851355 w 5137355"/>
              <a:gd name="connsiteY5" fmla="*/ 934065 h 1781107"/>
              <a:gd name="connsiteX6" fmla="*/ 2499032 w 5137355"/>
              <a:gd name="connsiteY6" fmla="*/ 1130710 h 1781107"/>
              <a:gd name="connsiteX7" fmla="*/ 2040193 w 5137355"/>
              <a:gd name="connsiteY7" fmla="*/ 1253613 h 1781107"/>
              <a:gd name="connsiteX8" fmla="*/ 1778000 w 5137355"/>
              <a:gd name="connsiteY8" fmla="*/ 1401097 h 1781107"/>
              <a:gd name="connsiteX9" fmla="*/ 1450258 w 5137355"/>
              <a:gd name="connsiteY9" fmla="*/ 1409291 h 1781107"/>
              <a:gd name="connsiteX10" fmla="*/ 1073355 w 5137355"/>
              <a:gd name="connsiteY10" fmla="*/ 1548581 h 1781107"/>
              <a:gd name="connsiteX11" fmla="*/ 655484 w 5137355"/>
              <a:gd name="connsiteY11" fmla="*/ 1589549 h 1781107"/>
              <a:gd name="connsiteX12" fmla="*/ 327742 w 5137355"/>
              <a:gd name="connsiteY12" fmla="*/ 1663291 h 1781107"/>
              <a:gd name="connsiteX13" fmla="*/ 73742 w 5137355"/>
              <a:gd name="connsiteY13" fmla="*/ 1769807 h 1781107"/>
              <a:gd name="connsiteX14" fmla="*/ 0 w 5137355"/>
              <a:gd name="connsiteY14" fmla="*/ 1778000 h 178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37355" h="1781107">
                <a:moveTo>
                  <a:pt x="5137355" y="0"/>
                </a:moveTo>
                <a:cubicBezTo>
                  <a:pt x="4998747" y="40285"/>
                  <a:pt x="4860140" y="80570"/>
                  <a:pt x="4678516" y="147484"/>
                </a:cubicBezTo>
                <a:cubicBezTo>
                  <a:pt x="4496892" y="214398"/>
                  <a:pt x="4236065" y="305893"/>
                  <a:pt x="4047613" y="401484"/>
                </a:cubicBezTo>
                <a:cubicBezTo>
                  <a:pt x="3859161" y="497075"/>
                  <a:pt x="3683000" y="650022"/>
                  <a:pt x="3547806" y="721033"/>
                </a:cubicBezTo>
                <a:cubicBezTo>
                  <a:pt x="3412612" y="792044"/>
                  <a:pt x="3352526" y="792044"/>
                  <a:pt x="3236451" y="827549"/>
                </a:cubicBezTo>
                <a:cubicBezTo>
                  <a:pt x="3120376" y="863054"/>
                  <a:pt x="2974258" y="883538"/>
                  <a:pt x="2851355" y="934065"/>
                </a:cubicBezTo>
                <a:cubicBezTo>
                  <a:pt x="2728452" y="984592"/>
                  <a:pt x="2634226" y="1077452"/>
                  <a:pt x="2499032" y="1130710"/>
                </a:cubicBezTo>
                <a:cubicBezTo>
                  <a:pt x="2363838" y="1183968"/>
                  <a:pt x="2160365" y="1208549"/>
                  <a:pt x="2040193" y="1253613"/>
                </a:cubicBezTo>
                <a:cubicBezTo>
                  <a:pt x="1920021" y="1298677"/>
                  <a:pt x="1876322" y="1375151"/>
                  <a:pt x="1778000" y="1401097"/>
                </a:cubicBezTo>
                <a:cubicBezTo>
                  <a:pt x="1679677" y="1427043"/>
                  <a:pt x="1567699" y="1384710"/>
                  <a:pt x="1450258" y="1409291"/>
                </a:cubicBezTo>
                <a:cubicBezTo>
                  <a:pt x="1332817" y="1433872"/>
                  <a:pt x="1205817" y="1518538"/>
                  <a:pt x="1073355" y="1548581"/>
                </a:cubicBezTo>
                <a:cubicBezTo>
                  <a:pt x="940893" y="1578624"/>
                  <a:pt x="779753" y="1570431"/>
                  <a:pt x="655484" y="1589549"/>
                </a:cubicBezTo>
                <a:cubicBezTo>
                  <a:pt x="531215" y="1608667"/>
                  <a:pt x="424699" y="1633248"/>
                  <a:pt x="327742" y="1663291"/>
                </a:cubicBezTo>
                <a:cubicBezTo>
                  <a:pt x="230785" y="1693334"/>
                  <a:pt x="128366" y="1750689"/>
                  <a:pt x="73742" y="1769807"/>
                </a:cubicBezTo>
                <a:cubicBezTo>
                  <a:pt x="19118" y="1788925"/>
                  <a:pt x="0" y="1778000"/>
                  <a:pt x="0" y="1778000"/>
                </a:cubicBezTo>
              </a:path>
            </a:pathLst>
          </a:custGeom>
          <a:ln w="28575" cmpd="sng">
            <a:solidFill>
              <a:srgbClr val="FFFF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7" name="Freeform 56"/>
          <p:cNvSpPr/>
          <p:nvPr/>
        </p:nvSpPr>
        <p:spPr>
          <a:xfrm>
            <a:off x="679119" y="717171"/>
            <a:ext cx="4070980" cy="1226135"/>
          </a:xfrm>
          <a:custGeom>
            <a:avLst/>
            <a:gdLst>
              <a:gd name="connsiteX0" fmla="*/ 5092138 w 5092138"/>
              <a:gd name="connsiteY0" fmla="*/ 0 h 1483032"/>
              <a:gd name="connsiteX1" fmla="*/ 4748009 w 5092138"/>
              <a:gd name="connsiteY1" fmla="*/ 139290 h 1483032"/>
              <a:gd name="connsiteX2" fmla="*/ 4584138 w 5092138"/>
              <a:gd name="connsiteY2" fmla="*/ 237613 h 1483032"/>
              <a:gd name="connsiteX3" fmla="*/ 4428461 w 5092138"/>
              <a:gd name="connsiteY3" fmla="*/ 335935 h 1483032"/>
              <a:gd name="connsiteX4" fmla="*/ 3977815 w 5092138"/>
              <a:gd name="connsiteY4" fmla="*/ 508000 h 1483032"/>
              <a:gd name="connsiteX5" fmla="*/ 3527170 w 5092138"/>
              <a:gd name="connsiteY5" fmla="*/ 614516 h 1483032"/>
              <a:gd name="connsiteX6" fmla="*/ 3273170 w 5092138"/>
              <a:gd name="connsiteY6" fmla="*/ 630903 h 1483032"/>
              <a:gd name="connsiteX7" fmla="*/ 2904461 w 5092138"/>
              <a:gd name="connsiteY7" fmla="*/ 737419 h 1483032"/>
              <a:gd name="connsiteX8" fmla="*/ 2789751 w 5092138"/>
              <a:gd name="connsiteY8" fmla="*/ 778387 h 1483032"/>
              <a:gd name="connsiteX9" fmla="*/ 2675041 w 5092138"/>
              <a:gd name="connsiteY9" fmla="*/ 852129 h 1483032"/>
              <a:gd name="connsiteX10" fmla="*/ 2453815 w 5092138"/>
              <a:gd name="connsiteY10" fmla="*/ 901290 h 1483032"/>
              <a:gd name="connsiteX11" fmla="*/ 2339106 w 5092138"/>
              <a:gd name="connsiteY11" fmla="*/ 966838 h 1483032"/>
              <a:gd name="connsiteX12" fmla="*/ 2175235 w 5092138"/>
              <a:gd name="connsiteY12" fmla="*/ 1007806 h 1483032"/>
              <a:gd name="connsiteX13" fmla="*/ 1904848 w 5092138"/>
              <a:gd name="connsiteY13" fmla="*/ 1130709 h 1483032"/>
              <a:gd name="connsiteX14" fmla="*/ 1634461 w 5092138"/>
              <a:gd name="connsiteY14" fmla="*/ 1163484 h 1483032"/>
              <a:gd name="connsiteX15" fmla="*/ 1364073 w 5092138"/>
              <a:gd name="connsiteY15" fmla="*/ 1302774 h 1483032"/>
              <a:gd name="connsiteX16" fmla="*/ 1208396 w 5092138"/>
              <a:gd name="connsiteY16" fmla="*/ 1409290 h 1483032"/>
              <a:gd name="connsiteX17" fmla="*/ 905235 w 5092138"/>
              <a:gd name="connsiteY17" fmla="*/ 1466645 h 1483032"/>
              <a:gd name="connsiteX18" fmla="*/ 413622 w 5092138"/>
              <a:gd name="connsiteY18" fmla="*/ 1466645 h 1483032"/>
              <a:gd name="connsiteX19" fmla="*/ 28525 w 5092138"/>
              <a:gd name="connsiteY19" fmla="*/ 1466645 h 1483032"/>
              <a:gd name="connsiteX20" fmla="*/ 28525 w 5092138"/>
              <a:gd name="connsiteY20" fmla="*/ 1483032 h 1483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092138" h="1483032">
                <a:moveTo>
                  <a:pt x="5092138" y="0"/>
                </a:moveTo>
                <a:cubicBezTo>
                  <a:pt x="4962407" y="49844"/>
                  <a:pt x="4832676" y="99688"/>
                  <a:pt x="4748009" y="139290"/>
                </a:cubicBezTo>
                <a:cubicBezTo>
                  <a:pt x="4663342" y="178892"/>
                  <a:pt x="4637396" y="204839"/>
                  <a:pt x="4584138" y="237613"/>
                </a:cubicBezTo>
                <a:cubicBezTo>
                  <a:pt x="4530880" y="270387"/>
                  <a:pt x="4529515" y="290871"/>
                  <a:pt x="4428461" y="335935"/>
                </a:cubicBezTo>
                <a:cubicBezTo>
                  <a:pt x="4327407" y="380999"/>
                  <a:pt x="4128030" y="461570"/>
                  <a:pt x="3977815" y="508000"/>
                </a:cubicBezTo>
                <a:cubicBezTo>
                  <a:pt x="3827600" y="554430"/>
                  <a:pt x="3644611" y="594032"/>
                  <a:pt x="3527170" y="614516"/>
                </a:cubicBezTo>
                <a:cubicBezTo>
                  <a:pt x="3409729" y="635000"/>
                  <a:pt x="3376955" y="610419"/>
                  <a:pt x="3273170" y="630903"/>
                </a:cubicBezTo>
                <a:cubicBezTo>
                  <a:pt x="3169385" y="651387"/>
                  <a:pt x="2985031" y="712838"/>
                  <a:pt x="2904461" y="737419"/>
                </a:cubicBezTo>
                <a:cubicBezTo>
                  <a:pt x="2823891" y="762000"/>
                  <a:pt x="2827988" y="759269"/>
                  <a:pt x="2789751" y="778387"/>
                </a:cubicBezTo>
                <a:cubicBezTo>
                  <a:pt x="2751514" y="797505"/>
                  <a:pt x="2731030" y="831645"/>
                  <a:pt x="2675041" y="852129"/>
                </a:cubicBezTo>
                <a:cubicBezTo>
                  <a:pt x="2619052" y="872613"/>
                  <a:pt x="2509804" y="882172"/>
                  <a:pt x="2453815" y="901290"/>
                </a:cubicBezTo>
                <a:cubicBezTo>
                  <a:pt x="2397826" y="920408"/>
                  <a:pt x="2385536" y="949085"/>
                  <a:pt x="2339106" y="966838"/>
                </a:cubicBezTo>
                <a:cubicBezTo>
                  <a:pt x="2292676" y="984591"/>
                  <a:pt x="2247611" y="980494"/>
                  <a:pt x="2175235" y="1007806"/>
                </a:cubicBezTo>
                <a:cubicBezTo>
                  <a:pt x="2102859" y="1035118"/>
                  <a:pt x="1994977" y="1104763"/>
                  <a:pt x="1904848" y="1130709"/>
                </a:cubicBezTo>
                <a:cubicBezTo>
                  <a:pt x="1814719" y="1156655"/>
                  <a:pt x="1724590" y="1134807"/>
                  <a:pt x="1634461" y="1163484"/>
                </a:cubicBezTo>
                <a:cubicBezTo>
                  <a:pt x="1544332" y="1192161"/>
                  <a:pt x="1435084" y="1261806"/>
                  <a:pt x="1364073" y="1302774"/>
                </a:cubicBezTo>
                <a:cubicBezTo>
                  <a:pt x="1293062" y="1343742"/>
                  <a:pt x="1284869" y="1381978"/>
                  <a:pt x="1208396" y="1409290"/>
                </a:cubicBezTo>
                <a:cubicBezTo>
                  <a:pt x="1131923" y="1436602"/>
                  <a:pt x="1037697" y="1457086"/>
                  <a:pt x="905235" y="1466645"/>
                </a:cubicBezTo>
                <a:cubicBezTo>
                  <a:pt x="772773" y="1476204"/>
                  <a:pt x="413622" y="1466645"/>
                  <a:pt x="413622" y="1466645"/>
                </a:cubicBezTo>
                <a:lnTo>
                  <a:pt x="28525" y="1466645"/>
                </a:lnTo>
                <a:cubicBezTo>
                  <a:pt x="-35658" y="1469376"/>
                  <a:pt x="28525" y="1483032"/>
                  <a:pt x="28525" y="1483032"/>
                </a:cubicBezTo>
              </a:path>
            </a:pathLst>
          </a:custGeom>
          <a:ln w="28575" cmpd="sng">
            <a:solidFill>
              <a:srgbClr val="FFFF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58" name="TextBox 57"/>
          <p:cNvSpPr txBox="1"/>
          <p:nvPr/>
        </p:nvSpPr>
        <p:spPr>
          <a:xfrm>
            <a:off x="4385095" y="5546410"/>
            <a:ext cx="365004" cy="461665"/>
          </a:xfrm>
          <a:prstGeom prst="rect">
            <a:avLst/>
          </a:prstGeom>
          <a:noFill/>
        </p:spPr>
        <p:txBody>
          <a:bodyPr wrap="none" rtlCol="0">
            <a:spAutoFit/>
          </a:bodyPr>
          <a:lstStyle/>
          <a:p>
            <a:r>
              <a:rPr lang="en-US" sz="2400" b="1" dirty="0" smtClean="0">
                <a:solidFill>
                  <a:schemeClr val="bg1"/>
                </a:solidFill>
              </a:rPr>
              <a:t>1</a:t>
            </a:r>
            <a:endParaRPr lang="en-US" sz="2400" b="1" dirty="0">
              <a:solidFill>
                <a:schemeClr val="bg1"/>
              </a:solidFill>
            </a:endParaRPr>
          </a:p>
        </p:txBody>
      </p:sp>
      <p:sp>
        <p:nvSpPr>
          <p:cNvPr id="59" name="TextBox 58"/>
          <p:cNvSpPr txBox="1"/>
          <p:nvPr/>
        </p:nvSpPr>
        <p:spPr>
          <a:xfrm>
            <a:off x="4437794" y="4196010"/>
            <a:ext cx="365004" cy="461665"/>
          </a:xfrm>
          <a:prstGeom prst="rect">
            <a:avLst/>
          </a:prstGeom>
          <a:noFill/>
        </p:spPr>
        <p:txBody>
          <a:bodyPr wrap="none" rtlCol="0">
            <a:spAutoFit/>
          </a:bodyPr>
          <a:lstStyle/>
          <a:p>
            <a:r>
              <a:rPr lang="en-US" sz="2400" b="1" dirty="0" smtClean="0">
                <a:solidFill>
                  <a:schemeClr val="bg1"/>
                </a:solidFill>
              </a:rPr>
              <a:t>2</a:t>
            </a:r>
            <a:endParaRPr lang="en-US" sz="2400" b="1" dirty="0">
              <a:solidFill>
                <a:schemeClr val="bg1"/>
              </a:solidFill>
            </a:endParaRPr>
          </a:p>
        </p:txBody>
      </p:sp>
      <p:sp>
        <p:nvSpPr>
          <p:cNvPr id="60" name="TextBox 59"/>
          <p:cNvSpPr txBox="1"/>
          <p:nvPr/>
        </p:nvSpPr>
        <p:spPr>
          <a:xfrm>
            <a:off x="4447151" y="2594366"/>
            <a:ext cx="365004" cy="461665"/>
          </a:xfrm>
          <a:prstGeom prst="rect">
            <a:avLst/>
          </a:prstGeom>
          <a:noFill/>
        </p:spPr>
        <p:txBody>
          <a:bodyPr wrap="none" rtlCol="0">
            <a:spAutoFit/>
          </a:bodyPr>
          <a:lstStyle/>
          <a:p>
            <a:r>
              <a:rPr lang="en-US" sz="2400" b="1" dirty="0" smtClean="0">
                <a:solidFill>
                  <a:schemeClr val="bg1"/>
                </a:solidFill>
              </a:rPr>
              <a:t>3</a:t>
            </a:r>
            <a:endParaRPr lang="en-US" sz="2400" b="1" dirty="0">
              <a:solidFill>
                <a:schemeClr val="bg1"/>
              </a:solidFill>
            </a:endParaRPr>
          </a:p>
        </p:txBody>
      </p:sp>
      <p:sp>
        <p:nvSpPr>
          <p:cNvPr id="61" name="TextBox 60"/>
          <p:cNvSpPr txBox="1"/>
          <p:nvPr/>
        </p:nvSpPr>
        <p:spPr>
          <a:xfrm>
            <a:off x="4404667" y="1176085"/>
            <a:ext cx="365004" cy="461665"/>
          </a:xfrm>
          <a:prstGeom prst="rect">
            <a:avLst/>
          </a:prstGeom>
          <a:noFill/>
        </p:spPr>
        <p:txBody>
          <a:bodyPr wrap="none" rtlCol="0">
            <a:spAutoFit/>
          </a:bodyPr>
          <a:lstStyle/>
          <a:p>
            <a:r>
              <a:rPr lang="en-US" sz="2400" b="1" dirty="0" smtClean="0">
                <a:solidFill>
                  <a:schemeClr val="bg1"/>
                </a:solidFill>
              </a:rPr>
              <a:t>4</a:t>
            </a:r>
            <a:endParaRPr lang="en-US" sz="2400" b="1" dirty="0">
              <a:solidFill>
                <a:schemeClr val="bg1"/>
              </a:solidFill>
            </a:endParaRPr>
          </a:p>
        </p:txBody>
      </p:sp>
      <p:sp>
        <p:nvSpPr>
          <p:cNvPr id="62" name="TextBox 61"/>
          <p:cNvSpPr txBox="1"/>
          <p:nvPr/>
        </p:nvSpPr>
        <p:spPr>
          <a:xfrm>
            <a:off x="4385095" y="264932"/>
            <a:ext cx="365004" cy="461665"/>
          </a:xfrm>
          <a:prstGeom prst="rect">
            <a:avLst/>
          </a:prstGeom>
          <a:noFill/>
        </p:spPr>
        <p:txBody>
          <a:bodyPr wrap="none" rtlCol="0">
            <a:spAutoFit/>
          </a:bodyPr>
          <a:lstStyle/>
          <a:p>
            <a:r>
              <a:rPr lang="en-US" sz="2400" b="1" dirty="0" smtClean="0">
                <a:solidFill>
                  <a:schemeClr val="bg1"/>
                </a:solidFill>
              </a:rPr>
              <a:t>5</a:t>
            </a:r>
            <a:endParaRPr lang="en-US" sz="2400" b="1" dirty="0">
              <a:solidFill>
                <a:schemeClr val="bg1"/>
              </a:solidFill>
            </a:endParaRPr>
          </a:p>
        </p:txBody>
      </p:sp>
      <p:sp>
        <p:nvSpPr>
          <p:cNvPr id="63" name="TextBox 62"/>
          <p:cNvSpPr txBox="1"/>
          <p:nvPr/>
        </p:nvSpPr>
        <p:spPr>
          <a:xfrm>
            <a:off x="247716" y="6218687"/>
            <a:ext cx="2838938" cy="461665"/>
          </a:xfrm>
          <a:prstGeom prst="rect">
            <a:avLst/>
          </a:prstGeom>
          <a:noFill/>
        </p:spPr>
        <p:txBody>
          <a:bodyPr wrap="none" rtlCol="0">
            <a:spAutoFit/>
          </a:bodyPr>
          <a:lstStyle/>
          <a:p>
            <a:r>
              <a:rPr lang="en-US" sz="2400" b="1" dirty="0" smtClean="0">
                <a:solidFill>
                  <a:schemeClr val="bg1"/>
                </a:solidFill>
              </a:rPr>
              <a:t>Present day beach</a:t>
            </a:r>
            <a:endParaRPr lang="en-US" sz="2400" b="1" dirty="0">
              <a:solidFill>
                <a:schemeClr val="bg1"/>
              </a:solidFill>
            </a:endParaRPr>
          </a:p>
        </p:txBody>
      </p:sp>
      <p:sp>
        <p:nvSpPr>
          <p:cNvPr id="64" name="Freeform 63"/>
          <p:cNvSpPr/>
          <p:nvPr/>
        </p:nvSpPr>
        <p:spPr>
          <a:xfrm>
            <a:off x="55304" y="5631010"/>
            <a:ext cx="4714367" cy="818510"/>
          </a:xfrm>
          <a:custGeom>
            <a:avLst/>
            <a:gdLst>
              <a:gd name="connsiteX0" fmla="*/ 5108222 w 5108222"/>
              <a:gd name="connsiteY0" fmla="*/ 1006314 h 1006314"/>
              <a:gd name="connsiteX1" fmla="*/ 4318000 w 5108222"/>
              <a:gd name="connsiteY1" fmla="*/ 851092 h 1006314"/>
              <a:gd name="connsiteX2" fmla="*/ 3287889 w 5108222"/>
              <a:gd name="connsiteY2" fmla="*/ 667648 h 1006314"/>
              <a:gd name="connsiteX3" fmla="*/ 2582334 w 5108222"/>
              <a:gd name="connsiteY3" fmla="*/ 512426 h 1006314"/>
              <a:gd name="connsiteX4" fmla="*/ 1933222 w 5108222"/>
              <a:gd name="connsiteY4" fmla="*/ 357203 h 1006314"/>
              <a:gd name="connsiteX5" fmla="*/ 1298222 w 5108222"/>
              <a:gd name="connsiteY5" fmla="*/ 187870 h 1006314"/>
              <a:gd name="connsiteX6" fmla="*/ 747889 w 5108222"/>
              <a:gd name="connsiteY6" fmla="*/ 18537 h 1006314"/>
              <a:gd name="connsiteX7" fmla="*/ 0 w 5108222"/>
              <a:gd name="connsiteY7" fmla="*/ 4426 h 1006314"/>
              <a:gd name="connsiteX8" fmla="*/ 0 w 5108222"/>
              <a:gd name="connsiteY8" fmla="*/ 4426 h 100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08222" h="1006314">
                <a:moveTo>
                  <a:pt x="5108222" y="1006314"/>
                </a:moveTo>
                <a:lnTo>
                  <a:pt x="4318000" y="851092"/>
                </a:lnTo>
                <a:lnTo>
                  <a:pt x="3287889" y="667648"/>
                </a:lnTo>
                <a:cubicBezTo>
                  <a:pt x="2998611" y="611204"/>
                  <a:pt x="2582334" y="512426"/>
                  <a:pt x="2582334" y="512426"/>
                </a:cubicBezTo>
                <a:lnTo>
                  <a:pt x="1933222" y="357203"/>
                </a:lnTo>
                <a:cubicBezTo>
                  <a:pt x="1719203" y="303110"/>
                  <a:pt x="1495777" y="244314"/>
                  <a:pt x="1298222" y="187870"/>
                </a:cubicBezTo>
                <a:cubicBezTo>
                  <a:pt x="1100667" y="131426"/>
                  <a:pt x="964259" y="49111"/>
                  <a:pt x="747889" y="18537"/>
                </a:cubicBezTo>
                <a:cubicBezTo>
                  <a:pt x="531519" y="-12037"/>
                  <a:pt x="0" y="4426"/>
                  <a:pt x="0" y="4426"/>
                </a:cubicBezTo>
                <a:lnTo>
                  <a:pt x="0" y="4426"/>
                </a:lnTo>
              </a:path>
            </a:pathLst>
          </a:custGeom>
          <a:ln w="28575" cmpd="sng">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bg1"/>
              </a:solidFill>
            </a:endParaRPr>
          </a:p>
        </p:txBody>
      </p:sp>
      <p:cxnSp>
        <p:nvCxnSpPr>
          <p:cNvPr id="14" name="Straight Connector 13"/>
          <p:cNvCxnSpPr/>
          <p:nvPr/>
        </p:nvCxnSpPr>
        <p:spPr>
          <a:xfrm flipV="1">
            <a:off x="4786134" y="534757"/>
            <a:ext cx="992745" cy="182414"/>
          </a:xfrm>
          <a:prstGeom prst="line">
            <a:avLst/>
          </a:prstGeom>
          <a:ln w="28575" cmpd="sng">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flipV="1">
            <a:off x="4769671" y="1659167"/>
            <a:ext cx="1009204" cy="118667"/>
          </a:xfrm>
          <a:prstGeom prst="line">
            <a:avLst/>
          </a:prstGeom>
          <a:ln w="28575" cmpd="sng">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66" name="Straight Connector 65"/>
          <p:cNvCxnSpPr/>
          <p:nvPr/>
        </p:nvCxnSpPr>
        <p:spPr>
          <a:xfrm>
            <a:off x="4769671" y="3998420"/>
            <a:ext cx="1009208" cy="154931"/>
          </a:xfrm>
          <a:prstGeom prst="line">
            <a:avLst/>
          </a:prstGeom>
          <a:ln w="28575" cmpd="sng">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a:off x="4789428" y="4997012"/>
            <a:ext cx="1009204" cy="160350"/>
          </a:xfrm>
          <a:prstGeom prst="line">
            <a:avLst/>
          </a:prstGeom>
          <a:ln w="28575" cmpd="sng">
            <a:solidFill>
              <a:schemeClr val="tx1"/>
            </a:solidFill>
            <a:prstDash val="dash"/>
          </a:ln>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a:off x="4769671" y="6474755"/>
            <a:ext cx="1009204" cy="205597"/>
          </a:xfrm>
          <a:prstGeom prst="line">
            <a:avLst/>
          </a:prstGeom>
          <a:ln w="28575" cmpd="sng">
            <a:solidFill>
              <a:schemeClr val="tx1"/>
            </a:solidFill>
            <a:prstDash val="dash"/>
          </a:ln>
        </p:spPr>
        <p:style>
          <a:lnRef idx="2">
            <a:schemeClr val="accent1"/>
          </a:lnRef>
          <a:fillRef idx="0">
            <a:schemeClr val="accent1"/>
          </a:fillRef>
          <a:effectRef idx="1">
            <a:schemeClr val="accent1"/>
          </a:effectRef>
          <a:fontRef idx="minor">
            <a:schemeClr val="tx1"/>
          </a:fontRef>
        </p:style>
      </p:cxnSp>
      <p:sp>
        <p:nvSpPr>
          <p:cNvPr id="69" name="Oval 68"/>
          <p:cNvSpPr/>
          <p:nvPr/>
        </p:nvSpPr>
        <p:spPr>
          <a:xfrm flipV="1">
            <a:off x="6196352" y="882994"/>
            <a:ext cx="141111" cy="135306"/>
          </a:xfrm>
          <a:prstGeom prst="ellipse">
            <a:avLst/>
          </a:prstGeom>
          <a:solidFill>
            <a:srgbClr val="7F5A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Oval 69"/>
          <p:cNvSpPr/>
          <p:nvPr/>
        </p:nvSpPr>
        <p:spPr>
          <a:xfrm flipV="1">
            <a:off x="6281016" y="1189901"/>
            <a:ext cx="141111" cy="135306"/>
          </a:xfrm>
          <a:prstGeom prst="ellipse">
            <a:avLst/>
          </a:prstGeom>
          <a:solidFill>
            <a:srgbClr val="7F5A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Oval 70"/>
          <p:cNvSpPr/>
          <p:nvPr/>
        </p:nvSpPr>
        <p:spPr>
          <a:xfrm>
            <a:off x="6100867" y="850068"/>
            <a:ext cx="79023" cy="135307"/>
          </a:xfrm>
          <a:prstGeom prst="ellipse">
            <a:avLst/>
          </a:prstGeom>
          <a:solidFill>
            <a:srgbClr val="7F5A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7267285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903513443"/>
              </p:ext>
            </p:extLst>
          </p:nvPr>
        </p:nvGraphicFramePr>
        <p:xfrm>
          <a:off x="169332" y="1015999"/>
          <a:ext cx="8748892" cy="2875281"/>
        </p:xfrm>
        <a:graphic>
          <a:graphicData uri="http://schemas.openxmlformats.org/drawingml/2006/table">
            <a:tbl>
              <a:tblPr firstRow="1" bandRow="1">
                <a:tableStyleId>{5C22544A-7EE6-4342-B048-85BDC9FD1C3A}</a:tableStyleId>
              </a:tblPr>
              <a:tblGrid>
                <a:gridCol w="1241779"/>
                <a:gridCol w="2497667"/>
                <a:gridCol w="2638778"/>
                <a:gridCol w="2370668"/>
              </a:tblGrid>
              <a:tr h="737851">
                <a:tc>
                  <a:txBody>
                    <a:bodyPr/>
                    <a:lstStyle/>
                    <a:p>
                      <a:pPr algn="ctr"/>
                      <a:r>
                        <a:rPr lang="en-US" dirty="0" smtClean="0"/>
                        <a:t>Layer ID</a:t>
                      </a:r>
                      <a:endParaRPr lang="en-US" dirty="0"/>
                    </a:p>
                  </a:txBody>
                  <a:tcPr>
                    <a:lnL w="28575" cap="flat" cmpd="sng" algn="ctr">
                      <a:solidFill>
                        <a:scrgbClr r="0" g="0" b="0"/>
                      </a:solidFill>
                      <a:prstDash val="solid"/>
                      <a:round/>
                      <a:headEnd type="none" w="med" len="med"/>
                      <a:tailEnd type="none" w="med" len="med"/>
                    </a:lnL>
                    <a:lnT w="28575" cap="flat" cmpd="sng" algn="ctr">
                      <a:solidFill>
                        <a:scrgbClr r="0" g="0" b="0"/>
                      </a:solidFill>
                      <a:prstDash val="solid"/>
                      <a:round/>
                      <a:headEnd type="none" w="med" len="med"/>
                      <a:tailEnd type="none" w="med" len="med"/>
                    </a:lnT>
                  </a:tcPr>
                </a:tc>
                <a:tc>
                  <a:txBody>
                    <a:bodyPr/>
                    <a:lstStyle/>
                    <a:p>
                      <a:pPr algn="ctr"/>
                      <a:r>
                        <a:rPr lang="en-US" dirty="0" smtClean="0"/>
                        <a:t>Energy</a:t>
                      </a:r>
                    </a:p>
                  </a:txBody>
                  <a:tcPr>
                    <a:lnT w="28575" cap="flat" cmpd="sng" algn="ctr">
                      <a:solidFill>
                        <a:scrgbClr r="0" g="0" b="0"/>
                      </a:solidFill>
                      <a:prstDash val="solid"/>
                      <a:round/>
                      <a:headEnd type="none" w="med" len="med"/>
                      <a:tailEnd type="none" w="med" len="med"/>
                    </a:lnT>
                  </a:tcPr>
                </a:tc>
                <a:tc>
                  <a:txBody>
                    <a:bodyPr/>
                    <a:lstStyle/>
                    <a:p>
                      <a:pPr algn="ctr"/>
                      <a:r>
                        <a:rPr lang="en-US" dirty="0" smtClean="0"/>
                        <a:t>Transport Time</a:t>
                      </a:r>
                    </a:p>
                  </a:txBody>
                  <a:tcPr>
                    <a:lnT w="28575" cap="flat" cmpd="sng" algn="ctr">
                      <a:solidFill>
                        <a:scrgbClr r="0" g="0" b="0"/>
                      </a:solidFill>
                      <a:prstDash val="solid"/>
                      <a:round/>
                      <a:headEnd type="none" w="med" len="med"/>
                      <a:tailEnd type="none" w="med" len="med"/>
                    </a:lnT>
                  </a:tcPr>
                </a:tc>
                <a:tc>
                  <a:txBody>
                    <a:bodyPr/>
                    <a:lstStyle/>
                    <a:p>
                      <a:pPr algn="ctr"/>
                      <a:r>
                        <a:rPr lang="en-US" dirty="0" smtClean="0"/>
                        <a:t>Environment</a:t>
                      </a:r>
                    </a:p>
                  </a:txBody>
                  <a:tcPr>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tcPr>
                </a:tc>
              </a:tr>
              <a:tr h="427486">
                <a:tc>
                  <a:txBody>
                    <a:bodyPr/>
                    <a:lstStyle/>
                    <a:p>
                      <a:pPr algn="ctr"/>
                      <a:r>
                        <a:rPr lang="en-US" dirty="0" smtClean="0"/>
                        <a:t>1</a:t>
                      </a:r>
                      <a:endParaRPr lang="en-US" dirty="0"/>
                    </a:p>
                  </a:txBody>
                  <a:tcPr>
                    <a:lnL w="28575" cap="flat" cmpd="sng" algn="ctr">
                      <a:solidFill>
                        <a:scrgbClr r="0" g="0" b="0"/>
                      </a:solidFill>
                      <a:prstDash val="solid"/>
                      <a:round/>
                      <a:headEnd type="none" w="med" len="med"/>
                      <a:tailEnd type="none" w="med" len="med"/>
                    </a:lnL>
                  </a:tcPr>
                </a:tc>
                <a:tc>
                  <a:txBody>
                    <a:bodyPr/>
                    <a:lstStyle/>
                    <a:p>
                      <a:pPr algn="ctr"/>
                      <a:endParaRPr lang="en-US" dirty="0"/>
                    </a:p>
                  </a:txBody>
                  <a:tcPr/>
                </a:tc>
                <a:tc>
                  <a:txBody>
                    <a:bodyPr/>
                    <a:lstStyle/>
                    <a:p>
                      <a:pPr algn="ctr"/>
                      <a:endParaRPr lang="en-US" dirty="0"/>
                    </a:p>
                  </a:txBody>
                  <a:tcPr/>
                </a:tc>
                <a:tc>
                  <a:txBody>
                    <a:bodyPr/>
                    <a:lstStyle/>
                    <a:p>
                      <a:pPr algn="ctr"/>
                      <a:endParaRPr lang="en-US"/>
                    </a:p>
                  </a:txBody>
                  <a:tcPr>
                    <a:lnR w="28575" cap="flat" cmpd="sng" algn="ctr">
                      <a:solidFill>
                        <a:scrgbClr r="0" g="0" b="0"/>
                      </a:solidFill>
                      <a:prstDash val="solid"/>
                      <a:round/>
                      <a:headEnd type="none" w="med" len="med"/>
                      <a:tailEnd type="none" w="med" len="med"/>
                    </a:lnR>
                  </a:tcPr>
                </a:tc>
              </a:tr>
              <a:tr h="427486">
                <a:tc>
                  <a:txBody>
                    <a:bodyPr/>
                    <a:lstStyle/>
                    <a:p>
                      <a:pPr algn="ctr"/>
                      <a:r>
                        <a:rPr lang="en-US" dirty="0" smtClean="0"/>
                        <a:t>2</a:t>
                      </a:r>
                      <a:endParaRPr lang="en-US" dirty="0"/>
                    </a:p>
                  </a:txBody>
                  <a:tcPr>
                    <a:lnL w="28575" cap="flat" cmpd="sng" algn="ctr">
                      <a:solidFill>
                        <a:scrgbClr r="0" g="0" b="0"/>
                      </a:solidFill>
                      <a:prstDash val="solid"/>
                      <a:round/>
                      <a:headEnd type="none" w="med" len="med"/>
                      <a:tailEnd type="none" w="med" len="med"/>
                    </a:lnL>
                  </a:tcPr>
                </a:tc>
                <a:tc>
                  <a:txBody>
                    <a:bodyPr/>
                    <a:lstStyle/>
                    <a:p>
                      <a:pPr algn="ctr"/>
                      <a:endParaRPr lang="en-US"/>
                    </a:p>
                  </a:txBody>
                  <a:tcPr/>
                </a:tc>
                <a:tc>
                  <a:txBody>
                    <a:bodyPr/>
                    <a:lstStyle/>
                    <a:p>
                      <a:pPr algn="ctr"/>
                      <a:endParaRPr lang="en-US"/>
                    </a:p>
                  </a:txBody>
                  <a:tcPr/>
                </a:tc>
                <a:tc>
                  <a:txBody>
                    <a:bodyPr/>
                    <a:lstStyle/>
                    <a:p>
                      <a:pPr algn="ctr"/>
                      <a:endParaRPr lang="en-US"/>
                    </a:p>
                  </a:txBody>
                  <a:tcPr>
                    <a:lnR w="28575" cap="flat" cmpd="sng" algn="ctr">
                      <a:solidFill>
                        <a:scrgbClr r="0" g="0" b="0"/>
                      </a:solidFill>
                      <a:prstDash val="solid"/>
                      <a:round/>
                      <a:headEnd type="none" w="med" len="med"/>
                      <a:tailEnd type="none" w="med" len="med"/>
                    </a:lnR>
                  </a:tcPr>
                </a:tc>
              </a:tr>
              <a:tr h="427486">
                <a:tc>
                  <a:txBody>
                    <a:bodyPr/>
                    <a:lstStyle/>
                    <a:p>
                      <a:pPr algn="ctr"/>
                      <a:r>
                        <a:rPr lang="en-US" dirty="0" smtClean="0"/>
                        <a:t>3</a:t>
                      </a:r>
                      <a:endParaRPr lang="en-US" dirty="0"/>
                    </a:p>
                  </a:txBody>
                  <a:tcPr>
                    <a:lnL w="28575" cap="flat" cmpd="sng" algn="ctr">
                      <a:solidFill>
                        <a:scrgbClr r="0" g="0" b="0"/>
                      </a:solidFill>
                      <a:prstDash val="solid"/>
                      <a:round/>
                      <a:headEnd type="none" w="med" len="med"/>
                      <a:tailEnd type="none" w="med" len="med"/>
                    </a:lnL>
                  </a:tcPr>
                </a:tc>
                <a:tc>
                  <a:txBody>
                    <a:bodyPr/>
                    <a:lstStyle/>
                    <a:p>
                      <a:pPr algn="ctr"/>
                      <a:endParaRPr lang="en-US" dirty="0"/>
                    </a:p>
                  </a:txBody>
                  <a:tcPr/>
                </a:tc>
                <a:tc>
                  <a:txBody>
                    <a:bodyPr/>
                    <a:lstStyle/>
                    <a:p>
                      <a:pPr algn="ctr"/>
                      <a:endParaRPr lang="en-US"/>
                    </a:p>
                  </a:txBody>
                  <a:tcPr/>
                </a:tc>
                <a:tc>
                  <a:txBody>
                    <a:bodyPr/>
                    <a:lstStyle/>
                    <a:p>
                      <a:pPr algn="ctr"/>
                      <a:endParaRPr lang="en-US"/>
                    </a:p>
                  </a:txBody>
                  <a:tcPr>
                    <a:lnR w="28575" cap="flat" cmpd="sng" algn="ctr">
                      <a:solidFill>
                        <a:scrgbClr r="0" g="0" b="0"/>
                      </a:solidFill>
                      <a:prstDash val="solid"/>
                      <a:round/>
                      <a:headEnd type="none" w="med" len="med"/>
                      <a:tailEnd type="none" w="med" len="med"/>
                    </a:lnR>
                  </a:tcPr>
                </a:tc>
              </a:tr>
              <a:tr h="427486">
                <a:tc>
                  <a:txBody>
                    <a:bodyPr/>
                    <a:lstStyle/>
                    <a:p>
                      <a:pPr algn="ctr"/>
                      <a:r>
                        <a:rPr lang="en-US" dirty="0" smtClean="0"/>
                        <a:t>4</a:t>
                      </a:r>
                      <a:endParaRPr lang="en-US" dirty="0"/>
                    </a:p>
                  </a:txBody>
                  <a:tcPr>
                    <a:lnL w="28575" cap="flat" cmpd="sng" algn="ctr">
                      <a:solidFill>
                        <a:scrgbClr r="0" g="0" b="0"/>
                      </a:solidFill>
                      <a:prstDash val="solid"/>
                      <a:round/>
                      <a:headEnd type="none" w="med" len="med"/>
                      <a:tailEnd type="none" w="med" len="med"/>
                    </a:lnL>
                  </a:tcPr>
                </a:tc>
                <a:tc>
                  <a:txBody>
                    <a:bodyPr/>
                    <a:lstStyle/>
                    <a:p>
                      <a:pPr algn="ctr"/>
                      <a:endParaRPr lang="en-US" dirty="0"/>
                    </a:p>
                  </a:txBody>
                  <a:tcPr/>
                </a:tc>
                <a:tc>
                  <a:txBody>
                    <a:bodyPr/>
                    <a:lstStyle/>
                    <a:p>
                      <a:pPr algn="ctr"/>
                      <a:endParaRPr lang="en-US" dirty="0"/>
                    </a:p>
                  </a:txBody>
                  <a:tcPr/>
                </a:tc>
                <a:tc>
                  <a:txBody>
                    <a:bodyPr/>
                    <a:lstStyle/>
                    <a:p>
                      <a:pPr algn="ctr"/>
                      <a:endParaRPr lang="en-US"/>
                    </a:p>
                  </a:txBody>
                  <a:tcPr>
                    <a:lnR w="28575" cap="flat" cmpd="sng" algn="ctr">
                      <a:solidFill>
                        <a:scrgbClr r="0" g="0" b="0"/>
                      </a:solidFill>
                      <a:prstDash val="solid"/>
                      <a:round/>
                      <a:headEnd type="none" w="med" len="med"/>
                      <a:tailEnd type="none" w="med" len="med"/>
                    </a:lnR>
                  </a:tcPr>
                </a:tc>
              </a:tr>
              <a:tr h="427486">
                <a:tc>
                  <a:txBody>
                    <a:bodyPr/>
                    <a:lstStyle/>
                    <a:p>
                      <a:pPr algn="ctr"/>
                      <a:r>
                        <a:rPr lang="en-US" dirty="0" smtClean="0"/>
                        <a:t>5</a:t>
                      </a:r>
                      <a:endParaRPr lang="en-US" dirty="0"/>
                    </a:p>
                  </a:txBody>
                  <a:tcPr>
                    <a:lnL w="28575" cap="flat" cmpd="sng" algn="ctr">
                      <a:solidFill>
                        <a:scrgbClr r="0" g="0" b="0"/>
                      </a:solidFill>
                      <a:prstDash val="solid"/>
                      <a:round/>
                      <a:headEnd type="none" w="med" len="med"/>
                      <a:tailEnd type="none" w="med" len="med"/>
                    </a:lnL>
                    <a:lnB w="28575" cap="flat" cmpd="sng" algn="ctr">
                      <a:solidFill>
                        <a:scrgbClr r="0" g="0" b="0"/>
                      </a:solidFill>
                      <a:prstDash val="solid"/>
                      <a:round/>
                      <a:headEnd type="none" w="med" len="med"/>
                      <a:tailEnd type="none" w="med" len="med"/>
                    </a:lnB>
                  </a:tcPr>
                </a:tc>
                <a:tc>
                  <a:txBody>
                    <a:bodyPr/>
                    <a:lstStyle/>
                    <a:p>
                      <a:pPr algn="ctr"/>
                      <a:endParaRPr lang="en-US"/>
                    </a:p>
                  </a:txBody>
                  <a:tcPr>
                    <a:lnB w="28575" cap="flat" cmpd="sng" algn="ctr">
                      <a:solidFill>
                        <a:scrgbClr r="0" g="0" b="0"/>
                      </a:solidFill>
                      <a:prstDash val="solid"/>
                      <a:round/>
                      <a:headEnd type="none" w="med" len="med"/>
                      <a:tailEnd type="none" w="med" len="med"/>
                    </a:lnB>
                  </a:tcPr>
                </a:tc>
                <a:tc>
                  <a:txBody>
                    <a:bodyPr/>
                    <a:lstStyle/>
                    <a:p>
                      <a:pPr algn="ctr"/>
                      <a:endParaRPr lang="en-US" dirty="0"/>
                    </a:p>
                  </a:txBody>
                  <a:tcPr>
                    <a:lnB w="28575" cap="flat" cmpd="sng" algn="ctr">
                      <a:solidFill>
                        <a:scrgbClr r="0" g="0" b="0"/>
                      </a:solidFill>
                      <a:prstDash val="solid"/>
                      <a:round/>
                      <a:headEnd type="none" w="med" len="med"/>
                      <a:tailEnd type="none" w="med" len="med"/>
                    </a:lnB>
                  </a:tcPr>
                </a:tc>
                <a:tc>
                  <a:txBody>
                    <a:bodyPr/>
                    <a:lstStyle/>
                    <a:p>
                      <a:pPr algn="ctr"/>
                      <a:endParaRPr lang="en-US" dirty="0"/>
                    </a:p>
                  </a:txBody>
                  <a:tcPr>
                    <a:lnR w="28575" cap="flat" cmpd="sng" algn="ctr">
                      <a:solidFill>
                        <a:scrgbClr r="0" g="0" b="0"/>
                      </a:solidFill>
                      <a:prstDash val="solid"/>
                      <a:round/>
                      <a:headEnd type="none" w="med" len="med"/>
                      <a:tailEnd type="none" w="med" len="med"/>
                    </a:lnR>
                    <a:lnB w="28575" cap="flat" cmpd="sng" algn="ctr">
                      <a:solidFill>
                        <a:scrgbClr r="0" g="0" b="0"/>
                      </a:solidFill>
                      <a:prstDash val="solid"/>
                      <a:round/>
                      <a:headEnd type="none" w="med" len="med"/>
                      <a:tailEnd type="none" w="med" len="med"/>
                    </a:lnB>
                  </a:tcPr>
                </a:tc>
              </a:tr>
            </a:tbl>
          </a:graphicData>
        </a:graphic>
      </p:graphicFrame>
      <p:sp>
        <p:nvSpPr>
          <p:cNvPr id="5" name="TextBox 4"/>
          <p:cNvSpPr txBox="1"/>
          <p:nvPr/>
        </p:nvSpPr>
        <p:spPr>
          <a:xfrm>
            <a:off x="155223" y="172155"/>
            <a:ext cx="5951744" cy="523220"/>
          </a:xfrm>
          <a:prstGeom prst="rect">
            <a:avLst/>
          </a:prstGeom>
          <a:noFill/>
        </p:spPr>
        <p:txBody>
          <a:bodyPr wrap="none" rtlCol="0">
            <a:spAutoFit/>
          </a:bodyPr>
          <a:lstStyle/>
          <a:p>
            <a:r>
              <a:rPr lang="en-US" sz="2800" dirty="0" smtClean="0"/>
              <a:t>Stratigraphic Column Interpretation</a:t>
            </a:r>
            <a:endParaRPr lang="en-US" sz="2800" dirty="0"/>
          </a:p>
        </p:txBody>
      </p:sp>
      <p:sp>
        <p:nvSpPr>
          <p:cNvPr id="2" name="TextBox 1"/>
          <p:cNvSpPr txBox="1"/>
          <p:nvPr/>
        </p:nvSpPr>
        <p:spPr>
          <a:xfrm>
            <a:off x="319853" y="4626002"/>
            <a:ext cx="6030148" cy="2308324"/>
          </a:xfrm>
          <a:prstGeom prst="rect">
            <a:avLst/>
          </a:prstGeom>
          <a:noFill/>
        </p:spPr>
        <p:txBody>
          <a:bodyPr wrap="square" rtlCol="0">
            <a:spAutoFit/>
          </a:bodyPr>
          <a:lstStyle/>
          <a:p>
            <a:r>
              <a:rPr lang="en-US" dirty="0" smtClean="0"/>
              <a:t>Energy – low, medium, high</a:t>
            </a:r>
          </a:p>
          <a:p>
            <a:endParaRPr lang="en-US" dirty="0"/>
          </a:p>
          <a:p>
            <a:r>
              <a:rPr lang="en-US" dirty="0" smtClean="0"/>
              <a:t>Transport Time - very </a:t>
            </a:r>
            <a:r>
              <a:rPr lang="en-US" dirty="0"/>
              <a:t>long, long, short, very </a:t>
            </a:r>
            <a:r>
              <a:rPr lang="en-US" dirty="0" smtClean="0"/>
              <a:t>short</a:t>
            </a:r>
          </a:p>
          <a:p>
            <a:endParaRPr lang="en-US" dirty="0" smtClean="0"/>
          </a:p>
          <a:p>
            <a:r>
              <a:rPr lang="en-US" dirty="0" smtClean="0"/>
              <a:t>Environment - River</a:t>
            </a:r>
            <a:r>
              <a:rPr lang="en-US" dirty="0"/>
              <a:t>, Beach, Deep ocean, Shallow </a:t>
            </a:r>
            <a:r>
              <a:rPr lang="en-US" dirty="0" smtClean="0"/>
              <a:t>ocean</a:t>
            </a:r>
            <a:endParaRPr lang="en-US" dirty="0"/>
          </a:p>
          <a:p>
            <a:endParaRPr lang="en-US" dirty="0"/>
          </a:p>
          <a:p>
            <a:endParaRPr lang="en-US" dirty="0"/>
          </a:p>
          <a:p>
            <a:endParaRPr lang="en-US" dirty="0"/>
          </a:p>
        </p:txBody>
      </p:sp>
    </p:spTree>
    <p:extLst>
      <p:ext uri="{BB962C8B-B14F-4D97-AF65-F5344CB8AC3E}">
        <p14:creationId xmlns:p14="http://schemas.microsoft.com/office/powerpoint/2010/main" val="3392787053"/>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956250" y="4140681"/>
            <a:ext cx="5321300" cy="1003300"/>
          </a:xfrm>
          <a:prstGeom prst="rect">
            <a:avLst/>
          </a:prstGeom>
        </p:spPr>
      </p:pic>
      <p:sp>
        <p:nvSpPr>
          <p:cNvPr id="5" name="Right Arrow 4"/>
          <p:cNvSpPr/>
          <p:nvPr/>
        </p:nvSpPr>
        <p:spPr>
          <a:xfrm>
            <a:off x="3052214" y="4413494"/>
            <a:ext cx="893703" cy="40451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ight Arrow 5"/>
          <p:cNvSpPr/>
          <p:nvPr/>
        </p:nvSpPr>
        <p:spPr>
          <a:xfrm>
            <a:off x="5198985" y="4413494"/>
            <a:ext cx="893703" cy="40451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357353" y="5147959"/>
            <a:ext cx="1385941" cy="646331"/>
          </a:xfrm>
          <a:prstGeom prst="rect">
            <a:avLst/>
          </a:prstGeom>
          <a:noFill/>
        </p:spPr>
        <p:txBody>
          <a:bodyPr wrap="none" rtlCol="0">
            <a:spAutoFit/>
          </a:bodyPr>
          <a:lstStyle/>
          <a:p>
            <a:r>
              <a:rPr lang="en-US" dirty="0" smtClean="0"/>
              <a:t>Just broken</a:t>
            </a:r>
          </a:p>
          <a:p>
            <a:r>
              <a:rPr lang="en-US" dirty="0" smtClean="0"/>
              <a:t>(Landslide) </a:t>
            </a:r>
            <a:endParaRPr lang="en-US" dirty="0"/>
          </a:p>
        </p:txBody>
      </p:sp>
      <p:sp>
        <p:nvSpPr>
          <p:cNvPr id="8" name="TextBox 7"/>
          <p:cNvSpPr txBox="1"/>
          <p:nvPr/>
        </p:nvSpPr>
        <p:spPr>
          <a:xfrm>
            <a:off x="6028680" y="5008021"/>
            <a:ext cx="2199450" cy="923330"/>
          </a:xfrm>
          <a:prstGeom prst="rect">
            <a:avLst/>
          </a:prstGeom>
          <a:noFill/>
        </p:spPr>
        <p:txBody>
          <a:bodyPr wrap="square" rtlCol="0">
            <a:spAutoFit/>
          </a:bodyPr>
          <a:lstStyle/>
          <a:p>
            <a:r>
              <a:rPr lang="en-US" dirty="0" smtClean="0"/>
              <a:t>Moved and eroded for a long time</a:t>
            </a:r>
          </a:p>
          <a:p>
            <a:r>
              <a:rPr lang="en-US" dirty="0" smtClean="0"/>
              <a:t>(River, Beach)</a:t>
            </a:r>
          </a:p>
        </p:txBody>
      </p:sp>
      <p:sp>
        <p:nvSpPr>
          <p:cNvPr id="9" name="TextBox 8"/>
          <p:cNvSpPr txBox="1"/>
          <p:nvPr/>
        </p:nvSpPr>
        <p:spPr>
          <a:xfrm>
            <a:off x="1877638" y="3669448"/>
            <a:ext cx="5414764" cy="461665"/>
          </a:xfrm>
          <a:prstGeom prst="rect">
            <a:avLst/>
          </a:prstGeom>
          <a:noFill/>
        </p:spPr>
        <p:txBody>
          <a:bodyPr wrap="none" rtlCol="0">
            <a:spAutoFit/>
          </a:bodyPr>
          <a:lstStyle/>
          <a:p>
            <a:r>
              <a:rPr lang="en-US" sz="2400" dirty="0" smtClean="0"/>
              <a:t>Rounding &amp; Transport Time - Lollipops</a:t>
            </a:r>
            <a:endParaRPr lang="en-US" sz="2400" dirty="0"/>
          </a:p>
        </p:txBody>
      </p:sp>
      <p:sp>
        <p:nvSpPr>
          <p:cNvPr id="10" name="Rectangle 9"/>
          <p:cNvSpPr/>
          <p:nvPr/>
        </p:nvSpPr>
        <p:spPr>
          <a:xfrm>
            <a:off x="1263278" y="3669448"/>
            <a:ext cx="6878343" cy="2288477"/>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2029178" y="245400"/>
            <a:ext cx="4960763" cy="461665"/>
          </a:xfrm>
          <a:prstGeom prst="rect">
            <a:avLst/>
          </a:prstGeom>
          <a:noFill/>
        </p:spPr>
        <p:txBody>
          <a:bodyPr wrap="none" rtlCol="0">
            <a:spAutoFit/>
          </a:bodyPr>
          <a:lstStyle/>
          <a:p>
            <a:r>
              <a:rPr lang="en-US" sz="2400" dirty="0" smtClean="0"/>
              <a:t>Grain Size &amp; Energy – Water Tables</a:t>
            </a:r>
            <a:endParaRPr lang="en-US" sz="2400" dirty="0"/>
          </a:p>
        </p:txBody>
      </p:sp>
      <p:pic>
        <p:nvPicPr>
          <p:cNvPr id="19" name="Picture 18"/>
          <p:cNvPicPr>
            <a:picLocks noChangeAspect="1"/>
          </p:cNvPicPr>
          <p:nvPr/>
        </p:nvPicPr>
        <p:blipFill>
          <a:blip r:embed="rId4"/>
          <a:stretch>
            <a:fillRect/>
          </a:stretch>
        </p:blipFill>
        <p:spPr>
          <a:xfrm>
            <a:off x="2198620" y="903108"/>
            <a:ext cx="1156170" cy="1610755"/>
          </a:xfrm>
          <a:prstGeom prst="rect">
            <a:avLst/>
          </a:prstGeom>
        </p:spPr>
      </p:pic>
      <p:sp>
        <p:nvSpPr>
          <p:cNvPr id="20" name="Freeform 19"/>
          <p:cNvSpPr/>
          <p:nvPr/>
        </p:nvSpPr>
        <p:spPr>
          <a:xfrm>
            <a:off x="691060" y="1339454"/>
            <a:ext cx="1144435" cy="950989"/>
          </a:xfrm>
          <a:custGeom>
            <a:avLst/>
            <a:gdLst>
              <a:gd name="connsiteX0" fmla="*/ 452990 w 1144435"/>
              <a:gd name="connsiteY0" fmla="*/ 15990 h 950989"/>
              <a:gd name="connsiteX1" fmla="*/ 236619 w 1144435"/>
              <a:gd name="connsiteY1" fmla="*/ 6583 h 950989"/>
              <a:gd name="connsiteX2" fmla="*/ 95508 w 1144435"/>
              <a:gd name="connsiteY2" fmla="*/ 91249 h 950989"/>
              <a:gd name="connsiteX3" fmla="*/ 20249 w 1144435"/>
              <a:gd name="connsiteY3" fmla="*/ 204138 h 950989"/>
              <a:gd name="connsiteX4" fmla="*/ 1434 w 1144435"/>
              <a:gd name="connsiteY4" fmla="*/ 392286 h 950989"/>
              <a:gd name="connsiteX5" fmla="*/ 10842 w 1144435"/>
              <a:gd name="connsiteY5" fmla="*/ 618064 h 950989"/>
              <a:gd name="connsiteX6" fmla="*/ 86101 w 1144435"/>
              <a:gd name="connsiteY6" fmla="*/ 759175 h 950989"/>
              <a:gd name="connsiteX7" fmla="*/ 246027 w 1144435"/>
              <a:gd name="connsiteY7" fmla="*/ 947324 h 950989"/>
              <a:gd name="connsiteX8" fmla="*/ 321286 w 1144435"/>
              <a:gd name="connsiteY8" fmla="*/ 881472 h 950989"/>
              <a:gd name="connsiteX9" fmla="*/ 518842 w 1144435"/>
              <a:gd name="connsiteY9" fmla="*/ 853249 h 950989"/>
              <a:gd name="connsiteX10" fmla="*/ 678768 w 1144435"/>
              <a:gd name="connsiteY10" fmla="*/ 928509 h 950989"/>
              <a:gd name="connsiteX11" fmla="*/ 819879 w 1144435"/>
              <a:gd name="connsiteY11" fmla="*/ 881472 h 950989"/>
              <a:gd name="connsiteX12" fmla="*/ 960990 w 1144435"/>
              <a:gd name="connsiteY12" fmla="*/ 853249 h 950989"/>
              <a:gd name="connsiteX13" fmla="*/ 1130323 w 1144435"/>
              <a:gd name="connsiteY13" fmla="*/ 730953 h 950989"/>
              <a:gd name="connsiteX14" fmla="*/ 1120916 w 1144435"/>
              <a:gd name="connsiteY14" fmla="*/ 561620 h 950989"/>
              <a:gd name="connsiteX15" fmla="*/ 1008027 w 1144435"/>
              <a:gd name="connsiteY15" fmla="*/ 392286 h 950989"/>
              <a:gd name="connsiteX16" fmla="*/ 998619 w 1144435"/>
              <a:gd name="connsiteY16" fmla="*/ 222953 h 950989"/>
              <a:gd name="connsiteX17" fmla="*/ 960990 w 1144435"/>
              <a:gd name="connsiteY17" fmla="*/ 72435 h 950989"/>
              <a:gd name="connsiteX18" fmla="*/ 857508 w 1144435"/>
              <a:gd name="connsiteY18" fmla="*/ 6583 h 950989"/>
              <a:gd name="connsiteX19" fmla="*/ 716397 w 1144435"/>
              <a:gd name="connsiteY19" fmla="*/ 6583 h 950989"/>
              <a:gd name="connsiteX20" fmla="*/ 631730 w 1144435"/>
              <a:gd name="connsiteY20" fmla="*/ 44212 h 950989"/>
              <a:gd name="connsiteX21" fmla="*/ 452990 w 1144435"/>
              <a:gd name="connsiteY21" fmla="*/ 15990 h 950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4435" h="950989">
                <a:moveTo>
                  <a:pt x="452990" y="15990"/>
                </a:moveTo>
                <a:cubicBezTo>
                  <a:pt x="387138" y="9718"/>
                  <a:pt x="296199" y="-5960"/>
                  <a:pt x="236619" y="6583"/>
                </a:cubicBezTo>
                <a:cubicBezTo>
                  <a:pt x="177039" y="19126"/>
                  <a:pt x="131570" y="58323"/>
                  <a:pt x="95508" y="91249"/>
                </a:cubicBezTo>
                <a:cubicBezTo>
                  <a:pt x="59446" y="124175"/>
                  <a:pt x="35928" y="153965"/>
                  <a:pt x="20249" y="204138"/>
                </a:cubicBezTo>
                <a:cubicBezTo>
                  <a:pt x="4570" y="254311"/>
                  <a:pt x="3002" y="323298"/>
                  <a:pt x="1434" y="392286"/>
                </a:cubicBezTo>
                <a:cubicBezTo>
                  <a:pt x="-134" y="461274"/>
                  <a:pt x="-3269" y="556916"/>
                  <a:pt x="10842" y="618064"/>
                </a:cubicBezTo>
                <a:cubicBezTo>
                  <a:pt x="24953" y="679212"/>
                  <a:pt x="46903" y="704298"/>
                  <a:pt x="86101" y="759175"/>
                </a:cubicBezTo>
                <a:cubicBezTo>
                  <a:pt x="125298" y="814052"/>
                  <a:pt x="206829" y="926941"/>
                  <a:pt x="246027" y="947324"/>
                </a:cubicBezTo>
                <a:cubicBezTo>
                  <a:pt x="285224" y="967707"/>
                  <a:pt x="275817" y="897151"/>
                  <a:pt x="321286" y="881472"/>
                </a:cubicBezTo>
                <a:cubicBezTo>
                  <a:pt x="366755" y="865793"/>
                  <a:pt x="459262" y="845410"/>
                  <a:pt x="518842" y="853249"/>
                </a:cubicBezTo>
                <a:cubicBezTo>
                  <a:pt x="578422" y="861089"/>
                  <a:pt x="628595" y="923805"/>
                  <a:pt x="678768" y="928509"/>
                </a:cubicBezTo>
                <a:cubicBezTo>
                  <a:pt x="728941" y="933213"/>
                  <a:pt x="772842" y="894015"/>
                  <a:pt x="819879" y="881472"/>
                </a:cubicBezTo>
                <a:cubicBezTo>
                  <a:pt x="866916" y="868929"/>
                  <a:pt x="909249" y="878336"/>
                  <a:pt x="960990" y="853249"/>
                </a:cubicBezTo>
                <a:cubicBezTo>
                  <a:pt x="1012731" y="828163"/>
                  <a:pt x="1103669" y="779558"/>
                  <a:pt x="1130323" y="730953"/>
                </a:cubicBezTo>
                <a:cubicBezTo>
                  <a:pt x="1156977" y="682348"/>
                  <a:pt x="1141299" y="618064"/>
                  <a:pt x="1120916" y="561620"/>
                </a:cubicBezTo>
                <a:cubicBezTo>
                  <a:pt x="1100533" y="505176"/>
                  <a:pt x="1028410" y="448730"/>
                  <a:pt x="1008027" y="392286"/>
                </a:cubicBezTo>
                <a:cubicBezTo>
                  <a:pt x="987644" y="335842"/>
                  <a:pt x="1006458" y="276261"/>
                  <a:pt x="998619" y="222953"/>
                </a:cubicBezTo>
                <a:cubicBezTo>
                  <a:pt x="990780" y="169645"/>
                  <a:pt x="984508" y="108497"/>
                  <a:pt x="960990" y="72435"/>
                </a:cubicBezTo>
                <a:cubicBezTo>
                  <a:pt x="937472" y="36373"/>
                  <a:pt x="898274" y="17558"/>
                  <a:pt x="857508" y="6583"/>
                </a:cubicBezTo>
                <a:cubicBezTo>
                  <a:pt x="816743" y="-4392"/>
                  <a:pt x="754027" y="311"/>
                  <a:pt x="716397" y="6583"/>
                </a:cubicBezTo>
                <a:cubicBezTo>
                  <a:pt x="678767" y="12855"/>
                  <a:pt x="677199" y="42644"/>
                  <a:pt x="631730" y="44212"/>
                </a:cubicBezTo>
                <a:cubicBezTo>
                  <a:pt x="586261" y="45780"/>
                  <a:pt x="518842" y="22262"/>
                  <a:pt x="452990" y="15990"/>
                </a:cubicBezTo>
                <a:close/>
              </a:path>
            </a:pathLst>
          </a:custGeom>
          <a:solidFill>
            <a:schemeClr val="bg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p:cNvSpPr txBox="1"/>
          <p:nvPr/>
        </p:nvSpPr>
        <p:spPr>
          <a:xfrm>
            <a:off x="131698" y="579942"/>
            <a:ext cx="2090386" cy="646331"/>
          </a:xfrm>
          <a:prstGeom prst="rect">
            <a:avLst/>
          </a:prstGeom>
          <a:noFill/>
        </p:spPr>
        <p:txBody>
          <a:bodyPr wrap="none" rtlCol="0">
            <a:spAutoFit/>
          </a:bodyPr>
          <a:lstStyle/>
          <a:p>
            <a:pPr algn="ctr"/>
            <a:r>
              <a:rPr lang="en-US" dirty="0" smtClean="0"/>
              <a:t>Large </a:t>
            </a:r>
          </a:p>
          <a:p>
            <a:pPr algn="ctr"/>
            <a:r>
              <a:rPr lang="en-US" dirty="0" smtClean="0"/>
              <a:t>(pebbles, cobbles)</a:t>
            </a:r>
            <a:endParaRPr lang="en-US" dirty="0"/>
          </a:p>
        </p:txBody>
      </p:sp>
      <p:sp>
        <p:nvSpPr>
          <p:cNvPr id="22" name="TextBox 21"/>
          <p:cNvSpPr txBox="1"/>
          <p:nvPr/>
        </p:nvSpPr>
        <p:spPr>
          <a:xfrm>
            <a:off x="392211" y="2336691"/>
            <a:ext cx="1979140" cy="646331"/>
          </a:xfrm>
          <a:prstGeom prst="rect">
            <a:avLst/>
          </a:prstGeom>
          <a:noFill/>
        </p:spPr>
        <p:txBody>
          <a:bodyPr wrap="none" rtlCol="0">
            <a:spAutoFit/>
          </a:bodyPr>
          <a:lstStyle/>
          <a:p>
            <a:pPr algn="ctr"/>
            <a:r>
              <a:rPr lang="en-US" dirty="0" smtClean="0"/>
              <a:t>High Energy</a:t>
            </a:r>
          </a:p>
          <a:p>
            <a:pPr algn="ctr"/>
            <a:r>
              <a:rPr lang="en-US" dirty="0" smtClean="0"/>
              <a:t>(River, Landslide)</a:t>
            </a:r>
            <a:endParaRPr lang="en-US" dirty="0"/>
          </a:p>
        </p:txBody>
      </p:sp>
      <p:sp>
        <p:nvSpPr>
          <p:cNvPr id="23" name="Freeform 22"/>
          <p:cNvSpPr/>
          <p:nvPr/>
        </p:nvSpPr>
        <p:spPr>
          <a:xfrm>
            <a:off x="3872101" y="1542811"/>
            <a:ext cx="230832" cy="191814"/>
          </a:xfrm>
          <a:custGeom>
            <a:avLst/>
            <a:gdLst>
              <a:gd name="connsiteX0" fmla="*/ 452990 w 1144435"/>
              <a:gd name="connsiteY0" fmla="*/ 15990 h 950989"/>
              <a:gd name="connsiteX1" fmla="*/ 236619 w 1144435"/>
              <a:gd name="connsiteY1" fmla="*/ 6583 h 950989"/>
              <a:gd name="connsiteX2" fmla="*/ 95508 w 1144435"/>
              <a:gd name="connsiteY2" fmla="*/ 91249 h 950989"/>
              <a:gd name="connsiteX3" fmla="*/ 20249 w 1144435"/>
              <a:gd name="connsiteY3" fmla="*/ 204138 h 950989"/>
              <a:gd name="connsiteX4" fmla="*/ 1434 w 1144435"/>
              <a:gd name="connsiteY4" fmla="*/ 392286 h 950989"/>
              <a:gd name="connsiteX5" fmla="*/ 10842 w 1144435"/>
              <a:gd name="connsiteY5" fmla="*/ 618064 h 950989"/>
              <a:gd name="connsiteX6" fmla="*/ 86101 w 1144435"/>
              <a:gd name="connsiteY6" fmla="*/ 759175 h 950989"/>
              <a:gd name="connsiteX7" fmla="*/ 246027 w 1144435"/>
              <a:gd name="connsiteY7" fmla="*/ 947324 h 950989"/>
              <a:gd name="connsiteX8" fmla="*/ 321286 w 1144435"/>
              <a:gd name="connsiteY8" fmla="*/ 881472 h 950989"/>
              <a:gd name="connsiteX9" fmla="*/ 518842 w 1144435"/>
              <a:gd name="connsiteY9" fmla="*/ 853249 h 950989"/>
              <a:gd name="connsiteX10" fmla="*/ 678768 w 1144435"/>
              <a:gd name="connsiteY10" fmla="*/ 928509 h 950989"/>
              <a:gd name="connsiteX11" fmla="*/ 819879 w 1144435"/>
              <a:gd name="connsiteY11" fmla="*/ 881472 h 950989"/>
              <a:gd name="connsiteX12" fmla="*/ 960990 w 1144435"/>
              <a:gd name="connsiteY12" fmla="*/ 853249 h 950989"/>
              <a:gd name="connsiteX13" fmla="*/ 1130323 w 1144435"/>
              <a:gd name="connsiteY13" fmla="*/ 730953 h 950989"/>
              <a:gd name="connsiteX14" fmla="*/ 1120916 w 1144435"/>
              <a:gd name="connsiteY14" fmla="*/ 561620 h 950989"/>
              <a:gd name="connsiteX15" fmla="*/ 1008027 w 1144435"/>
              <a:gd name="connsiteY15" fmla="*/ 392286 h 950989"/>
              <a:gd name="connsiteX16" fmla="*/ 998619 w 1144435"/>
              <a:gd name="connsiteY16" fmla="*/ 222953 h 950989"/>
              <a:gd name="connsiteX17" fmla="*/ 960990 w 1144435"/>
              <a:gd name="connsiteY17" fmla="*/ 72435 h 950989"/>
              <a:gd name="connsiteX18" fmla="*/ 857508 w 1144435"/>
              <a:gd name="connsiteY18" fmla="*/ 6583 h 950989"/>
              <a:gd name="connsiteX19" fmla="*/ 716397 w 1144435"/>
              <a:gd name="connsiteY19" fmla="*/ 6583 h 950989"/>
              <a:gd name="connsiteX20" fmla="*/ 631730 w 1144435"/>
              <a:gd name="connsiteY20" fmla="*/ 44212 h 950989"/>
              <a:gd name="connsiteX21" fmla="*/ 452990 w 1144435"/>
              <a:gd name="connsiteY21" fmla="*/ 15990 h 950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4435" h="950989">
                <a:moveTo>
                  <a:pt x="452990" y="15990"/>
                </a:moveTo>
                <a:cubicBezTo>
                  <a:pt x="387138" y="9718"/>
                  <a:pt x="296199" y="-5960"/>
                  <a:pt x="236619" y="6583"/>
                </a:cubicBezTo>
                <a:cubicBezTo>
                  <a:pt x="177039" y="19126"/>
                  <a:pt x="131570" y="58323"/>
                  <a:pt x="95508" y="91249"/>
                </a:cubicBezTo>
                <a:cubicBezTo>
                  <a:pt x="59446" y="124175"/>
                  <a:pt x="35928" y="153965"/>
                  <a:pt x="20249" y="204138"/>
                </a:cubicBezTo>
                <a:cubicBezTo>
                  <a:pt x="4570" y="254311"/>
                  <a:pt x="3002" y="323298"/>
                  <a:pt x="1434" y="392286"/>
                </a:cubicBezTo>
                <a:cubicBezTo>
                  <a:pt x="-134" y="461274"/>
                  <a:pt x="-3269" y="556916"/>
                  <a:pt x="10842" y="618064"/>
                </a:cubicBezTo>
                <a:cubicBezTo>
                  <a:pt x="24953" y="679212"/>
                  <a:pt x="46903" y="704298"/>
                  <a:pt x="86101" y="759175"/>
                </a:cubicBezTo>
                <a:cubicBezTo>
                  <a:pt x="125298" y="814052"/>
                  <a:pt x="206829" y="926941"/>
                  <a:pt x="246027" y="947324"/>
                </a:cubicBezTo>
                <a:cubicBezTo>
                  <a:pt x="285224" y="967707"/>
                  <a:pt x="275817" y="897151"/>
                  <a:pt x="321286" y="881472"/>
                </a:cubicBezTo>
                <a:cubicBezTo>
                  <a:pt x="366755" y="865793"/>
                  <a:pt x="459262" y="845410"/>
                  <a:pt x="518842" y="853249"/>
                </a:cubicBezTo>
                <a:cubicBezTo>
                  <a:pt x="578422" y="861089"/>
                  <a:pt x="628595" y="923805"/>
                  <a:pt x="678768" y="928509"/>
                </a:cubicBezTo>
                <a:cubicBezTo>
                  <a:pt x="728941" y="933213"/>
                  <a:pt x="772842" y="894015"/>
                  <a:pt x="819879" y="881472"/>
                </a:cubicBezTo>
                <a:cubicBezTo>
                  <a:pt x="866916" y="868929"/>
                  <a:pt x="909249" y="878336"/>
                  <a:pt x="960990" y="853249"/>
                </a:cubicBezTo>
                <a:cubicBezTo>
                  <a:pt x="1012731" y="828163"/>
                  <a:pt x="1103669" y="779558"/>
                  <a:pt x="1130323" y="730953"/>
                </a:cubicBezTo>
                <a:cubicBezTo>
                  <a:pt x="1156977" y="682348"/>
                  <a:pt x="1141299" y="618064"/>
                  <a:pt x="1120916" y="561620"/>
                </a:cubicBezTo>
                <a:cubicBezTo>
                  <a:pt x="1100533" y="505176"/>
                  <a:pt x="1028410" y="448730"/>
                  <a:pt x="1008027" y="392286"/>
                </a:cubicBezTo>
                <a:cubicBezTo>
                  <a:pt x="987644" y="335842"/>
                  <a:pt x="1006458" y="276261"/>
                  <a:pt x="998619" y="222953"/>
                </a:cubicBezTo>
                <a:cubicBezTo>
                  <a:pt x="990780" y="169645"/>
                  <a:pt x="984508" y="108497"/>
                  <a:pt x="960990" y="72435"/>
                </a:cubicBezTo>
                <a:cubicBezTo>
                  <a:pt x="937472" y="36373"/>
                  <a:pt x="898274" y="17558"/>
                  <a:pt x="857508" y="6583"/>
                </a:cubicBezTo>
                <a:cubicBezTo>
                  <a:pt x="816743" y="-4392"/>
                  <a:pt x="754027" y="311"/>
                  <a:pt x="716397" y="6583"/>
                </a:cubicBezTo>
                <a:cubicBezTo>
                  <a:pt x="678767" y="12855"/>
                  <a:pt x="677199" y="42644"/>
                  <a:pt x="631730" y="44212"/>
                </a:cubicBezTo>
                <a:cubicBezTo>
                  <a:pt x="586261" y="45780"/>
                  <a:pt x="518842" y="22262"/>
                  <a:pt x="452990" y="15990"/>
                </a:cubicBezTo>
                <a:close/>
              </a:path>
            </a:pathLst>
          </a:custGeom>
          <a:solidFill>
            <a:schemeClr val="bg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Freeform 23"/>
          <p:cNvSpPr/>
          <p:nvPr/>
        </p:nvSpPr>
        <p:spPr>
          <a:xfrm>
            <a:off x="7194545" y="1627477"/>
            <a:ext cx="142092" cy="73183"/>
          </a:xfrm>
          <a:custGeom>
            <a:avLst/>
            <a:gdLst>
              <a:gd name="connsiteX0" fmla="*/ 452990 w 1144435"/>
              <a:gd name="connsiteY0" fmla="*/ 15990 h 950989"/>
              <a:gd name="connsiteX1" fmla="*/ 236619 w 1144435"/>
              <a:gd name="connsiteY1" fmla="*/ 6583 h 950989"/>
              <a:gd name="connsiteX2" fmla="*/ 95508 w 1144435"/>
              <a:gd name="connsiteY2" fmla="*/ 91249 h 950989"/>
              <a:gd name="connsiteX3" fmla="*/ 20249 w 1144435"/>
              <a:gd name="connsiteY3" fmla="*/ 204138 h 950989"/>
              <a:gd name="connsiteX4" fmla="*/ 1434 w 1144435"/>
              <a:gd name="connsiteY4" fmla="*/ 392286 h 950989"/>
              <a:gd name="connsiteX5" fmla="*/ 10842 w 1144435"/>
              <a:gd name="connsiteY5" fmla="*/ 618064 h 950989"/>
              <a:gd name="connsiteX6" fmla="*/ 86101 w 1144435"/>
              <a:gd name="connsiteY6" fmla="*/ 759175 h 950989"/>
              <a:gd name="connsiteX7" fmla="*/ 246027 w 1144435"/>
              <a:gd name="connsiteY7" fmla="*/ 947324 h 950989"/>
              <a:gd name="connsiteX8" fmla="*/ 321286 w 1144435"/>
              <a:gd name="connsiteY8" fmla="*/ 881472 h 950989"/>
              <a:gd name="connsiteX9" fmla="*/ 518842 w 1144435"/>
              <a:gd name="connsiteY9" fmla="*/ 853249 h 950989"/>
              <a:gd name="connsiteX10" fmla="*/ 678768 w 1144435"/>
              <a:gd name="connsiteY10" fmla="*/ 928509 h 950989"/>
              <a:gd name="connsiteX11" fmla="*/ 819879 w 1144435"/>
              <a:gd name="connsiteY11" fmla="*/ 881472 h 950989"/>
              <a:gd name="connsiteX12" fmla="*/ 960990 w 1144435"/>
              <a:gd name="connsiteY12" fmla="*/ 853249 h 950989"/>
              <a:gd name="connsiteX13" fmla="*/ 1130323 w 1144435"/>
              <a:gd name="connsiteY13" fmla="*/ 730953 h 950989"/>
              <a:gd name="connsiteX14" fmla="*/ 1120916 w 1144435"/>
              <a:gd name="connsiteY14" fmla="*/ 561620 h 950989"/>
              <a:gd name="connsiteX15" fmla="*/ 1008027 w 1144435"/>
              <a:gd name="connsiteY15" fmla="*/ 392286 h 950989"/>
              <a:gd name="connsiteX16" fmla="*/ 998619 w 1144435"/>
              <a:gd name="connsiteY16" fmla="*/ 222953 h 950989"/>
              <a:gd name="connsiteX17" fmla="*/ 960990 w 1144435"/>
              <a:gd name="connsiteY17" fmla="*/ 72435 h 950989"/>
              <a:gd name="connsiteX18" fmla="*/ 857508 w 1144435"/>
              <a:gd name="connsiteY18" fmla="*/ 6583 h 950989"/>
              <a:gd name="connsiteX19" fmla="*/ 716397 w 1144435"/>
              <a:gd name="connsiteY19" fmla="*/ 6583 h 950989"/>
              <a:gd name="connsiteX20" fmla="*/ 631730 w 1144435"/>
              <a:gd name="connsiteY20" fmla="*/ 44212 h 950989"/>
              <a:gd name="connsiteX21" fmla="*/ 452990 w 1144435"/>
              <a:gd name="connsiteY21" fmla="*/ 15990 h 950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4435" h="950989">
                <a:moveTo>
                  <a:pt x="452990" y="15990"/>
                </a:moveTo>
                <a:cubicBezTo>
                  <a:pt x="387138" y="9718"/>
                  <a:pt x="296199" y="-5960"/>
                  <a:pt x="236619" y="6583"/>
                </a:cubicBezTo>
                <a:cubicBezTo>
                  <a:pt x="177039" y="19126"/>
                  <a:pt x="131570" y="58323"/>
                  <a:pt x="95508" y="91249"/>
                </a:cubicBezTo>
                <a:cubicBezTo>
                  <a:pt x="59446" y="124175"/>
                  <a:pt x="35928" y="153965"/>
                  <a:pt x="20249" y="204138"/>
                </a:cubicBezTo>
                <a:cubicBezTo>
                  <a:pt x="4570" y="254311"/>
                  <a:pt x="3002" y="323298"/>
                  <a:pt x="1434" y="392286"/>
                </a:cubicBezTo>
                <a:cubicBezTo>
                  <a:pt x="-134" y="461274"/>
                  <a:pt x="-3269" y="556916"/>
                  <a:pt x="10842" y="618064"/>
                </a:cubicBezTo>
                <a:cubicBezTo>
                  <a:pt x="24953" y="679212"/>
                  <a:pt x="46903" y="704298"/>
                  <a:pt x="86101" y="759175"/>
                </a:cubicBezTo>
                <a:cubicBezTo>
                  <a:pt x="125298" y="814052"/>
                  <a:pt x="206829" y="926941"/>
                  <a:pt x="246027" y="947324"/>
                </a:cubicBezTo>
                <a:cubicBezTo>
                  <a:pt x="285224" y="967707"/>
                  <a:pt x="275817" y="897151"/>
                  <a:pt x="321286" y="881472"/>
                </a:cubicBezTo>
                <a:cubicBezTo>
                  <a:pt x="366755" y="865793"/>
                  <a:pt x="459262" y="845410"/>
                  <a:pt x="518842" y="853249"/>
                </a:cubicBezTo>
                <a:cubicBezTo>
                  <a:pt x="578422" y="861089"/>
                  <a:pt x="628595" y="923805"/>
                  <a:pt x="678768" y="928509"/>
                </a:cubicBezTo>
                <a:cubicBezTo>
                  <a:pt x="728941" y="933213"/>
                  <a:pt x="772842" y="894015"/>
                  <a:pt x="819879" y="881472"/>
                </a:cubicBezTo>
                <a:cubicBezTo>
                  <a:pt x="866916" y="868929"/>
                  <a:pt x="909249" y="878336"/>
                  <a:pt x="960990" y="853249"/>
                </a:cubicBezTo>
                <a:cubicBezTo>
                  <a:pt x="1012731" y="828163"/>
                  <a:pt x="1103669" y="779558"/>
                  <a:pt x="1130323" y="730953"/>
                </a:cubicBezTo>
                <a:cubicBezTo>
                  <a:pt x="1156977" y="682348"/>
                  <a:pt x="1141299" y="618064"/>
                  <a:pt x="1120916" y="561620"/>
                </a:cubicBezTo>
                <a:cubicBezTo>
                  <a:pt x="1100533" y="505176"/>
                  <a:pt x="1028410" y="448730"/>
                  <a:pt x="1008027" y="392286"/>
                </a:cubicBezTo>
                <a:cubicBezTo>
                  <a:pt x="987644" y="335842"/>
                  <a:pt x="1006458" y="276261"/>
                  <a:pt x="998619" y="222953"/>
                </a:cubicBezTo>
                <a:cubicBezTo>
                  <a:pt x="990780" y="169645"/>
                  <a:pt x="984508" y="108497"/>
                  <a:pt x="960990" y="72435"/>
                </a:cubicBezTo>
                <a:cubicBezTo>
                  <a:pt x="937472" y="36373"/>
                  <a:pt x="898274" y="17558"/>
                  <a:pt x="857508" y="6583"/>
                </a:cubicBezTo>
                <a:cubicBezTo>
                  <a:pt x="816743" y="-4392"/>
                  <a:pt x="754027" y="311"/>
                  <a:pt x="716397" y="6583"/>
                </a:cubicBezTo>
                <a:cubicBezTo>
                  <a:pt x="678767" y="12855"/>
                  <a:pt x="677199" y="42644"/>
                  <a:pt x="631730" y="44212"/>
                </a:cubicBezTo>
                <a:cubicBezTo>
                  <a:pt x="586261" y="45780"/>
                  <a:pt x="518842" y="22262"/>
                  <a:pt x="452990" y="15990"/>
                </a:cubicBezTo>
                <a:close/>
              </a:path>
            </a:pathLst>
          </a:custGeom>
          <a:solidFill>
            <a:schemeClr val="bg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26" name="Picture 25"/>
          <p:cNvPicPr>
            <a:picLocks noChangeAspect="1"/>
          </p:cNvPicPr>
          <p:nvPr/>
        </p:nvPicPr>
        <p:blipFill>
          <a:blip r:embed="rId5"/>
          <a:stretch>
            <a:fillRect/>
          </a:stretch>
        </p:blipFill>
        <p:spPr>
          <a:xfrm>
            <a:off x="7409248" y="1251656"/>
            <a:ext cx="1491056" cy="912437"/>
          </a:xfrm>
          <a:prstGeom prst="rect">
            <a:avLst/>
          </a:prstGeom>
        </p:spPr>
      </p:pic>
      <p:sp>
        <p:nvSpPr>
          <p:cNvPr id="27" name="TextBox 26"/>
          <p:cNvSpPr txBox="1"/>
          <p:nvPr/>
        </p:nvSpPr>
        <p:spPr>
          <a:xfrm>
            <a:off x="6878108" y="778847"/>
            <a:ext cx="2022196" cy="369332"/>
          </a:xfrm>
          <a:prstGeom prst="rect">
            <a:avLst/>
          </a:prstGeom>
          <a:noFill/>
        </p:spPr>
        <p:txBody>
          <a:bodyPr wrap="none" rtlCol="0">
            <a:spAutoFit/>
          </a:bodyPr>
          <a:lstStyle/>
          <a:p>
            <a:r>
              <a:rPr lang="en-US" dirty="0" smtClean="0"/>
              <a:t>Small (slit &amp; clay)</a:t>
            </a:r>
            <a:endParaRPr lang="en-US" dirty="0"/>
          </a:p>
        </p:txBody>
      </p:sp>
      <p:sp>
        <p:nvSpPr>
          <p:cNvPr id="28" name="TextBox 27"/>
          <p:cNvSpPr txBox="1"/>
          <p:nvPr/>
        </p:nvSpPr>
        <p:spPr>
          <a:xfrm>
            <a:off x="4176675" y="809894"/>
            <a:ext cx="1694995" cy="369332"/>
          </a:xfrm>
          <a:prstGeom prst="rect">
            <a:avLst/>
          </a:prstGeom>
          <a:noFill/>
        </p:spPr>
        <p:txBody>
          <a:bodyPr wrap="none" rtlCol="0">
            <a:spAutoFit/>
          </a:bodyPr>
          <a:lstStyle/>
          <a:p>
            <a:r>
              <a:rPr lang="en-US" dirty="0" smtClean="0"/>
              <a:t>Medium (sand)</a:t>
            </a:r>
            <a:endParaRPr lang="en-US" dirty="0"/>
          </a:p>
        </p:txBody>
      </p:sp>
      <p:sp>
        <p:nvSpPr>
          <p:cNvPr id="29" name="TextBox 28"/>
          <p:cNvSpPr txBox="1"/>
          <p:nvPr/>
        </p:nvSpPr>
        <p:spPr>
          <a:xfrm>
            <a:off x="3709866" y="2316437"/>
            <a:ext cx="2848932" cy="646331"/>
          </a:xfrm>
          <a:prstGeom prst="rect">
            <a:avLst/>
          </a:prstGeom>
          <a:noFill/>
        </p:spPr>
        <p:txBody>
          <a:bodyPr wrap="none" rtlCol="0">
            <a:spAutoFit/>
          </a:bodyPr>
          <a:lstStyle/>
          <a:p>
            <a:pPr algn="ctr"/>
            <a:r>
              <a:rPr lang="en-US" dirty="0" smtClean="0"/>
              <a:t>Medium Energy</a:t>
            </a:r>
          </a:p>
          <a:p>
            <a:pPr algn="ctr"/>
            <a:r>
              <a:rPr lang="en-US" dirty="0" smtClean="0"/>
              <a:t>(Beaches, Shallow Ocean)</a:t>
            </a:r>
            <a:endParaRPr lang="en-US" dirty="0"/>
          </a:p>
        </p:txBody>
      </p:sp>
      <p:sp>
        <p:nvSpPr>
          <p:cNvPr id="30" name="TextBox 29"/>
          <p:cNvSpPr txBox="1"/>
          <p:nvPr/>
        </p:nvSpPr>
        <p:spPr>
          <a:xfrm>
            <a:off x="6723078" y="2286781"/>
            <a:ext cx="2397411" cy="646331"/>
          </a:xfrm>
          <a:prstGeom prst="rect">
            <a:avLst/>
          </a:prstGeom>
          <a:noFill/>
        </p:spPr>
        <p:txBody>
          <a:bodyPr wrap="none" rtlCol="0">
            <a:spAutoFit/>
          </a:bodyPr>
          <a:lstStyle/>
          <a:p>
            <a:pPr algn="ctr"/>
            <a:r>
              <a:rPr lang="en-US" dirty="0" smtClean="0"/>
              <a:t>Low Energy</a:t>
            </a:r>
          </a:p>
          <a:p>
            <a:pPr algn="ctr"/>
            <a:r>
              <a:rPr lang="en-US" dirty="0" smtClean="0"/>
              <a:t>(Deep ocean, Lakes) </a:t>
            </a:r>
            <a:endParaRPr lang="en-US" dirty="0"/>
          </a:p>
        </p:txBody>
      </p:sp>
      <p:pic>
        <p:nvPicPr>
          <p:cNvPr id="2" name="Picture 1"/>
          <p:cNvPicPr>
            <a:picLocks noChangeAspect="1"/>
          </p:cNvPicPr>
          <p:nvPr/>
        </p:nvPicPr>
        <p:blipFill>
          <a:blip r:embed="rId6"/>
          <a:stretch>
            <a:fillRect/>
          </a:stretch>
        </p:blipFill>
        <p:spPr>
          <a:xfrm>
            <a:off x="4248746" y="1165072"/>
            <a:ext cx="1612450" cy="1153602"/>
          </a:xfrm>
          <a:prstGeom prst="rect">
            <a:avLst/>
          </a:prstGeom>
        </p:spPr>
      </p:pic>
      <p:sp>
        <p:nvSpPr>
          <p:cNvPr id="3" name="Rectangle 2"/>
          <p:cNvSpPr/>
          <p:nvPr/>
        </p:nvSpPr>
        <p:spPr>
          <a:xfrm>
            <a:off x="131698" y="245400"/>
            <a:ext cx="8901030" cy="2896665"/>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1585993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620455145"/>
              </p:ext>
            </p:extLst>
          </p:nvPr>
        </p:nvGraphicFramePr>
        <p:xfrm>
          <a:off x="169332" y="1015999"/>
          <a:ext cx="8748892" cy="2875281"/>
        </p:xfrm>
        <a:graphic>
          <a:graphicData uri="http://schemas.openxmlformats.org/drawingml/2006/table">
            <a:tbl>
              <a:tblPr firstRow="1" bandRow="1">
                <a:tableStyleId>{5C22544A-7EE6-4342-B048-85BDC9FD1C3A}</a:tableStyleId>
              </a:tblPr>
              <a:tblGrid>
                <a:gridCol w="1241779"/>
                <a:gridCol w="2497667"/>
                <a:gridCol w="2638778"/>
                <a:gridCol w="2370668"/>
              </a:tblGrid>
              <a:tr h="737851">
                <a:tc>
                  <a:txBody>
                    <a:bodyPr/>
                    <a:lstStyle/>
                    <a:p>
                      <a:pPr algn="ctr"/>
                      <a:r>
                        <a:rPr lang="en-US" dirty="0" smtClean="0"/>
                        <a:t>Layer ID</a:t>
                      </a:r>
                      <a:endParaRPr lang="en-US" dirty="0"/>
                    </a:p>
                  </a:txBody>
                  <a:tcPr>
                    <a:lnL w="28575" cap="flat" cmpd="sng" algn="ctr">
                      <a:solidFill>
                        <a:scrgbClr r="0" g="0" b="0"/>
                      </a:solidFill>
                      <a:prstDash val="solid"/>
                      <a:round/>
                      <a:headEnd type="none" w="med" len="med"/>
                      <a:tailEnd type="none" w="med" len="med"/>
                    </a:lnL>
                    <a:lnT w="28575" cap="flat" cmpd="sng" algn="ctr">
                      <a:solidFill>
                        <a:scrgbClr r="0" g="0" b="0"/>
                      </a:solidFill>
                      <a:prstDash val="solid"/>
                      <a:round/>
                      <a:headEnd type="none" w="med" len="med"/>
                      <a:tailEnd type="none" w="med" len="med"/>
                    </a:lnT>
                  </a:tcPr>
                </a:tc>
                <a:tc>
                  <a:txBody>
                    <a:bodyPr/>
                    <a:lstStyle/>
                    <a:p>
                      <a:pPr algn="ctr"/>
                      <a:r>
                        <a:rPr lang="en-US" dirty="0" smtClean="0"/>
                        <a:t>Energy</a:t>
                      </a:r>
                    </a:p>
                  </a:txBody>
                  <a:tcPr>
                    <a:lnT w="28575" cap="flat" cmpd="sng" algn="ctr">
                      <a:solidFill>
                        <a:scrgbClr r="0" g="0" b="0"/>
                      </a:solidFill>
                      <a:prstDash val="solid"/>
                      <a:round/>
                      <a:headEnd type="none" w="med" len="med"/>
                      <a:tailEnd type="none" w="med" len="med"/>
                    </a:lnT>
                  </a:tcPr>
                </a:tc>
                <a:tc>
                  <a:txBody>
                    <a:bodyPr/>
                    <a:lstStyle/>
                    <a:p>
                      <a:pPr algn="ctr"/>
                      <a:r>
                        <a:rPr lang="en-US" dirty="0" smtClean="0"/>
                        <a:t>Transport Time</a:t>
                      </a:r>
                    </a:p>
                  </a:txBody>
                  <a:tcPr>
                    <a:lnT w="28575" cap="flat" cmpd="sng" algn="ctr">
                      <a:solidFill>
                        <a:scrgbClr r="0" g="0" b="0"/>
                      </a:solidFill>
                      <a:prstDash val="solid"/>
                      <a:round/>
                      <a:headEnd type="none" w="med" len="med"/>
                      <a:tailEnd type="none" w="med" len="med"/>
                    </a:lnT>
                  </a:tcPr>
                </a:tc>
                <a:tc>
                  <a:txBody>
                    <a:bodyPr/>
                    <a:lstStyle/>
                    <a:p>
                      <a:pPr algn="ctr"/>
                      <a:r>
                        <a:rPr lang="en-US" dirty="0" smtClean="0"/>
                        <a:t>Environment</a:t>
                      </a:r>
                    </a:p>
                  </a:txBody>
                  <a:tcPr>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tcPr>
                </a:tc>
              </a:tr>
              <a:tr h="427486">
                <a:tc>
                  <a:txBody>
                    <a:bodyPr/>
                    <a:lstStyle/>
                    <a:p>
                      <a:pPr algn="ctr"/>
                      <a:r>
                        <a:rPr lang="en-US" dirty="0" smtClean="0"/>
                        <a:t>1</a:t>
                      </a:r>
                      <a:endParaRPr lang="en-US" dirty="0"/>
                    </a:p>
                  </a:txBody>
                  <a:tcPr>
                    <a:lnL w="28575" cap="flat" cmpd="sng" algn="ctr">
                      <a:solidFill>
                        <a:scrgbClr r="0" g="0" b="0"/>
                      </a:solidFill>
                      <a:prstDash val="solid"/>
                      <a:round/>
                      <a:headEnd type="none" w="med" len="med"/>
                      <a:tailEnd type="none" w="med" len="med"/>
                    </a:lnL>
                  </a:tcPr>
                </a:tc>
                <a:tc>
                  <a:txBody>
                    <a:bodyPr/>
                    <a:lstStyle/>
                    <a:p>
                      <a:pPr algn="ctr"/>
                      <a:r>
                        <a:rPr lang="en-US" dirty="0" smtClean="0"/>
                        <a:t>Low</a:t>
                      </a:r>
                      <a:endParaRPr lang="en-US" dirty="0"/>
                    </a:p>
                  </a:txBody>
                  <a:tcPr/>
                </a:tc>
                <a:tc>
                  <a:txBody>
                    <a:bodyPr/>
                    <a:lstStyle/>
                    <a:p>
                      <a:pPr algn="ctr"/>
                      <a:r>
                        <a:rPr lang="en-US" dirty="0" smtClean="0"/>
                        <a:t>?</a:t>
                      </a:r>
                      <a:endParaRPr lang="en-US" dirty="0"/>
                    </a:p>
                  </a:txBody>
                  <a:tcPr/>
                </a:tc>
                <a:tc>
                  <a:txBody>
                    <a:bodyPr/>
                    <a:lstStyle/>
                    <a:p>
                      <a:pPr algn="ctr"/>
                      <a:endParaRPr lang="en-US"/>
                    </a:p>
                  </a:txBody>
                  <a:tcPr>
                    <a:lnR w="28575" cap="flat" cmpd="sng" algn="ctr">
                      <a:solidFill>
                        <a:scrgbClr r="0" g="0" b="0"/>
                      </a:solidFill>
                      <a:prstDash val="solid"/>
                      <a:round/>
                      <a:headEnd type="none" w="med" len="med"/>
                      <a:tailEnd type="none" w="med" len="med"/>
                    </a:lnR>
                  </a:tcPr>
                </a:tc>
              </a:tr>
              <a:tr h="427486">
                <a:tc>
                  <a:txBody>
                    <a:bodyPr/>
                    <a:lstStyle/>
                    <a:p>
                      <a:pPr algn="ctr"/>
                      <a:r>
                        <a:rPr lang="en-US" dirty="0" smtClean="0"/>
                        <a:t>2</a:t>
                      </a:r>
                      <a:endParaRPr lang="en-US" dirty="0"/>
                    </a:p>
                  </a:txBody>
                  <a:tcPr>
                    <a:lnL w="28575" cap="flat" cmpd="sng" algn="ctr">
                      <a:solidFill>
                        <a:scrgbClr r="0" g="0" b="0"/>
                      </a:solidFill>
                      <a:prstDash val="solid"/>
                      <a:round/>
                      <a:headEnd type="none" w="med" len="med"/>
                      <a:tailEnd type="none" w="med" len="med"/>
                    </a:lnL>
                  </a:tcPr>
                </a:tc>
                <a:tc>
                  <a:txBody>
                    <a:bodyPr/>
                    <a:lstStyle/>
                    <a:p>
                      <a:pPr algn="ctr"/>
                      <a:endParaRPr lang="en-US"/>
                    </a:p>
                  </a:txBody>
                  <a:tcPr/>
                </a:tc>
                <a:tc>
                  <a:txBody>
                    <a:bodyPr/>
                    <a:lstStyle/>
                    <a:p>
                      <a:pPr algn="ctr"/>
                      <a:endParaRPr lang="en-US"/>
                    </a:p>
                  </a:txBody>
                  <a:tcPr/>
                </a:tc>
                <a:tc>
                  <a:txBody>
                    <a:bodyPr/>
                    <a:lstStyle/>
                    <a:p>
                      <a:pPr algn="ctr"/>
                      <a:endParaRPr lang="en-US"/>
                    </a:p>
                  </a:txBody>
                  <a:tcPr>
                    <a:lnR w="28575" cap="flat" cmpd="sng" algn="ctr">
                      <a:solidFill>
                        <a:scrgbClr r="0" g="0" b="0"/>
                      </a:solidFill>
                      <a:prstDash val="solid"/>
                      <a:round/>
                      <a:headEnd type="none" w="med" len="med"/>
                      <a:tailEnd type="none" w="med" len="med"/>
                    </a:lnR>
                  </a:tcPr>
                </a:tc>
              </a:tr>
              <a:tr h="427486">
                <a:tc>
                  <a:txBody>
                    <a:bodyPr/>
                    <a:lstStyle/>
                    <a:p>
                      <a:pPr algn="ctr"/>
                      <a:r>
                        <a:rPr lang="en-US" dirty="0" smtClean="0"/>
                        <a:t>3</a:t>
                      </a:r>
                      <a:endParaRPr lang="en-US" dirty="0"/>
                    </a:p>
                  </a:txBody>
                  <a:tcPr>
                    <a:lnL w="28575" cap="flat" cmpd="sng" algn="ctr">
                      <a:solidFill>
                        <a:scrgbClr r="0" g="0" b="0"/>
                      </a:solidFill>
                      <a:prstDash val="solid"/>
                      <a:round/>
                      <a:headEnd type="none" w="med" len="med"/>
                      <a:tailEnd type="none" w="med" len="med"/>
                    </a:lnL>
                  </a:tcPr>
                </a:tc>
                <a:tc>
                  <a:txBody>
                    <a:bodyPr/>
                    <a:lstStyle/>
                    <a:p>
                      <a:pPr algn="ctr"/>
                      <a:endParaRPr lang="en-US" dirty="0"/>
                    </a:p>
                  </a:txBody>
                  <a:tcPr/>
                </a:tc>
                <a:tc>
                  <a:txBody>
                    <a:bodyPr/>
                    <a:lstStyle/>
                    <a:p>
                      <a:pPr algn="ctr"/>
                      <a:endParaRPr lang="en-US"/>
                    </a:p>
                  </a:txBody>
                  <a:tcPr/>
                </a:tc>
                <a:tc>
                  <a:txBody>
                    <a:bodyPr/>
                    <a:lstStyle/>
                    <a:p>
                      <a:pPr algn="ctr"/>
                      <a:endParaRPr lang="en-US"/>
                    </a:p>
                  </a:txBody>
                  <a:tcPr>
                    <a:lnR w="28575" cap="flat" cmpd="sng" algn="ctr">
                      <a:solidFill>
                        <a:scrgbClr r="0" g="0" b="0"/>
                      </a:solidFill>
                      <a:prstDash val="solid"/>
                      <a:round/>
                      <a:headEnd type="none" w="med" len="med"/>
                      <a:tailEnd type="none" w="med" len="med"/>
                    </a:lnR>
                  </a:tcPr>
                </a:tc>
              </a:tr>
              <a:tr h="427486">
                <a:tc>
                  <a:txBody>
                    <a:bodyPr/>
                    <a:lstStyle/>
                    <a:p>
                      <a:pPr algn="ctr"/>
                      <a:r>
                        <a:rPr lang="en-US" dirty="0" smtClean="0"/>
                        <a:t>4</a:t>
                      </a:r>
                      <a:endParaRPr lang="en-US" dirty="0"/>
                    </a:p>
                  </a:txBody>
                  <a:tcPr>
                    <a:lnL w="28575" cap="flat" cmpd="sng" algn="ctr">
                      <a:solidFill>
                        <a:scrgbClr r="0" g="0" b="0"/>
                      </a:solidFill>
                      <a:prstDash val="solid"/>
                      <a:round/>
                      <a:headEnd type="none" w="med" len="med"/>
                      <a:tailEnd type="none" w="med" len="med"/>
                    </a:lnL>
                  </a:tcPr>
                </a:tc>
                <a:tc>
                  <a:txBody>
                    <a:bodyPr/>
                    <a:lstStyle/>
                    <a:p>
                      <a:pPr algn="ctr"/>
                      <a:endParaRPr lang="en-US" dirty="0"/>
                    </a:p>
                  </a:txBody>
                  <a:tcPr/>
                </a:tc>
                <a:tc>
                  <a:txBody>
                    <a:bodyPr/>
                    <a:lstStyle/>
                    <a:p>
                      <a:pPr algn="ctr"/>
                      <a:endParaRPr lang="en-US" dirty="0"/>
                    </a:p>
                  </a:txBody>
                  <a:tcPr/>
                </a:tc>
                <a:tc>
                  <a:txBody>
                    <a:bodyPr/>
                    <a:lstStyle/>
                    <a:p>
                      <a:pPr algn="ctr"/>
                      <a:endParaRPr lang="en-US"/>
                    </a:p>
                  </a:txBody>
                  <a:tcPr>
                    <a:lnR w="28575" cap="flat" cmpd="sng" algn="ctr">
                      <a:solidFill>
                        <a:scrgbClr r="0" g="0" b="0"/>
                      </a:solidFill>
                      <a:prstDash val="solid"/>
                      <a:round/>
                      <a:headEnd type="none" w="med" len="med"/>
                      <a:tailEnd type="none" w="med" len="med"/>
                    </a:lnR>
                  </a:tcPr>
                </a:tc>
              </a:tr>
              <a:tr h="427486">
                <a:tc>
                  <a:txBody>
                    <a:bodyPr/>
                    <a:lstStyle/>
                    <a:p>
                      <a:pPr algn="ctr"/>
                      <a:r>
                        <a:rPr lang="en-US" dirty="0" smtClean="0"/>
                        <a:t>5</a:t>
                      </a:r>
                      <a:endParaRPr lang="en-US" dirty="0"/>
                    </a:p>
                  </a:txBody>
                  <a:tcPr>
                    <a:lnL w="28575" cap="flat" cmpd="sng" algn="ctr">
                      <a:solidFill>
                        <a:scrgbClr r="0" g="0" b="0"/>
                      </a:solidFill>
                      <a:prstDash val="solid"/>
                      <a:round/>
                      <a:headEnd type="none" w="med" len="med"/>
                      <a:tailEnd type="none" w="med" len="med"/>
                    </a:lnL>
                    <a:lnB w="28575" cap="flat" cmpd="sng" algn="ctr">
                      <a:solidFill>
                        <a:scrgbClr r="0" g="0" b="0"/>
                      </a:solidFill>
                      <a:prstDash val="solid"/>
                      <a:round/>
                      <a:headEnd type="none" w="med" len="med"/>
                      <a:tailEnd type="none" w="med" len="med"/>
                    </a:lnB>
                  </a:tcPr>
                </a:tc>
                <a:tc>
                  <a:txBody>
                    <a:bodyPr/>
                    <a:lstStyle/>
                    <a:p>
                      <a:pPr algn="ctr"/>
                      <a:endParaRPr lang="en-US"/>
                    </a:p>
                  </a:txBody>
                  <a:tcPr>
                    <a:lnB w="28575" cap="flat" cmpd="sng" algn="ctr">
                      <a:solidFill>
                        <a:scrgbClr r="0" g="0" b="0"/>
                      </a:solidFill>
                      <a:prstDash val="solid"/>
                      <a:round/>
                      <a:headEnd type="none" w="med" len="med"/>
                      <a:tailEnd type="none" w="med" len="med"/>
                    </a:lnB>
                  </a:tcPr>
                </a:tc>
                <a:tc>
                  <a:txBody>
                    <a:bodyPr/>
                    <a:lstStyle/>
                    <a:p>
                      <a:pPr algn="ctr"/>
                      <a:endParaRPr lang="en-US" dirty="0"/>
                    </a:p>
                  </a:txBody>
                  <a:tcPr>
                    <a:lnB w="28575" cap="flat" cmpd="sng" algn="ctr">
                      <a:solidFill>
                        <a:scrgbClr r="0" g="0" b="0"/>
                      </a:solidFill>
                      <a:prstDash val="solid"/>
                      <a:round/>
                      <a:headEnd type="none" w="med" len="med"/>
                      <a:tailEnd type="none" w="med" len="med"/>
                    </a:lnB>
                  </a:tcPr>
                </a:tc>
                <a:tc>
                  <a:txBody>
                    <a:bodyPr/>
                    <a:lstStyle/>
                    <a:p>
                      <a:pPr algn="ctr"/>
                      <a:endParaRPr lang="en-US" dirty="0"/>
                    </a:p>
                  </a:txBody>
                  <a:tcPr>
                    <a:lnR w="28575" cap="flat" cmpd="sng" algn="ctr">
                      <a:solidFill>
                        <a:scrgbClr r="0" g="0" b="0"/>
                      </a:solidFill>
                      <a:prstDash val="solid"/>
                      <a:round/>
                      <a:headEnd type="none" w="med" len="med"/>
                      <a:tailEnd type="none" w="med" len="med"/>
                    </a:lnR>
                    <a:lnB w="28575" cap="flat" cmpd="sng" algn="ctr">
                      <a:solidFill>
                        <a:scrgbClr r="0" g="0" b="0"/>
                      </a:solidFill>
                      <a:prstDash val="solid"/>
                      <a:round/>
                      <a:headEnd type="none" w="med" len="med"/>
                      <a:tailEnd type="none" w="med" len="med"/>
                    </a:lnB>
                  </a:tcPr>
                </a:tc>
              </a:tr>
            </a:tbl>
          </a:graphicData>
        </a:graphic>
      </p:graphicFrame>
      <p:sp>
        <p:nvSpPr>
          <p:cNvPr id="5" name="TextBox 4"/>
          <p:cNvSpPr txBox="1"/>
          <p:nvPr/>
        </p:nvSpPr>
        <p:spPr>
          <a:xfrm>
            <a:off x="155223" y="172155"/>
            <a:ext cx="5951744" cy="523220"/>
          </a:xfrm>
          <a:prstGeom prst="rect">
            <a:avLst/>
          </a:prstGeom>
          <a:noFill/>
        </p:spPr>
        <p:txBody>
          <a:bodyPr wrap="none" rtlCol="0">
            <a:spAutoFit/>
          </a:bodyPr>
          <a:lstStyle/>
          <a:p>
            <a:r>
              <a:rPr lang="en-US" sz="2800" dirty="0" smtClean="0"/>
              <a:t>Stratigraphic Column Interpretation</a:t>
            </a:r>
            <a:endParaRPr lang="en-US" sz="2800" dirty="0"/>
          </a:p>
        </p:txBody>
      </p:sp>
      <p:sp>
        <p:nvSpPr>
          <p:cNvPr id="2" name="TextBox 1"/>
          <p:cNvSpPr txBox="1"/>
          <p:nvPr/>
        </p:nvSpPr>
        <p:spPr>
          <a:xfrm>
            <a:off x="319853" y="4626002"/>
            <a:ext cx="6030148" cy="2308324"/>
          </a:xfrm>
          <a:prstGeom prst="rect">
            <a:avLst/>
          </a:prstGeom>
          <a:noFill/>
        </p:spPr>
        <p:txBody>
          <a:bodyPr wrap="square" rtlCol="0">
            <a:spAutoFit/>
          </a:bodyPr>
          <a:lstStyle/>
          <a:p>
            <a:r>
              <a:rPr lang="en-US" dirty="0" smtClean="0"/>
              <a:t>Energy – low, medium, high</a:t>
            </a:r>
          </a:p>
          <a:p>
            <a:endParaRPr lang="en-US" dirty="0"/>
          </a:p>
          <a:p>
            <a:r>
              <a:rPr lang="en-US" dirty="0" smtClean="0"/>
              <a:t>Transport Time - very </a:t>
            </a:r>
            <a:r>
              <a:rPr lang="en-US" dirty="0"/>
              <a:t>long, long, short, very </a:t>
            </a:r>
            <a:r>
              <a:rPr lang="en-US" dirty="0" smtClean="0"/>
              <a:t>short</a:t>
            </a:r>
          </a:p>
          <a:p>
            <a:endParaRPr lang="en-US" dirty="0" smtClean="0"/>
          </a:p>
          <a:p>
            <a:r>
              <a:rPr lang="en-US" dirty="0" smtClean="0"/>
              <a:t>Environment - River</a:t>
            </a:r>
            <a:r>
              <a:rPr lang="en-US" dirty="0"/>
              <a:t>, Beach, Deep ocean, Shallow </a:t>
            </a:r>
            <a:r>
              <a:rPr lang="en-US" dirty="0" smtClean="0"/>
              <a:t>ocean</a:t>
            </a:r>
            <a:endParaRPr lang="en-US" dirty="0"/>
          </a:p>
          <a:p>
            <a:endParaRPr lang="en-US" dirty="0"/>
          </a:p>
          <a:p>
            <a:endParaRPr lang="en-US" dirty="0"/>
          </a:p>
          <a:p>
            <a:endParaRPr lang="en-US" dirty="0"/>
          </a:p>
        </p:txBody>
      </p:sp>
    </p:spTree>
    <p:extLst>
      <p:ext uri="{BB962C8B-B14F-4D97-AF65-F5344CB8AC3E}">
        <p14:creationId xmlns:p14="http://schemas.microsoft.com/office/powerpoint/2010/main" val="24612359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773297" y="3253532"/>
            <a:ext cx="5321300" cy="1003300"/>
          </a:xfrm>
          <a:prstGeom prst="rect">
            <a:avLst/>
          </a:prstGeom>
        </p:spPr>
      </p:pic>
      <p:sp>
        <p:nvSpPr>
          <p:cNvPr id="5" name="Right Arrow 4"/>
          <p:cNvSpPr/>
          <p:nvPr/>
        </p:nvSpPr>
        <p:spPr>
          <a:xfrm>
            <a:off x="2869261" y="3526345"/>
            <a:ext cx="893703" cy="40451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ight Arrow 5"/>
          <p:cNvSpPr/>
          <p:nvPr/>
        </p:nvSpPr>
        <p:spPr>
          <a:xfrm>
            <a:off x="5016032" y="3526345"/>
            <a:ext cx="893703" cy="404519"/>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Box 6"/>
          <p:cNvSpPr txBox="1"/>
          <p:nvPr/>
        </p:nvSpPr>
        <p:spPr>
          <a:xfrm>
            <a:off x="1174400" y="4260810"/>
            <a:ext cx="1385941" cy="646331"/>
          </a:xfrm>
          <a:prstGeom prst="rect">
            <a:avLst/>
          </a:prstGeom>
          <a:noFill/>
        </p:spPr>
        <p:txBody>
          <a:bodyPr wrap="none" rtlCol="0">
            <a:spAutoFit/>
          </a:bodyPr>
          <a:lstStyle/>
          <a:p>
            <a:r>
              <a:rPr lang="en-US" dirty="0" smtClean="0"/>
              <a:t>Just broken</a:t>
            </a:r>
          </a:p>
          <a:p>
            <a:r>
              <a:rPr lang="en-US" dirty="0" smtClean="0"/>
              <a:t>(Landslide) </a:t>
            </a:r>
            <a:endParaRPr lang="en-US" dirty="0"/>
          </a:p>
        </p:txBody>
      </p:sp>
      <p:sp>
        <p:nvSpPr>
          <p:cNvPr id="8" name="TextBox 7"/>
          <p:cNvSpPr txBox="1"/>
          <p:nvPr/>
        </p:nvSpPr>
        <p:spPr>
          <a:xfrm>
            <a:off x="5845727" y="4120872"/>
            <a:ext cx="2199450" cy="923330"/>
          </a:xfrm>
          <a:prstGeom prst="rect">
            <a:avLst/>
          </a:prstGeom>
          <a:noFill/>
        </p:spPr>
        <p:txBody>
          <a:bodyPr wrap="square" rtlCol="0">
            <a:spAutoFit/>
          </a:bodyPr>
          <a:lstStyle/>
          <a:p>
            <a:r>
              <a:rPr lang="en-US" dirty="0" smtClean="0"/>
              <a:t>Moved and eroded for a long time</a:t>
            </a:r>
          </a:p>
          <a:p>
            <a:r>
              <a:rPr lang="en-US" dirty="0" smtClean="0"/>
              <a:t>(River, Beach)</a:t>
            </a:r>
          </a:p>
        </p:txBody>
      </p:sp>
      <p:sp>
        <p:nvSpPr>
          <p:cNvPr id="9" name="TextBox 8"/>
          <p:cNvSpPr txBox="1"/>
          <p:nvPr/>
        </p:nvSpPr>
        <p:spPr>
          <a:xfrm>
            <a:off x="2794000" y="2782299"/>
            <a:ext cx="2956158" cy="461665"/>
          </a:xfrm>
          <a:prstGeom prst="rect">
            <a:avLst/>
          </a:prstGeom>
          <a:noFill/>
        </p:spPr>
        <p:txBody>
          <a:bodyPr wrap="none" rtlCol="0">
            <a:spAutoFit/>
          </a:bodyPr>
          <a:lstStyle/>
          <a:p>
            <a:r>
              <a:rPr lang="en-US" sz="2400" dirty="0" smtClean="0"/>
              <a:t>Rounding - Lollipops</a:t>
            </a:r>
            <a:endParaRPr lang="en-US" sz="2400" dirty="0"/>
          </a:p>
        </p:txBody>
      </p:sp>
      <p:sp>
        <p:nvSpPr>
          <p:cNvPr id="10" name="Rectangle 9"/>
          <p:cNvSpPr/>
          <p:nvPr/>
        </p:nvSpPr>
        <p:spPr>
          <a:xfrm>
            <a:off x="1080325" y="2782299"/>
            <a:ext cx="6878343" cy="2288477"/>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2730029" y="87762"/>
            <a:ext cx="3631222" cy="461665"/>
          </a:xfrm>
          <a:prstGeom prst="rect">
            <a:avLst/>
          </a:prstGeom>
          <a:noFill/>
        </p:spPr>
        <p:txBody>
          <a:bodyPr wrap="none" rtlCol="0">
            <a:spAutoFit/>
          </a:bodyPr>
          <a:lstStyle/>
          <a:p>
            <a:r>
              <a:rPr lang="en-US" sz="2400" dirty="0" smtClean="0"/>
              <a:t>Grain Size – Water Tables</a:t>
            </a:r>
            <a:endParaRPr lang="en-US" sz="2400" dirty="0"/>
          </a:p>
        </p:txBody>
      </p:sp>
      <p:sp>
        <p:nvSpPr>
          <p:cNvPr id="14" name="TextBox 13"/>
          <p:cNvSpPr txBox="1"/>
          <p:nvPr/>
        </p:nvSpPr>
        <p:spPr>
          <a:xfrm>
            <a:off x="3762963" y="5026251"/>
            <a:ext cx="1063663" cy="461665"/>
          </a:xfrm>
          <a:prstGeom prst="rect">
            <a:avLst/>
          </a:prstGeom>
          <a:noFill/>
        </p:spPr>
        <p:txBody>
          <a:bodyPr wrap="none" rtlCol="0">
            <a:spAutoFit/>
          </a:bodyPr>
          <a:lstStyle/>
          <a:p>
            <a:r>
              <a:rPr lang="en-US" sz="2400" dirty="0" smtClean="0"/>
              <a:t>Fossils</a:t>
            </a:r>
            <a:endParaRPr lang="en-US" sz="2400" dirty="0"/>
          </a:p>
        </p:txBody>
      </p:sp>
      <p:sp>
        <p:nvSpPr>
          <p:cNvPr id="15" name="TextBox 14"/>
          <p:cNvSpPr txBox="1"/>
          <p:nvPr/>
        </p:nvSpPr>
        <p:spPr>
          <a:xfrm>
            <a:off x="458069" y="5466660"/>
            <a:ext cx="4016393" cy="369332"/>
          </a:xfrm>
          <a:prstGeom prst="rect">
            <a:avLst/>
          </a:prstGeom>
          <a:noFill/>
        </p:spPr>
        <p:txBody>
          <a:bodyPr wrap="square" rtlCol="0">
            <a:spAutoFit/>
          </a:bodyPr>
          <a:lstStyle/>
          <a:p>
            <a:r>
              <a:rPr lang="en-US" dirty="0" smtClean="0"/>
              <a:t>On Land, Close to Ocean, In Ocean?</a:t>
            </a:r>
          </a:p>
        </p:txBody>
      </p:sp>
      <p:pic>
        <p:nvPicPr>
          <p:cNvPr id="16" name="Picture 15"/>
          <p:cNvPicPr>
            <a:picLocks noChangeAspect="1"/>
          </p:cNvPicPr>
          <p:nvPr/>
        </p:nvPicPr>
        <p:blipFill>
          <a:blip r:embed="rId4"/>
          <a:stretch>
            <a:fillRect/>
          </a:stretch>
        </p:blipFill>
        <p:spPr>
          <a:xfrm>
            <a:off x="4474462" y="5491317"/>
            <a:ext cx="847357" cy="1261184"/>
          </a:xfrm>
          <a:prstGeom prst="rect">
            <a:avLst/>
          </a:prstGeom>
        </p:spPr>
      </p:pic>
      <p:pic>
        <p:nvPicPr>
          <p:cNvPr id="17" name="Picture 16"/>
          <p:cNvPicPr>
            <a:picLocks noChangeAspect="1"/>
          </p:cNvPicPr>
          <p:nvPr/>
        </p:nvPicPr>
        <p:blipFill>
          <a:blip r:embed="rId5"/>
          <a:stretch>
            <a:fillRect/>
          </a:stretch>
        </p:blipFill>
        <p:spPr>
          <a:xfrm>
            <a:off x="5414319" y="5361161"/>
            <a:ext cx="1822370" cy="1391340"/>
          </a:xfrm>
          <a:prstGeom prst="rect">
            <a:avLst/>
          </a:prstGeom>
        </p:spPr>
      </p:pic>
      <p:pic>
        <p:nvPicPr>
          <p:cNvPr id="18" name="Picture 17"/>
          <p:cNvPicPr>
            <a:picLocks noChangeAspect="1"/>
          </p:cNvPicPr>
          <p:nvPr/>
        </p:nvPicPr>
        <p:blipFill>
          <a:blip r:embed="rId6"/>
          <a:stretch>
            <a:fillRect/>
          </a:stretch>
        </p:blipFill>
        <p:spPr>
          <a:xfrm>
            <a:off x="7348596" y="5625630"/>
            <a:ext cx="1661092" cy="1126871"/>
          </a:xfrm>
          <a:prstGeom prst="rect">
            <a:avLst/>
          </a:prstGeom>
        </p:spPr>
      </p:pic>
      <p:pic>
        <p:nvPicPr>
          <p:cNvPr id="19" name="Picture 18"/>
          <p:cNvPicPr>
            <a:picLocks noChangeAspect="1"/>
          </p:cNvPicPr>
          <p:nvPr/>
        </p:nvPicPr>
        <p:blipFill>
          <a:blip r:embed="rId7"/>
          <a:stretch>
            <a:fillRect/>
          </a:stretch>
        </p:blipFill>
        <p:spPr>
          <a:xfrm>
            <a:off x="1982256" y="745470"/>
            <a:ext cx="1156170" cy="1610755"/>
          </a:xfrm>
          <a:prstGeom prst="rect">
            <a:avLst/>
          </a:prstGeom>
        </p:spPr>
      </p:pic>
      <p:sp>
        <p:nvSpPr>
          <p:cNvPr id="20" name="Freeform 19"/>
          <p:cNvSpPr/>
          <p:nvPr/>
        </p:nvSpPr>
        <p:spPr>
          <a:xfrm>
            <a:off x="668018" y="1039924"/>
            <a:ext cx="1144435" cy="950989"/>
          </a:xfrm>
          <a:custGeom>
            <a:avLst/>
            <a:gdLst>
              <a:gd name="connsiteX0" fmla="*/ 452990 w 1144435"/>
              <a:gd name="connsiteY0" fmla="*/ 15990 h 950989"/>
              <a:gd name="connsiteX1" fmla="*/ 236619 w 1144435"/>
              <a:gd name="connsiteY1" fmla="*/ 6583 h 950989"/>
              <a:gd name="connsiteX2" fmla="*/ 95508 w 1144435"/>
              <a:gd name="connsiteY2" fmla="*/ 91249 h 950989"/>
              <a:gd name="connsiteX3" fmla="*/ 20249 w 1144435"/>
              <a:gd name="connsiteY3" fmla="*/ 204138 h 950989"/>
              <a:gd name="connsiteX4" fmla="*/ 1434 w 1144435"/>
              <a:gd name="connsiteY4" fmla="*/ 392286 h 950989"/>
              <a:gd name="connsiteX5" fmla="*/ 10842 w 1144435"/>
              <a:gd name="connsiteY5" fmla="*/ 618064 h 950989"/>
              <a:gd name="connsiteX6" fmla="*/ 86101 w 1144435"/>
              <a:gd name="connsiteY6" fmla="*/ 759175 h 950989"/>
              <a:gd name="connsiteX7" fmla="*/ 246027 w 1144435"/>
              <a:gd name="connsiteY7" fmla="*/ 947324 h 950989"/>
              <a:gd name="connsiteX8" fmla="*/ 321286 w 1144435"/>
              <a:gd name="connsiteY8" fmla="*/ 881472 h 950989"/>
              <a:gd name="connsiteX9" fmla="*/ 518842 w 1144435"/>
              <a:gd name="connsiteY9" fmla="*/ 853249 h 950989"/>
              <a:gd name="connsiteX10" fmla="*/ 678768 w 1144435"/>
              <a:gd name="connsiteY10" fmla="*/ 928509 h 950989"/>
              <a:gd name="connsiteX11" fmla="*/ 819879 w 1144435"/>
              <a:gd name="connsiteY11" fmla="*/ 881472 h 950989"/>
              <a:gd name="connsiteX12" fmla="*/ 960990 w 1144435"/>
              <a:gd name="connsiteY12" fmla="*/ 853249 h 950989"/>
              <a:gd name="connsiteX13" fmla="*/ 1130323 w 1144435"/>
              <a:gd name="connsiteY13" fmla="*/ 730953 h 950989"/>
              <a:gd name="connsiteX14" fmla="*/ 1120916 w 1144435"/>
              <a:gd name="connsiteY14" fmla="*/ 561620 h 950989"/>
              <a:gd name="connsiteX15" fmla="*/ 1008027 w 1144435"/>
              <a:gd name="connsiteY15" fmla="*/ 392286 h 950989"/>
              <a:gd name="connsiteX16" fmla="*/ 998619 w 1144435"/>
              <a:gd name="connsiteY16" fmla="*/ 222953 h 950989"/>
              <a:gd name="connsiteX17" fmla="*/ 960990 w 1144435"/>
              <a:gd name="connsiteY17" fmla="*/ 72435 h 950989"/>
              <a:gd name="connsiteX18" fmla="*/ 857508 w 1144435"/>
              <a:gd name="connsiteY18" fmla="*/ 6583 h 950989"/>
              <a:gd name="connsiteX19" fmla="*/ 716397 w 1144435"/>
              <a:gd name="connsiteY19" fmla="*/ 6583 h 950989"/>
              <a:gd name="connsiteX20" fmla="*/ 631730 w 1144435"/>
              <a:gd name="connsiteY20" fmla="*/ 44212 h 950989"/>
              <a:gd name="connsiteX21" fmla="*/ 452990 w 1144435"/>
              <a:gd name="connsiteY21" fmla="*/ 15990 h 950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4435" h="950989">
                <a:moveTo>
                  <a:pt x="452990" y="15990"/>
                </a:moveTo>
                <a:cubicBezTo>
                  <a:pt x="387138" y="9718"/>
                  <a:pt x="296199" y="-5960"/>
                  <a:pt x="236619" y="6583"/>
                </a:cubicBezTo>
                <a:cubicBezTo>
                  <a:pt x="177039" y="19126"/>
                  <a:pt x="131570" y="58323"/>
                  <a:pt x="95508" y="91249"/>
                </a:cubicBezTo>
                <a:cubicBezTo>
                  <a:pt x="59446" y="124175"/>
                  <a:pt x="35928" y="153965"/>
                  <a:pt x="20249" y="204138"/>
                </a:cubicBezTo>
                <a:cubicBezTo>
                  <a:pt x="4570" y="254311"/>
                  <a:pt x="3002" y="323298"/>
                  <a:pt x="1434" y="392286"/>
                </a:cubicBezTo>
                <a:cubicBezTo>
                  <a:pt x="-134" y="461274"/>
                  <a:pt x="-3269" y="556916"/>
                  <a:pt x="10842" y="618064"/>
                </a:cubicBezTo>
                <a:cubicBezTo>
                  <a:pt x="24953" y="679212"/>
                  <a:pt x="46903" y="704298"/>
                  <a:pt x="86101" y="759175"/>
                </a:cubicBezTo>
                <a:cubicBezTo>
                  <a:pt x="125298" y="814052"/>
                  <a:pt x="206829" y="926941"/>
                  <a:pt x="246027" y="947324"/>
                </a:cubicBezTo>
                <a:cubicBezTo>
                  <a:pt x="285224" y="967707"/>
                  <a:pt x="275817" y="897151"/>
                  <a:pt x="321286" y="881472"/>
                </a:cubicBezTo>
                <a:cubicBezTo>
                  <a:pt x="366755" y="865793"/>
                  <a:pt x="459262" y="845410"/>
                  <a:pt x="518842" y="853249"/>
                </a:cubicBezTo>
                <a:cubicBezTo>
                  <a:pt x="578422" y="861089"/>
                  <a:pt x="628595" y="923805"/>
                  <a:pt x="678768" y="928509"/>
                </a:cubicBezTo>
                <a:cubicBezTo>
                  <a:pt x="728941" y="933213"/>
                  <a:pt x="772842" y="894015"/>
                  <a:pt x="819879" y="881472"/>
                </a:cubicBezTo>
                <a:cubicBezTo>
                  <a:pt x="866916" y="868929"/>
                  <a:pt x="909249" y="878336"/>
                  <a:pt x="960990" y="853249"/>
                </a:cubicBezTo>
                <a:cubicBezTo>
                  <a:pt x="1012731" y="828163"/>
                  <a:pt x="1103669" y="779558"/>
                  <a:pt x="1130323" y="730953"/>
                </a:cubicBezTo>
                <a:cubicBezTo>
                  <a:pt x="1156977" y="682348"/>
                  <a:pt x="1141299" y="618064"/>
                  <a:pt x="1120916" y="561620"/>
                </a:cubicBezTo>
                <a:cubicBezTo>
                  <a:pt x="1100533" y="505176"/>
                  <a:pt x="1028410" y="448730"/>
                  <a:pt x="1008027" y="392286"/>
                </a:cubicBezTo>
                <a:cubicBezTo>
                  <a:pt x="987644" y="335842"/>
                  <a:pt x="1006458" y="276261"/>
                  <a:pt x="998619" y="222953"/>
                </a:cubicBezTo>
                <a:cubicBezTo>
                  <a:pt x="990780" y="169645"/>
                  <a:pt x="984508" y="108497"/>
                  <a:pt x="960990" y="72435"/>
                </a:cubicBezTo>
                <a:cubicBezTo>
                  <a:pt x="937472" y="36373"/>
                  <a:pt x="898274" y="17558"/>
                  <a:pt x="857508" y="6583"/>
                </a:cubicBezTo>
                <a:cubicBezTo>
                  <a:pt x="816743" y="-4392"/>
                  <a:pt x="754027" y="311"/>
                  <a:pt x="716397" y="6583"/>
                </a:cubicBezTo>
                <a:cubicBezTo>
                  <a:pt x="678767" y="12855"/>
                  <a:pt x="677199" y="42644"/>
                  <a:pt x="631730" y="44212"/>
                </a:cubicBezTo>
                <a:cubicBezTo>
                  <a:pt x="586261" y="45780"/>
                  <a:pt x="518842" y="22262"/>
                  <a:pt x="452990" y="15990"/>
                </a:cubicBezTo>
                <a:close/>
              </a:path>
            </a:pathLst>
          </a:custGeom>
          <a:solidFill>
            <a:schemeClr val="bg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TextBox 20"/>
          <p:cNvSpPr txBox="1"/>
          <p:nvPr/>
        </p:nvSpPr>
        <p:spPr>
          <a:xfrm>
            <a:off x="-34771" y="412897"/>
            <a:ext cx="2090386" cy="646331"/>
          </a:xfrm>
          <a:prstGeom prst="rect">
            <a:avLst/>
          </a:prstGeom>
          <a:noFill/>
        </p:spPr>
        <p:txBody>
          <a:bodyPr wrap="none" rtlCol="0">
            <a:spAutoFit/>
          </a:bodyPr>
          <a:lstStyle/>
          <a:p>
            <a:pPr algn="ctr"/>
            <a:r>
              <a:rPr lang="en-US" dirty="0" smtClean="0"/>
              <a:t>Large </a:t>
            </a:r>
          </a:p>
          <a:p>
            <a:pPr algn="ctr"/>
            <a:r>
              <a:rPr lang="en-US" dirty="0" smtClean="0"/>
              <a:t>(pebbles, cobbles)</a:t>
            </a:r>
            <a:endParaRPr lang="en-US" dirty="0"/>
          </a:p>
        </p:txBody>
      </p:sp>
      <p:sp>
        <p:nvSpPr>
          <p:cNvPr id="22" name="TextBox 21"/>
          <p:cNvSpPr txBox="1"/>
          <p:nvPr/>
        </p:nvSpPr>
        <p:spPr>
          <a:xfrm>
            <a:off x="260513" y="1990913"/>
            <a:ext cx="1979140" cy="646331"/>
          </a:xfrm>
          <a:prstGeom prst="rect">
            <a:avLst/>
          </a:prstGeom>
          <a:noFill/>
        </p:spPr>
        <p:txBody>
          <a:bodyPr wrap="none" rtlCol="0">
            <a:spAutoFit/>
          </a:bodyPr>
          <a:lstStyle/>
          <a:p>
            <a:pPr algn="ctr"/>
            <a:r>
              <a:rPr lang="en-US" dirty="0" smtClean="0"/>
              <a:t>High Energy</a:t>
            </a:r>
          </a:p>
          <a:p>
            <a:pPr algn="ctr"/>
            <a:r>
              <a:rPr lang="en-US" dirty="0" smtClean="0"/>
              <a:t>(River, Landslide)</a:t>
            </a:r>
            <a:endParaRPr lang="en-US" dirty="0"/>
          </a:p>
        </p:txBody>
      </p:sp>
      <p:sp>
        <p:nvSpPr>
          <p:cNvPr id="23" name="Freeform 22"/>
          <p:cNvSpPr/>
          <p:nvPr/>
        </p:nvSpPr>
        <p:spPr>
          <a:xfrm>
            <a:off x="3763590" y="1351208"/>
            <a:ext cx="230832" cy="191814"/>
          </a:xfrm>
          <a:custGeom>
            <a:avLst/>
            <a:gdLst>
              <a:gd name="connsiteX0" fmla="*/ 452990 w 1144435"/>
              <a:gd name="connsiteY0" fmla="*/ 15990 h 950989"/>
              <a:gd name="connsiteX1" fmla="*/ 236619 w 1144435"/>
              <a:gd name="connsiteY1" fmla="*/ 6583 h 950989"/>
              <a:gd name="connsiteX2" fmla="*/ 95508 w 1144435"/>
              <a:gd name="connsiteY2" fmla="*/ 91249 h 950989"/>
              <a:gd name="connsiteX3" fmla="*/ 20249 w 1144435"/>
              <a:gd name="connsiteY3" fmla="*/ 204138 h 950989"/>
              <a:gd name="connsiteX4" fmla="*/ 1434 w 1144435"/>
              <a:gd name="connsiteY4" fmla="*/ 392286 h 950989"/>
              <a:gd name="connsiteX5" fmla="*/ 10842 w 1144435"/>
              <a:gd name="connsiteY5" fmla="*/ 618064 h 950989"/>
              <a:gd name="connsiteX6" fmla="*/ 86101 w 1144435"/>
              <a:gd name="connsiteY6" fmla="*/ 759175 h 950989"/>
              <a:gd name="connsiteX7" fmla="*/ 246027 w 1144435"/>
              <a:gd name="connsiteY7" fmla="*/ 947324 h 950989"/>
              <a:gd name="connsiteX8" fmla="*/ 321286 w 1144435"/>
              <a:gd name="connsiteY8" fmla="*/ 881472 h 950989"/>
              <a:gd name="connsiteX9" fmla="*/ 518842 w 1144435"/>
              <a:gd name="connsiteY9" fmla="*/ 853249 h 950989"/>
              <a:gd name="connsiteX10" fmla="*/ 678768 w 1144435"/>
              <a:gd name="connsiteY10" fmla="*/ 928509 h 950989"/>
              <a:gd name="connsiteX11" fmla="*/ 819879 w 1144435"/>
              <a:gd name="connsiteY11" fmla="*/ 881472 h 950989"/>
              <a:gd name="connsiteX12" fmla="*/ 960990 w 1144435"/>
              <a:gd name="connsiteY12" fmla="*/ 853249 h 950989"/>
              <a:gd name="connsiteX13" fmla="*/ 1130323 w 1144435"/>
              <a:gd name="connsiteY13" fmla="*/ 730953 h 950989"/>
              <a:gd name="connsiteX14" fmla="*/ 1120916 w 1144435"/>
              <a:gd name="connsiteY14" fmla="*/ 561620 h 950989"/>
              <a:gd name="connsiteX15" fmla="*/ 1008027 w 1144435"/>
              <a:gd name="connsiteY15" fmla="*/ 392286 h 950989"/>
              <a:gd name="connsiteX16" fmla="*/ 998619 w 1144435"/>
              <a:gd name="connsiteY16" fmla="*/ 222953 h 950989"/>
              <a:gd name="connsiteX17" fmla="*/ 960990 w 1144435"/>
              <a:gd name="connsiteY17" fmla="*/ 72435 h 950989"/>
              <a:gd name="connsiteX18" fmla="*/ 857508 w 1144435"/>
              <a:gd name="connsiteY18" fmla="*/ 6583 h 950989"/>
              <a:gd name="connsiteX19" fmla="*/ 716397 w 1144435"/>
              <a:gd name="connsiteY19" fmla="*/ 6583 h 950989"/>
              <a:gd name="connsiteX20" fmla="*/ 631730 w 1144435"/>
              <a:gd name="connsiteY20" fmla="*/ 44212 h 950989"/>
              <a:gd name="connsiteX21" fmla="*/ 452990 w 1144435"/>
              <a:gd name="connsiteY21" fmla="*/ 15990 h 950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4435" h="950989">
                <a:moveTo>
                  <a:pt x="452990" y="15990"/>
                </a:moveTo>
                <a:cubicBezTo>
                  <a:pt x="387138" y="9718"/>
                  <a:pt x="296199" y="-5960"/>
                  <a:pt x="236619" y="6583"/>
                </a:cubicBezTo>
                <a:cubicBezTo>
                  <a:pt x="177039" y="19126"/>
                  <a:pt x="131570" y="58323"/>
                  <a:pt x="95508" y="91249"/>
                </a:cubicBezTo>
                <a:cubicBezTo>
                  <a:pt x="59446" y="124175"/>
                  <a:pt x="35928" y="153965"/>
                  <a:pt x="20249" y="204138"/>
                </a:cubicBezTo>
                <a:cubicBezTo>
                  <a:pt x="4570" y="254311"/>
                  <a:pt x="3002" y="323298"/>
                  <a:pt x="1434" y="392286"/>
                </a:cubicBezTo>
                <a:cubicBezTo>
                  <a:pt x="-134" y="461274"/>
                  <a:pt x="-3269" y="556916"/>
                  <a:pt x="10842" y="618064"/>
                </a:cubicBezTo>
                <a:cubicBezTo>
                  <a:pt x="24953" y="679212"/>
                  <a:pt x="46903" y="704298"/>
                  <a:pt x="86101" y="759175"/>
                </a:cubicBezTo>
                <a:cubicBezTo>
                  <a:pt x="125298" y="814052"/>
                  <a:pt x="206829" y="926941"/>
                  <a:pt x="246027" y="947324"/>
                </a:cubicBezTo>
                <a:cubicBezTo>
                  <a:pt x="285224" y="967707"/>
                  <a:pt x="275817" y="897151"/>
                  <a:pt x="321286" y="881472"/>
                </a:cubicBezTo>
                <a:cubicBezTo>
                  <a:pt x="366755" y="865793"/>
                  <a:pt x="459262" y="845410"/>
                  <a:pt x="518842" y="853249"/>
                </a:cubicBezTo>
                <a:cubicBezTo>
                  <a:pt x="578422" y="861089"/>
                  <a:pt x="628595" y="923805"/>
                  <a:pt x="678768" y="928509"/>
                </a:cubicBezTo>
                <a:cubicBezTo>
                  <a:pt x="728941" y="933213"/>
                  <a:pt x="772842" y="894015"/>
                  <a:pt x="819879" y="881472"/>
                </a:cubicBezTo>
                <a:cubicBezTo>
                  <a:pt x="866916" y="868929"/>
                  <a:pt x="909249" y="878336"/>
                  <a:pt x="960990" y="853249"/>
                </a:cubicBezTo>
                <a:cubicBezTo>
                  <a:pt x="1012731" y="828163"/>
                  <a:pt x="1103669" y="779558"/>
                  <a:pt x="1130323" y="730953"/>
                </a:cubicBezTo>
                <a:cubicBezTo>
                  <a:pt x="1156977" y="682348"/>
                  <a:pt x="1141299" y="618064"/>
                  <a:pt x="1120916" y="561620"/>
                </a:cubicBezTo>
                <a:cubicBezTo>
                  <a:pt x="1100533" y="505176"/>
                  <a:pt x="1028410" y="448730"/>
                  <a:pt x="1008027" y="392286"/>
                </a:cubicBezTo>
                <a:cubicBezTo>
                  <a:pt x="987644" y="335842"/>
                  <a:pt x="1006458" y="276261"/>
                  <a:pt x="998619" y="222953"/>
                </a:cubicBezTo>
                <a:cubicBezTo>
                  <a:pt x="990780" y="169645"/>
                  <a:pt x="984508" y="108497"/>
                  <a:pt x="960990" y="72435"/>
                </a:cubicBezTo>
                <a:cubicBezTo>
                  <a:pt x="937472" y="36373"/>
                  <a:pt x="898274" y="17558"/>
                  <a:pt x="857508" y="6583"/>
                </a:cubicBezTo>
                <a:cubicBezTo>
                  <a:pt x="816743" y="-4392"/>
                  <a:pt x="754027" y="311"/>
                  <a:pt x="716397" y="6583"/>
                </a:cubicBezTo>
                <a:cubicBezTo>
                  <a:pt x="678767" y="12855"/>
                  <a:pt x="677199" y="42644"/>
                  <a:pt x="631730" y="44212"/>
                </a:cubicBezTo>
                <a:cubicBezTo>
                  <a:pt x="586261" y="45780"/>
                  <a:pt x="518842" y="22262"/>
                  <a:pt x="452990" y="15990"/>
                </a:cubicBezTo>
                <a:close/>
              </a:path>
            </a:pathLst>
          </a:custGeom>
          <a:solidFill>
            <a:schemeClr val="bg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Freeform 23"/>
          <p:cNvSpPr/>
          <p:nvPr/>
        </p:nvSpPr>
        <p:spPr>
          <a:xfrm>
            <a:off x="7070596" y="1498060"/>
            <a:ext cx="142092" cy="73183"/>
          </a:xfrm>
          <a:custGeom>
            <a:avLst/>
            <a:gdLst>
              <a:gd name="connsiteX0" fmla="*/ 452990 w 1144435"/>
              <a:gd name="connsiteY0" fmla="*/ 15990 h 950989"/>
              <a:gd name="connsiteX1" fmla="*/ 236619 w 1144435"/>
              <a:gd name="connsiteY1" fmla="*/ 6583 h 950989"/>
              <a:gd name="connsiteX2" fmla="*/ 95508 w 1144435"/>
              <a:gd name="connsiteY2" fmla="*/ 91249 h 950989"/>
              <a:gd name="connsiteX3" fmla="*/ 20249 w 1144435"/>
              <a:gd name="connsiteY3" fmla="*/ 204138 h 950989"/>
              <a:gd name="connsiteX4" fmla="*/ 1434 w 1144435"/>
              <a:gd name="connsiteY4" fmla="*/ 392286 h 950989"/>
              <a:gd name="connsiteX5" fmla="*/ 10842 w 1144435"/>
              <a:gd name="connsiteY5" fmla="*/ 618064 h 950989"/>
              <a:gd name="connsiteX6" fmla="*/ 86101 w 1144435"/>
              <a:gd name="connsiteY6" fmla="*/ 759175 h 950989"/>
              <a:gd name="connsiteX7" fmla="*/ 246027 w 1144435"/>
              <a:gd name="connsiteY7" fmla="*/ 947324 h 950989"/>
              <a:gd name="connsiteX8" fmla="*/ 321286 w 1144435"/>
              <a:gd name="connsiteY8" fmla="*/ 881472 h 950989"/>
              <a:gd name="connsiteX9" fmla="*/ 518842 w 1144435"/>
              <a:gd name="connsiteY9" fmla="*/ 853249 h 950989"/>
              <a:gd name="connsiteX10" fmla="*/ 678768 w 1144435"/>
              <a:gd name="connsiteY10" fmla="*/ 928509 h 950989"/>
              <a:gd name="connsiteX11" fmla="*/ 819879 w 1144435"/>
              <a:gd name="connsiteY11" fmla="*/ 881472 h 950989"/>
              <a:gd name="connsiteX12" fmla="*/ 960990 w 1144435"/>
              <a:gd name="connsiteY12" fmla="*/ 853249 h 950989"/>
              <a:gd name="connsiteX13" fmla="*/ 1130323 w 1144435"/>
              <a:gd name="connsiteY13" fmla="*/ 730953 h 950989"/>
              <a:gd name="connsiteX14" fmla="*/ 1120916 w 1144435"/>
              <a:gd name="connsiteY14" fmla="*/ 561620 h 950989"/>
              <a:gd name="connsiteX15" fmla="*/ 1008027 w 1144435"/>
              <a:gd name="connsiteY15" fmla="*/ 392286 h 950989"/>
              <a:gd name="connsiteX16" fmla="*/ 998619 w 1144435"/>
              <a:gd name="connsiteY16" fmla="*/ 222953 h 950989"/>
              <a:gd name="connsiteX17" fmla="*/ 960990 w 1144435"/>
              <a:gd name="connsiteY17" fmla="*/ 72435 h 950989"/>
              <a:gd name="connsiteX18" fmla="*/ 857508 w 1144435"/>
              <a:gd name="connsiteY18" fmla="*/ 6583 h 950989"/>
              <a:gd name="connsiteX19" fmla="*/ 716397 w 1144435"/>
              <a:gd name="connsiteY19" fmla="*/ 6583 h 950989"/>
              <a:gd name="connsiteX20" fmla="*/ 631730 w 1144435"/>
              <a:gd name="connsiteY20" fmla="*/ 44212 h 950989"/>
              <a:gd name="connsiteX21" fmla="*/ 452990 w 1144435"/>
              <a:gd name="connsiteY21" fmla="*/ 15990 h 950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44435" h="950989">
                <a:moveTo>
                  <a:pt x="452990" y="15990"/>
                </a:moveTo>
                <a:cubicBezTo>
                  <a:pt x="387138" y="9718"/>
                  <a:pt x="296199" y="-5960"/>
                  <a:pt x="236619" y="6583"/>
                </a:cubicBezTo>
                <a:cubicBezTo>
                  <a:pt x="177039" y="19126"/>
                  <a:pt x="131570" y="58323"/>
                  <a:pt x="95508" y="91249"/>
                </a:cubicBezTo>
                <a:cubicBezTo>
                  <a:pt x="59446" y="124175"/>
                  <a:pt x="35928" y="153965"/>
                  <a:pt x="20249" y="204138"/>
                </a:cubicBezTo>
                <a:cubicBezTo>
                  <a:pt x="4570" y="254311"/>
                  <a:pt x="3002" y="323298"/>
                  <a:pt x="1434" y="392286"/>
                </a:cubicBezTo>
                <a:cubicBezTo>
                  <a:pt x="-134" y="461274"/>
                  <a:pt x="-3269" y="556916"/>
                  <a:pt x="10842" y="618064"/>
                </a:cubicBezTo>
                <a:cubicBezTo>
                  <a:pt x="24953" y="679212"/>
                  <a:pt x="46903" y="704298"/>
                  <a:pt x="86101" y="759175"/>
                </a:cubicBezTo>
                <a:cubicBezTo>
                  <a:pt x="125298" y="814052"/>
                  <a:pt x="206829" y="926941"/>
                  <a:pt x="246027" y="947324"/>
                </a:cubicBezTo>
                <a:cubicBezTo>
                  <a:pt x="285224" y="967707"/>
                  <a:pt x="275817" y="897151"/>
                  <a:pt x="321286" y="881472"/>
                </a:cubicBezTo>
                <a:cubicBezTo>
                  <a:pt x="366755" y="865793"/>
                  <a:pt x="459262" y="845410"/>
                  <a:pt x="518842" y="853249"/>
                </a:cubicBezTo>
                <a:cubicBezTo>
                  <a:pt x="578422" y="861089"/>
                  <a:pt x="628595" y="923805"/>
                  <a:pt x="678768" y="928509"/>
                </a:cubicBezTo>
                <a:cubicBezTo>
                  <a:pt x="728941" y="933213"/>
                  <a:pt x="772842" y="894015"/>
                  <a:pt x="819879" y="881472"/>
                </a:cubicBezTo>
                <a:cubicBezTo>
                  <a:pt x="866916" y="868929"/>
                  <a:pt x="909249" y="878336"/>
                  <a:pt x="960990" y="853249"/>
                </a:cubicBezTo>
                <a:cubicBezTo>
                  <a:pt x="1012731" y="828163"/>
                  <a:pt x="1103669" y="779558"/>
                  <a:pt x="1130323" y="730953"/>
                </a:cubicBezTo>
                <a:cubicBezTo>
                  <a:pt x="1156977" y="682348"/>
                  <a:pt x="1141299" y="618064"/>
                  <a:pt x="1120916" y="561620"/>
                </a:cubicBezTo>
                <a:cubicBezTo>
                  <a:pt x="1100533" y="505176"/>
                  <a:pt x="1028410" y="448730"/>
                  <a:pt x="1008027" y="392286"/>
                </a:cubicBezTo>
                <a:cubicBezTo>
                  <a:pt x="987644" y="335842"/>
                  <a:pt x="1006458" y="276261"/>
                  <a:pt x="998619" y="222953"/>
                </a:cubicBezTo>
                <a:cubicBezTo>
                  <a:pt x="990780" y="169645"/>
                  <a:pt x="984508" y="108497"/>
                  <a:pt x="960990" y="72435"/>
                </a:cubicBezTo>
                <a:cubicBezTo>
                  <a:pt x="937472" y="36373"/>
                  <a:pt x="898274" y="17558"/>
                  <a:pt x="857508" y="6583"/>
                </a:cubicBezTo>
                <a:cubicBezTo>
                  <a:pt x="816743" y="-4392"/>
                  <a:pt x="754027" y="311"/>
                  <a:pt x="716397" y="6583"/>
                </a:cubicBezTo>
                <a:cubicBezTo>
                  <a:pt x="678767" y="12855"/>
                  <a:pt x="677199" y="42644"/>
                  <a:pt x="631730" y="44212"/>
                </a:cubicBezTo>
                <a:cubicBezTo>
                  <a:pt x="586261" y="45780"/>
                  <a:pt x="518842" y="22262"/>
                  <a:pt x="452990" y="15990"/>
                </a:cubicBezTo>
                <a:close/>
              </a:path>
            </a:pathLst>
          </a:custGeom>
          <a:solidFill>
            <a:schemeClr val="bg1">
              <a:lumMod val="65000"/>
            </a:schemeClr>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6" name="Picture 25"/>
          <p:cNvPicPr>
            <a:picLocks noChangeAspect="1"/>
          </p:cNvPicPr>
          <p:nvPr/>
        </p:nvPicPr>
        <p:blipFill>
          <a:blip r:embed="rId8"/>
          <a:stretch>
            <a:fillRect/>
          </a:stretch>
        </p:blipFill>
        <p:spPr>
          <a:xfrm>
            <a:off x="7285299" y="1018762"/>
            <a:ext cx="1491056" cy="912437"/>
          </a:xfrm>
          <a:prstGeom prst="rect">
            <a:avLst/>
          </a:prstGeom>
        </p:spPr>
      </p:pic>
      <p:sp>
        <p:nvSpPr>
          <p:cNvPr id="27" name="TextBox 26"/>
          <p:cNvSpPr txBox="1"/>
          <p:nvPr/>
        </p:nvSpPr>
        <p:spPr>
          <a:xfrm>
            <a:off x="6754159" y="623008"/>
            <a:ext cx="2022196" cy="369332"/>
          </a:xfrm>
          <a:prstGeom prst="rect">
            <a:avLst/>
          </a:prstGeom>
          <a:noFill/>
        </p:spPr>
        <p:txBody>
          <a:bodyPr wrap="none" rtlCol="0">
            <a:spAutoFit/>
          </a:bodyPr>
          <a:lstStyle/>
          <a:p>
            <a:r>
              <a:rPr lang="en-US" dirty="0" smtClean="0"/>
              <a:t>Small (slit &amp; clay)</a:t>
            </a:r>
            <a:endParaRPr lang="en-US" dirty="0"/>
          </a:p>
        </p:txBody>
      </p:sp>
      <p:sp>
        <p:nvSpPr>
          <p:cNvPr id="28" name="TextBox 27"/>
          <p:cNvSpPr txBox="1"/>
          <p:nvPr/>
        </p:nvSpPr>
        <p:spPr>
          <a:xfrm>
            <a:off x="3819406" y="549427"/>
            <a:ext cx="1694995" cy="369332"/>
          </a:xfrm>
          <a:prstGeom prst="rect">
            <a:avLst/>
          </a:prstGeom>
          <a:noFill/>
        </p:spPr>
        <p:txBody>
          <a:bodyPr wrap="none" rtlCol="0">
            <a:spAutoFit/>
          </a:bodyPr>
          <a:lstStyle/>
          <a:p>
            <a:r>
              <a:rPr lang="en-US" dirty="0" smtClean="0"/>
              <a:t>Medium (sand)</a:t>
            </a:r>
            <a:endParaRPr lang="en-US" dirty="0"/>
          </a:p>
        </p:txBody>
      </p:sp>
      <p:sp>
        <p:nvSpPr>
          <p:cNvPr id="30" name="TextBox 29"/>
          <p:cNvSpPr txBox="1"/>
          <p:nvPr/>
        </p:nvSpPr>
        <p:spPr>
          <a:xfrm>
            <a:off x="6702809" y="1931596"/>
            <a:ext cx="2397411" cy="646331"/>
          </a:xfrm>
          <a:prstGeom prst="rect">
            <a:avLst/>
          </a:prstGeom>
          <a:noFill/>
        </p:spPr>
        <p:txBody>
          <a:bodyPr wrap="none" rtlCol="0">
            <a:spAutoFit/>
          </a:bodyPr>
          <a:lstStyle/>
          <a:p>
            <a:pPr algn="ctr"/>
            <a:r>
              <a:rPr lang="en-US" dirty="0" smtClean="0"/>
              <a:t>Low Energy</a:t>
            </a:r>
          </a:p>
          <a:p>
            <a:pPr algn="ctr"/>
            <a:r>
              <a:rPr lang="en-US" dirty="0" smtClean="0"/>
              <a:t>(Deep ocean, Lakes) </a:t>
            </a:r>
            <a:endParaRPr lang="en-US" dirty="0"/>
          </a:p>
        </p:txBody>
      </p:sp>
      <p:sp>
        <p:nvSpPr>
          <p:cNvPr id="36" name="TextBox 35"/>
          <p:cNvSpPr txBox="1"/>
          <p:nvPr/>
        </p:nvSpPr>
        <p:spPr>
          <a:xfrm>
            <a:off x="3467165" y="2039447"/>
            <a:ext cx="2848932" cy="646331"/>
          </a:xfrm>
          <a:prstGeom prst="rect">
            <a:avLst/>
          </a:prstGeom>
          <a:noFill/>
        </p:spPr>
        <p:txBody>
          <a:bodyPr wrap="none" rtlCol="0">
            <a:spAutoFit/>
          </a:bodyPr>
          <a:lstStyle/>
          <a:p>
            <a:pPr algn="ctr"/>
            <a:r>
              <a:rPr lang="en-US" dirty="0" smtClean="0"/>
              <a:t>Medium Energy</a:t>
            </a:r>
          </a:p>
          <a:p>
            <a:pPr algn="ctr"/>
            <a:r>
              <a:rPr lang="en-US" dirty="0" smtClean="0"/>
              <a:t>(Beaches, Shallow Ocean)</a:t>
            </a:r>
            <a:endParaRPr lang="en-US" dirty="0"/>
          </a:p>
        </p:txBody>
      </p:sp>
      <p:pic>
        <p:nvPicPr>
          <p:cNvPr id="37" name="Picture 36"/>
          <p:cNvPicPr>
            <a:picLocks noChangeAspect="1"/>
          </p:cNvPicPr>
          <p:nvPr/>
        </p:nvPicPr>
        <p:blipFill>
          <a:blip r:embed="rId9"/>
          <a:stretch>
            <a:fillRect/>
          </a:stretch>
        </p:blipFill>
        <p:spPr>
          <a:xfrm>
            <a:off x="4158755" y="893038"/>
            <a:ext cx="1612450" cy="1153602"/>
          </a:xfrm>
          <a:prstGeom prst="rect">
            <a:avLst/>
          </a:prstGeom>
        </p:spPr>
      </p:pic>
      <p:sp>
        <p:nvSpPr>
          <p:cNvPr id="38" name="Rectangle 37"/>
          <p:cNvSpPr/>
          <p:nvPr/>
        </p:nvSpPr>
        <p:spPr>
          <a:xfrm>
            <a:off x="65852" y="87762"/>
            <a:ext cx="9049881" cy="2598017"/>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553481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911155298"/>
              </p:ext>
            </p:extLst>
          </p:nvPr>
        </p:nvGraphicFramePr>
        <p:xfrm>
          <a:off x="169332" y="1015999"/>
          <a:ext cx="8748892" cy="2875281"/>
        </p:xfrm>
        <a:graphic>
          <a:graphicData uri="http://schemas.openxmlformats.org/drawingml/2006/table">
            <a:tbl>
              <a:tblPr firstRow="1" bandRow="1">
                <a:tableStyleId>{5C22544A-7EE6-4342-B048-85BDC9FD1C3A}</a:tableStyleId>
              </a:tblPr>
              <a:tblGrid>
                <a:gridCol w="1241779"/>
                <a:gridCol w="2497667"/>
                <a:gridCol w="2638778"/>
                <a:gridCol w="2370668"/>
              </a:tblGrid>
              <a:tr h="737851">
                <a:tc>
                  <a:txBody>
                    <a:bodyPr/>
                    <a:lstStyle/>
                    <a:p>
                      <a:pPr algn="ctr"/>
                      <a:r>
                        <a:rPr lang="en-US" dirty="0" smtClean="0"/>
                        <a:t>Layer ID</a:t>
                      </a:r>
                      <a:endParaRPr lang="en-US" dirty="0"/>
                    </a:p>
                  </a:txBody>
                  <a:tcPr>
                    <a:lnL w="28575" cap="flat" cmpd="sng" algn="ctr">
                      <a:solidFill>
                        <a:scrgbClr r="0" g="0" b="0"/>
                      </a:solidFill>
                      <a:prstDash val="solid"/>
                      <a:round/>
                      <a:headEnd type="none" w="med" len="med"/>
                      <a:tailEnd type="none" w="med" len="med"/>
                    </a:lnL>
                    <a:lnT w="28575" cap="flat" cmpd="sng" algn="ctr">
                      <a:solidFill>
                        <a:scrgbClr r="0" g="0" b="0"/>
                      </a:solidFill>
                      <a:prstDash val="solid"/>
                      <a:round/>
                      <a:headEnd type="none" w="med" len="med"/>
                      <a:tailEnd type="none" w="med" len="med"/>
                    </a:lnT>
                  </a:tcPr>
                </a:tc>
                <a:tc>
                  <a:txBody>
                    <a:bodyPr/>
                    <a:lstStyle/>
                    <a:p>
                      <a:pPr algn="ctr"/>
                      <a:r>
                        <a:rPr lang="en-US" dirty="0" smtClean="0"/>
                        <a:t>Energy</a:t>
                      </a:r>
                    </a:p>
                  </a:txBody>
                  <a:tcPr>
                    <a:lnT w="28575" cap="flat" cmpd="sng" algn="ctr">
                      <a:solidFill>
                        <a:scrgbClr r="0" g="0" b="0"/>
                      </a:solidFill>
                      <a:prstDash val="solid"/>
                      <a:round/>
                      <a:headEnd type="none" w="med" len="med"/>
                      <a:tailEnd type="none" w="med" len="med"/>
                    </a:lnT>
                  </a:tcPr>
                </a:tc>
                <a:tc>
                  <a:txBody>
                    <a:bodyPr/>
                    <a:lstStyle/>
                    <a:p>
                      <a:pPr algn="ctr"/>
                      <a:r>
                        <a:rPr lang="en-US" dirty="0" smtClean="0"/>
                        <a:t>Transport Time</a:t>
                      </a:r>
                    </a:p>
                  </a:txBody>
                  <a:tcPr>
                    <a:lnT w="28575" cap="flat" cmpd="sng" algn="ctr">
                      <a:solidFill>
                        <a:scrgbClr r="0" g="0" b="0"/>
                      </a:solidFill>
                      <a:prstDash val="solid"/>
                      <a:round/>
                      <a:headEnd type="none" w="med" len="med"/>
                      <a:tailEnd type="none" w="med" len="med"/>
                    </a:lnT>
                  </a:tcPr>
                </a:tc>
                <a:tc>
                  <a:txBody>
                    <a:bodyPr/>
                    <a:lstStyle/>
                    <a:p>
                      <a:pPr algn="ctr"/>
                      <a:r>
                        <a:rPr lang="en-US" dirty="0" smtClean="0"/>
                        <a:t>Environment</a:t>
                      </a:r>
                    </a:p>
                  </a:txBody>
                  <a:tcPr>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tcPr>
                </a:tc>
              </a:tr>
              <a:tr h="427486">
                <a:tc>
                  <a:txBody>
                    <a:bodyPr/>
                    <a:lstStyle/>
                    <a:p>
                      <a:pPr algn="ctr"/>
                      <a:r>
                        <a:rPr lang="en-US" dirty="0" smtClean="0"/>
                        <a:t>1</a:t>
                      </a:r>
                      <a:endParaRPr lang="en-US" dirty="0"/>
                    </a:p>
                  </a:txBody>
                  <a:tcPr>
                    <a:lnL w="28575" cap="flat" cmpd="sng" algn="ctr">
                      <a:solidFill>
                        <a:scrgbClr r="0" g="0" b="0"/>
                      </a:solidFill>
                      <a:prstDash val="solid"/>
                      <a:round/>
                      <a:headEnd type="none" w="med" len="med"/>
                      <a:tailEnd type="none" w="med" len="med"/>
                    </a:lnL>
                  </a:tcPr>
                </a:tc>
                <a:tc>
                  <a:txBody>
                    <a:bodyPr/>
                    <a:lstStyle/>
                    <a:p>
                      <a:pPr algn="ctr"/>
                      <a:r>
                        <a:rPr lang="en-US" dirty="0" smtClean="0"/>
                        <a:t>Low</a:t>
                      </a:r>
                      <a:endParaRPr lang="en-US" dirty="0"/>
                    </a:p>
                  </a:txBody>
                  <a:tcPr/>
                </a:tc>
                <a:tc>
                  <a:txBody>
                    <a:bodyPr/>
                    <a:lstStyle/>
                    <a:p>
                      <a:pPr algn="ctr"/>
                      <a:r>
                        <a:rPr lang="en-US" dirty="0" smtClean="0"/>
                        <a:t>?</a:t>
                      </a:r>
                      <a:endParaRPr lang="en-US" dirty="0"/>
                    </a:p>
                  </a:txBody>
                  <a:tcPr/>
                </a:tc>
                <a:tc>
                  <a:txBody>
                    <a:bodyPr/>
                    <a:lstStyle/>
                    <a:p>
                      <a:pPr algn="ctr"/>
                      <a:r>
                        <a:rPr lang="en-US" dirty="0" smtClean="0"/>
                        <a:t>Deep ocean</a:t>
                      </a:r>
                      <a:endParaRPr lang="en-US" dirty="0"/>
                    </a:p>
                  </a:txBody>
                  <a:tcPr>
                    <a:lnR w="28575" cap="flat" cmpd="sng" algn="ctr">
                      <a:solidFill>
                        <a:scrgbClr r="0" g="0" b="0"/>
                      </a:solidFill>
                      <a:prstDash val="solid"/>
                      <a:round/>
                      <a:headEnd type="none" w="med" len="med"/>
                      <a:tailEnd type="none" w="med" len="med"/>
                    </a:lnR>
                  </a:tcPr>
                </a:tc>
              </a:tr>
              <a:tr h="427486">
                <a:tc>
                  <a:txBody>
                    <a:bodyPr/>
                    <a:lstStyle/>
                    <a:p>
                      <a:pPr algn="ctr"/>
                      <a:r>
                        <a:rPr lang="en-US" dirty="0" smtClean="0"/>
                        <a:t>2</a:t>
                      </a:r>
                      <a:endParaRPr lang="en-US" dirty="0"/>
                    </a:p>
                  </a:txBody>
                  <a:tcPr>
                    <a:lnL w="28575" cap="flat" cmpd="sng" algn="ctr">
                      <a:solidFill>
                        <a:scrgbClr r="0" g="0" b="0"/>
                      </a:solidFill>
                      <a:prstDash val="solid"/>
                      <a:round/>
                      <a:headEnd type="none" w="med" len="med"/>
                      <a:tailEnd type="none" w="med" len="med"/>
                    </a:lnL>
                  </a:tcPr>
                </a:tc>
                <a:tc>
                  <a:txBody>
                    <a:bodyPr/>
                    <a:lstStyle/>
                    <a:p>
                      <a:pPr algn="ctr"/>
                      <a:endParaRPr lang="en-US"/>
                    </a:p>
                  </a:txBody>
                  <a:tcPr/>
                </a:tc>
                <a:tc>
                  <a:txBody>
                    <a:bodyPr/>
                    <a:lstStyle/>
                    <a:p>
                      <a:pPr algn="ctr"/>
                      <a:endParaRPr lang="en-US"/>
                    </a:p>
                  </a:txBody>
                  <a:tcPr/>
                </a:tc>
                <a:tc>
                  <a:txBody>
                    <a:bodyPr/>
                    <a:lstStyle/>
                    <a:p>
                      <a:pPr algn="ctr"/>
                      <a:endParaRPr lang="en-US"/>
                    </a:p>
                  </a:txBody>
                  <a:tcPr>
                    <a:lnR w="28575" cap="flat" cmpd="sng" algn="ctr">
                      <a:solidFill>
                        <a:scrgbClr r="0" g="0" b="0"/>
                      </a:solidFill>
                      <a:prstDash val="solid"/>
                      <a:round/>
                      <a:headEnd type="none" w="med" len="med"/>
                      <a:tailEnd type="none" w="med" len="med"/>
                    </a:lnR>
                  </a:tcPr>
                </a:tc>
              </a:tr>
              <a:tr h="427486">
                <a:tc>
                  <a:txBody>
                    <a:bodyPr/>
                    <a:lstStyle/>
                    <a:p>
                      <a:pPr algn="ctr"/>
                      <a:r>
                        <a:rPr lang="en-US" dirty="0" smtClean="0"/>
                        <a:t>3</a:t>
                      </a:r>
                      <a:endParaRPr lang="en-US" dirty="0"/>
                    </a:p>
                  </a:txBody>
                  <a:tcPr>
                    <a:lnL w="28575" cap="flat" cmpd="sng" algn="ctr">
                      <a:solidFill>
                        <a:scrgbClr r="0" g="0" b="0"/>
                      </a:solidFill>
                      <a:prstDash val="solid"/>
                      <a:round/>
                      <a:headEnd type="none" w="med" len="med"/>
                      <a:tailEnd type="none" w="med" len="med"/>
                    </a:lnL>
                  </a:tcPr>
                </a:tc>
                <a:tc>
                  <a:txBody>
                    <a:bodyPr/>
                    <a:lstStyle/>
                    <a:p>
                      <a:pPr algn="ctr"/>
                      <a:endParaRPr lang="en-US" dirty="0"/>
                    </a:p>
                  </a:txBody>
                  <a:tcPr/>
                </a:tc>
                <a:tc>
                  <a:txBody>
                    <a:bodyPr/>
                    <a:lstStyle/>
                    <a:p>
                      <a:pPr algn="ctr"/>
                      <a:endParaRPr lang="en-US"/>
                    </a:p>
                  </a:txBody>
                  <a:tcPr/>
                </a:tc>
                <a:tc>
                  <a:txBody>
                    <a:bodyPr/>
                    <a:lstStyle/>
                    <a:p>
                      <a:pPr algn="ctr"/>
                      <a:endParaRPr lang="en-US"/>
                    </a:p>
                  </a:txBody>
                  <a:tcPr>
                    <a:lnR w="28575" cap="flat" cmpd="sng" algn="ctr">
                      <a:solidFill>
                        <a:scrgbClr r="0" g="0" b="0"/>
                      </a:solidFill>
                      <a:prstDash val="solid"/>
                      <a:round/>
                      <a:headEnd type="none" w="med" len="med"/>
                      <a:tailEnd type="none" w="med" len="med"/>
                    </a:lnR>
                  </a:tcPr>
                </a:tc>
              </a:tr>
              <a:tr h="427486">
                <a:tc>
                  <a:txBody>
                    <a:bodyPr/>
                    <a:lstStyle/>
                    <a:p>
                      <a:pPr algn="ctr"/>
                      <a:r>
                        <a:rPr lang="en-US" dirty="0" smtClean="0"/>
                        <a:t>4</a:t>
                      </a:r>
                      <a:endParaRPr lang="en-US" dirty="0"/>
                    </a:p>
                  </a:txBody>
                  <a:tcPr>
                    <a:lnL w="28575" cap="flat" cmpd="sng" algn="ctr">
                      <a:solidFill>
                        <a:scrgbClr r="0" g="0" b="0"/>
                      </a:solidFill>
                      <a:prstDash val="solid"/>
                      <a:round/>
                      <a:headEnd type="none" w="med" len="med"/>
                      <a:tailEnd type="none" w="med" len="med"/>
                    </a:lnL>
                  </a:tcPr>
                </a:tc>
                <a:tc>
                  <a:txBody>
                    <a:bodyPr/>
                    <a:lstStyle/>
                    <a:p>
                      <a:pPr algn="ctr"/>
                      <a:endParaRPr lang="en-US" dirty="0"/>
                    </a:p>
                  </a:txBody>
                  <a:tcPr/>
                </a:tc>
                <a:tc>
                  <a:txBody>
                    <a:bodyPr/>
                    <a:lstStyle/>
                    <a:p>
                      <a:pPr algn="ctr"/>
                      <a:endParaRPr lang="en-US" dirty="0"/>
                    </a:p>
                  </a:txBody>
                  <a:tcPr/>
                </a:tc>
                <a:tc>
                  <a:txBody>
                    <a:bodyPr/>
                    <a:lstStyle/>
                    <a:p>
                      <a:pPr algn="ctr"/>
                      <a:endParaRPr lang="en-US"/>
                    </a:p>
                  </a:txBody>
                  <a:tcPr>
                    <a:lnR w="28575" cap="flat" cmpd="sng" algn="ctr">
                      <a:solidFill>
                        <a:scrgbClr r="0" g="0" b="0"/>
                      </a:solidFill>
                      <a:prstDash val="solid"/>
                      <a:round/>
                      <a:headEnd type="none" w="med" len="med"/>
                      <a:tailEnd type="none" w="med" len="med"/>
                    </a:lnR>
                  </a:tcPr>
                </a:tc>
              </a:tr>
              <a:tr h="427486">
                <a:tc>
                  <a:txBody>
                    <a:bodyPr/>
                    <a:lstStyle/>
                    <a:p>
                      <a:pPr algn="ctr"/>
                      <a:r>
                        <a:rPr lang="en-US" dirty="0" smtClean="0"/>
                        <a:t>5</a:t>
                      </a:r>
                      <a:endParaRPr lang="en-US" dirty="0"/>
                    </a:p>
                  </a:txBody>
                  <a:tcPr>
                    <a:lnL w="28575" cap="flat" cmpd="sng" algn="ctr">
                      <a:solidFill>
                        <a:scrgbClr r="0" g="0" b="0"/>
                      </a:solidFill>
                      <a:prstDash val="solid"/>
                      <a:round/>
                      <a:headEnd type="none" w="med" len="med"/>
                      <a:tailEnd type="none" w="med" len="med"/>
                    </a:lnL>
                    <a:lnB w="28575" cap="flat" cmpd="sng" algn="ctr">
                      <a:solidFill>
                        <a:scrgbClr r="0" g="0" b="0"/>
                      </a:solidFill>
                      <a:prstDash val="solid"/>
                      <a:round/>
                      <a:headEnd type="none" w="med" len="med"/>
                      <a:tailEnd type="none" w="med" len="med"/>
                    </a:lnB>
                  </a:tcPr>
                </a:tc>
                <a:tc>
                  <a:txBody>
                    <a:bodyPr/>
                    <a:lstStyle/>
                    <a:p>
                      <a:pPr algn="ctr"/>
                      <a:endParaRPr lang="en-US"/>
                    </a:p>
                  </a:txBody>
                  <a:tcPr>
                    <a:lnB w="28575" cap="flat" cmpd="sng" algn="ctr">
                      <a:solidFill>
                        <a:scrgbClr r="0" g="0" b="0"/>
                      </a:solidFill>
                      <a:prstDash val="solid"/>
                      <a:round/>
                      <a:headEnd type="none" w="med" len="med"/>
                      <a:tailEnd type="none" w="med" len="med"/>
                    </a:lnB>
                  </a:tcPr>
                </a:tc>
                <a:tc>
                  <a:txBody>
                    <a:bodyPr/>
                    <a:lstStyle/>
                    <a:p>
                      <a:pPr algn="ctr"/>
                      <a:endParaRPr lang="en-US" dirty="0"/>
                    </a:p>
                  </a:txBody>
                  <a:tcPr>
                    <a:lnB w="28575" cap="flat" cmpd="sng" algn="ctr">
                      <a:solidFill>
                        <a:scrgbClr r="0" g="0" b="0"/>
                      </a:solidFill>
                      <a:prstDash val="solid"/>
                      <a:round/>
                      <a:headEnd type="none" w="med" len="med"/>
                      <a:tailEnd type="none" w="med" len="med"/>
                    </a:lnB>
                  </a:tcPr>
                </a:tc>
                <a:tc>
                  <a:txBody>
                    <a:bodyPr/>
                    <a:lstStyle/>
                    <a:p>
                      <a:pPr algn="ctr"/>
                      <a:endParaRPr lang="en-US" dirty="0"/>
                    </a:p>
                  </a:txBody>
                  <a:tcPr>
                    <a:lnR w="28575" cap="flat" cmpd="sng" algn="ctr">
                      <a:solidFill>
                        <a:scrgbClr r="0" g="0" b="0"/>
                      </a:solidFill>
                      <a:prstDash val="solid"/>
                      <a:round/>
                      <a:headEnd type="none" w="med" len="med"/>
                      <a:tailEnd type="none" w="med" len="med"/>
                    </a:lnR>
                    <a:lnB w="28575" cap="flat" cmpd="sng" algn="ctr">
                      <a:solidFill>
                        <a:scrgbClr r="0" g="0" b="0"/>
                      </a:solidFill>
                      <a:prstDash val="solid"/>
                      <a:round/>
                      <a:headEnd type="none" w="med" len="med"/>
                      <a:tailEnd type="none" w="med" len="med"/>
                    </a:lnB>
                  </a:tcPr>
                </a:tc>
              </a:tr>
            </a:tbl>
          </a:graphicData>
        </a:graphic>
      </p:graphicFrame>
      <p:sp>
        <p:nvSpPr>
          <p:cNvPr id="5" name="TextBox 4"/>
          <p:cNvSpPr txBox="1"/>
          <p:nvPr/>
        </p:nvSpPr>
        <p:spPr>
          <a:xfrm>
            <a:off x="155223" y="172155"/>
            <a:ext cx="5951744" cy="523220"/>
          </a:xfrm>
          <a:prstGeom prst="rect">
            <a:avLst/>
          </a:prstGeom>
          <a:noFill/>
        </p:spPr>
        <p:txBody>
          <a:bodyPr wrap="none" rtlCol="0">
            <a:spAutoFit/>
          </a:bodyPr>
          <a:lstStyle/>
          <a:p>
            <a:r>
              <a:rPr lang="en-US" sz="2800" dirty="0" smtClean="0"/>
              <a:t>Stratigraphic Column Interpretation</a:t>
            </a:r>
            <a:endParaRPr lang="en-US" sz="2800" dirty="0"/>
          </a:p>
        </p:txBody>
      </p:sp>
      <p:sp>
        <p:nvSpPr>
          <p:cNvPr id="2" name="TextBox 1"/>
          <p:cNvSpPr txBox="1"/>
          <p:nvPr/>
        </p:nvSpPr>
        <p:spPr>
          <a:xfrm>
            <a:off x="319853" y="4626002"/>
            <a:ext cx="6030148" cy="2308324"/>
          </a:xfrm>
          <a:prstGeom prst="rect">
            <a:avLst/>
          </a:prstGeom>
          <a:noFill/>
        </p:spPr>
        <p:txBody>
          <a:bodyPr wrap="square" rtlCol="0">
            <a:spAutoFit/>
          </a:bodyPr>
          <a:lstStyle/>
          <a:p>
            <a:r>
              <a:rPr lang="en-US" dirty="0" smtClean="0"/>
              <a:t>Energy – low, medium, high</a:t>
            </a:r>
          </a:p>
          <a:p>
            <a:endParaRPr lang="en-US" dirty="0"/>
          </a:p>
          <a:p>
            <a:r>
              <a:rPr lang="en-US" dirty="0" smtClean="0"/>
              <a:t>Transport Time - very </a:t>
            </a:r>
            <a:r>
              <a:rPr lang="en-US" dirty="0"/>
              <a:t>long, long, short, very </a:t>
            </a:r>
            <a:r>
              <a:rPr lang="en-US" dirty="0" smtClean="0"/>
              <a:t>short</a:t>
            </a:r>
          </a:p>
          <a:p>
            <a:endParaRPr lang="en-US" dirty="0" smtClean="0"/>
          </a:p>
          <a:p>
            <a:r>
              <a:rPr lang="en-US" dirty="0" smtClean="0"/>
              <a:t>Environment - River</a:t>
            </a:r>
            <a:r>
              <a:rPr lang="en-US" dirty="0"/>
              <a:t>, Beach, Deep ocean, Shallow </a:t>
            </a:r>
            <a:r>
              <a:rPr lang="en-US" dirty="0" smtClean="0"/>
              <a:t>ocean</a:t>
            </a:r>
            <a:endParaRPr lang="en-US" dirty="0"/>
          </a:p>
          <a:p>
            <a:endParaRPr lang="en-US" dirty="0"/>
          </a:p>
          <a:p>
            <a:endParaRPr lang="en-US" dirty="0"/>
          </a:p>
          <a:p>
            <a:endParaRPr lang="en-US" dirty="0"/>
          </a:p>
        </p:txBody>
      </p:sp>
    </p:spTree>
    <p:extLst>
      <p:ext uri="{BB962C8B-B14F-4D97-AF65-F5344CB8AC3E}">
        <p14:creationId xmlns:p14="http://schemas.microsoft.com/office/powerpoint/2010/main" val="1088592819"/>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864953119"/>
              </p:ext>
            </p:extLst>
          </p:nvPr>
        </p:nvGraphicFramePr>
        <p:xfrm>
          <a:off x="169332" y="1015999"/>
          <a:ext cx="8748892" cy="3813063"/>
        </p:xfrm>
        <a:graphic>
          <a:graphicData uri="http://schemas.openxmlformats.org/drawingml/2006/table">
            <a:tbl>
              <a:tblPr firstRow="1" bandRow="1">
                <a:tableStyleId>{5C22544A-7EE6-4342-B048-85BDC9FD1C3A}</a:tableStyleId>
              </a:tblPr>
              <a:tblGrid>
                <a:gridCol w="1241779"/>
                <a:gridCol w="2497667"/>
                <a:gridCol w="2638778"/>
                <a:gridCol w="2370668"/>
              </a:tblGrid>
              <a:tr h="737851">
                <a:tc>
                  <a:txBody>
                    <a:bodyPr/>
                    <a:lstStyle/>
                    <a:p>
                      <a:pPr algn="ctr"/>
                      <a:r>
                        <a:rPr lang="en-US" dirty="0" smtClean="0"/>
                        <a:t>Layer ID</a:t>
                      </a:r>
                      <a:endParaRPr lang="en-US" dirty="0"/>
                    </a:p>
                  </a:txBody>
                  <a:tcPr>
                    <a:lnL w="28575" cap="flat" cmpd="sng" algn="ctr">
                      <a:solidFill>
                        <a:scrgbClr r="0" g="0" b="0"/>
                      </a:solidFill>
                      <a:prstDash val="solid"/>
                      <a:round/>
                      <a:headEnd type="none" w="med" len="med"/>
                      <a:tailEnd type="none" w="med" len="med"/>
                    </a:lnL>
                    <a:lnT w="28575" cap="flat" cmpd="sng" algn="ctr">
                      <a:solidFill>
                        <a:scrgbClr r="0" g="0" b="0"/>
                      </a:solidFill>
                      <a:prstDash val="solid"/>
                      <a:round/>
                      <a:headEnd type="none" w="med" len="med"/>
                      <a:tailEnd type="none" w="med" len="med"/>
                    </a:lnT>
                  </a:tcPr>
                </a:tc>
                <a:tc>
                  <a:txBody>
                    <a:bodyPr/>
                    <a:lstStyle/>
                    <a:p>
                      <a:pPr algn="ctr"/>
                      <a:r>
                        <a:rPr lang="en-US" dirty="0" smtClean="0"/>
                        <a:t>Energy</a:t>
                      </a:r>
                    </a:p>
                    <a:p>
                      <a:pPr algn="ctr"/>
                      <a:r>
                        <a:rPr lang="en-US" dirty="0" smtClean="0"/>
                        <a:t>(High,</a:t>
                      </a:r>
                      <a:r>
                        <a:rPr lang="en-US" baseline="0" dirty="0" smtClean="0"/>
                        <a:t> Medium, Low)</a:t>
                      </a:r>
                      <a:endParaRPr lang="en-US" dirty="0"/>
                    </a:p>
                  </a:txBody>
                  <a:tcPr>
                    <a:lnT w="28575" cap="flat" cmpd="sng" algn="ctr">
                      <a:solidFill>
                        <a:scrgbClr r="0" g="0" b="0"/>
                      </a:solidFill>
                      <a:prstDash val="solid"/>
                      <a:round/>
                      <a:headEnd type="none" w="med" len="med"/>
                      <a:tailEnd type="none" w="med" len="med"/>
                    </a:lnT>
                  </a:tcPr>
                </a:tc>
                <a:tc>
                  <a:txBody>
                    <a:bodyPr/>
                    <a:lstStyle/>
                    <a:p>
                      <a:pPr algn="ctr"/>
                      <a:r>
                        <a:rPr lang="en-US" dirty="0" smtClean="0"/>
                        <a:t>Transport Time</a:t>
                      </a:r>
                    </a:p>
                    <a:p>
                      <a:pPr algn="ctr"/>
                      <a:r>
                        <a:rPr lang="en-US" dirty="0" smtClean="0"/>
                        <a:t>(very long, long,</a:t>
                      </a:r>
                      <a:r>
                        <a:rPr lang="en-US" baseline="0" dirty="0" smtClean="0"/>
                        <a:t> short, very short)</a:t>
                      </a:r>
                      <a:endParaRPr lang="en-US" dirty="0"/>
                    </a:p>
                  </a:txBody>
                  <a:tcPr>
                    <a:lnT w="28575" cap="flat" cmpd="sng" algn="ctr">
                      <a:solidFill>
                        <a:scrgbClr r="0" g="0" b="0"/>
                      </a:solidFill>
                      <a:prstDash val="solid"/>
                      <a:round/>
                      <a:headEnd type="none" w="med" len="med"/>
                      <a:tailEnd type="none" w="med" len="med"/>
                    </a:lnT>
                  </a:tcPr>
                </a:tc>
                <a:tc>
                  <a:txBody>
                    <a:bodyPr/>
                    <a:lstStyle/>
                    <a:p>
                      <a:pPr algn="ctr"/>
                      <a:r>
                        <a:rPr lang="en-US" dirty="0" smtClean="0"/>
                        <a:t>Environment</a:t>
                      </a:r>
                    </a:p>
                    <a:p>
                      <a:pPr algn="ctr"/>
                      <a:r>
                        <a:rPr lang="en-US" dirty="0" smtClean="0"/>
                        <a:t>(River, Beach, Deep ocean, Shallow ocean, Landslide)</a:t>
                      </a:r>
                      <a:endParaRPr lang="en-US" dirty="0"/>
                    </a:p>
                  </a:txBody>
                  <a:tcPr>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tcPr>
                </a:tc>
              </a:tr>
              <a:tr h="427486">
                <a:tc>
                  <a:txBody>
                    <a:bodyPr/>
                    <a:lstStyle/>
                    <a:p>
                      <a:pPr algn="ctr"/>
                      <a:r>
                        <a:rPr lang="en-US" dirty="0" smtClean="0"/>
                        <a:t>1</a:t>
                      </a:r>
                      <a:endParaRPr lang="en-US" dirty="0"/>
                    </a:p>
                  </a:txBody>
                  <a:tcPr>
                    <a:lnL w="28575" cap="flat" cmpd="sng" algn="ctr">
                      <a:solidFill>
                        <a:scrgbClr r="0" g="0" b="0"/>
                      </a:solidFill>
                      <a:prstDash val="solid"/>
                      <a:round/>
                      <a:headEnd type="none" w="med" len="med"/>
                      <a:tailEnd type="none" w="med" len="med"/>
                    </a:lnL>
                  </a:tcPr>
                </a:tc>
                <a:tc>
                  <a:txBody>
                    <a:bodyPr/>
                    <a:lstStyle/>
                    <a:p>
                      <a:pPr algn="ctr"/>
                      <a:r>
                        <a:rPr lang="en-US" dirty="0" smtClean="0"/>
                        <a:t>Low</a:t>
                      </a:r>
                      <a:endParaRPr lang="en-US" dirty="0"/>
                    </a:p>
                  </a:txBody>
                  <a:tcPr/>
                </a:tc>
                <a:tc>
                  <a:txBody>
                    <a:bodyPr/>
                    <a:lstStyle/>
                    <a:p>
                      <a:pPr algn="ctr"/>
                      <a:r>
                        <a:rPr lang="en-US" dirty="0" smtClean="0"/>
                        <a:t>--</a:t>
                      </a:r>
                      <a:endParaRPr lang="en-US" dirty="0"/>
                    </a:p>
                  </a:txBody>
                  <a:tcPr/>
                </a:tc>
                <a:tc>
                  <a:txBody>
                    <a:bodyPr/>
                    <a:lstStyle/>
                    <a:p>
                      <a:pPr algn="ctr"/>
                      <a:r>
                        <a:rPr lang="en-US" dirty="0" smtClean="0"/>
                        <a:t>Deep Ocean</a:t>
                      </a:r>
                      <a:endParaRPr lang="en-US" dirty="0"/>
                    </a:p>
                  </a:txBody>
                  <a:tcPr>
                    <a:lnR w="28575" cap="flat" cmpd="sng" algn="ctr">
                      <a:solidFill>
                        <a:scrgbClr r="0" g="0" b="0"/>
                      </a:solidFill>
                      <a:prstDash val="solid"/>
                      <a:round/>
                      <a:headEnd type="none" w="med" len="med"/>
                      <a:tailEnd type="none" w="med" len="med"/>
                    </a:lnR>
                  </a:tcPr>
                </a:tc>
              </a:tr>
              <a:tr h="427486">
                <a:tc>
                  <a:txBody>
                    <a:bodyPr/>
                    <a:lstStyle/>
                    <a:p>
                      <a:pPr algn="ctr"/>
                      <a:r>
                        <a:rPr lang="en-US" dirty="0" smtClean="0"/>
                        <a:t>2</a:t>
                      </a:r>
                      <a:endParaRPr lang="en-US" dirty="0"/>
                    </a:p>
                  </a:txBody>
                  <a:tcPr>
                    <a:lnL w="28575" cap="flat" cmpd="sng" algn="ctr">
                      <a:solidFill>
                        <a:scrgbClr r="0" g="0" b="0"/>
                      </a:solidFill>
                      <a:prstDash val="solid"/>
                      <a:round/>
                      <a:headEnd type="none" w="med" len="med"/>
                      <a:tailEnd type="none" w="med" len="med"/>
                    </a:lnL>
                  </a:tcPr>
                </a:tc>
                <a:tc>
                  <a:txBody>
                    <a:bodyPr/>
                    <a:lstStyle/>
                    <a:p>
                      <a:pPr algn="ctr"/>
                      <a:r>
                        <a:rPr lang="en-US" dirty="0" smtClean="0"/>
                        <a:t>High</a:t>
                      </a:r>
                      <a:endParaRPr lang="en-US" dirty="0"/>
                    </a:p>
                  </a:txBody>
                  <a:tcPr/>
                </a:tc>
                <a:tc>
                  <a:txBody>
                    <a:bodyPr/>
                    <a:lstStyle/>
                    <a:p>
                      <a:pPr algn="ctr"/>
                      <a:r>
                        <a:rPr lang="en-US" dirty="0" smtClean="0"/>
                        <a:t>Short</a:t>
                      </a:r>
                      <a:endParaRPr lang="en-US" dirty="0"/>
                    </a:p>
                  </a:txBody>
                  <a:tcPr/>
                </a:tc>
                <a:tc>
                  <a:txBody>
                    <a:bodyPr/>
                    <a:lstStyle/>
                    <a:p>
                      <a:pPr algn="ctr"/>
                      <a:r>
                        <a:rPr lang="en-US" dirty="0" smtClean="0"/>
                        <a:t>Landslide</a:t>
                      </a:r>
                      <a:endParaRPr lang="en-US" dirty="0"/>
                    </a:p>
                  </a:txBody>
                  <a:tcPr>
                    <a:lnR w="28575" cap="flat" cmpd="sng" algn="ctr">
                      <a:solidFill>
                        <a:scrgbClr r="0" g="0" b="0"/>
                      </a:solidFill>
                      <a:prstDash val="solid"/>
                      <a:round/>
                      <a:headEnd type="none" w="med" len="med"/>
                      <a:tailEnd type="none" w="med" len="med"/>
                    </a:lnR>
                  </a:tcPr>
                </a:tc>
              </a:tr>
              <a:tr h="427486">
                <a:tc>
                  <a:txBody>
                    <a:bodyPr/>
                    <a:lstStyle/>
                    <a:p>
                      <a:pPr algn="ctr"/>
                      <a:r>
                        <a:rPr lang="en-US" dirty="0" smtClean="0"/>
                        <a:t>3</a:t>
                      </a:r>
                      <a:endParaRPr lang="en-US" dirty="0"/>
                    </a:p>
                  </a:txBody>
                  <a:tcPr>
                    <a:lnL w="28575" cap="flat" cmpd="sng" algn="ctr">
                      <a:solidFill>
                        <a:scrgbClr r="0" g="0" b="0"/>
                      </a:solidFill>
                      <a:prstDash val="solid"/>
                      <a:round/>
                      <a:headEnd type="none" w="med" len="med"/>
                      <a:tailEnd type="none" w="med" len="med"/>
                    </a:lnL>
                  </a:tcPr>
                </a:tc>
                <a:tc>
                  <a:txBody>
                    <a:bodyPr/>
                    <a:lstStyle/>
                    <a:p>
                      <a:pPr algn="ctr"/>
                      <a:r>
                        <a:rPr lang="en-US" dirty="0" smtClean="0"/>
                        <a:t>Medium</a:t>
                      </a:r>
                      <a:endParaRPr lang="en-US" dirty="0"/>
                    </a:p>
                  </a:txBody>
                  <a:tcPr/>
                </a:tc>
                <a:tc>
                  <a:txBody>
                    <a:bodyPr/>
                    <a:lstStyle/>
                    <a:p>
                      <a:pPr algn="ctr"/>
                      <a:r>
                        <a:rPr lang="en-US" dirty="0" smtClean="0"/>
                        <a:t>Long-Very long</a:t>
                      </a:r>
                      <a:endParaRPr lang="en-US" dirty="0"/>
                    </a:p>
                  </a:txBody>
                  <a:tcPr/>
                </a:tc>
                <a:tc>
                  <a:txBody>
                    <a:bodyPr/>
                    <a:lstStyle/>
                    <a:p>
                      <a:pPr algn="ctr"/>
                      <a:r>
                        <a:rPr lang="en-US" dirty="0" smtClean="0"/>
                        <a:t>Shallow Ocean</a:t>
                      </a:r>
                      <a:endParaRPr lang="en-US" dirty="0"/>
                    </a:p>
                  </a:txBody>
                  <a:tcPr>
                    <a:lnR w="28575" cap="flat" cmpd="sng" algn="ctr">
                      <a:solidFill>
                        <a:scrgbClr r="0" g="0" b="0"/>
                      </a:solidFill>
                      <a:prstDash val="solid"/>
                      <a:round/>
                      <a:headEnd type="none" w="med" len="med"/>
                      <a:tailEnd type="none" w="med" len="med"/>
                    </a:lnR>
                  </a:tcPr>
                </a:tc>
              </a:tr>
              <a:tr h="427486">
                <a:tc>
                  <a:txBody>
                    <a:bodyPr/>
                    <a:lstStyle/>
                    <a:p>
                      <a:pPr algn="ctr"/>
                      <a:r>
                        <a:rPr lang="en-US" dirty="0" smtClean="0"/>
                        <a:t>4</a:t>
                      </a:r>
                      <a:endParaRPr lang="en-US" dirty="0"/>
                    </a:p>
                  </a:txBody>
                  <a:tcPr>
                    <a:lnL w="28575" cap="flat" cmpd="sng" algn="ctr">
                      <a:solidFill>
                        <a:scrgbClr r="0" g="0" b="0"/>
                      </a:solidFill>
                      <a:prstDash val="solid"/>
                      <a:round/>
                      <a:headEnd type="none" w="med" len="med"/>
                      <a:tailEnd type="none" w="med" len="med"/>
                    </a:lnL>
                  </a:tcPr>
                </a:tc>
                <a:tc>
                  <a:txBody>
                    <a:bodyPr/>
                    <a:lstStyle/>
                    <a:p>
                      <a:pPr algn="ctr"/>
                      <a:r>
                        <a:rPr lang="en-US" dirty="0" smtClean="0"/>
                        <a:t>Medium-High</a:t>
                      </a:r>
                      <a:endParaRPr lang="en-US" dirty="0"/>
                    </a:p>
                  </a:txBody>
                  <a:tcPr/>
                </a:tc>
                <a:tc>
                  <a:txBody>
                    <a:bodyPr/>
                    <a:lstStyle/>
                    <a:p>
                      <a:pPr algn="ctr"/>
                      <a:r>
                        <a:rPr lang="en-US" dirty="0" smtClean="0"/>
                        <a:t>Long-Very long</a:t>
                      </a:r>
                      <a:endParaRPr lang="en-US" dirty="0"/>
                    </a:p>
                  </a:txBody>
                  <a:tcPr/>
                </a:tc>
                <a:tc>
                  <a:txBody>
                    <a:bodyPr/>
                    <a:lstStyle/>
                    <a:p>
                      <a:pPr algn="ctr"/>
                      <a:r>
                        <a:rPr lang="en-US" dirty="0" smtClean="0"/>
                        <a:t>Shallow Ocean/Beach</a:t>
                      </a:r>
                      <a:endParaRPr lang="en-US" dirty="0"/>
                    </a:p>
                  </a:txBody>
                  <a:tcPr>
                    <a:lnR w="28575" cap="flat" cmpd="sng" algn="ctr">
                      <a:solidFill>
                        <a:scrgbClr r="0" g="0" b="0"/>
                      </a:solidFill>
                      <a:prstDash val="solid"/>
                      <a:round/>
                      <a:headEnd type="none" w="med" len="med"/>
                      <a:tailEnd type="none" w="med" len="med"/>
                    </a:lnR>
                  </a:tcPr>
                </a:tc>
              </a:tr>
              <a:tr h="427486">
                <a:tc>
                  <a:txBody>
                    <a:bodyPr/>
                    <a:lstStyle/>
                    <a:p>
                      <a:pPr algn="ctr"/>
                      <a:r>
                        <a:rPr lang="en-US" dirty="0" smtClean="0"/>
                        <a:t>5</a:t>
                      </a:r>
                      <a:endParaRPr lang="en-US" dirty="0"/>
                    </a:p>
                  </a:txBody>
                  <a:tcPr>
                    <a:lnL w="28575" cap="flat" cmpd="sng" algn="ctr">
                      <a:solidFill>
                        <a:scrgbClr r="0" g="0" b="0"/>
                      </a:solidFill>
                      <a:prstDash val="solid"/>
                      <a:round/>
                      <a:headEnd type="none" w="med" len="med"/>
                      <a:tailEnd type="none" w="med" len="med"/>
                    </a:lnL>
                    <a:lnB w="28575" cap="flat" cmpd="sng" algn="ctr">
                      <a:solidFill>
                        <a:scrgbClr r="0" g="0" b="0"/>
                      </a:solidFill>
                      <a:prstDash val="solid"/>
                      <a:round/>
                      <a:headEnd type="none" w="med" len="med"/>
                      <a:tailEnd type="none" w="med" len="med"/>
                    </a:lnB>
                  </a:tcPr>
                </a:tc>
                <a:tc>
                  <a:txBody>
                    <a:bodyPr/>
                    <a:lstStyle/>
                    <a:p>
                      <a:pPr algn="ctr"/>
                      <a:r>
                        <a:rPr lang="en-US" dirty="0" smtClean="0"/>
                        <a:t>High</a:t>
                      </a:r>
                      <a:endParaRPr lang="en-US" dirty="0"/>
                    </a:p>
                  </a:txBody>
                  <a:tcPr>
                    <a:lnB w="28575" cap="flat" cmpd="sng" algn="ctr">
                      <a:solidFill>
                        <a:scrgbClr r="0" g="0" b="0"/>
                      </a:solidFill>
                      <a:prstDash val="solid"/>
                      <a:round/>
                      <a:headEnd type="none" w="med" len="med"/>
                      <a:tailEnd type="none" w="med" len="med"/>
                    </a:lnB>
                  </a:tcPr>
                </a:tc>
                <a:tc>
                  <a:txBody>
                    <a:bodyPr/>
                    <a:lstStyle/>
                    <a:p>
                      <a:pPr algn="ctr"/>
                      <a:r>
                        <a:rPr lang="en-US" dirty="0" smtClean="0"/>
                        <a:t>Long-Very long</a:t>
                      </a:r>
                      <a:endParaRPr lang="en-US" dirty="0"/>
                    </a:p>
                  </a:txBody>
                  <a:tcPr>
                    <a:lnB w="28575" cap="flat" cmpd="sng" algn="ctr">
                      <a:solidFill>
                        <a:scrgbClr r="0" g="0" b="0"/>
                      </a:solidFill>
                      <a:prstDash val="solid"/>
                      <a:round/>
                      <a:headEnd type="none" w="med" len="med"/>
                      <a:tailEnd type="none" w="med" len="med"/>
                    </a:lnB>
                  </a:tcPr>
                </a:tc>
                <a:tc>
                  <a:txBody>
                    <a:bodyPr/>
                    <a:lstStyle/>
                    <a:p>
                      <a:pPr algn="ctr"/>
                      <a:r>
                        <a:rPr lang="en-US" dirty="0" smtClean="0"/>
                        <a:t>River</a:t>
                      </a:r>
                      <a:endParaRPr lang="en-US" dirty="0"/>
                    </a:p>
                  </a:txBody>
                  <a:tcPr>
                    <a:lnR w="28575" cap="flat" cmpd="sng" algn="ctr">
                      <a:solidFill>
                        <a:scrgbClr r="0" g="0" b="0"/>
                      </a:solidFill>
                      <a:prstDash val="solid"/>
                      <a:round/>
                      <a:headEnd type="none" w="med" len="med"/>
                      <a:tailEnd type="none" w="med" len="med"/>
                    </a:lnR>
                    <a:lnB w="28575" cap="flat" cmpd="sng" algn="ctr">
                      <a:solidFill>
                        <a:scrgbClr r="0" g="0" b="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69813597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6819704" y="4441726"/>
            <a:ext cx="2266328" cy="369332"/>
          </a:xfrm>
          <a:prstGeom prst="rect">
            <a:avLst/>
          </a:prstGeom>
          <a:noFill/>
        </p:spPr>
        <p:txBody>
          <a:bodyPr wrap="none" rtlCol="0">
            <a:spAutoFit/>
          </a:bodyPr>
          <a:lstStyle/>
          <a:p>
            <a:r>
              <a:rPr lang="en-US" dirty="0" smtClean="0"/>
              <a:t>Submarine landslide</a:t>
            </a:r>
            <a:endParaRPr lang="en-US" dirty="0"/>
          </a:p>
        </p:txBody>
      </p:sp>
      <p:sp>
        <p:nvSpPr>
          <p:cNvPr id="35" name="TextBox 34"/>
          <p:cNvSpPr txBox="1"/>
          <p:nvPr/>
        </p:nvSpPr>
        <p:spPr>
          <a:xfrm>
            <a:off x="6897464" y="2636775"/>
            <a:ext cx="1655884" cy="369332"/>
          </a:xfrm>
          <a:prstGeom prst="rect">
            <a:avLst/>
          </a:prstGeom>
          <a:noFill/>
        </p:spPr>
        <p:txBody>
          <a:bodyPr wrap="none" rtlCol="0">
            <a:spAutoFit/>
          </a:bodyPr>
          <a:lstStyle/>
          <a:p>
            <a:r>
              <a:rPr lang="en-US" dirty="0" smtClean="0"/>
              <a:t>Shallow ocean</a:t>
            </a:r>
            <a:endParaRPr lang="en-US" dirty="0"/>
          </a:p>
        </p:txBody>
      </p:sp>
      <p:sp>
        <p:nvSpPr>
          <p:cNvPr id="36" name="TextBox 35"/>
          <p:cNvSpPr txBox="1"/>
          <p:nvPr/>
        </p:nvSpPr>
        <p:spPr>
          <a:xfrm>
            <a:off x="6897464" y="679039"/>
            <a:ext cx="2326023" cy="923330"/>
          </a:xfrm>
          <a:prstGeom prst="rect">
            <a:avLst/>
          </a:prstGeom>
          <a:noFill/>
        </p:spPr>
        <p:txBody>
          <a:bodyPr wrap="square" rtlCol="0">
            <a:spAutoFit/>
          </a:bodyPr>
          <a:lstStyle/>
          <a:p>
            <a:r>
              <a:rPr lang="en-US" dirty="0" smtClean="0"/>
              <a:t>Beach or shallow ocean</a:t>
            </a:r>
          </a:p>
          <a:p>
            <a:r>
              <a:rPr lang="en-US" dirty="0" smtClean="0"/>
              <a:t>with channels</a:t>
            </a:r>
            <a:endParaRPr lang="en-US" dirty="0"/>
          </a:p>
        </p:txBody>
      </p:sp>
      <p:sp>
        <p:nvSpPr>
          <p:cNvPr id="37" name="TextBox 36"/>
          <p:cNvSpPr txBox="1"/>
          <p:nvPr/>
        </p:nvSpPr>
        <p:spPr>
          <a:xfrm>
            <a:off x="6897464" y="155150"/>
            <a:ext cx="713507" cy="369332"/>
          </a:xfrm>
          <a:prstGeom prst="rect">
            <a:avLst/>
          </a:prstGeom>
          <a:noFill/>
        </p:spPr>
        <p:txBody>
          <a:bodyPr wrap="none" rtlCol="0">
            <a:spAutoFit/>
          </a:bodyPr>
          <a:lstStyle/>
          <a:p>
            <a:r>
              <a:rPr lang="en-US" dirty="0" smtClean="0"/>
              <a:t>River</a:t>
            </a:r>
            <a:endParaRPr lang="en-US" dirty="0"/>
          </a:p>
        </p:txBody>
      </p:sp>
      <p:sp>
        <p:nvSpPr>
          <p:cNvPr id="10" name="TextBox 9"/>
          <p:cNvSpPr txBox="1"/>
          <p:nvPr/>
        </p:nvSpPr>
        <p:spPr>
          <a:xfrm>
            <a:off x="6897464" y="5620362"/>
            <a:ext cx="1387632" cy="369332"/>
          </a:xfrm>
          <a:prstGeom prst="rect">
            <a:avLst/>
          </a:prstGeom>
          <a:noFill/>
        </p:spPr>
        <p:txBody>
          <a:bodyPr wrap="none" rtlCol="0">
            <a:spAutoFit/>
          </a:bodyPr>
          <a:lstStyle/>
          <a:p>
            <a:r>
              <a:rPr lang="en-US" dirty="0" smtClean="0"/>
              <a:t>Deep ocean</a:t>
            </a:r>
            <a:endParaRPr lang="en-US" dirty="0"/>
          </a:p>
        </p:txBody>
      </p:sp>
      <p:sp>
        <p:nvSpPr>
          <p:cNvPr id="11" name="TextBox 10"/>
          <p:cNvSpPr txBox="1"/>
          <p:nvPr/>
        </p:nvSpPr>
        <p:spPr>
          <a:xfrm>
            <a:off x="629552" y="6356546"/>
            <a:ext cx="2249985" cy="369332"/>
          </a:xfrm>
          <a:prstGeom prst="rect">
            <a:avLst/>
          </a:prstGeom>
          <a:noFill/>
        </p:spPr>
        <p:txBody>
          <a:bodyPr wrap="none" rtlCol="0">
            <a:spAutoFit/>
          </a:bodyPr>
          <a:lstStyle/>
          <a:p>
            <a:r>
              <a:rPr lang="en-US" dirty="0" smtClean="0"/>
              <a:t>48 million years ago</a:t>
            </a:r>
            <a:endParaRPr lang="en-US" dirty="0"/>
          </a:p>
        </p:txBody>
      </p:sp>
      <p:sp>
        <p:nvSpPr>
          <p:cNvPr id="57" name="TextBox 56"/>
          <p:cNvSpPr txBox="1"/>
          <p:nvPr/>
        </p:nvSpPr>
        <p:spPr>
          <a:xfrm>
            <a:off x="629552" y="28542"/>
            <a:ext cx="2249985" cy="369332"/>
          </a:xfrm>
          <a:prstGeom prst="rect">
            <a:avLst/>
          </a:prstGeom>
          <a:noFill/>
        </p:spPr>
        <p:txBody>
          <a:bodyPr wrap="none" rtlCol="0">
            <a:spAutoFit/>
          </a:bodyPr>
          <a:lstStyle/>
          <a:p>
            <a:r>
              <a:rPr lang="en-US" dirty="0" smtClean="0"/>
              <a:t>46 million years ago</a:t>
            </a:r>
            <a:endParaRPr lang="en-US" dirty="0"/>
          </a:p>
        </p:txBody>
      </p:sp>
      <p:sp>
        <p:nvSpPr>
          <p:cNvPr id="58" name="Rectangle 57"/>
          <p:cNvSpPr/>
          <p:nvPr/>
        </p:nvSpPr>
        <p:spPr>
          <a:xfrm>
            <a:off x="3348687" y="319283"/>
            <a:ext cx="1213555" cy="168442"/>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9" name="Rectangle 58"/>
          <p:cNvSpPr/>
          <p:nvPr/>
        </p:nvSpPr>
        <p:spPr>
          <a:xfrm>
            <a:off x="3348687" y="487725"/>
            <a:ext cx="1213555" cy="1130709"/>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Rectangle 59"/>
          <p:cNvSpPr/>
          <p:nvPr/>
        </p:nvSpPr>
        <p:spPr>
          <a:xfrm>
            <a:off x="3348687" y="1621194"/>
            <a:ext cx="1213555" cy="2507334"/>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Rectangle 60"/>
          <p:cNvSpPr/>
          <p:nvPr/>
        </p:nvSpPr>
        <p:spPr>
          <a:xfrm>
            <a:off x="3348687" y="4158025"/>
            <a:ext cx="1213555" cy="974514"/>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2" name="Rectangle 61"/>
          <p:cNvSpPr/>
          <p:nvPr/>
        </p:nvSpPr>
        <p:spPr>
          <a:xfrm>
            <a:off x="3348687" y="5132539"/>
            <a:ext cx="1213555" cy="1519278"/>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3" name="Picture 62"/>
          <p:cNvPicPr/>
          <p:nvPr/>
        </p:nvPicPr>
        <p:blipFill rotWithShape="1">
          <a:blip r:embed="rId3">
            <a:extLst>
              <a:ext uri="{28A0092B-C50C-407E-A947-70E740481C1C}">
                <a14:useLocalDpi xmlns:a14="http://schemas.microsoft.com/office/drawing/2010/main" val="0"/>
              </a:ext>
            </a:extLst>
          </a:blip>
          <a:srcRect l="7817" t="5357" r="7589" b="7567"/>
          <a:stretch/>
        </p:blipFill>
        <p:spPr bwMode="auto">
          <a:xfrm>
            <a:off x="3368440" y="5095243"/>
            <a:ext cx="1193800" cy="1556574"/>
          </a:xfrm>
          <a:prstGeom prst="rect">
            <a:avLst/>
          </a:prstGeom>
          <a:noFill/>
          <a:ln>
            <a:noFill/>
          </a:ln>
        </p:spPr>
      </p:pic>
      <p:pic>
        <p:nvPicPr>
          <p:cNvPr id="64" name="Picture 63"/>
          <p:cNvPicPr/>
          <p:nvPr/>
        </p:nvPicPr>
        <p:blipFill rotWithShape="1">
          <a:blip r:embed="rId4">
            <a:extLst>
              <a:ext uri="{28A0092B-C50C-407E-A947-70E740481C1C}">
                <a14:useLocalDpi xmlns:a14="http://schemas.microsoft.com/office/drawing/2010/main" val="0"/>
              </a:ext>
            </a:extLst>
          </a:blip>
          <a:srcRect l="9455" t="11711" r="7759" b="8299"/>
          <a:stretch/>
        </p:blipFill>
        <p:spPr bwMode="auto">
          <a:xfrm>
            <a:off x="3368440" y="1634344"/>
            <a:ext cx="1193799" cy="2494183"/>
          </a:xfrm>
          <a:prstGeom prst="rect">
            <a:avLst/>
          </a:prstGeom>
          <a:noFill/>
          <a:ln>
            <a:noFill/>
          </a:ln>
        </p:spPr>
      </p:pic>
      <p:pic>
        <p:nvPicPr>
          <p:cNvPr id="65" name="Picture 64"/>
          <p:cNvPicPr/>
          <p:nvPr/>
        </p:nvPicPr>
        <p:blipFill rotWithShape="1">
          <a:blip r:embed="rId5">
            <a:extLst>
              <a:ext uri="{28A0092B-C50C-407E-A947-70E740481C1C}">
                <a14:useLocalDpi xmlns:a14="http://schemas.microsoft.com/office/drawing/2010/main" val="0"/>
              </a:ext>
            </a:extLst>
          </a:blip>
          <a:srcRect l="8593" r="8621"/>
          <a:stretch/>
        </p:blipFill>
        <p:spPr bwMode="auto">
          <a:xfrm>
            <a:off x="3348684" y="170225"/>
            <a:ext cx="1213558" cy="317500"/>
          </a:xfrm>
          <a:prstGeom prst="rect">
            <a:avLst/>
          </a:prstGeom>
          <a:noFill/>
          <a:ln>
            <a:noFill/>
          </a:ln>
        </p:spPr>
      </p:pic>
      <p:pic>
        <p:nvPicPr>
          <p:cNvPr id="66" name="Picture 65"/>
          <p:cNvPicPr/>
          <p:nvPr/>
        </p:nvPicPr>
        <p:blipFill rotWithShape="1">
          <a:blip r:embed="rId6">
            <a:extLst>
              <a:ext uri="{28A0092B-C50C-407E-A947-70E740481C1C}">
                <a14:useLocalDpi xmlns:a14="http://schemas.microsoft.com/office/drawing/2010/main" val="0"/>
              </a:ext>
            </a:extLst>
          </a:blip>
          <a:srcRect l="8690" t="13046" r="6717" b="9114"/>
          <a:stretch/>
        </p:blipFill>
        <p:spPr bwMode="auto">
          <a:xfrm>
            <a:off x="3368440" y="4171187"/>
            <a:ext cx="1193800" cy="924056"/>
          </a:xfrm>
          <a:prstGeom prst="rect">
            <a:avLst/>
          </a:prstGeom>
          <a:noFill/>
          <a:ln>
            <a:noFill/>
          </a:ln>
        </p:spPr>
      </p:pic>
      <p:pic>
        <p:nvPicPr>
          <p:cNvPr id="67" name="Picture 66"/>
          <p:cNvPicPr/>
          <p:nvPr/>
        </p:nvPicPr>
        <p:blipFill rotWithShape="1">
          <a:blip r:embed="rId4">
            <a:extLst>
              <a:ext uri="{28A0092B-C50C-407E-A947-70E740481C1C}">
                <a14:useLocalDpi xmlns:a14="http://schemas.microsoft.com/office/drawing/2010/main" val="0"/>
              </a:ext>
            </a:extLst>
          </a:blip>
          <a:srcRect l="10318" t="6948" r="8620" b="8849"/>
          <a:stretch/>
        </p:blipFill>
        <p:spPr bwMode="auto">
          <a:xfrm>
            <a:off x="3368441" y="487725"/>
            <a:ext cx="1193798" cy="1125202"/>
          </a:xfrm>
          <a:prstGeom prst="rect">
            <a:avLst/>
          </a:prstGeom>
          <a:noFill/>
          <a:ln>
            <a:noFill/>
          </a:ln>
        </p:spPr>
      </p:pic>
      <p:sp>
        <p:nvSpPr>
          <p:cNvPr id="68" name="Freeform 67"/>
          <p:cNvSpPr/>
          <p:nvPr/>
        </p:nvSpPr>
        <p:spPr>
          <a:xfrm>
            <a:off x="3582858" y="889972"/>
            <a:ext cx="564522" cy="117373"/>
          </a:xfrm>
          <a:custGeom>
            <a:avLst/>
            <a:gdLst>
              <a:gd name="connsiteX0" fmla="*/ 0 w 564522"/>
              <a:gd name="connsiteY0" fmla="*/ 9755 h 117373"/>
              <a:gd name="connsiteX1" fmla="*/ 75260 w 564522"/>
              <a:gd name="connsiteY1" fmla="*/ 85015 h 117373"/>
              <a:gd name="connsiteX2" fmla="*/ 188148 w 564522"/>
              <a:gd name="connsiteY2" fmla="*/ 113237 h 117373"/>
              <a:gd name="connsiteX3" fmla="*/ 366889 w 564522"/>
              <a:gd name="connsiteY3" fmla="*/ 113237 h 117373"/>
              <a:gd name="connsiteX4" fmla="*/ 498593 w 564522"/>
              <a:gd name="connsiteY4" fmla="*/ 75607 h 117373"/>
              <a:gd name="connsiteX5" fmla="*/ 555037 w 564522"/>
              <a:gd name="connsiteY5" fmla="*/ 9755 h 117373"/>
              <a:gd name="connsiteX6" fmla="*/ 564445 w 564522"/>
              <a:gd name="connsiteY6" fmla="*/ 348 h 117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4522" h="117373">
                <a:moveTo>
                  <a:pt x="0" y="9755"/>
                </a:moveTo>
                <a:cubicBezTo>
                  <a:pt x="21951" y="38761"/>
                  <a:pt x="43902" y="67768"/>
                  <a:pt x="75260" y="85015"/>
                </a:cubicBezTo>
                <a:cubicBezTo>
                  <a:pt x="106618" y="102262"/>
                  <a:pt x="139543" y="108533"/>
                  <a:pt x="188148" y="113237"/>
                </a:cubicBezTo>
                <a:cubicBezTo>
                  <a:pt x="236753" y="117941"/>
                  <a:pt x="315148" y="119509"/>
                  <a:pt x="366889" y="113237"/>
                </a:cubicBezTo>
                <a:cubicBezTo>
                  <a:pt x="418630" y="106965"/>
                  <a:pt x="467235" y="92854"/>
                  <a:pt x="498593" y="75607"/>
                </a:cubicBezTo>
                <a:cubicBezTo>
                  <a:pt x="529951" y="58360"/>
                  <a:pt x="544062" y="22298"/>
                  <a:pt x="555037" y="9755"/>
                </a:cubicBezTo>
                <a:cubicBezTo>
                  <a:pt x="566012" y="-2788"/>
                  <a:pt x="564445" y="348"/>
                  <a:pt x="564445" y="348"/>
                </a:cubicBezTo>
              </a:path>
            </a:pathLst>
          </a:custGeom>
          <a:ln w="38100" cmpd="sng">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9" name="Freeform 68"/>
          <p:cNvSpPr/>
          <p:nvPr/>
        </p:nvSpPr>
        <p:spPr>
          <a:xfrm>
            <a:off x="3742784" y="1181949"/>
            <a:ext cx="611482" cy="197754"/>
          </a:xfrm>
          <a:custGeom>
            <a:avLst/>
            <a:gdLst>
              <a:gd name="connsiteX0" fmla="*/ 0 w 611482"/>
              <a:gd name="connsiteY0" fmla="*/ 0 h 197754"/>
              <a:gd name="connsiteX1" fmla="*/ 84667 w 611482"/>
              <a:gd name="connsiteY1" fmla="*/ 112889 h 197754"/>
              <a:gd name="connsiteX2" fmla="*/ 169334 w 611482"/>
              <a:gd name="connsiteY2" fmla="*/ 169334 h 197754"/>
              <a:gd name="connsiteX3" fmla="*/ 338667 w 611482"/>
              <a:gd name="connsiteY3" fmla="*/ 197556 h 197754"/>
              <a:gd name="connsiteX4" fmla="*/ 470371 w 611482"/>
              <a:gd name="connsiteY4" fmla="*/ 178741 h 197754"/>
              <a:gd name="connsiteX5" fmla="*/ 555037 w 611482"/>
              <a:gd name="connsiteY5" fmla="*/ 122297 h 197754"/>
              <a:gd name="connsiteX6" fmla="*/ 592667 w 611482"/>
              <a:gd name="connsiteY6" fmla="*/ 56445 h 197754"/>
              <a:gd name="connsiteX7" fmla="*/ 611482 w 611482"/>
              <a:gd name="connsiteY7" fmla="*/ 18815 h 1977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1482" h="197754">
                <a:moveTo>
                  <a:pt x="0" y="0"/>
                </a:moveTo>
                <a:cubicBezTo>
                  <a:pt x="28222" y="42333"/>
                  <a:pt x="56445" y="84667"/>
                  <a:pt x="84667" y="112889"/>
                </a:cubicBezTo>
                <a:cubicBezTo>
                  <a:pt x="112889" y="141111"/>
                  <a:pt x="127001" y="155223"/>
                  <a:pt x="169334" y="169334"/>
                </a:cubicBezTo>
                <a:cubicBezTo>
                  <a:pt x="211667" y="183445"/>
                  <a:pt x="288494" y="195988"/>
                  <a:pt x="338667" y="197556"/>
                </a:cubicBezTo>
                <a:cubicBezTo>
                  <a:pt x="388840" y="199124"/>
                  <a:pt x="434309" y="191284"/>
                  <a:pt x="470371" y="178741"/>
                </a:cubicBezTo>
                <a:cubicBezTo>
                  <a:pt x="506433" y="166198"/>
                  <a:pt x="534654" y="142680"/>
                  <a:pt x="555037" y="122297"/>
                </a:cubicBezTo>
                <a:cubicBezTo>
                  <a:pt x="575420" y="101914"/>
                  <a:pt x="583260" y="73692"/>
                  <a:pt x="592667" y="56445"/>
                </a:cubicBezTo>
                <a:cubicBezTo>
                  <a:pt x="602074" y="39198"/>
                  <a:pt x="611482" y="18815"/>
                  <a:pt x="611482" y="18815"/>
                </a:cubicBezTo>
              </a:path>
            </a:pathLst>
          </a:custGeom>
          <a:ln w="38100" cmpd="sng">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0" name="Oval 69"/>
          <p:cNvSpPr/>
          <p:nvPr/>
        </p:nvSpPr>
        <p:spPr>
          <a:xfrm>
            <a:off x="3942299" y="889972"/>
            <a:ext cx="141111" cy="67733"/>
          </a:xfrm>
          <a:prstGeom prst="ellipse">
            <a:avLst/>
          </a:prstGeom>
          <a:solidFill>
            <a:srgbClr val="7F5A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Oval 70"/>
          <p:cNvSpPr/>
          <p:nvPr/>
        </p:nvSpPr>
        <p:spPr>
          <a:xfrm flipV="1">
            <a:off x="4132327" y="1203172"/>
            <a:ext cx="141111" cy="135306"/>
          </a:xfrm>
          <a:prstGeom prst="ellipse">
            <a:avLst/>
          </a:prstGeom>
          <a:solidFill>
            <a:srgbClr val="7F5A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Oval 71"/>
          <p:cNvSpPr/>
          <p:nvPr/>
        </p:nvSpPr>
        <p:spPr>
          <a:xfrm>
            <a:off x="4015676" y="1212578"/>
            <a:ext cx="79023" cy="135307"/>
          </a:xfrm>
          <a:prstGeom prst="ellipse">
            <a:avLst/>
          </a:prstGeom>
          <a:solidFill>
            <a:schemeClr val="accent5">
              <a:lumMod val="5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73" name="Picture 72"/>
          <p:cNvPicPr>
            <a:picLocks noChangeAspect="1"/>
          </p:cNvPicPr>
          <p:nvPr/>
        </p:nvPicPr>
        <p:blipFill>
          <a:blip r:embed="rId7"/>
          <a:stretch>
            <a:fillRect/>
          </a:stretch>
        </p:blipFill>
        <p:spPr>
          <a:xfrm>
            <a:off x="4643502" y="5682830"/>
            <a:ext cx="647700" cy="317500"/>
          </a:xfrm>
          <a:prstGeom prst="rect">
            <a:avLst/>
          </a:prstGeom>
        </p:spPr>
      </p:pic>
      <p:pic>
        <p:nvPicPr>
          <p:cNvPr id="74" name="Picture 73"/>
          <p:cNvPicPr>
            <a:picLocks noChangeAspect="1"/>
          </p:cNvPicPr>
          <p:nvPr/>
        </p:nvPicPr>
        <p:blipFill>
          <a:blip r:embed="rId8"/>
          <a:stretch>
            <a:fillRect/>
          </a:stretch>
        </p:blipFill>
        <p:spPr>
          <a:xfrm>
            <a:off x="5291202" y="5598727"/>
            <a:ext cx="533400" cy="508000"/>
          </a:xfrm>
          <a:prstGeom prst="rect">
            <a:avLst/>
          </a:prstGeom>
        </p:spPr>
      </p:pic>
      <p:pic>
        <p:nvPicPr>
          <p:cNvPr id="75" name="Picture 74"/>
          <p:cNvPicPr>
            <a:picLocks noChangeAspect="1"/>
          </p:cNvPicPr>
          <p:nvPr/>
        </p:nvPicPr>
        <p:blipFill>
          <a:blip r:embed="rId9"/>
          <a:stretch>
            <a:fillRect/>
          </a:stretch>
        </p:blipFill>
        <p:spPr>
          <a:xfrm>
            <a:off x="5875478" y="5674927"/>
            <a:ext cx="508000" cy="431800"/>
          </a:xfrm>
          <a:prstGeom prst="rect">
            <a:avLst/>
          </a:prstGeom>
        </p:spPr>
      </p:pic>
      <p:pic>
        <p:nvPicPr>
          <p:cNvPr id="76" name="Picture 75"/>
          <p:cNvPicPr>
            <a:picLocks noChangeAspect="1"/>
          </p:cNvPicPr>
          <p:nvPr/>
        </p:nvPicPr>
        <p:blipFill>
          <a:blip r:embed="rId7"/>
          <a:stretch>
            <a:fillRect/>
          </a:stretch>
        </p:blipFill>
        <p:spPr>
          <a:xfrm>
            <a:off x="4643502" y="4508900"/>
            <a:ext cx="647700" cy="317500"/>
          </a:xfrm>
          <a:prstGeom prst="rect">
            <a:avLst/>
          </a:prstGeom>
        </p:spPr>
      </p:pic>
      <p:pic>
        <p:nvPicPr>
          <p:cNvPr id="77" name="Picture 76"/>
          <p:cNvPicPr>
            <a:picLocks noChangeAspect="1"/>
          </p:cNvPicPr>
          <p:nvPr/>
        </p:nvPicPr>
        <p:blipFill>
          <a:blip r:embed="rId8"/>
          <a:stretch>
            <a:fillRect/>
          </a:stretch>
        </p:blipFill>
        <p:spPr>
          <a:xfrm>
            <a:off x="5291202" y="4424797"/>
            <a:ext cx="533400" cy="508000"/>
          </a:xfrm>
          <a:prstGeom prst="rect">
            <a:avLst/>
          </a:prstGeom>
        </p:spPr>
      </p:pic>
      <p:pic>
        <p:nvPicPr>
          <p:cNvPr id="78" name="Picture 77"/>
          <p:cNvPicPr>
            <a:picLocks noChangeAspect="1"/>
          </p:cNvPicPr>
          <p:nvPr/>
        </p:nvPicPr>
        <p:blipFill>
          <a:blip r:embed="rId9"/>
          <a:stretch>
            <a:fillRect/>
          </a:stretch>
        </p:blipFill>
        <p:spPr>
          <a:xfrm>
            <a:off x="5875478" y="4500997"/>
            <a:ext cx="508000" cy="431800"/>
          </a:xfrm>
          <a:prstGeom prst="rect">
            <a:avLst/>
          </a:prstGeom>
        </p:spPr>
      </p:pic>
      <p:pic>
        <p:nvPicPr>
          <p:cNvPr id="79" name="Picture 78"/>
          <p:cNvPicPr>
            <a:picLocks noChangeAspect="1"/>
          </p:cNvPicPr>
          <p:nvPr/>
        </p:nvPicPr>
        <p:blipFill>
          <a:blip r:embed="rId8"/>
          <a:stretch>
            <a:fillRect/>
          </a:stretch>
        </p:blipFill>
        <p:spPr>
          <a:xfrm>
            <a:off x="4643502" y="2621590"/>
            <a:ext cx="533400" cy="508000"/>
          </a:xfrm>
          <a:prstGeom prst="rect">
            <a:avLst/>
          </a:prstGeom>
        </p:spPr>
      </p:pic>
      <p:sp>
        <p:nvSpPr>
          <p:cNvPr id="80" name="Freeform 79"/>
          <p:cNvSpPr/>
          <p:nvPr/>
        </p:nvSpPr>
        <p:spPr>
          <a:xfrm>
            <a:off x="5266250" y="2780361"/>
            <a:ext cx="618335" cy="257241"/>
          </a:xfrm>
          <a:custGeom>
            <a:avLst/>
            <a:gdLst>
              <a:gd name="connsiteX0" fmla="*/ 31310 w 618335"/>
              <a:gd name="connsiteY0" fmla="*/ 254848 h 257241"/>
              <a:gd name="connsiteX1" fmla="*/ 181829 w 618335"/>
              <a:gd name="connsiteY1" fmla="*/ 141959 h 257241"/>
              <a:gd name="connsiteX2" fmla="*/ 313533 w 618335"/>
              <a:gd name="connsiteY2" fmla="*/ 47885 h 257241"/>
              <a:gd name="connsiteX3" fmla="*/ 473458 w 618335"/>
              <a:gd name="connsiteY3" fmla="*/ 848 h 257241"/>
              <a:gd name="connsiteX4" fmla="*/ 595755 w 618335"/>
              <a:gd name="connsiteY4" fmla="*/ 85514 h 257241"/>
              <a:gd name="connsiteX5" fmla="*/ 605162 w 618335"/>
              <a:gd name="connsiteY5" fmla="*/ 188996 h 257241"/>
              <a:gd name="connsiteX6" fmla="*/ 454644 w 618335"/>
              <a:gd name="connsiteY6" fmla="*/ 226626 h 257241"/>
              <a:gd name="connsiteX7" fmla="*/ 351162 w 618335"/>
              <a:gd name="connsiteY7" fmla="*/ 207811 h 257241"/>
              <a:gd name="connsiteX8" fmla="*/ 181829 w 618335"/>
              <a:gd name="connsiteY8" fmla="*/ 151366 h 257241"/>
              <a:gd name="connsiteX9" fmla="*/ 68940 w 618335"/>
              <a:gd name="connsiteY9" fmla="*/ 76107 h 257241"/>
              <a:gd name="connsiteX10" fmla="*/ 3088 w 618335"/>
              <a:gd name="connsiteY10" fmla="*/ 29070 h 257241"/>
              <a:gd name="connsiteX11" fmla="*/ 31310 w 618335"/>
              <a:gd name="connsiteY11" fmla="*/ 254848 h 257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8335" h="257241">
                <a:moveTo>
                  <a:pt x="31310" y="254848"/>
                </a:moveTo>
                <a:cubicBezTo>
                  <a:pt x="61100" y="273663"/>
                  <a:pt x="134792" y="176453"/>
                  <a:pt x="181829" y="141959"/>
                </a:cubicBezTo>
                <a:cubicBezTo>
                  <a:pt x="228866" y="107465"/>
                  <a:pt x="264928" y="71404"/>
                  <a:pt x="313533" y="47885"/>
                </a:cubicBezTo>
                <a:cubicBezTo>
                  <a:pt x="362138" y="24366"/>
                  <a:pt x="426421" y="-5424"/>
                  <a:pt x="473458" y="848"/>
                </a:cubicBezTo>
                <a:cubicBezTo>
                  <a:pt x="520495" y="7119"/>
                  <a:pt x="573804" y="54156"/>
                  <a:pt x="595755" y="85514"/>
                </a:cubicBezTo>
                <a:cubicBezTo>
                  <a:pt x="617706" y="116872"/>
                  <a:pt x="628680" y="165477"/>
                  <a:pt x="605162" y="188996"/>
                </a:cubicBezTo>
                <a:cubicBezTo>
                  <a:pt x="581644" y="212515"/>
                  <a:pt x="496977" y="223490"/>
                  <a:pt x="454644" y="226626"/>
                </a:cubicBezTo>
                <a:cubicBezTo>
                  <a:pt x="412311" y="229762"/>
                  <a:pt x="396631" y="220354"/>
                  <a:pt x="351162" y="207811"/>
                </a:cubicBezTo>
                <a:cubicBezTo>
                  <a:pt x="305693" y="195268"/>
                  <a:pt x="228866" y="173317"/>
                  <a:pt x="181829" y="151366"/>
                </a:cubicBezTo>
                <a:cubicBezTo>
                  <a:pt x="134792" y="129415"/>
                  <a:pt x="98730" y="96490"/>
                  <a:pt x="68940" y="76107"/>
                </a:cubicBezTo>
                <a:cubicBezTo>
                  <a:pt x="39150" y="55724"/>
                  <a:pt x="10927" y="-2288"/>
                  <a:pt x="3088" y="29070"/>
                </a:cubicBezTo>
                <a:cubicBezTo>
                  <a:pt x="-4751" y="60428"/>
                  <a:pt x="1520" y="236033"/>
                  <a:pt x="31310" y="254848"/>
                </a:cubicBezTo>
                <a:close/>
              </a:path>
            </a:pathLst>
          </a:custGeom>
          <a:solidFill>
            <a:schemeClr val="bg1">
              <a:lumMod val="5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1" name="Picture 80"/>
          <p:cNvPicPr>
            <a:picLocks noChangeAspect="1"/>
          </p:cNvPicPr>
          <p:nvPr/>
        </p:nvPicPr>
        <p:blipFill>
          <a:blip r:embed="rId10"/>
          <a:stretch>
            <a:fillRect/>
          </a:stretch>
        </p:blipFill>
        <p:spPr>
          <a:xfrm>
            <a:off x="4625199" y="849512"/>
            <a:ext cx="711200" cy="381000"/>
          </a:xfrm>
          <a:prstGeom prst="rect">
            <a:avLst/>
          </a:prstGeom>
        </p:spPr>
      </p:pic>
      <p:pic>
        <p:nvPicPr>
          <p:cNvPr id="82" name="Picture 81"/>
          <p:cNvPicPr>
            <a:picLocks noChangeAspect="1"/>
          </p:cNvPicPr>
          <p:nvPr/>
        </p:nvPicPr>
        <p:blipFill>
          <a:blip r:embed="rId8"/>
          <a:stretch>
            <a:fillRect/>
          </a:stretch>
        </p:blipFill>
        <p:spPr>
          <a:xfrm>
            <a:off x="5371124" y="801790"/>
            <a:ext cx="533400" cy="508000"/>
          </a:xfrm>
          <a:prstGeom prst="rect">
            <a:avLst/>
          </a:prstGeom>
        </p:spPr>
      </p:pic>
      <p:sp>
        <p:nvSpPr>
          <p:cNvPr id="83" name="Freeform 82"/>
          <p:cNvSpPr/>
          <p:nvPr/>
        </p:nvSpPr>
        <p:spPr>
          <a:xfrm>
            <a:off x="5993872" y="960561"/>
            <a:ext cx="618335" cy="257241"/>
          </a:xfrm>
          <a:custGeom>
            <a:avLst/>
            <a:gdLst>
              <a:gd name="connsiteX0" fmla="*/ 31310 w 618335"/>
              <a:gd name="connsiteY0" fmla="*/ 254848 h 257241"/>
              <a:gd name="connsiteX1" fmla="*/ 181829 w 618335"/>
              <a:gd name="connsiteY1" fmla="*/ 141959 h 257241"/>
              <a:gd name="connsiteX2" fmla="*/ 313533 w 618335"/>
              <a:gd name="connsiteY2" fmla="*/ 47885 h 257241"/>
              <a:gd name="connsiteX3" fmla="*/ 473458 w 618335"/>
              <a:gd name="connsiteY3" fmla="*/ 848 h 257241"/>
              <a:gd name="connsiteX4" fmla="*/ 595755 w 618335"/>
              <a:gd name="connsiteY4" fmla="*/ 85514 h 257241"/>
              <a:gd name="connsiteX5" fmla="*/ 605162 w 618335"/>
              <a:gd name="connsiteY5" fmla="*/ 188996 h 257241"/>
              <a:gd name="connsiteX6" fmla="*/ 454644 w 618335"/>
              <a:gd name="connsiteY6" fmla="*/ 226626 h 257241"/>
              <a:gd name="connsiteX7" fmla="*/ 351162 w 618335"/>
              <a:gd name="connsiteY7" fmla="*/ 207811 h 257241"/>
              <a:gd name="connsiteX8" fmla="*/ 181829 w 618335"/>
              <a:gd name="connsiteY8" fmla="*/ 151366 h 257241"/>
              <a:gd name="connsiteX9" fmla="*/ 68940 w 618335"/>
              <a:gd name="connsiteY9" fmla="*/ 76107 h 257241"/>
              <a:gd name="connsiteX10" fmla="*/ 3088 w 618335"/>
              <a:gd name="connsiteY10" fmla="*/ 29070 h 257241"/>
              <a:gd name="connsiteX11" fmla="*/ 31310 w 618335"/>
              <a:gd name="connsiteY11" fmla="*/ 254848 h 257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18335" h="257241">
                <a:moveTo>
                  <a:pt x="31310" y="254848"/>
                </a:moveTo>
                <a:cubicBezTo>
                  <a:pt x="61100" y="273663"/>
                  <a:pt x="134792" y="176453"/>
                  <a:pt x="181829" y="141959"/>
                </a:cubicBezTo>
                <a:cubicBezTo>
                  <a:pt x="228866" y="107465"/>
                  <a:pt x="264928" y="71404"/>
                  <a:pt x="313533" y="47885"/>
                </a:cubicBezTo>
                <a:cubicBezTo>
                  <a:pt x="362138" y="24366"/>
                  <a:pt x="426421" y="-5424"/>
                  <a:pt x="473458" y="848"/>
                </a:cubicBezTo>
                <a:cubicBezTo>
                  <a:pt x="520495" y="7119"/>
                  <a:pt x="573804" y="54156"/>
                  <a:pt x="595755" y="85514"/>
                </a:cubicBezTo>
                <a:cubicBezTo>
                  <a:pt x="617706" y="116872"/>
                  <a:pt x="628680" y="165477"/>
                  <a:pt x="605162" y="188996"/>
                </a:cubicBezTo>
                <a:cubicBezTo>
                  <a:pt x="581644" y="212515"/>
                  <a:pt x="496977" y="223490"/>
                  <a:pt x="454644" y="226626"/>
                </a:cubicBezTo>
                <a:cubicBezTo>
                  <a:pt x="412311" y="229762"/>
                  <a:pt x="396631" y="220354"/>
                  <a:pt x="351162" y="207811"/>
                </a:cubicBezTo>
                <a:cubicBezTo>
                  <a:pt x="305693" y="195268"/>
                  <a:pt x="228866" y="173317"/>
                  <a:pt x="181829" y="151366"/>
                </a:cubicBezTo>
                <a:cubicBezTo>
                  <a:pt x="134792" y="129415"/>
                  <a:pt x="98730" y="96490"/>
                  <a:pt x="68940" y="76107"/>
                </a:cubicBezTo>
                <a:cubicBezTo>
                  <a:pt x="39150" y="55724"/>
                  <a:pt x="10927" y="-2288"/>
                  <a:pt x="3088" y="29070"/>
                </a:cubicBezTo>
                <a:cubicBezTo>
                  <a:pt x="-4751" y="60428"/>
                  <a:pt x="1520" y="236033"/>
                  <a:pt x="31310" y="254848"/>
                </a:cubicBezTo>
                <a:close/>
              </a:path>
            </a:pathLst>
          </a:custGeom>
          <a:solidFill>
            <a:schemeClr val="bg1">
              <a:lumMod val="5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4" name="Picture 83"/>
          <p:cNvPicPr>
            <a:picLocks noChangeAspect="1"/>
          </p:cNvPicPr>
          <p:nvPr/>
        </p:nvPicPr>
        <p:blipFill>
          <a:blip r:embed="rId7"/>
          <a:stretch>
            <a:fillRect/>
          </a:stretch>
        </p:blipFill>
        <p:spPr>
          <a:xfrm>
            <a:off x="5354702" y="170225"/>
            <a:ext cx="647700" cy="317500"/>
          </a:xfrm>
          <a:prstGeom prst="rect">
            <a:avLst/>
          </a:prstGeom>
        </p:spPr>
      </p:pic>
      <p:pic>
        <p:nvPicPr>
          <p:cNvPr id="85" name="Picture 84"/>
          <p:cNvPicPr>
            <a:picLocks noChangeAspect="1"/>
          </p:cNvPicPr>
          <p:nvPr/>
        </p:nvPicPr>
        <p:blipFill>
          <a:blip r:embed="rId9"/>
          <a:stretch>
            <a:fillRect/>
          </a:stretch>
        </p:blipFill>
        <p:spPr>
          <a:xfrm>
            <a:off x="6002402" y="155150"/>
            <a:ext cx="508000" cy="431800"/>
          </a:xfrm>
          <a:prstGeom prst="rect">
            <a:avLst/>
          </a:prstGeom>
        </p:spPr>
      </p:pic>
      <p:pic>
        <p:nvPicPr>
          <p:cNvPr id="86" name="Picture 85"/>
          <p:cNvPicPr>
            <a:picLocks noChangeAspect="1"/>
          </p:cNvPicPr>
          <p:nvPr/>
        </p:nvPicPr>
        <p:blipFill>
          <a:blip r:embed="rId10"/>
          <a:stretch>
            <a:fillRect/>
          </a:stretch>
        </p:blipFill>
        <p:spPr>
          <a:xfrm>
            <a:off x="4643502" y="164559"/>
            <a:ext cx="711200" cy="381000"/>
          </a:xfrm>
          <a:prstGeom prst="rect">
            <a:avLst/>
          </a:prstGeom>
        </p:spPr>
      </p:pic>
      <p:sp>
        <p:nvSpPr>
          <p:cNvPr id="87" name="Oval 86"/>
          <p:cNvSpPr/>
          <p:nvPr/>
        </p:nvSpPr>
        <p:spPr>
          <a:xfrm flipV="1">
            <a:off x="3766160" y="858171"/>
            <a:ext cx="141111" cy="135306"/>
          </a:xfrm>
          <a:prstGeom prst="ellipse">
            <a:avLst/>
          </a:prstGeom>
          <a:solidFill>
            <a:srgbClr val="7F5A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Oval 87"/>
          <p:cNvSpPr/>
          <p:nvPr/>
        </p:nvSpPr>
        <p:spPr>
          <a:xfrm flipV="1">
            <a:off x="3850824" y="1165078"/>
            <a:ext cx="141111" cy="135306"/>
          </a:xfrm>
          <a:prstGeom prst="ellipse">
            <a:avLst/>
          </a:prstGeom>
          <a:solidFill>
            <a:srgbClr val="7F5A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Oval 88"/>
          <p:cNvSpPr/>
          <p:nvPr/>
        </p:nvSpPr>
        <p:spPr>
          <a:xfrm>
            <a:off x="3670675" y="825245"/>
            <a:ext cx="79023" cy="135307"/>
          </a:xfrm>
          <a:prstGeom prst="ellipse">
            <a:avLst/>
          </a:prstGeom>
          <a:solidFill>
            <a:srgbClr val="7F5A00"/>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1443231"/>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G_2982.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7528" y="284210"/>
            <a:ext cx="4747491" cy="6329988"/>
          </a:xfrm>
          <a:prstGeom prst="rect">
            <a:avLst/>
          </a:prstGeom>
        </p:spPr>
      </p:pic>
      <p:sp>
        <p:nvSpPr>
          <p:cNvPr id="5" name="Freeform 4"/>
          <p:cNvSpPr/>
          <p:nvPr/>
        </p:nvSpPr>
        <p:spPr>
          <a:xfrm>
            <a:off x="337527" y="4904201"/>
            <a:ext cx="4730829" cy="71268"/>
          </a:xfrm>
          <a:custGeom>
            <a:avLst/>
            <a:gdLst>
              <a:gd name="connsiteX0" fmla="*/ 5105400 w 5105400"/>
              <a:gd name="connsiteY0" fmla="*/ 0 h 76911"/>
              <a:gd name="connsiteX1" fmla="*/ 3949700 w 5105400"/>
              <a:gd name="connsiteY1" fmla="*/ 76200 h 76911"/>
              <a:gd name="connsiteX2" fmla="*/ 2832100 w 5105400"/>
              <a:gd name="connsiteY2" fmla="*/ 38100 h 76911"/>
              <a:gd name="connsiteX3" fmla="*/ 1879600 w 5105400"/>
              <a:gd name="connsiteY3" fmla="*/ 38100 h 76911"/>
              <a:gd name="connsiteX4" fmla="*/ 889000 w 5105400"/>
              <a:gd name="connsiteY4" fmla="*/ 38100 h 76911"/>
              <a:gd name="connsiteX5" fmla="*/ 0 w 5105400"/>
              <a:gd name="connsiteY5" fmla="*/ 0 h 769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05400" h="76911">
                <a:moveTo>
                  <a:pt x="5105400" y="0"/>
                </a:moveTo>
                <a:cubicBezTo>
                  <a:pt x="4716991" y="34925"/>
                  <a:pt x="4328583" y="69850"/>
                  <a:pt x="3949700" y="76200"/>
                </a:cubicBezTo>
                <a:cubicBezTo>
                  <a:pt x="3570817" y="82550"/>
                  <a:pt x="3177117" y="44450"/>
                  <a:pt x="2832100" y="38100"/>
                </a:cubicBezTo>
                <a:cubicBezTo>
                  <a:pt x="2487083" y="31750"/>
                  <a:pt x="1879600" y="38100"/>
                  <a:pt x="1879600" y="38100"/>
                </a:cubicBezTo>
                <a:lnTo>
                  <a:pt x="889000" y="38100"/>
                </a:lnTo>
                <a:cubicBezTo>
                  <a:pt x="575733" y="31750"/>
                  <a:pt x="0" y="0"/>
                  <a:pt x="0" y="0"/>
                </a:cubicBezTo>
              </a:path>
            </a:pathLst>
          </a:custGeom>
          <a:ln w="28575" cmpd="sng">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6" name="Freeform 5"/>
          <p:cNvSpPr/>
          <p:nvPr/>
        </p:nvSpPr>
        <p:spPr>
          <a:xfrm>
            <a:off x="337528" y="3905609"/>
            <a:ext cx="4734122" cy="458141"/>
          </a:xfrm>
          <a:custGeom>
            <a:avLst/>
            <a:gdLst>
              <a:gd name="connsiteX0" fmla="*/ 5156200 w 5156200"/>
              <a:gd name="connsiteY0" fmla="*/ 0 h 495300"/>
              <a:gd name="connsiteX1" fmla="*/ 3657600 w 5156200"/>
              <a:gd name="connsiteY1" fmla="*/ 114300 h 495300"/>
              <a:gd name="connsiteX2" fmla="*/ 2362200 w 5156200"/>
              <a:gd name="connsiteY2" fmla="*/ 279400 h 495300"/>
              <a:gd name="connsiteX3" fmla="*/ 1295400 w 5156200"/>
              <a:gd name="connsiteY3" fmla="*/ 381000 h 495300"/>
              <a:gd name="connsiteX4" fmla="*/ 241300 w 5156200"/>
              <a:gd name="connsiteY4" fmla="*/ 419100 h 495300"/>
              <a:gd name="connsiteX5" fmla="*/ 0 w 515620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56200" h="495300">
                <a:moveTo>
                  <a:pt x="5156200" y="0"/>
                </a:moveTo>
                <a:cubicBezTo>
                  <a:pt x="4639733" y="33866"/>
                  <a:pt x="4123267" y="67733"/>
                  <a:pt x="3657600" y="114300"/>
                </a:cubicBezTo>
                <a:cubicBezTo>
                  <a:pt x="3191933" y="160867"/>
                  <a:pt x="2755900" y="234950"/>
                  <a:pt x="2362200" y="279400"/>
                </a:cubicBezTo>
                <a:cubicBezTo>
                  <a:pt x="1968500" y="323850"/>
                  <a:pt x="1648883" y="357717"/>
                  <a:pt x="1295400" y="381000"/>
                </a:cubicBezTo>
                <a:cubicBezTo>
                  <a:pt x="941917" y="404283"/>
                  <a:pt x="457200" y="400050"/>
                  <a:pt x="241300" y="419100"/>
                </a:cubicBezTo>
                <a:cubicBezTo>
                  <a:pt x="25400" y="438150"/>
                  <a:pt x="0" y="495300"/>
                  <a:pt x="0" y="495300"/>
                </a:cubicBezTo>
              </a:path>
            </a:pathLst>
          </a:custGeom>
          <a:ln w="28575" cmpd="sng">
            <a:solidFill>
              <a:srgbClr val="FFFF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 name="Freeform 6"/>
          <p:cNvSpPr/>
          <p:nvPr/>
        </p:nvSpPr>
        <p:spPr>
          <a:xfrm>
            <a:off x="337528" y="1685024"/>
            <a:ext cx="4756849" cy="1649187"/>
          </a:xfrm>
          <a:custGeom>
            <a:avLst/>
            <a:gdLst>
              <a:gd name="connsiteX0" fmla="*/ 5137355 w 5137355"/>
              <a:gd name="connsiteY0" fmla="*/ 0 h 1781107"/>
              <a:gd name="connsiteX1" fmla="*/ 4678516 w 5137355"/>
              <a:gd name="connsiteY1" fmla="*/ 147484 h 1781107"/>
              <a:gd name="connsiteX2" fmla="*/ 4047613 w 5137355"/>
              <a:gd name="connsiteY2" fmla="*/ 401484 h 1781107"/>
              <a:gd name="connsiteX3" fmla="*/ 3547806 w 5137355"/>
              <a:gd name="connsiteY3" fmla="*/ 721033 h 1781107"/>
              <a:gd name="connsiteX4" fmla="*/ 3236451 w 5137355"/>
              <a:gd name="connsiteY4" fmla="*/ 827549 h 1781107"/>
              <a:gd name="connsiteX5" fmla="*/ 2851355 w 5137355"/>
              <a:gd name="connsiteY5" fmla="*/ 934065 h 1781107"/>
              <a:gd name="connsiteX6" fmla="*/ 2499032 w 5137355"/>
              <a:gd name="connsiteY6" fmla="*/ 1130710 h 1781107"/>
              <a:gd name="connsiteX7" fmla="*/ 2040193 w 5137355"/>
              <a:gd name="connsiteY7" fmla="*/ 1253613 h 1781107"/>
              <a:gd name="connsiteX8" fmla="*/ 1778000 w 5137355"/>
              <a:gd name="connsiteY8" fmla="*/ 1401097 h 1781107"/>
              <a:gd name="connsiteX9" fmla="*/ 1450258 w 5137355"/>
              <a:gd name="connsiteY9" fmla="*/ 1409291 h 1781107"/>
              <a:gd name="connsiteX10" fmla="*/ 1073355 w 5137355"/>
              <a:gd name="connsiteY10" fmla="*/ 1548581 h 1781107"/>
              <a:gd name="connsiteX11" fmla="*/ 655484 w 5137355"/>
              <a:gd name="connsiteY11" fmla="*/ 1589549 h 1781107"/>
              <a:gd name="connsiteX12" fmla="*/ 327742 w 5137355"/>
              <a:gd name="connsiteY12" fmla="*/ 1663291 h 1781107"/>
              <a:gd name="connsiteX13" fmla="*/ 73742 w 5137355"/>
              <a:gd name="connsiteY13" fmla="*/ 1769807 h 1781107"/>
              <a:gd name="connsiteX14" fmla="*/ 0 w 5137355"/>
              <a:gd name="connsiteY14" fmla="*/ 1778000 h 1781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137355" h="1781107">
                <a:moveTo>
                  <a:pt x="5137355" y="0"/>
                </a:moveTo>
                <a:cubicBezTo>
                  <a:pt x="4998747" y="40285"/>
                  <a:pt x="4860140" y="80570"/>
                  <a:pt x="4678516" y="147484"/>
                </a:cubicBezTo>
                <a:cubicBezTo>
                  <a:pt x="4496892" y="214398"/>
                  <a:pt x="4236065" y="305893"/>
                  <a:pt x="4047613" y="401484"/>
                </a:cubicBezTo>
                <a:cubicBezTo>
                  <a:pt x="3859161" y="497075"/>
                  <a:pt x="3683000" y="650022"/>
                  <a:pt x="3547806" y="721033"/>
                </a:cubicBezTo>
                <a:cubicBezTo>
                  <a:pt x="3412612" y="792044"/>
                  <a:pt x="3352526" y="792044"/>
                  <a:pt x="3236451" y="827549"/>
                </a:cubicBezTo>
                <a:cubicBezTo>
                  <a:pt x="3120376" y="863054"/>
                  <a:pt x="2974258" y="883538"/>
                  <a:pt x="2851355" y="934065"/>
                </a:cubicBezTo>
                <a:cubicBezTo>
                  <a:pt x="2728452" y="984592"/>
                  <a:pt x="2634226" y="1077452"/>
                  <a:pt x="2499032" y="1130710"/>
                </a:cubicBezTo>
                <a:cubicBezTo>
                  <a:pt x="2363838" y="1183968"/>
                  <a:pt x="2160365" y="1208549"/>
                  <a:pt x="2040193" y="1253613"/>
                </a:cubicBezTo>
                <a:cubicBezTo>
                  <a:pt x="1920021" y="1298677"/>
                  <a:pt x="1876322" y="1375151"/>
                  <a:pt x="1778000" y="1401097"/>
                </a:cubicBezTo>
                <a:cubicBezTo>
                  <a:pt x="1679677" y="1427043"/>
                  <a:pt x="1567699" y="1384710"/>
                  <a:pt x="1450258" y="1409291"/>
                </a:cubicBezTo>
                <a:cubicBezTo>
                  <a:pt x="1332817" y="1433872"/>
                  <a:pt x="1205817" y="1518538"/>
                  <a:pt x="1073355" y="1548581"/>
                </a:cubicBezTo>
                <a:cubicBezTo>
                  <a:pt x="940893" y="1578624"/>
                  <a:pt x="779753" y="1570431"/>
                  <a:pt x="655484" y="1589549"/>
                </a:cubicBezTo>
                <a:cubicBezTo>
                  <a:pt x="531215" y="1608667"/>
                  <a:pt x="424699" y="1633248"/>
                  <a:pt x="327742" y="1663291"/>
                </a:cubicBezTo>
                <a:cubicBezTo>
                  <a:pt x="230785" y="1693334"/>
                  <a:pt x="128366" y="1750689"/>
                  <a:pt x="73742" y="1769807"/>
                </a:cubicBezTo>
                <a:cubicBezTo>
                  <a:pt x="19118" y="1788925"/>
                  <a:pt x="0" y="1778000"/>
                  <a:pt x="0" y="1778000"/>
                </a:cubicBezTo>
              </a:path>
            </a:pathLst>
          </a:custGeom>
          <a:ln w="28575" cmpd="sng">
            <a:solidFill>
              <a:srgbClr val="FFFF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8" name="Freeform 7"/>
          <p:cNvSpPr/>
          <p:nvPr/>
        </p:nvSpPr>
        <p:spPr>
          <a:xfrm>
            <a:off x="961341" y="624361"/>
            <a:ext cx="4070980" cy="1226135"/>
          </a:xfrm>
          <a:custGeom>
            <a:avLst/>
            <a:gdLst>
              <a:gd name="connsiteX0" fmla="*/ 5092138 w 5092138"/>
              <a:gd name="connsiteY0" fmla="*/ 0 h 1483032"/>
              <a:gd name="connsiteX1" fmla="*/ 4748009 w 5092138"/>
              <a:gd name="connsiteY1" fmla="*/ 139290 h 1483032"/>
              <a:gd name="connsiteX2" fmla="*/ 4584138 w 5092138"/>
              <a:gd name="connsiteY2" fmla="*/ 237613 h 1483032"/>
              <a:gd name="connsiteX3" fmla="*/ 4428461 w 5092138"/>
              <a:gd name="connsiteY3" fmla="*/ 335935 h 1483032"/>
              <a:gd name="connsiteX4" fmla="*/ 3977815 w 5092138"/>
              <a:gd name="connsiteY4" fmla="*/ 508000 h 1483032"/>
              <a:gd name="connsiteX5" fmla="*/ 3527170 w 5092138"/>
              <a:gd name="connsiteY5" fmla="*/ 614516 h 1483032"/>
              <a:gd name="connsiteX6" fmla="*/ 3273170 w 5092138"/>
              <a:gd name="connsiteY6" fmla="*/ 630903 h 1483032"/>
              <a:gd name="connsiteX7" fmla="*/ 2904461 w 5092138"/>
              <a:gd name="connsiteY7" fmla="*/ 737419 h 1483032"/>
              <a:gd name="connsiteX8" fmla="*/ 2789751 w 5092138"/>
              <a:gd name="connsiteY8" fmla="*/ 778387 h 1483032"/>
              <a:gd name="connsiteX9" fmla="*/ 2675041 w 5092138"/>
              <a:gd name="connsiteY9" fmla="*/ 852129 h 1483032"/>
              <a:gd name="connsiteX10" fmla="*/ 2453815 w 5092138"/>
              <a:gd name="connsiteY10" fmla="*/ 901290 h 1483032"/>
              <a:gd name="connsiteX11" fmla="*/ 2339106 w 5092138"/>
              <a:gd name="connsiteY11" fmla="*/ 966838 h 1483032"/>
              <a:gd name="connsiteX12" fmla="*/ 2175235 w 5092138"/>
              <a:gd name="connsiteY12" fmla="*/ 1007806 h 1483032"/>
              <a:gd name="connsiteX13" fmla="*/ 1904848 w 5092138"/>
              <a:gd name="connsiteY13" fmla="*/ 1130709 h 1483032"/>
              <a:gd name="connsiteX14" fmla="*/ 1634461 w 5092138"/>
              <a:gd name="connsiteY14" fmla="*/ 1163484 h 1483032"/>
              <a:gd name="connsiteX15" fmla="*/ 1364073 w 5092138"/>
              <a:gd name="connsiteY15" fmla="*/ 1302774 h 1483032"/>
              <a:gd name="connsiteX16" fmla="*/ 1208396 w 5092138"/>
              <a:gd name="connsiteY16" fmla="*/ 1409290 h 1483032"/>
              <a:gd name="connsiteX17" fmla="*/ 905235 w 5092138"/>
              <a:gd name="connsiteY17" fmla="*/ 1466645 h 1483032"/>
              <a:gd name="connsiteX18" fmla="*/ 413622 w 5092138"/>
              <a:gd name="connsiteY18" fmla="*/ 1466645 h 1483032"/>
              <a:gd name="connsiteX19" fmla="*/ 28525 w 5092138"/>
              <a:gd name="connsiteY19" fmla="*/ 1466645 h 1483032"/>
              <a:gd name="connsiteX20" fmla="*/ 28525 w 5092138"/>
              <a:gd name="connsiteY20" fmla="*/ 1483032 h 14830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5092138" h="1483032">
                <a:moveTo>
                  <a:pt x="5092138" y="0"/>
                </a:moveTo>
                <a:cubicBezTo>
                  <a:pt x="4962407" y="49844"/>
                  <a:pt x="4832676" y="99688"/>
                  <a:pt x="4748009" y="139290"/>
                </a:cubicBezTo>
                <a:cubicBezTo>
                  <a:pt x="4663342" y="178892"/>
                  <a:pt x="4637396" y="204839"/>
                  <a:pt x="4584138" y="237613"/>
                </a:cubicBezTo>
                <a:cubicBezTo>
                  <a:pt x="4530880" y="270387"/>
                  <a:pt x="4529515" y="290871"/>
                  <a:pt x="4428461" y="335935"/>
                </a:cubicBezTo>
                <a:cubicBezTo>
                  <a:pt x="4327407" y="380999"/>
                  <a:pt x="4128030" y="461570"/>
                  <a:pt x="3977815" y="508000"/>
                </a:cubicBezTo>
                <a:cubicBezTo>
                  <a:pt x="3827600" y="554430"/>
                  <a:pt x="3644611" y="594032"/>
                  <a:pt x="3527170" y="614516"/>
                </a:cubicBezTo>
                <a:cubicBezTo>
                  <a:pt x="3409729" y="635000"/>
                  <a:pt x="3376955" y="610419"/>
                  <a:pt x="3273170" y="630903"/>
                </a:cubicBezTo>
                <a:cubicBezTo>
                  <a:pt x="3169385" y="651387"/>
                  <a:pt x="2985031" y="712838"/>
                  <a:pt x="2904461" y="737419"/>
                </a:cubicBezTo>
                <a:cubicBezTo>
                  <a:pt x="2823891" y="762000"/>
                  <a:pt x="2827988" y="759269"/>
                  <a:pt x="2789751" y="778387"/>
                </a:cubicBezTo>
                <a:cubicBezTo>
                  <a:pt x="2751514" y="797505"/>
                  <a:pt x="2731030" y="831645"/>
                  <a:pt x="2675041" y="852129"/>
                </a:cubicBezTo>
                <a:cubicBezTo>
                  <a:pt x="2619052" y="872613"/>
                  <a:pt x="2509804" y="882172"/>
                  <a:pt x="2453815" y="901290"/>
                </a:cubicBezTo>
                <a:cubicBezTo>
                  <a:pt x="2397826" y="920408"/>
                  <a:pt x="2385536" y="949085"/>
                  <a:pt x="2339106" y="966838"/>
                </a:cubicBezTo>
                <a:cubicBezTo>
                  <a:pt x="2292676" y="984591"/>
                  <a:pt x="2247611" y="980494"/>
                  <a:pt x="2175235" y="1007806"/>
                </a:cubicBezTo>
                <a:cubicBezTo>
                  <a:pt x="2102859" y="1035118"/>
                  <a:pt x="1994977" y="1104763"/>
                  <a:pt x="1904848" y="1130709"/>
                </a:cubicBezTo>
                <a:cubicBezTo>
                  <a:pt x="1814719" y="1156655"/>
                  <a:pt x="1724590" y="1134807"/>
                  <a:pt x="1634461" y="1163484"/>
                </a:cubicBezTo>
                <a:cubicBezTo>
                  <a:pt x="1544332" y="1192161"/>
                  <a:pt x="1435084" y="1261806"/>
                  <a:pt x="1364073" y="1302774"/>
                </a:cubicBezTo>
                <a:cubicBezTo>
                  <a:pt x="1293062" y="1343742"/>
                  <a:pt x="1284869" y="1381978"/>
                  <a:pt x="1208396" y="1409290"/>
                </a:cubicBezTo>
                <a:cubicBezTo>
                  <a:pt x="1131923" y="1436602"/>
                  <a:pt x="1037697" y="1457086"/>
                  <a:pt x="905235" y="1466645"/>
                </a:cubicBezTo>
                <a:cubicBezTo>
                  <a:pt x="772773" y="1476204"/>
                  <a:pt x="413622" y="1466645"/>
                  <a:pt x="413622" y="1466645"/>
                </a:cubicBezTo>
                <a:lnTo>
                  <a:pt x="28525" y="1466645"/>
                </a:lnTo>
                <a:cubicBezTo>
                  <a:pt x="-35658" y="1469376"/>
                  <a:pt x="28525" y="1483032"/>
                  <a:pt x="28525" y="1483032"/>
                </a:cubicBezTo>
              </a:path>
            </a:pathLst>
          </a:custGeom>
          <a:ln w="28575" cmpd="sng">
            <a:solidFill>
              <a:srgbClr val="FFFFFF"/>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9" name="TextBox 8"/>
          <p:cNvSpPr txBox="1"/>
          <p:nvPr/>
        </p:nvSpPr>
        <p:spPr>
          <a:xfrm>
            <a:off x="4667317" y="5453600"/>
            <a:ext cx="365004" cy="461665"/>
          </a:xfrm>
          <a:prstGeom prst="rect">
            <a:avLst/>
          </a:prstGeom>
          <a:noFill/>
        </p:spPr>
        <p:txBody>
          <a:bodyPr wrap="none" rtlCol="0">
            <a:spAutoFit/>
          </a:bodyPr>
          <a:lstStyle/>
          <a:p>
            <a:r>
              <a:rPr lang="en-US" sz="2400" b="1" dirty="0" smtClean="0">
                <a:solidFill>
                  <a:schemeClr val="bg1"/>
                </a:solidFill>
              </a:rPr>
              <a:t>1</a:t>
            </a:r>
            <a:endParaRPr lang="en-US" sz="2400" b="1" dirty="0">
              <a:solidFill>
                <a:schemeClr val="bg1"/>
              </a:solidFill>
            </a:endParaRPr>
          </a:p>
        </p:txBody>
      </p:sp>
      <p:sp>
        <p:nvSpPr>
          <p:cNvPr id="10" name="TextBox 9"/>
          <p:cNvSpPr txBox="1"/>
          <p:nvPr/>
        </p:nvSpPr>
        <p:spPr>
          <a:xfrm>
            <a:off x="4720016" y="4103200"/>
            <a:ext cx="365004" cy="461665"/>
          </a:xfrm>
          <a:prstGeom prst="rect">
            <a:avLst/>
          </a:prstGeom>
          <a:noFill/>
        </p:spPr>
        <p:txBody>
          <a:bodyPr wrap="none" rtlCol="0">
            <a:spAutoFit/>
          </a:bodyPr>
          <a:lstStyle/>
          <a:p>
            <a:r>
              <a:rPr lang="en-US" sz="2400" b="1" dirty="0" smtClean="0">
                <a:solidFill>
                  <a:schemeClr val="bg1"/>
                </a:solidFill>
              </a:rPr>
              <a:t>2</a:t>
            </a:r>
            <a:endParaRPr lang="en-US" sz="2400" b="1" dirty="0">
              <a:solidFill>
                <a:schemeClr val="bg1"/>
              </a:solidFill>
            </a:endParaRPr>
          </a:p>
        </p:txBody>
      </p:sp>
      <p:sp>
        <p:nvSpPr>
          <p:cNvPr id="11" name="TextBox 10"/>
          <p:cNvSpPr txBox="1"/>
          <p:nvPr/>
        </p:nvSpPr>
        <p:spPr>
          <a:xfrm>
            <a:off x="4729373" y="2501556"/>
            <a:ext cx="365004" cy="461665"/>
          </a:xfrm>
          <a:prstGeom prst="rect">
            <a:avLst/>
          </a:prstGeom>
          <a:noFill/>
        </p:spPr>
        <p:txBody>
          <a:bodyPr wrap="none" rtlCol="0">
            <a:spAutoFit/>
          </a:bodyPr>
          <a:lstStyle/>
          <a:p>
            <a:r>
              <a:rPr lang="en-US" sz="2400" b="1" dirty="0" smtClean="0">
                <a:solidFill>
                  <a:schemeClr val="bg1"/>
                </a:solidFill>
              </a:rPr>
              <a:t>3</a:t>
            </a:r>
            <a:endParaRPr lang="en-US" sz="2400" b="1" dirty="0">
              <a:solidFill>
                <a:schemeClr val="bg1"/>
              </a:solidFill>
            </a:endParaRPr>
          </a:p>
        </p:txBody>
      </p:sp>
      <p:sp>
        <p:nvSpPr>
          <p:cNvPr id="12" name="TextBox 11"/>
          <p:cNvSpPr txBox="1"/>
          <p:nvPr/>
        </p:nvSpPr>
        <p:spPr>
          <a:xfrm>
            <a:off x="4686889" y="1083275"/>
            <a:ext cx="365004" cy="461665"/>
          </a:xfrm>
          <a:prstGeom prst="rect">
            <a:avLst/>
          </a:prstGeom>
          <a:noFill/>
        </p:spPr>
        <p:txBody>
          <a:bodyPr wrap="none" rtlCol="0">
            <a:spAutoFit/>
          </a:bodyPr>
          <a:lstStyle/>
          <a:p>
            <a:r>
              <a:rPr lang="en-US" sz="2400" b="1" dirty="0" smtClean="0">
                <a:solidFill>
                  <a:schemeClr val="bg1"/>
                </a:solidFill>
              </a:rPr>
              <a:t>4</a:t>
            </a:r>
            <a:endParaRPr lang="en-US" sz="2400" b="1" dirty="0">
              <a:solidFill>
                <a:schemeClr val="bg1"/>
              </a:solidFill>
            </a:endParaRPr>
          </a:p>
        </p:txBody>
      </p:sp>
      <p:sp>
        <p:nvSpPr>
          <p:cNvPr id="13" name="TextBox 12"/>
          <p:cNvSpPr txBox="1"/>
          <p:nvPr/>
        </p:nvSpPr>
        <p:spPr>
          <a:xfrm>
            <a:off x="4667317" y="221438"/>
            <a:ext cx="365004" cy="461665"/>
          </a:xfrm>
          <a:prstGeom prst="rect">
            <a:avLst/>
          </a:prstGeom>
          <a:noFill/>
        </p:spPr>
        <p:txBody>
          <a:bodyPr wrap="none" rtlCol="0">
            <a:spAutoFit/>
          </a:bodyPr>
          <a:lstStyle/>
          <a:p>
            <a:r>
              <a:rPr lang="en-US" sz="2400" b="1" dirty="0" smtClean="0">
                <a:solidFill>
                  <a:schemeClr val="bg1"/>
                </a:solidFill>
              </a:rPr>
              <a:t>5</a:t>
            </a:r>
            <a:endParaRPr lang="en-US" sz="2400" b="1" dirty="0">
              <a:solidFill>
                <a:schemeClr val="bg1"/>
              </a:solidFill>
            </a:endParaRPr>
          </a:p>
        </p:txBody>
      </p:sp>
      <p:sp>
        <p:nvSpPr>
          <p:cNvPr id="14" name="TextBox 13"/>
          <p:cNvSpPr txBox="1"/>
          <p:nvPr/>
        </p:nvSpPr>
        <p:spPr>
          <a:xfrm>
            <a:off x="529938" y="6125877"/>
            <a:ext cx="2838938" cy="461665"/>
          </a:xfrm>
          <a:prstGeom prst="rect">
            <a:avLst/>
          </a:prstGeom>
          <a:noFill/>
        </p:spPr>
        <p:txBody>
          <a:bodyPr wrap="none" rtlCol="0">
            <a:spAutoFit/>
          </a:bodyPr>
          <a:lstStyle/>
          <a:p>
            <a:r>
              <a:rPr lang="en-US" sz="2400" b="1" dirty="0" smtClean="0">
                <a:solidFill>
                  <a:schemeClr val="bg1"/>
                </a:solidFill>
              </a:rPr>
              <a:t>Present day beach</a:t>
            </a:r>
            <a:endParaRPr lang="en-US" sz="2400" b="1" dirty="0">
              <a:solidFill>
                <a:schemeClr val="bg1"/>
              </a:solidFill>
            </a:endParaRPr>
          </a:p>
        </p:txBody>
      </p:sp>
      <p:sp>
        <p:nvSpPr>
          <p:cNvPr id="15" name="Freeform 14"/>
          <p:cNvSpPr/>
          <p:nvPr/>
        </p:nvSpPr>
        <p:spPr>
          <a:xfrm>
            <a:off x="337526" y="5538200"/>
            <a:ext cx="4714367" cy="818510"/>
          </a:xfrm>
          <a:custGeom>
            <a:avLst/>
            <a:gdLst>
              <a:gd name="connsiteX0" fmla="*/ 5108222 w 5108222"/>
              <a:gd name="connsiteY0" fmla="*/ 1006314 h 1006314"/>
              <a:gd name="connsiteX1" fmla="*/ 4318000 w 5108222"/>
              <a:gd name="connsiteY1" fmla="*/ 851092 h 1006314"/>
              <a:gd name="connsiteX2" fmla="*/ 3287889 w 5108222"/>
              <a:gd name="connsiteY2" fmla="*/ 667648 h 1006314"/>
              <a:gd name="connsiteX3" fmla="*/ 2582334 w 5108222"/>
              <a:gd name="connsiteY3" fmla="*/ 512426 h 1006314"/>
              <a:gd name="connsiteX4" fmla="*/ 1933222 w 5108222"/>
              <a:gd name="connsiteY4" fmla="*/ 357203 h 1006314"/>
              <a:gd name="connsiteX5" fmla="*/ 1298222 w 5108222"/>
              <a:gd name="connsiteY5" fmla="*/ 187870 h 1006314"/>
              <a:gd name="connsiteX6" fmla="*/ 747889 w 5108222"/>
              <a:gd name="connsiteY6" fmla="*/ 18537 h 1006314"/>
              <a:gd name="connsiteX7" fmla="*/ 0 w 5108222"/>
              <a:gd name="connsiteY7" fmla="*/ 4426 h 1006314"/>
              <a:gd name="connsiteX8" fmla="*/ 0 w 5108222"/>
              <a:gd name="connsiteY8" fmla="*/ 4426 h 10063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08222" h="1006314">
                <a:moveTo>
                  <a:pt x="5108222" y="1006314"/>
                </a:moveTo>
                <a:lnTo>
                  <a:pt x="4318000" y="851092"/>
                </a:lnTo>
                <a:lnTo>
                  <a:pt x="3287889" y="667648"/>
                </a:lnTo>
                <a:cubicBezTo>
                  <a:pt x="2998611" y="611204"/>
                  <a:pt x="2582334" y="512426"/>
                  <a:pt x="2582334" y="512426"/>
                </a:cubicBezTo>
                <a:lnTo>
                  <a:pt x="1933222" y="357203"/>
                </a:lnTo>
                <a:cubicBezTo>
                  <a:pt x="1719203" y="303110"/>
                  <a:pt x="1495777" y="244314"/>
                  <a:pt x="1298222" y="187870"/>
                </a:cubicBezTo>
                <a:cubicBezTo>
                  <a:pt x="1100667" y="131426"/>
                  <a:pt x="964259" y="49111"/>
                  <a:pt x="747889" y="18537"/>
                </a:cubicBezTo>
                <a:cubicBezTo>
                  <a:pt x="531519" y="-12037"/>
                  <a:pt x="0" y="4426"/>
                  <a:pt x="0" y="4426"/>
                </a:cubicBezTo>
                <a:lnTo>
                  <a:pt x="0" y="4426"/>
                </a:lnTo>
              </a:path>
            </a:pathLst>
          </a:custGeom>
          <a:ln w="28575" cmpd="sng">
            <a:solidFill>
              <a:schemeClr val="bg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bg1"/>
              </a:solidFill>
            </a:endParaRPr>
          </a:p>
        </p:txBody>
      </p:sp>
      <p:sp>
        <p:nvSpPr>
          <p:cNvPr id="16" name="TextBox 15"/>
          <p:cNvSpPr txBox="1"/>
          <p:nvPr/>
        </p:nvSpPr>
        <p:spPr>
          <a:xfrm>
            <a:off x="5094377" y="4228050"/>
            <a:ext cx="2266328" cy="369332"/>
          </a:xfrm>
          <a:prstGeom prst="rect">
            <a:avLst/>
          </a:prstGeom>
          <a:noFill/>
        </p:spPr>
        <p:txBody>
          <a:bodyPr wrap="none" rtlCol="0">
            <a:spAutoFit/>
          </a:bodyPr>
          <a:lstStyle/>
          <a:p>
            <a:r>
              <a:rPr lang="en-US" dirty="0" smtClean="0"/>
              <a:t>Submarine landslide</a:t>
            </a:r>
            <a:endParaRPr lang="en-US" dirty="0"/>
          </a:p>
        </p:txBody>
      </p:sp>
      <p:sp>
        <p:nvSpPr>
          <p:cNvPr id="17" name="TextBox 16"/>
          <p:cNvSpPr txBox="1"/>
          <p:nvPr/>
        </p:nvSpPr>
        <p:spPr>
          <a:xfrm>
            <a:off x="5094377" y="2634764"/>
            <a:ext cx="1655884" cy="369332"/>
          </a:xfrm>
          <a:prstGeom prst="rect">
            <a:avLst/>
          </a:prstGeom>
          <a:noFill/>
        </p:spPr>
        <p:txBody>
          <a:bodyPr wrap="none" rtlCol="0">
            <a:spAutoFit/>
          </a:bodyPr>
          <a:lstStyle/>
          <a:p>
            <a:r>
              <a:rPr lang="en-US" dirty="0" smtClean="0"/>
              <a:t>Shallow ocean</a:t>
            </a:r>
            <a:endParaRPr lang="en-US" dirty="0"/>
          </a:p>
        </p:txBody>
      </p:sp>
      <p:sp>
        <p:nvSpPr>
          <p:cNvPr id="18" name="TextBox 17"/>
          <p:cNvSpPr txBox="1"/>
          <p:nvPr/>
        </p:nvSpPr>
        <p:spPr>
          <a:xfrm>
            <a:off x="5094377" y="761694"/>
            <a:ext cx="2326023" cy="646331"/>
          </a:xfrm>
          <a:prstGeom prst="rect">
            <a:avLst/>
          </a:prstGeom>
          <a:noFill/>
        </p:spPr>
        <p:txBody>
          <a:bodyPr wrap="square" rtlCol="0">
            <a:spAutoFit/>
          </a:bodyPr>
          <a:lstStyle/>
          <a:p>
            <a:r>
              <a:rPr lang="en-US" dirty="0" smtClean="0"/>
              <a:t>Beach or shallow ocean with channels</a:t>
            </a:r>
            <a:endParaRPr lang="en-US" dirty="0"/>
          </a:p>
        </p:txBody>
      </p:sp>
      <p:sp>
        <p:nvSpPr>
          <p:cNvPr id="19" name="TextBox 18"/>
          <p:cNvSpPr txBox="1"/>
          <p:nvPr/>
        </p:nvSpPr>
        <p:spPr>
          <a:xfrm>
            <a:off x="5094377" y="237805"/>
            <a:ext cx="713507" cy="369332"/>
          </a:xfrm>
          <a:prstGeom prst="rect">
            <a:avLst/>
          </a:prstGeom>
          <a:noFill/>
        </p:spPr>
        <p:txBody>
          <a:bodyPr wrap="none" rtlCol="0">
            <a:spAutoFit/>
          </a:bodyPr>
          <a:lstStyle/>
          <a:p>
            <a:r>
              <a:rPr lang="en-US" dirty="0" smtClean="0"/>
              <a:t>River</a:t>
            </a:r>
            <a:endParaRPr lang="en-US" dirty="0"/>
          </a:p>
        </p:txBody>
      </p:sp>
      <p:sp>
        <p:nvSpPr>
          <p:cNvPr id="20" name="TextBox 19"/>
          <p:cNvSpPr txBox="1"/>
          <p:nvPr/>
        </p:nvSpPr>
        <p:spPr>
          <a:xfrm>
            <a:off x="5094377" y="5505463"/>
            <a:ext cx="1387632" cy="369332"/>
          </a:xfrm>
          <a:prstGeom prst="rect">
            <a:avLst/>
          </a:prstGeom>
          <a:noFill/>
        </p:spPr>
        <p:txBody>
          <a:bodyPr wrap="none" rtlCol="0">
            <a:spAutoFit/>
          </a:bodyPr>
          <a:lstStyle/>
          <a:p>
            <a:r>
              <a:rPr lang="en-US" dirty="0" smtClean="0"/>
              <a:t>Deep ocean</a:t>
            </a:r>
            <a:endParaRPr lang="en-US" dirty="0"/>
          </a:p>
        </p:txBody>
      </p:sp>
      <p:sp>
        <p:nvSpPr>
          <p:cNvPr id="21" name="TextBox 20"/>
          <p:cNvSpPr txBox="1"/>
          <p:nvPr/>
        </p:nvSpPr>
        <p:spPr>
          <a:xfrm>
            <a:off x="6746364" y="5505463"/>
            <a:ext cx="2397636" cy="369332"/>
          </a:xfrm>
          <a:prstGeom prst="rect">
            <a:avLst/>
          </a:prstGeom>
          <a:noFill/>
        </p:spPr>
        <p:txBody>
          <a:bodyPr wrap="square" rtlCol="0">
            <a:spAutoFit/>
          </a:bodyPr>
          <a:lstStyle/>
          <a:p>
            <a:r>
              <a:rPr lang="en-US" dirty="0" smtClean="0">
                <a:solidFill>
                  <a:schemeClr val="accent6">
                    <a:lumMod val="75000"/>
                  </a:schemeClr>
                </a:solidFill>
              </a:rPr>
              <a:t>48 million years ago</a:t>
            </a:r>
            <a:endParaRPr lang="en-US" dirty="0">
              <a:solidFill>
                <a:schemeClr val="accent6">
                  <a:lumMod val="75000"/>
                </a:schemeClr>
              </a:solidFill>
            </a:endParaRPr>
          </a:p>
        </p:txBody>
      </p:sp>
      <p:sp>
        <p:nvSpPr>
          <p:cNvPr id="22" name="TextBox 21"/>
          <p:cNvSpPr txBox="1"/>
          <p:nvPr/>
        </p:nvSpPr>
        <p:spPr>
          <a:xfrm>
            <a:off x="6746364" y="237805"/>
            <a:ext cx="2687715" cy="369332"/>
          </a:xfrm>
          <a:prstGeom prst="rect">
            <a:avLst/>
          </a:prstGeom>
          <a:noFill/>
        </p:spPr>
        <p:txBody>
          <a:bodyPr wrap="square" rtlCol="0">
            <a:spAutoFit/>
          </a:bodyPr>
          <a:lstStyle/>
          <a:p>
            <a:r>
              <a:rPr lang="en-US" dirty="0" smtClean="0">
                <a:solidFill>
                  <a:schemeClr val="accent6">
                    <a:lumMod val="75000"/>
                  </a:schemeClr>
                </a:solidFill>
              </a:rPr>
              <a:t>46 million years ago</a:t>
            </a:r>
            <a:endParaRPr lang="en-US" dirty="0">
              <a:solidFill>
                <a:schemeClr val="accent6">
                  <a:lumMod val="75000"/>
                </a:schemeClr>
              </a:solidFill>
            </a:endParaRPr>
          </a:p>
        </p:txBody>
      </p:sp>
    </p:spTree>
    <p:extLst>
      <p:ext uri="{BB962C8B-B14F-4D97-AF65-F5344CB8AC3E}">
        <p14:creationId xmlns:p14="http://schemas.microsoft.com/office/powerpoint/2010/main" val="2408416111"/>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475</TotalTime>
  <Words>1740</Words>
  <Application>Microsoft Macintosh PowerPoint</Application>
  <PresentationFormat>On-screen Show (4:3)</PresentationFormat>
  <Paragraphs>276</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Civic</vt:lpstr>
      <vt:lpstr>Cliff Interpretation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Jillian Maloney</dc:creator>
  <cp:lastModifiedBy>Jillian Maloney</cp:lastModifiedBy>
  <cp:revision>34</cp:revision>
  <dcterms:created xsi:type="dcterms:W3CDTF">2012-11-15T16:52:21Z</dcterms:created>
  <dcterms:modified xsi:type="dcterms:W3CDTF">2013-05-17T20:06:43Z</dcterms:modified>
</cp:coreProperties>
</file>