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mov" ContentType="video/unknown"/>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1"/>
  </p:sldMasterIdLst>
  <p:notesMasterIdLst>
    <p:notesMasterId r:id="rId8"/>
  </p:notesMasterIdLst>
  <p:sldIdLst>
    <p:sldId id="275" r:id="rId2"/>
    <p:sldId id="276" r:id="rId3"/>
    <p:sldId id="270" r:id="rId4"/>
    <p:sldId id="277" r:id="rId5"/>
    <p:sldId id="271" r:id="rId6"/>
    <p:sldId id="272"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145" autoAdjust="0"/>
  </p:normalViewPr>
  <p:slideViewPr>
    <p:cSldViewPr snapToGrid="0" snapToObjects="1">
      <p:cViewPr>
        <p:scale>
          <a:sx n="120" d="100"/>
          <a:sy n="120" d="100"/>
        </p:scale>
        <p:origin x="-872" y="-424"/>
      </p:cViewPr>
      <p:guideLst>
        <p:guide orient="horz" pos="2160"/>
        <p:guide pos="2880"/>
      </p:guideLst>
    </p:cSldViewPr>
  </p:slideViewPr>
  <p:notesTextViewPr>
    <p:cViewPr>
      <p:scale>
        <a:sx n="100" d="100"/>
        <a:sy n="100" d="100"/>
      </p:scale>
      <p:origin x="8" y="1048"/>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A15D2B-D131-EF44-B573-9358E1D64427}" type="datetimeFigureOut">
              <a:rPr lang="en-US" smtClean="0"/>
              <a:t>5/17/13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D0F0E1-1770-6447-9E8E-002F9417FB09}" type="slidenum">
              <a:rPr lang="en-US" smtClean="0"/>
              <a:t>‹#›</a:t>
            </a:fld>
            <a:endParaRPr lang="en-US"/>
          </a:p>
        </p:txBody>
      </p:sp>
    </p:spTree>
    <p:extLst>
      <p:ext uri="{BB962C8B-B14F-4D97-AF65-F5344CB8AC3E}">
        <p14:creationId xmlns:p14="http://schemas.microsoft.com/office/powerpoint/2010/main" val="228985561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This slide is for the</a:t>
            </a:r>
            <a:r>
              <a:rPr lang="en-US" i="1" baseline="0" dirty="0" smtClean="0"/>
              <a:t> instructor</a:t>
            </a:r>
          </a:p>
          <a:p>
            <a:endParaRPr lang="en-US" dirty="0" smtClean="0"/>
          </a:p>
          <a:p>
            <a:r>
              <a:rPr lang="en-US" b="1" dirty="0" smtClean="0"/>
              <a:t>AUTHORS: </a:t>
            </a:r>
            <a:r>
              <a:rPr lang="en-US" dirty="0" smtClean="0"/>
              <a:t>Jillian Maloney, Scripps Institution</a:t>
            </a:r>
            <a:r>
              <a:rPr lang="en-US" baseline="0" dirty="0" smtClean="0"/>
              <a:t> of Oceanography and Jerry Ruiz, Dana Middle School, San Diego, CA</a:t>
            </a:r>
          </a:p>
          <a:p>
            <a:endParaRPr lang="en-US" baseline="0" dirty="0" smtClean="0"/>
          </a:p>
          <a:p>
            <a:pPr>
              <a:lnSpc>
                <a:spcPct val="80000"/>
              </a:lnSpc>
            </a:pPr>
            <a:r>
              <a:rPr lang="en-US" sz="1200" b="1" dirty="0" smtClean="0">
                <a:ea typeface="ＭＳ Ｐゴシック" charset="0"/>
                <a:cs typeface="ＭＳ Ｐゴシック" charset="0"/>
              </a:rPr>
              <a:t>WHY:  </a:t>
            </a:r>
            <a:r>
              <a:rPr lang="en-US" sz="1200" dirty="0" smtClean="0">
                <a:ea typeface="ＭＳ Ｐゴシック" charset="0"/>
                <a:cs typeface="ＭＳ Ｐゴシック" charset="0"/>
              </a:rPr>
              <a:t>How do we learn</a:t>
            </a:r>
            <a:r>
              <a:rPr lang="en-US" sz="1200" baseline="0" dirty="0" smtClean="0">
                <a:ea typeface="ＭＳ Ｐゴシック" charset="0"/>
                <a:cs typeface="ＭＳ Ｐゴシック" charset="0"/>
              </a:rPr>
              <a:t> about sedimentary layers that are covered up? For example, how do you know what the layers look like under your school? Or under the ocean?</a:t>
            </a:r>
            <a:r>
              <a:rPr lang="en-US" sz="1200" dirty="0" smtClean="0">
                <a:ea typeface="ＭＳ Ｐゴシック" charset="0"/>
                <a:cs typeface="ＭＳ Ｐゴシック" charset="0"/>
              </a:rPr>
              <a:t> This</a:t>
            </a:r>
            <a:r>
              <a:rPr lang="en-US" sz="1200" baseline="0" dirty="0" smtClean="0">
                <a:ea typeface="ＭＳ Ｐゴシック" charset="0"/>
                <a:cs typeface="ＭＳ Ｐゴシック" charset="0"/>
              </a:rPr>
              <a:t> lesson and associated activity show students how scientists study sediment layers when they aren’t exposed at the earth’s surface. Scientists can use tools, like </a:t>
            </a:r>
            <a:r>
              <a:rPr lang="en-US" sz="1200" baseline="0" dirty="0" err="1" smtClean="0">
                <a:ea typeface="ＭＳ Ｐゴシック" charset="0"/>
                <a:cs typeface="ＭＳ Ｐゴシック" charset="0"/>
              </a:rPr>
              <a:t>echosounders</a:t>
            </a:r>
            <a:r>
              <a:rPr lang="en-US" sz="1200" baseline="0" dirty="0" smtClean="0">
                <a:ea typeface="ＭＳ Ｐゴシック" charset="0"/>
                <a:cs typeface="ＭＳ Ｐゴシック" charset="0"/>
              </a:rPr>
              <a:t>, to image sedimentary layers. Scientists can also take sediment cores to collect a tube of sediment layers beneath the earth’s surface. In this activity students, will get to take a core of layer cake that represents sedimentary rock layers beneath the earth’s surface.</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SUMMARY: </a:t>
            </a:r>
            <a:r>
              <a:rPr lang="en-US" sz="1200" dirty="0" smtClean="0">
                <a:ea typeface="ＭＳ Ｐゴシック" charset="0"/>
                <a:cs typeface="ＭＳ Ｐゴシック" charset="0"/>
              </a:rPr>
              <a:t>Students will learn about</a:t>
            </a:r>
            <a:r>
              <a:rPr lang="en-US" sz="1200" baseline="0" dirty="0" smtClean="0">
                <a:ea typeface="ＭＳ Ｐゴシック" charset="0"/>
                <a:cs typeface="ＭＳ Ｐゴシック" charset="0"/>
              </a:rPr>
              <a:t> some of the tools scientists use to study sedimentary layers that aren’t exposed on the earth’s surface, including </a:t>
            </a:r>
            <a:r>
              <a:rPr lang="en-US" sz="1200" baseline="0" dirty="0" err="1" smtClean="0">
                <a:ea typeface="ＭＳ Ｐゴシック" charset="0"/>
                <a:cs typeface="ＭＳ Ｐゴシック" charset="0"/>
              </a:rPr>
              <a:t>echosounders</a:t>
            </a:r>
            <a:r>
              <a:rPr lang="en-US" sz="1200" baseline="0" dirty="0" smtClean="0">
                <a:ea typeface="ＭＳ Ｐゴシック" charset="0"/>
                <a:cs typeface="ＭＳ Ｐゴシック" charset="0"/>
              </a:rPr>
              <a:t> and sediment cores. Students will be presented with a frosted layer cake and asked to write a procedure for how to find out what the layers look like without cutting into the cake. Students will then take a “core” of the cake using straws and will draw and label the layers based on what they’ve learned in previous lessons from this unit. </a:t>
            </a:r>
          </a:p>
          <a:p>
            <a:pPr>
              <a:lnSpc>
                <a:spcPct val="80000"/>
              </a:lnSpc>
            </a:pPr>
            <a:endParaRPr lang="en-US" sz="1200" b="1"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PICTURE/GRAPHICS CREDITS: </a:t>
            </a:r>
            <a:r>
              <a:rPr lang="en-US" sz="1200" dirty="0" smtClean="0">
                <a:ea typeface="ＭＳ Ｐゴシック" charset="0"/>
                <a:cs typeface="ＭＳ Ｐゴシック" charset="0"/>
              </a:rPr>
              <a:t>Credits given on each individual</a:t>
            </a:r>
            <a:r>
              <a:rPr lang="en-US" sz="1200" baseline="0" dirty="0" smtClean="0">
                <a:ea typeface="ＭＳ Ｐゴシック" charset="0"/>
                <a:cs typeface="ＭＳ Ｐゴシック" charset="0"/>
              </a:rPr>
              <a:t> slide.</a:t>
            </a:r>
          </a:p>
          <a:p>
            <a:pPr marL="0" marR="0" indent="0" algn="l" defTabSz="457200" rtl="0" eaLnBrk="1" fontAlgn="auto" latinLnBrk="0" hangingPunct="1">
              <a:lnSpc>
                <a:spcPct val="80000"/>
              </a:lnSpc>
              <a:spcBef>
                <a:spcPts val="0"/>
              </a:spcBef>
              <a:spcAft>
                <a:spcPts val="0"/>
              </a:spcAft>
              <a:buClrTx/>
              <a:buSzTx/>
              <a:buFontTx/>
              <a:buNone/>
              <a:tabLst/>
              <a:defRPr/>
            </a:pPr>
            <a:endParaRPr lang="en-US" b="1" dirty="0" smtClean="0"/>
          </a:p>
          <a:p>
            <a:pPr>
              <a:lnSpc>
                <a:spcPct val="80000"/>
              </a:lnSpc>
            </a:pPr>
            <a:r>
              <a:rPr lang="en-US" sz="1200" b="1" dirty="0" smtClean="0">
                <a:ea typeface="ＭＳ Ｐゴシック" charset="0"/>
                <a:cs typeface="ＭＳ Ｐゴシック" charset="0"/>
              </a:rPr>
              <a:t>WEBSITES USED IN THIS PRESENTATION: </a:t>
            </a:r>
            <a:r>
              <a:rPr lang="en-US" sz="1200" dirty="0" smtClean="0">
                <a:ea typeface="ＭＳ Ｐゴシック" charset="0"/>
                <a:cs typeface="ＭＳ Ｐゴシック" charset="0"/>
              </a:rPr>
              <a:t>NA</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ADDITIONAL READING:  </a:t>
            </a:r>
            <a:r>
              <a:rPr lang="en-US" sz="1200" dirty="0" smtClean="0">
                <a:ea typeface="ＭＳ Ｐゴシック" charset="0"/>
                <a:cs typeface="ＭＳ Ｐゴシック" charset="0"/>
              </a:rPr>
              <a:t>NA</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CONTEXT FOR USE: </a:t>
            </a:r>
            <a:r>
              <a:rPr lang="en-US" sz="1200" dirty="0" smtClean="0">
                <a:ea typeface="ＭＳ Ｐゴシック" charset="0"/>
                <a:cs typeface="ＭＳ Ｐゴシック" charset="0"/>
              </a:rPr>
              <a:t>Activity is good for middle or high school classes. This is lesson 7</a:t>
            </a:r>
            <a:r>
              <a:rPr lang="en-US" sz="1200" baseline="0" dirty="0" smtClean="0">
                <a:ea typeface="ＭＳ Ｐゴシック" charset="0"/>
                <a:cs typeface="ＭＳ Ｐゴシック" charset="0"/>
              </a:rPr>
              <a:t> of 7 in the unit “Principles of Geology” available at </a:t>
            </a:r>
            <a:r>
              <a:rPr lang="en-US" sz="1200" baseline="0" dirty="0" err="1" smtClean="0">
                <a:ea typeface="ＭＳ Ｐゴシック" charset="0"/>
                <a:cs typeface="ＭＳ Ｐゴシック" charset="0"/>
              </a:rPr>
              <a:t>earthref.org</a:t>
            </a:r>
            <a:r>
              <a:rPr lang="en-US" sz="1200" baseline="0" smtClean="0">
                <a:ea typeface="ＭＳ Ｐゴシック" charset="0"/>
                <a:cs typeface="ＭＳ Ｐゴシック" charset="0"/>
              </a:rPr>
              <a:t>/SCC</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MISCONCEPTIONS: </a:t>
            </a:r>
            <a:r>
              <a:rPr lang="en-US" sz="1200" dirty="0" smtClean="0">
                <a:ea typeface="ＭＳ Ｐゴシック" charset="0"/>
                <a:cs typeface="ＭＳ Ｐゴシック" charset="0"/>
              </a:rPr>
              <a:t>1. The only way to see what</a:t>
            </a:r>
            <a:r>
              <a:rPr lang="en-US" sz="1200" baseline="0" dirty="0" smtClean="0">
                <a:ea typeface="ＭＳ Ｐゴシック" charset="0"/>
                <a:cs typeface="ＭＳ Ｐゴシック" charset="0"/>
              </a:rPr>
              <a:t> is under the surface of the earth is to dig a big hole.</a:t>
            </a:r>
            <a:endParaRPr lang="en-US" sz="1200" dirty="0" smtClean="0">
              <a:ea typeface="ＭＳ Ｐゴシック" charset="0"/>
              <a:cs typeface="ＭＳ Ｐゴシック" charset="0"/>
            </a:endParaRPr>
          </a:p>
          <a:p>
            <a:pPr>
              <a:lnSpc>
                <a:spcPct val="80000"/>
              </a:lnSpc>
            </a:pPr>
            <a:endParaRPr lang="en-US" sz="1200" b="1"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EVALUATION TIPS: </a:t>
            </a:r>
            <a:r>
              <a:rPr lang="en-US" sz="1200" dirty="0" smtClean="0">
                <a:ea typeface="ＭＳ Ｐゴシック" charset="0"/>
                <a:cs typeface="ＭＳ Ｐゴシック" charset="0"/>
              </a:rPr>
              <a:t>The</a:t>
            </a:r>
            <a:r>
              <a:rPr lang="en-US" sz="1200" baseline="0" dirty="0" smtClean="0">
                <a:ea typeface="ＭＳ Ｐゴシック" charset="0"/>
                <a:cs typeface="ＭＳ Ｐゴシック" charset="0"/>
              </a:rPr>
              <a:t> object of this lesson is to get students thinking about different ways scientists study sedimentary rocks. To evaluate learning from the previous lessons (4-6) you can ask students to draw their cores and label the oldest and youngest layers.</a:t>
            </a:r>
            <a:endParaRPr lang="en-US" sz="1200" dirty="0" smtClean="0">
              <a:ea typeface="ＭＳ Ｐゴシック" charset="0"/>
              <a:cs typeface="ＭＳ Ｐゴシック" charset="0"/>
            </a:endParaRPr>
          </a:p>
          <a:p>
            <a:pPr>
              <a:lnSpc>
                <a:spcPct val="80000"/>
              </a:lnSpc>
            </a:pPr>
            <a:endParaRPr lang="en-US" sz="1200" b="1"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TEACHING NOTES</a:t>
            </a:r>
            <a:r>
              <a:rPr lang="en-US" sz="1200" dirty="0" smtClean="0">
                <a:ea typeface="ＭＳ Ｐゴシック" charset="0"/>
                <a:cs typeface="ＭＳ Ｐゴシック" charset="0"/>
              </a:rPr>
              <a:t>. Slide notes are contained within each slide.  Please view 7_5E_LayerCake.docx” for additional information on this activity.</a:t>
            </a:r>
          </a:p>
          <a:p>
            <a:pPr>
              <a:lnSpc>
                <a:spcPct val="80000"/>
              </a:lnSpc>
            </a:pPr>
            <a:endParaRPr lang="en-US" sz="1200" b="1"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LESSON DOCUMENTS: </a:t>
            </a:r>
          </a:p>
          <a:p>
            <a:pPr>
              <a:lnSpc>
                <a:spcPct val="80000"/>
              </a:lnSpc>
            </a:pPr>
            <a:r>
              <a:rPr lang="en-US" sz="1200" i="1" dirty="0" smtClean="0">
                <a:ea typeface="ＭＳ Ｐゴシック" charset="0"/>
                <a:cs typeface="ＭＳ Ｐゴシック" charset="0"/>
              </a:rPr>
              <a:t>	7_</a:t>
            </a:r>
            <a:r>
              <a:rPr lang="en-US" sz="1200" i="0" dirty="0" smtClean="0">
                <a:ea typeface="ＭＳ Ｐゴシック" charset="0"/>
                <a:cs typeface="ＭＳ Ｐゴシック" charset="0"/>
              </a:rPr>
              <a:t>LakerCake.pptx</a:t>
            </a:r>
          </a:p>
          <a:p>
            <a:pPr>
              <a:lnSpc>
                <a:spcPct val="80000"/>
              </a:lnSpc>
            </a:pPr>
            <a:r>
              <a:rPr lang="en-US" sz="1200" i="0" dirty="0" smtClean="0">
                <a:ea typeface="ＭＳ Ｐゴシック" charset="0"/>
                <a:cs typeface="ＭＳ Ｐゴシック" charset="0"/>
              </a:rPr>
              <a:t>	7_5E_LayerCake.docx</a:t>
            </a:r>
            <a:r>
              <a:rPr lang="en-US" sz="1200" i="1" dirty="0" smtClean="0">
                <a:ea typeface="ＭＳ Ｐゴシック" charset="0"/>
                <a:cs typeface="ＭＳ Ｐゴシック" charset="0"/>
              </a:rPr>
              <a:t>	</a:t>
            </a:r>
          </a:p>
          <a:p>
            <a:pPr>
              <a:lnSpc>
                <a:spcPct val="80000"/>
              </a:lnSpc>
            </a:pPr>
            <a:endParaRPr lang="en-US" sz="1200" dirty="0" smtClean="0">
              <a:ea typeface="ＭＳ Ｐゴシック" charset="0"/>
              <a:cs typeface="ＭＳ Ｐゴシック" charset="0"/>
            </a:endParaRPr>
          </a:p>
          <a:p>
            <a:pPr>
              <a:lnSpc>
                <a:spcPct val="80000"/>
              </a:lnSpc>
            </a:pPr>
            <a:r>
              <a:rPr lang="en-US" sz="1200" dirty="0" smtClean="0">
                <a:ea typeface="ＭＳ Ｐゴシック" charset="0"/>
                <a:cs typeface="ＭＳ Ｐゴシック" charset="0"/>
              </a:rPr>
              <a:t>-----------------------------------------------------------------------------------</a:t>
            </a:r>
          </a:p>
          <a:p>
            <a:pPr>
              <a:lnSpc>
                <a:spcPct val="80000"/>
              </a:lnSpc>
            </a:pPr>
            <a:r>
              <a:rPr lang="en-US" sz="1200" dirty="0" smtClean="0">
                <a:ea typeface="ＭＳ Ｐゴシック" charset="0"/>
                <a:cs typeface="ＭＳ Ｐゴシック" charset="0"/>
              </a:rPr>
              <a:t>This Slide:</a:t>
            </a:r>
          </a:p>
          <a:p>
            <a:r>
              <a:rPr lang="en-US" sz="1200" dirty="0" smtClean="0">
                <a:ea typeface="ＭＳ Ｐゴシック" charset="0"/>
                <a:cs typeface="ＭＳ Ｐゴシック" charset="0"/>
              </a:rPr>
              <a:t>Figure: </a:t>
            </a:r>
            <a:r>
              <a:rPr lang="en-US" sz="1200" dirty="0" smtClean="0">
                <a:ea typeface="+mn-ea"/>
                <a:cs typeface="+mn-cs"/>
              </a:rPr>
              <a:t>This</a:t>
            </a:r>
            <a:r>
              <a:rPr lang="en-US" sz="1200" baseline="0" dirty="0" smtClean="0">
                <a:ea typeface="+mn-ea"/>
                <a:cs typeface="+mn-cs"/>
              </a:rPr>
              <a:t> is an image of the layer cake I made for this lesson before (left) and after (right) it was frosted. Simple white cake with food coloring provided 6 layers of different colors. I used chocolate frosting to cover the layers (because chocolate is the color of dirt, and the cake is meant to represent part of the earth. (photo credit J. Maloney).</a:t>
            </a:r>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4D0F0E1-1770-6447-9E8E-002F9417FB09}" type="slidenum">
              <a:rPr lang="en-US" smtClean="0"/>
              <a:t>1</a:t>
            </a:fld>
            <a:endParaRPr lang="en-US"/>
          </a:p>
        </p:txBody>
      </p:sp>
    </p:spTree>
    <p:extLst>
      <p:ext uri="{BB962C8B-B14F-4D97-AF65-F5344CB8AC3E}">
        <p14:creationId xmlns:p14="http://schemas.microsoft.com/office/powerpoint/2010/main" val="2970996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This Slide</a:t>
            </a:r>
            <a:r>
              <a:rPr lang="en-US" i="1" baseline="0" dirty="0" smtClean="0"/>
              <a:t> is for instructor</a:t>
            </a:r>
          </a:p>
          <a:p>
            <a:endParaRPr lang="en-US" baseline="0" dirty="0" smtClean="0"/>
          </a:p>
          <a:p>
            <a:r>
              <a:rPr lang="en-US" b="1" baseline="0" dirty="0" smtClean="0"/>
              <a:t>Directions for Instructor:</a:t>
            </a:r>
          </a:p>
          <a:p>
            <a:pPr marL="228600" indent="-228600">
              <a:buAutoNum type="arabicPeriod"/>
            </a:pPr>
            <a:r>
              <a:rPr lang="en-US" baseline="0" dirty="0" smtClean="0"/>
              <a:t>For this lesson you will need to either make or buy a frosted cake with several layers. You will be asking students to figure out a way to see what the layers look like, without cutting the cake open, so it’s important that they can’t see the layers to begin with. We did the activity with 6 layers of white cake, colored differently with food coloring, and frosted with chocolate frosting. You could make your layers more elaborate by adding sprinkles or other edible “grains” for students to describe. Keep in mind they will be taking a small diameter core, so they might not capture some of the patterns. If you want to try the activity with ice cream cake, just make sure that you are able to push a straw all the way through it. </a:t>
            </a:r>
          </a:p>
          <a:p>
            <a:pPr marL="0" indent="0">
              <a:buNone/>
            </a:pPr>
            <a:endParaRPr lang="en-US" baseline="0" dirty="0" smtClean="0"/>
          </a:p>
          <a:p>
            <a:pPr marL="228600" indent="-228600">
              <a:buAutoNum type="arabicPeriod"/>
            </a:pPr>
            <a:r>
              <a:rPr lang="en-US" baseline="0" dirty="0" smtClean="0"/>
              <a:t>Go through the following 4 slides with the students as an ENGAGE activity to get them thinking about how scientists study sediment layers beneath the earth’s surface. </a:t>
            </a:r>
          </a:p>
          <a:p>
            <a:pPr marL="0" indent="0">
              <a:buNone/>
            </a:pPr>
            <a:endParaRPr lang="en-US" baseline="0" dirty="0" smtClean="0"/>
          </a:p>
          <a:p>
            <a:pPr marL="228600" indent="-228600">
              <a:buAutoNum type="arabicPeriod"/>
            </a:pPr>
            <a:r>
              <a:rPr lang="en-US" baseline="0" dirty="0" smtClean="0"/>
              <a:t>Tell students that we are going to use a model of the earth to think about how we can see sediment layers that aren’t visible at the surface of the earth. Show students the cake that represents part of the earth (it’s helpful not to show them the cake until this point, because they will start to lose focus and have lots of questions about what kind of cake it is, who made it, etc…) Also, you might want to specify that the cake doesn’t represent the whole earth, to avoid students thinking about the layers of the earth (core, mantle, crust). This cake is just a shallow part of the crust. You could give them a scale, or say that it represents the ground underneath the school, or underneath a nearby body of water. The layers we are talking about here are layers of sedimentary rock which are found all over the earth’s surface.</a:t>
            </a:r>
          </a:p>
          <a:p>
            <a:pPr marL="0" indent="0">
              <a:buNone/>
            </a:pPr>
            <a:endParaRPr lang="en-US" baseline="0" dirty="0" smtClean="0"/>
          </a:p>
          <a:p>
            <a:pPr marL="228600" indent="-228600">
              <a:buAutoNum type="arabicPeriod"/>
            </a:pPr>
            <a:r>
              <a:rPr lang="en-US" baseline="0" dirty="0" smtClean="0"/>
              <a:t>Ask students to write a procedure to be able to see the layers in the cake without cutting the cake open, or removing the frosting.</a:t>
            </a:r>
          </a:p>
          <a:p>
            <a:pPr marL="0" indent="0">
              <a:buNone/>
            </a:pPr>
            <a:endParaRPr lang="en-US" baseline="0" dirty="0" smtClean="0"/>
          </a:p>
          <a:p>
            <a:pPr marL="228600" indent="-228600">
              <a:buAutoNum type="arabicPeriod"/>
            </a:pPr>
            <a:r>
              <a:rPr lang="en-US" dirty="0" smtClean="0"/>
              <a:t>After students come up with ideas</a:t>
            </a:r>
            <a:r>
              <a:rPr lang="en-US" baseline="0" dirty="0" smtClean="0"/>
              <a:t> for how to see the layers in the cake, you will give each group of 2 a straw (some students will probably think of this, or of using something similar to a straw). Each group will push the straw into the cake, and pull it back out. They should be able to see all the layers if they push it down to the bottom, but the layers will be compressed. We used “</a:t>
            </a:r>
            <a:r>
              <a:rPr lang="en-US" baseline="0" dirty="0" err="1" smtClean="0"/>
              <a:t>Boba</a:t>
            </a:r>
            <a:r>
              <a:rPr lang="en-US" baseline="0" dirty="0" smtClean="0"/>
              <a:t> Tea” straws, which are a larger diameter than regular straws, and can be purchased from </a:t>
            </a:r>
            <a:r>
              <a:rPr lang="en-US" baseline="0" dirty="0" err="1" smtClean="0"/>
              <a:t>Amazon.com</a:t>
            </a:r>
            <a:r>
              <a:rPr lang="en-US" baseline="0" dirty="0" smtClean="0"/>
              <a:t>.</a:t>
            </a:r>
          </a:p>
          <a:p>
            <a:pPr marL="0" indent="0">
              <a:buNone/>
            </a:pPr>
            <a:endParaRPr lang="en-US" baseline="0" dirty="0" smtClean="0"/>
          </a:p>
          <a:p>
            <a:pPr marL="228600" indent="-228600">
              <a:buAutoNum type="arabicPeriod"/>
            </a:pPr>
            <a:r>
              <a:rPr lang="en-US" baseline="0" dirty="0" smtClean="0"/>
              <a:t>Ask students to draw their core. Make sure they remember to draw the core in the correct orientation. Students have a tendency to hold the core upside down so the cake doesn’t come out the bottom. They then draw the core upside down, and it becomes confusing to remember what side is supposed to be on top. You can remind them to draw it so that the layers are in the same order as they are in the cake. Use the frosting as a guide for them to remember which side is the top. Where is the frosting on the cake? – the top. So which side is the top of your core? The side with frosting. Depending on how elaborate your cake is, you might want to ask students to write a description of each layer next to it in their </a:t>
            </a:r>
            <a:r>
              <a:rPr lang="en-US" baseline="0" smtClean="0"/>
              <a:t>drawing.</a:t>
            </a:r>
          </a:p>
          <a:p>
            <a:pPr marL="0" indent="0">
              <a:buNone/>
            </a:pPr>
            <a:endParaRPr lang="en-US" baseline="0" dirty="0" smtClean="0"/>
          </a:p>
          <a:p>
            <a:pPr marL="228600" indent="-228600">
              <a:buAutoNum type="arabicPeriod"/>
            </a:pPr>
            <a:r>
              <a:rPr lang="en-US" dirty="0" smtClean="0"/>
              <a:t>Ask students to label</a:t>
            </a:r>
            <a:r>
              <a:rPr lang="en-US" baseline="0" dirty="0" smtClean="0"/>
              <a:t> the oldest and youngest layers on their drawings. The top is the youngest, and the bottom is the oldest. This should be an evaluation from lessons 4-6 of 7 in this unit.</a:t>
            </a:r>
            <a:endParaRPr lang="en-US" dirty="0"/>
          </a:p>
        </p:txBody>
      </p:sp>
      <p:sp>
        <p:nvSpPr>
          <p:cNvPr id="4" name="Slide Number Placeholder 3"/>
          <p:cNvSpPr>
            <a:spLocks noGrp="1"/>
          </p:cNvSpPr>
          <p:nvPr>
            <p:ph type="sldNum" sz="quarter" idx="10"/>
          </p:nvPr>
        </p:nvSpPr>
        <p:spPr/>
        <p:txBody>
          <a:bodyPr/>
          <a:lstStyle/>
          <a:p>
            <a:fld id="{04D0F0E1-1770-6447-9E8E-002F9417FB09}" type="slidenum">
              <a:rPr lang="en-US" smtClean="0"/>
              <a:t>2</a:t>
            </a:fld>
            <a:endParaRPr lang="en-US"/>
          </a:p>
        </p:txBody>
      </p:sp>
    </p:spTree>
    <p:extLst>
      <p:ext uri="{BB962C8B-B14F-4D97-AF65-F5344CB8AC3E}">
        <p14:creationId xmlns:p14="http://schemas.microsoft.com/office/powerpoint/2010/main" val="2173647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ENGAGE</a:t>
            </a:r>
          </a:p>
          <a:p>
            <a:r>
              <a:rPr lang="en-US" i="1" dirty="0" smtClean="0"/>
              <a:t>This</a:t>
            </a:r>
            <a:r>
              <a:rPr lang="en-US" i="1" baseline="0" dirty="0" smtClean="0"/>
              <a:t> slide is for students</a:t>
            </a:r>
          </a:p>
          <a:p>
            <a:endParaRPr lang="en-US" baseline="0" dirty="0" smtClean="0"/>
          </a:p>
          <a:p>
            <a:r>
              <a:rPr lang="en-US" b="1" baseline="0" dirty="0" smtClean="0"/>
              <a:t>Directions for instructor:</a:t>
            </a:r>
          </a:p>
          <a:p>
            <a:pPr marL="228600" indent="-228600">
              <a:buAutoNum type="arabicPeriod"/>
            </a:pPr>
            <a:r>
              <a:rPr lang="en-US" baseline="0" dirty="0" smtClean="0"/>
              <a:t>Show students this image of the cliff that they have been working with. Here where we can see sedimentary rock layers exposed at the surface of the earth. In this setting, geologists can walk up to the layers to describe them or take samples. Ask the students, “What if we want to learn about layers that are under the earth’s surface?” You could ask them how they would see layers under their school, or under water, for example. Students can brainstorm different ideas and share out with the group as a Think, Pair, Share or on posters or the board. </a:t>
            </a:r>
          </a:p>
          <a:p>
            <a:pPr marL="0" indent="0">
              <a:buNone/>
            </a:pPr>
            <a:endParaRPr lang="en-US" baseline="0" dirty="0" smtClean="0"/>
          </a:p>
          <a:p>
            <a:pPr marL="228600" indent="-228600">
              <a:buAutoNum type="arabicPeriod"/>
            </a:pPr>
            <a:r>
              <a:rPr lang="en-US" baseline="0" dirty="0" smtClean="0"/>
              <a:t>If they haven’t come up with imaging techniques already, you can give them a hint – what do doctors do if they want to see things inside of our bodies without cutting us open? Students will likely say X-Rays, and hopefully some may say ultrasound (or sonogram). If you don’t get ultrasound as an answer you could ask directed questions about what doctors use to see babies inside women’s bellies. You can explain that ultrasounds use sound waves that bounce off of structures (in this example, the baby) to tell them where the object is. Using this information, they can make images of the object. You can also ask students if they know which animals use sound to locate objects – bats and dolphins are good examples of animals that use echolocation.</a:t>
            </a:r>
          </a:p>
          <a:p>
            <a:pPr marL="0" indent="0">
              <a:buNone/>
            </a:pPr>
            <a:endParaRPr lang="en-US" baseline="0" dirty="0" smtClean="0"/>
          </a:p>
          <a:p>
            <a:pPr marL="228600" indent="-228600">
              <a:buAutoNum type="arabicPeriod"/>
            </a:pPr>
            <a:r>
              <a:rPr lang="en-US" baseline="0" dirty="0" smtClean="0"/>
              <a:t>Move on to the next slide to show how geologists use sound to make images of sedimentary layers beneath the earth’s surface.</a:t>
            </a:r>
          </a:p>
          <a:p>
            <a:pPr marL="228600" indent="-228600">
              <a:buAutoNum type="arabicPeriod"/>
            </a:pPr>
            <a:endParaRPr lang="en-US" baseline="0" dirty="0" smtClean="0"/>
          </a:p>
          <a:p>
            <a:pPr marL="0" indent="0">
              <a:buNone/>
            </a:pPr>
            <a:r>
              <a:rPr lang="en-US" baseline="0" dirty="0" smtClean="0"/>
              <a:t>----</a:t>
            </a:r>
          </a:p>
          <a:p>
            <a:pPr marL="0" indent="0">
              <a:buNone/>
            </a:pPr>
            <a:r>
              <a:rPr lang="en-US" baseline="0" dirty="0" smtClean="0"/>
              <a:t>Photo credit: J. Maloney</a:t>
            </a:r>
          </a:p>
        </p:txBody>
      </p:sp>
      <p:sp>
        <p:nvSpPr>
          <p:cNvPr id="4" name="Slide Number Placeholder 3"/>
          <p:cNvSpPr>
            <a:spLocks noGrp="1"/>
          </p:cNvSpPr>
          <p:nvPr>
            <p:ph type="sldNum" sz="quarter" idx="10"/>
          </p:nvPr>
        </p:nvSpPr>
        <p:spPr/>
        <p:txBody>
          <a:bodyPr/>
          <a:lstStyle/>
          <a:p>
            <a:fld id="{04D0F0E1-1770-6447-9E8E-002F9417FB09}" type="slidenum">
              <a:rPr lang="en-US" smtClean="0"/>
              <a:t>3</a:t>
            </a:fld>
            <a:endParaRPr lang="en-US"/>
          </a:p>
        </p:txBody>
      </p:sp>
    </p:spTree>
    <p:extLst>
      <p:ext uri="{BB962C8B-B14F-4D97-AF65-F5344CB8AC3E}">
        <p14:creationId xmlns:p14="http://schemas.microsoft.com/office/powerpoint/2010/main" val="2955398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ENGAGE</a:t>
            </a:r>
          </a:p>
          <a:p>
            <a:r>
              <a:rPr lang="en-US" i="1" dirty="0" smtClean="0"/>
              <a:t>This</a:t>
            </a:r>
            <a:r>
              <a:rPr lang="en-US" i="1" baseline="0" dirty="0" smtClean="0"/>
              <a:t> slide is for students</a:t>
            </a:r>
          </a:p>
          <a:p>
            <a:endParaRPr lang="en-US" baseline="0" dirty="0" smtClean="0"/>
          </a:p>
          <a:p>
            <a:r>
              <a:rPr lang="en-US" b="1" baseline="0" dirty="0" smtClean="0"/>
              <a:t>Directions for instructor:</a:t>
            </a:r>
          </a:p>
          <a:p>
            <a:pPr marL="228600" indent="-228600">
              <a:buAutoNum type="arabicPeriod"/>
            </a:pPr>
            <a:r>
              <a:rPr lang="en-US" baseline="0" dirty="0" smtClean="0"/>
              <a:t>Explain that the figure on the right is an image of CHIRP data. CHIRP stands for Compressed High Intensity Radar Pulse. CHIRP data is collected by an </a:t>
            </a:r>
            <a:r>
              <a:rPr lang="en-US" baseline="0" dirty="0" err="1" smtClean="0"/>
              <a:t>echosounder</a:t>
            </a:r>
            <a:r>
              <a:rPr lang="en-US" baseline="0" dirty="0" smtClean="0"/>
              <a:t> that sends a sound pulse towards the seafloor and listens for the sound to bounce off sediment layers and return to the </a:t>
            </a:r>
            <a:r>
              <a:rPr lang="en-US" baseline="0" dirty="0" err="1" smtClean="0"/>
              <a:t>echosounder</a:t>
            </a:r>
            <a:r>
              <a:rPr lang="en-US" baseline="0" dirty="0" smtClean="0"/>
              <a:t>. This is similar to ultrasounds or echolocation used by bats and dolphins. In the figure, the black line marked by the arrow is the seafloor. The white above the seafloor is seawater, and the gray and black below the seafloor are sediment layers. The black lines represent boundaries between different sediment layers where sound has been reflected. The 2-D CHIRP image is similar to if we were looking at a cliff with different layers, as seen on the left. The next slide shows an animation of how CHIRP works.</a:t>
            </a:r>
          </a:p>
          <a:p>
            <a:pPr marL="228600" indent="-228600">
              <a:buAutoNum type="arabicPeriod"/>
            </a:pPr>
            <a:endParaRPr lang="en-US" baseline="0" dirty="0" smtClean="0"/>
          </a:p>
          <a:p>
            <a:pPr marL="0" indent="0">
              <a:buNone/>
            </a:pPr>
            <a:r>
              <a:rPr lang="en-US" baseline="0" dirty="0" smtClean="0"/>
              <a:t>----</a:t>
            </a:r>
          </a:p>
          <a:p>
            <a:pPr marL="0" indent="0">
              <a:buNone/>
            </a:pPr>
            <a:r>
              <a:rPr lang="en-US" baseline="0" dirty="0" smtClean="0"/>
              <a:t>Image credits: J. Maloney</a:t>
            </a:r>
            <a:endParaRPr lang="en-US" dirty="0"/>
          </a:p>
        </p:txBody>
      </p:sp>
      <p:sp>
        <p:nvSpPr>
          <p:cNvPr id="4" name="Slide Number Placeholder 3"/>
          <p:cNvSpPr>
            <a:spLocks noGrp="1"/>
          </p:cNvSpPr>
          <p:nvPr>
            <p:ph type="sldNum" sz="quarter" idx="10"/>
          </p:nvPr>
        </p:nvSpPr>
        <p:spPr/>
        <p:txBody>
          <a:bodyPr/>
          <a:lstStyle/>
          <a:p>
            <a:fld id="{04D0F0E1-1770-6447-9E8E-002F9417FB09}" type="slidenum">
              <a:rPr lang="en-US" smtClean="0"/>
              <a:t>4</a:t>
            </a:fld>
            <a:endParaRPr lang="en-US"/>
          </a:p>
        </p:txBody>
      </p:sp>
    </p:spTree>
    <p:extLst>
      <p:ext uri="{BB962C8B-B14F-4D97-AF65-F5344CB8AC3E}">
        <p14:creationId xmlns:p14="http://schemas.microsoft.com/office/powerpoint/2010/main" val="2955398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ENGAGE</a:t>
            </a:r>
          </a:p>
          <a:p>
            <a:r>
              <a:rPr lang="en-US" i="1" dirty="0" smtClean="0"/>
              <a:t>This slide is for students.</a:t>
            </a:r>
          </a:p>
          <a:p>
            <a:endParaRPr lang="en-US" b="1" i="1" dirty="0" smtClean="0"/>
          </a:p>
          <a:p>
            <a:r>
              <a:rPr lang="en-US" b="1" dirty="0" smtClean="0"/>
              <a:t>Directions for instructor:</a:t>
            </a:r>
          </a:p>
          <a:p>
            <a:r>
              <a:rPr lang="en-US" dirty="0" smtClean="0"/>
              <a:t>1.</a:t>
            </a:r>
            <a:r>
              <a:rPr lang="en-US" baseline="0" dirty="0" smtClean="0"/>
              <a:t> Play and explain this animation to the class:</a:t>
            </a:r>
            <a:endParaRPr lang="en-US" dirty="0" smtClean="0"/>
          </a:p>
          <a:p>
            <a:r>
              <a:rPr lang="en-US" dirty="0" smtClean="0"/>
              <a:t>In</a:t>
            </a:r>
            <a:r>
              <a:rPr lang="en-US" baseline="0" dirty="0" smtClean="0"/>
              <a:t> this animation, the CHIRP </a:t>
            </a:r>
            <a:r>
              <a:rPr lang="en-US" baseline="0" dirty="0" err="1" smtClean="0"/>
              <a:t>echosounder</a:t>
            </a:r>
            <a:r>
              <a:rPr lang="en-US" baseline="0" dirty="0" smtClean="0"/>
              <a:t> is the yellow object with the red dot on the front. The CHIRP emits sound waves (white) that bounce off sediment layers (various shades of brown) beneath the earth’s surface. The CHIRP is towed behind or attached to a ship – the blue in the animation is water. The sound waves reflect off the different sediment layers and return to the CHIRP. Each time the CHIRP hears a reflection, it makes a little blip on the black and white chart on the far right. These peaks line up to mark the boundaries between sediment layers. Many of the peaks next to each other create an image similar to that seen on the previous slide. The black lines represent the blips seen in this animation.</a:t>
            </a:r>
            <a:endParaRPr lang="en-US" dirty="0" smtClean="0"/>
          </a:p>
          <a:p>
            <a:endParaRPr lang="en-US" dirty="0" smtClean="0"/>
          </a:p>
          <a:p>
            <a:r>
              <a:rPr lang="en-US" dirty="0" smtClean="0"/>
              <a:t>----</a:t>
            </a:r>
          </a:p>
          <a:p>
            <a:r>
              <a:rPr lang="en-US" dirty="0" smtClean="0"/>
              <a:t>Animation</a:t>
            </a:r>
            <a:r>
              <a:rPr lang="en-US" baseline="0" dirty="0" smtClean="0"/>
              <a:t> credit - </a:t>
            </a:r>
            <a:r>
              <a:rPr lang="en-US" dirty="0" smtClean="0"/>
              <a:t>Genevieve </a:t>
            </a:r>
            <a:r>
              <a:rPr lang="en-US" dirty="0" err="1" smtClean="0"/>
              <a:t>Tauxe</a:t>
            </a:r>
            <a:r>
              <a:rPr lang="en-US" dirty="0" smtClean="0"/>
              <a:t>, 2004</a:t>
            </a:r>
            <a:endParaRPr lang="en-US" dirty="0"/>
          </a:p>
        </p:txBody>
      </p:sp>
      <p:sp>
        <p:nvSpPr>
          <p:cNvPr id="4" name="Slide Number Placeholder 3"/>
          <p:cNvSpPr>
            <a:spLocks noGrp="1"/>
          </p:cNvSpPr>
          <p:nvPr>
            <p:ph type="sldNum" sz="quarter" idx="10"/>
          </p:nvPr>
        </p:nvSpPr>
        <p:spPr/>
        <p:txBody>
          <a:bodyPr/>
          <a:lstStyle/>
          <a:p>
            <a:fld id="{04D0F0E1-1770-6447-9E8E-002F9417FB09}" type="slidenum">
              <a:rPr lang="en-US" smtClean="0"/>
              <a:t>5</a:t>
            </a:fld>
            <a:endParaRPr lang="en-US"/>
          </a:p>
        </p:txBody>
      </p:sp>
    </p:spTree>
    <p:extLst>
      <p:ext uri="{BB962C8B-B14F-4D97-AF65-F5344CB8AC3E}">
        <p14:creationId xmlns:p14="http://schemas.microsoft.com/office/powerpoint/2010/main" val="2867791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ENGAGE</a:t>
            </a:r>
          </a:p>
          <a:p>
            <a:r>
              <a:rPr lang="en-US" i="1" dirty="0" smtClean="0"/>
              <a:t>This</a:t>
            </a:r>
            <a:r>
              <a:rPr lang="en-US" i="1" baseline="0" dirty="0" smtClean="0"/>
              <a:t> slide is for students.</a:t>
            </a:r>
          </a:p>
          <a:p>
            <a:endParaRPr lang="en-US" baseline="0" dirty="0" smtClean="0"/>
          </a:p>
          <a:p>
            <a:r>
              <a:rPr lang="en-US" b="1" baseline="0" dirty="0" smtClean="0"/>
              <a:t>Directions for instructor:</a:t>
            </a:r>
          </a:p>
          <a:p>
            <a:r>
              <a:rPr lang="en-US" baseline="0" dirty="0" smtClean="0"/>
              <a:t>1. Show images and explain sediment cores to students:</a:t>
            </a:r>
          </a:p>
          <a:p>
            <a:r>
              <a:rPr lang="en-US" baseline="0" dirty="0" smtClean="0"/>
              <a:t>Another way scientists study sediment layers beneath the earth’s surface is to take sediment cores. Scientists drop different sized tubes from ships into the water and down to the seafloor. These tubes sink into the sediment at the bottom of the ocean or lake. Then scientists pull the tube out, filled with the sediment, and bring it back to the ship. The two images on the left show different ship operations for deploying and recovering cores. The photo on the right shows a sediment core cut in half so scientists can look at the sediment inside. Be sure to notice the different colored layers. These layers have different characteristics that may record changes in the environment, like those the students studied in lessons 5-6 of this unit.</a:t>
            </a:r>
          </a:p>
          <a:p>
            <a:endParaRPr lang="en-US" dirty="0" smtClean="0"/>
          </a:p>
          <a:p>
            <a:r>
              <a:rPr lang="en-US" dirty="0" smtClean="0"/>
              <a:t>----</a:t>
            </a:r>
          </a:p>
          <a:p>
            <a:r>
              <a:rPr lang="en-US" dirty="0" smtClean="0"/>
              <a:t>Photo</a:t>
            </a:r>
            <a:r>
              <a:rPr lang="en-US" baseline="0" dirty="0" smtClean="0"/>
              <a:t> credits: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Upper left - </a:t>
            </a:r>
            <a:r>
              <a:rPr lang="en-US" dirty="0" smtClean="0"/>
              <a:t>Alex </a:t>
            </a:r>
            <a:r>
              <a:rPr lang="en-US" dirty="0" err="1" smtClean="0"/>
              <a:t>Hangsterfer</a:t>
            </a:r>
            <a:r>
              <a:rPr lang="en-US" baseline="0" dirty="0" smtClean="0"/>
              <a:t>, SIO, 2012</a:t>
            </a:r>
            <a:endParaRPr lang="en-US" dirty="0" smtClean="0"/>
          </a:p>
          <a:p>
            <a:r>
              <a:rPr lang="en-US" dirty="0" smtClean="0"/>
              <a:t>Lower left</a:t>
            </a:r>
            <a:r>
              <a:rPr lang="en-US" baseline="0" dirty="0" smtClean="0"/>
              <a:t> and right - </a:t>
            </a:r>
            <a:r>
              <a:rPr lang="en-US" dirty="0" smtClean="0"/>
              <a:t>http://</a:t>
            </a:r>
            <a:r>
              <a:rPr lang="en-US" dirty="0" err="1" smtClean="0"/>
              <a:t>www.whoi.edu</a:t>
            </a:r>
            <a:r>
              <a:rPr lang="en-US" dirty="0" smtClean="0"/>
              <a:t>/</a:t>
            </a:r>
            <a:r>
              <a:rPr lang="en-US" dirty="0" err="1" smtClean="0"/>
              <a:t>page.do?pid</a:t>
            </a:r>
            <a:r>
              <a:rPr lang="en-US" dirty="0" smtClean="0"/>
              <a:t>=80696&amp;i=1210</a:t>
            </a:r>
          </a:p>
        </p:txBody>
      </p:sp>
      <p:sp>
        <p:nvSpPr>
          <p:cNvPr id="4" name="Slide Number Placeholder 3"/>
          <p:cNvSpPr>
            <a:spLocks noGrp="1"/>
          </p:cNvSpPr>
          <p:nvPr>
            <p:ph type="sldNum" sz="quarter" idx="10"/>
          </p:nvPr>
        </p:nvSpPr>
        <p:spPr/>
        <p:txBody>
          <a:bodyPr/>
          <a:lstStyle/>
          <a:p>
            <a:fld id="{04D0F0E1-1770-6447-9E8E-002F9417FB09}" type="slidenum">
              <a:rPr lang="en-US" smtClean="0"/>
              <a:t>6</a:t>
            </a:fld>
            <a:endParaRPr lang="en-US"/>
          </a:p>
        </p:txBody>
      </p:sp>
    </p:spTree>
    <p:extLst>
      <p:ext uri="{BB962C8B-B14F-4D97-AF65-F5344CB8AC3E}">
        <p14:creationId xmlns:p14="http://schemas.microsoft.com/office/powerpoint/2010/main" val="961041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81AFAD1C-A3D7-6F48-A03D-9A63C37B5909}" type="datetimeFigureOut">
              <a:rPr lang="en-US" smtClean="0"/>
              <a:t>5/17/13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6E6E3798-8BD9-3D46-999D-11F91B906E6F}"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1AFAD1C-A3D7-6F48-A03D-9A63C37B5909}" type="datetimeFigureOut">
              <a:rPr lang="en-US" smtClean="0"/>
              <a:t>5/17/13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6E6E3798-8BD9-3D46-999D-11F91B906E6F}"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81AFAD1C-A3D7-6F48-A03D-9A63C37B5909}" type="datetimeFigureOut">
              <a:rPr lang="en-US" smtClean="0"/>
              <a:t>5/17/13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6E6E3798-8BD9-3D46-999D-11F91B906E6F}"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81AFAD1C-A3D7-6F48-A03D-9A63C37B5909}" type="datetimeFigureOut">
              <a:rPr lang="en-US" smtClean="0"/>
              <a:t>5/17/13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6E3798-8BD9-3D46-999D-11F91B906E6F}"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1AFAD1C-A3D7-6F48-A03D-9A63C37B5909}" type="datetimeFigureOut">
              <a:rPr lang="en-US" smtClean="0"/>
              <a:t>5/17/13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6E6E3798-8BD9-3D46-999D-11F91B906E6F}"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1AFAD1C-A3D7-6F48-A03D-9A63C37B5909}" type="datetimeFigureOut">
              <a:rPr lang="en-US" smtClean="0"/>
              <a:t>5/17/13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6E6E3798-8BD9-3D46-999D-11F91B906E6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81AFAD1C-A3D7-6F48-A03D-9A63C37B5909}" type="datetimeFigureOut">
              <a:rPr lang="en-US" smtClean="0"/>
              <a:t>5/17/13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6E6E3798-8BD9-3D46-999D-11F91B906E6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6E6E3798-8BD9-3D46-999D-11F91B906E6F}"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81AFAD1C-A3D7-6F48-A03D-9A63C37B5909}" type="datetimeFigureOut">
              <a:rPr lang="en-US" smtClean="0"/>
              <a:t>5/17/13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6E6E3798-8BD9-3D46-999D-11F91B906E6F}"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81AFAD1C-A3D7-6F48-A03D-9A63C37B5909}" type="datetimeFigureOut">
              <a:rPr lang="en-US" smtClean="0"/>
              <a:t>5/17/13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1AFAD1C-A3D7-6F48-A03D-9A63C37B5909}" type="datetimeFigureOut">
              <a:rPr lang="en-US" smtClean="0"/>
              <a:t>5/17/13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6E3798-8BD9-3D46-999D-11F91B906E6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6E6E3798-8BD9-3D46-999D-11F91B906E6F}"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1AFAD1C-A3D7-6F48-A03D-9A63C37B5909}" type="datetimeFigureOut">
              <a:rPr lang="en-US" smtClean="0"/>
              <a:t>5/17/13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81AFAD1C-A3D7-6F48-A03D-9A63C37B5909}" type="datetimeFigureOut">
              <a:rPr lang="en-US" smtClean="0"/>
              <a:t>5/17/13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6E6E3798-8BD9-3D46-999D-11F91B906E6F}"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4.JP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5.jp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5.xml"/><Relationship Id="rId5" Type="http://schemas.openxmlformats.org/officeDocument/2006/relationships/image" Target="../media/image7.png"/><Relationship Id="rId1" Type="http://schemas.microsoft.com/office/2007/relationships/media" Target="../media/media1.mov"/><Relationship Id="rId2" Type="http://schemas.openxmlformats.org/officeDocument/2006/relationships/video" Target="../media/media1.mov"/></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Layer Cake</a:t>
            </a:r>
            <a:endParaRPr lang="en-US" dirty="0"/>
          </a:p>
        </p:txBody>
      </p:sp>
      <p:pic>
        <p:nvPicPr>
          <p:cNvPr id="3" name="Picture 2" descr="IMG_302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907" y="2948581"/>
            <a:ext cx="4177744" cy="3133308"/>
          </a:xfrm>
          <a:prstGeom prst="rect">
            <a:avLst/>
          </a:prstGeom>
        </p:spPr>
      </p:pic>
      <p:pic>
        <p:nvPicPr>
          <p:cNvPr id="4" name="Picture 3" descr="photo.JPG"/>
          <p:cNvPicPr>
            <a:picLocks noChangeAspect="1"/>
          </p:cNvPicPr>
          <p:nvPr/>
        </p:nvPicPr>
        <p:blipFill rotWithShape="1">
          <a:blip r:embed="rId4">
            <a:extLst>
              <a:ext uri="{28A0092B-C50C-407E-A947-70E740481C1C}">
                <a14:useLocalDpi xmlns:a14="http://schemas.microsoft.com/office/drawing/2010/main" val="0"/>
              </a:ext>
            </a:extLst>
          </a:blip>
          <a:srcRect l="19753" t="19547" r="12345" b="13786"/>
          <a:stretch/>
        </p:blipFill>
        <p:spPr>
          <a:xfrm>
            <a:off x="4602133" y="2948582"/>
            <a:ext cx="4287867" cy="3157430"/>
          </a:xfrm>
          <a:prstGeom prst="rect">
            <a:avLst/>
          </a:prstGeom>
        </p:spPr>
      </p:pic>
    </p:spTree>
    <p:extLst>
      <p:ext uri="{BB962C8B-B14F-4D97-AF65-F5344CB8AC3E}">
        <p14:creationId xmlns:p14="http://schemas.microsoft.com/office/powerpoint/2010/main" val="327520498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Materials</a:t>
            </a:r>
            <a:endParaRPr lang="en-US" dirty="0"/>
          </a:p>
        </p:txBody>
      </p:sp>
      <p:sp>
        <p:nvSpPr>
          <p:cNvPr id="3" name="Content Placeholder 2"/>
          <p:cNvSpPr>
            <a:spLocks noGrp="1"/>
          </p:cNvSpPr>
          <p:nvPr>
            <p:ph sz="quarter" idx="1"/>
          </p:nvPr>
        </p:nvSpPr>
        <p:spPr/>
        <p:txBody>
          <a:bodyPr/>
          <a:lstStyle/>
          <a:p>
            <a:r>
              <a:rPr lang="en-US" dirty="0" smtClean="0"/>
              <a:t>Layer cake</a:t>
            </a:r>
          </a:p>
          <a:p>
            <a:r>
              <a:rPr lang="en-US" dirty="0" smtClean="0"/>
              <a:t>Enough straws (or something similar) for each group of 2. The wider the straw, the better.</a:t>
            </a:r>
          </a:p>
          <a:p>
            <a:r>
              <a:rPr lang="en-US" dirty="0" smtClean="0"/>
              <a:t>Colored markers/crayons/pencils.</a:t>
            </a:r>
            <a:endParaRPr lang="en-US" dirty="0"/>
          </a:p>
        </p:txBody>
      </p:sp>
    </p:spTree>
    <p:extLst>
      <p:ext uri="{BB962C8B-B14F-4D97-AF65-F5344CB8AC3E}">
        <p14:creationId xmlns:p14="http://schemas.microsoft.com/office/powerpoint/2010/main" val="290248774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G_298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410" y="1477522"/>
            <a:ext cx="3801944" cy="5069258"/>
          </a:xfrm>
          <a:prstGeom prst="rect">
            <a:avLst/>
          </a:prstGeom>
        </p:spPr>
      </p:pic>
      <p:sp>
        <p:nvSpPr>
          <p:cNvPr id="7" name="Title 1"/>
          <p:cNvSpPr>
            <a:spLocks noGrp="1"/>
          </p:cNvSpPr>
          <p:nvPr>
            <p:ph type="title"/>
          </p:nvPr>
        </p:nvSpPr>
        <p:spPr>
          <a:xfrm>
            <a:off x="549275" y="-180121"/>
            <a:ext cx="8042276" cy="1336956"/>
          </a:xfrm>
        </p:spPr>
        <p:txBody>
          <a:bodyPr/>
          <a:lstStyle/>
          <a:p>
            <a:r>
              <a:rPr lang="en-US" dirty="0" err="1" smtClean="0"/>
              <a:t>Echosounders</a:t>
            </a:r>
            <a:r>
              <a:rPr lang="en-US" dirty="0" smtClean="0"/>
              <a:t> - CHIRP</a:t>
            </a:r>
            <a:endParaRPr lang="en-US" dirty="0"/>
          </a:p>
        </p:txBody>
      </p:sp>
    </p:spTree>
    <p:extLst>
      <p:ext uri="{BB962C8B-B14F-4D97-AF65-F5344CB8AC3E}">
        <p14:creationId xmlns:p14="http://schemas.microsoft.com/office/powerpoint/2010/main" val="72525093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371565" y="1385810"/>
            <a:ext cx="4449683" cy="5160970"/>
          </a:xfrm>
          <a:prstGeom prst="rect">
            <a:avLst/>
          </a:prstGeom>
        </p:spPr>
      </p:pic>
      <p:pic>
        <p:nvPicPr>
          <p:cNvPr id="6" name="Picture 5" descr="IMG_298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410" y="1477522"/>
            <a:ext cx="3801944" cy="5069258"/>
          </a:xfrm>
          <a:prstGeom prst="rect">
            <a:avLst/>
          </a:prstGeom>
        </p:spPr>
      </p:pic>
      <p:sp>
        <p:nvSpPr>
          <p:cNvPr id="11" name="TextBox 10"/>
          <p:cNvSpPr txBox="1"/>
          <p:nvPr/>
        </p:nvSpPr>
        <p:spPr>
          <a:xfrm>
            <a:off x="4667317" y="5453600"/>
            <a:ext cx="365004" cy="461665"/>
          </a:xfrm>
          <a:prstGeom prst="rect">
            <a:avLst/>
          </a:prstGeom>
          <a:noFill/>
        </p:spPr>
        <p:txBody>
          <a:bodyPr wrap="none" rtlCol="0">
            <a:spAutoFit/>
          </a:bodyPr>
          <a:lstStyle/>
          <a:p>
            <a:r>
              <a:rPr lang="en-US" sz="2400" b="1" dirty="0" smtClean="0">
                <a:solidFill>
                  <a:schemeClr val="bg1"/>
                </a:solidFill>
              </a:rPr>
              <a:t>1</a:t>
            </a:r>
            <a:endParaRPr lang="en-US" sz="2400" b="1" dirty="0">
              <a:solidFill>
                <a:schemeClr val="bg1"/>
              </a:solidFill>
            </a:endParaRPr>
          </a:p>
        </p:txBody>
      </p:sp>
      <p:sp>
        <p:nvSpPr>
          <p:cNvPr id="7" name="Title 1"/>
          <p:cNvSpPr>
            <a:spLocks noGrp="1"/>
          </p:cNvSpPr>
          <p:nvPr>
            <p:ph type="title"/>
          </p:nvPr>
        </p:nvSpPr>
        <p:spPr>
          <a:xfrm>
            <a:off x="549275" y="-180121"/>
            <a:ext cx="8042276" cy="1336956"/>
          </a:xfrm>
        </p:spPr>
        <p:txBody>
          <a:bodyPr/>
          <a:lstStyle/>
          <a:p>
            <a:r>
              <a:rPr lang="en-US" dirty="0" err="1" smtClean="0"/>
              <a:t>Echosounders</a:t>
            </a:r>
            <a:r>
              <a:rPr lang="en-US" dirty="0" smtClean="0"/>
              <a:t> - CHIRP</a:t>
            </a:r>
            <a:endParaRPr lang="en-US" dirty="0"/>
          </a:p>
        </p:txBody>
      </p:sp>
      <p:cxnSp>
        <p:nvCxnSpPr>
          <p:cNvPr id="3" name="Straight Arrow Connector 2"/>
          <p:cNvCxnSpPr/>
          <p:nvPr/>
        </p:nvCxnSpPr>
        <p:spPr>
          <a:xfrm flipH="1">
            <a:off x="7374137" y="3038255"/>
            <a:ext cx="210489" cy="56134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7137254" y="2697644"/>
            <a:ext cx="1091202" cy="369332"/>
          </a:xfrm>
          <a:prstGeom prst="rect">
            <a:avLst/>
          </a:prstGeom>
          <a:noFill/>
        </p:spPr>
        <p:txBody>
          <a:bodyPr wrap="none" rtlCol="0">
            <a:spAutoFit/>
          </a:bodyPr>
          <a:lstStyle/>
          <a:p>
            <a:r>
              <a:rPr lang="en-US" dirty="0" smtClean="0"/>
              <a:t>Seafloor</a:t>
            </a:r>
            <a:endParaRPr lang="en-US" dirty="0"/>
          </a:p>
        </p:txBody>
      </p:sp>
      <p:sp>
        <p:nvSpPr>
          <p:cNvPr id="10" name="TextBox 9"/>
          <p:cNvSpPr txBox="1"/>
          <p:nvPr/>
        </p:nvSpPr>
        <p:spPr>
          <a:xfrm>
            <a:off x="7299092" y="3855342"/>
            <a:ext cx="1227259" cy="951133"/>
          </a:xfrm>
          <a:prstGeom prst="rect">
            <a:avLst/>
          </a:prstGeom>
          <a:noFill/>
        </p:spPr>
        <p:txBody>
          <a:bodyPr wrap="square" rtlCol="0">
            <a:spAutoFit/>
          </a:bodyPr>
          <a:lstStyle/>
          <a:p>
            <a:pPr algn="ctr"/>
            <a:r>
              <a:rPr lang="en-US" sz="1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Sediment Layers beneath the seafloor</a:t>
            </a:r>
            <a:endParaRPr lang="en-US" sz="1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3" name="Rectangle 12"/>
          <p:cNvSpPr/>
          <p:nvPr/>
        </p:nvSpPr>
        <p:spPr>
          <a:xfrm>
            <a:off x="4371565" y="1385810"/>
            <a:ext cx="4449683" cy="516097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750596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matchfilter0-4.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23273" y="1663026"/>
            <a:ext cx="6096000" cy="4432300"/>
          </a:xfrm>
          <a:prstGeom prst="rect">
            <a:avLst/>
          </a:prstGeom>
        </p:spPr>
      </p:pic>
      <p:sp>
        <p:nvSpPr>
          <p:cNvPr id="5" name="Title 1"/>
          <p:cNvSpPr>
            <a:spLocks noGrp="1"/>
          </p:cNvSpPr>
          <p:nvPr>
            <p:ph type="title"/>
          </p:nvPr>
        </p:nvSpPr>
        <p:spPr>
          <a:xfrm>
            <a:off x="549275" y="-208343"/>
            <a:ext cx="8042276" cy="1336956"/>
          </a:xfrm>
        </p:spPr>
        <p:txBody>
          <a:bodyPr/>
          <a:lstStyle/>
          <a:p>
            <a:r>
              <a:rPr lang="en-US" dirty="0" err="1" smtClean="0"/>
              <a:t>Echosounders</a:t>
            </a:r>
            <a:r>
              <a:rPr lang="en-US" dirty="0" smtClean="0"/>
              <a:t> - CHIRP</a:t>
            </a:r>
            <a:endParaRPr lang="en-US" dirty="0"/>
          </a:p>
        </p:txBody>
      </p:sp>
    </p:spTree>
    <p:extLst>
      <p:ext uri="{BB962C8B-B14F-4D97-AF65-F5344CB8AC3E}">
        <p14:creationId xmlns:p14="http://schemas.microsoft.com/office/powerpoint/2010/main" val="1185260232"/>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914906" y="4644771"/>
            <a:ext cx="2951191" cy="2175696"/>
          </a:xfrm>
          <a:prstGeom prst="rect">
            <a:avLst/>
          </a:prstGeom>
        </p:spPr>
      </p:pic>
      <p:pic>
        <p:nvPicPr>
          <p:cNvPr id="14" name="Picture 13"/>
          <p:cNvPicPr>
            <a:picLocks noChangeAspect="1"/>
          </p:cNvPicPr>
          <p:nvPr/>
        </p:nvPicPr>
        <p:blipFill>
          <a:blip r:embed="rId4"/>
          <a:stretch>
            <a:fillRect/>
          </a:stretch>
        </p:blipFill>
        <p:spPr>
          <a:xfrm>
            <a:off x="4959614" y="930087"/>
            <a:ext cx="3852263" cy="5778394"/>
          </a:xfrm>
          <a:prstGeom prst="rect">
            <a:avLst/>
          </a:prstGeom>
        </p:spPr>
      </p:pic>
      <p:pic>
        <p:nvPicPr>
          <p:cNvPr id="15" name="Picture 14"/>
          <p:cNvPicPr>
            <a:picLocks noChangeAspect="1"/>
          </p:cNvPicPr>
          <p:nvPr/>
        </p:nvPicPr>
        <p:blipFill>
          <a:blip r:embed="rId5"/>
          <a:stretch>
            <a:fillRect/>
          </a:stretch>
        </p:blipFill>
        <p:spPr>
          <a:xfrm>
            <a:off x="1084277" y="930087"/>
            <a:ext cx="2649133" cy="3532177"/>
          </a:xfrm>
          <a:prstGeom prst="rect">
            <a:avLst/>
          </a:prstGeom>
        </p:spPr>
      </p:pic>
      <p:sp>
        <p:nvSpPr>
          <p:cNvPr id="6" name="Title 1"/>
          <p:cNvSpPr>
            <a:spLocks noGrp="1"/>
          </p:cNvSpPr>
          <p:nvPr>
            <p:ph type="title" idx="4294967295"/>
          </p:nvPr>
        </p:nvSpPr>
        <p:spPr>
          <a:xfrm>
            <a:off x="380998" y="-463032"/>
            <a:ext cx="8042275" cy="1336675"/>
          </a:xfrm>
        </p:spPr>
        <p:txBody>
          <a:bodyPr/>
          <a:lstStyle/>
          <a:p>
            <a:r>
              <a:rPr lang="en-US" dirty="0" smtClean="0"/>
              <a:t>Sediment Cores</a:t>
            </a:r>
            <a:endParaRPr lang="en-US" dirty="0"/>
          </a:p>
        </p:txBody>
      </p:sp>
    </p:spTree>
    <p:extLst>
      <p:ext uri="{BB962C8B-B14F-4D97-AF65-F5344CB8AC3E}">
        <p14:creationId xmlns:p14="http://schemas.microsoft.com/office/powerpoint/2010/main" val="3649236764"/>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671</TotalTime>
  <Words>1991</Words>
  <Application>Microsoft Macintosh PowerPoint</Application>
  <PresentationFormat>On-screen Show (4:3)</PresentationFormat>
  <Paragraphs>103</Paragraphs>
  <Slides>6</Slides>
  <Notes>6</Notes>
  <HiddenSlides>0</HiddenSlides>
  <MMClips>1</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Civic</vt:lpstr>
      <vt:lpstr>Layer Cake</vt:lpstr>
      <vt:lpstr>Materials</vt:lpstr>
      <vt:lpstr>Echosounders - CHIRP</vt:lpstr>
      <vt:lpstr>Echosounders - CHIRP</vt:lpstr>
      <vt:lpstr>Echosounders - CHIRP</vt:lpstr>
      <vt:lpstr>Sediment Cores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Jillian Maloney</dc:creator>
  <cp:lastModifiedBy>Jillian Maloney</cp:lastModifiedBy>
  <cp:revision>53</cp:revision>
  <dcterms:created xsi:type="dcterms:W3CDTF">2012-11-15T16:52:21Z</dcterms:created>
  <dcterms:modified xsi:type="dcterms:W3CDTF">2013-05-17T20:08:11Z</dcterms:modified>
</cp:coreProperties>
</file>