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5"/>
  </p:notesMasterIdLst>
  <p:sldIdLst>
    <p:sldId id="259" r:id="rId2"/>
    <p:sldId id="260" r:id="rId3"/>
    <p:sldId id="261" r:id="rId4"/>
    <p:sldId id="271" r:id="rId5"/>
    <p:sldId id="262" r:id="rId6"/>
    <p:sldId id="263" r:id="rId7"/>
    <p:sldId id="264" r:id="rId8"/>
    <p:sldId id="266" r:id="rId9"/>
    <p:sldId id="267" r:id="rId10"/>
    <p:sldId id="268" r:id="rId11"/>
    <p:sldId id="269" r:id="rId12"/>
    <p:sldId id="265" r:id="rId13"/>
    <p:sldId id="27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72" autoAdjust="0"/>
    <p:restoredTop sz="79664" autoAdjust="0"/>
  </p:normalViewPr>
  <p:slideViewPr>
    <p:cSldViewPr snapToGrid="0" snapToObjects="1">
      <p:cViewPr>
        <p:scale>
          <a:sx n="70" d="100"/>
          <a:sy n="70" d="100"/>
        </p:scale>
        <p:origin x="-1278" y="4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n.wikipedia.org/wiki/Metric_prefi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en.wikipedia.org/wiki/Metric_prefix"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disc.sci.gsfc.nasa.gov/precipitation/additional/applications/trmm_apps/trmm_diurnal_3g68_tmi.shtml" TargetMode="External"/><Relationship Id="rId3" Type="http://schemas.openxmlformats.org/officeDocument/2006/relationships/hyperlink" Target="http://en.wikipedia.org/wiki/Microwave_radiometer" TargetMode="External"/><Relationship Id="rId7" Type="http://schemas.openxmlformats.org/officeDocument/2006/relationships/hyperlink" Target="http://trmm.gsfc.nasa.gov/overview_dir/tmi.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www.meted.ucar.edu/npoess/microwave_topics/clouds_precip_water_vapor/print.htm" TargetMode="External"/><Relationship Id="rId5" Type="http://schemas.openxmlformats.org/officeDocument/2006/relationships/hyperlink" Target="http://missionscience.nasa.gov/ems/06_microwaves.html" TargetMode="External"/><Relationship Id="rId4" Type="http://schemas.openxmlformats.org/officeDocument/2006/relationships/hyperlink" Target="http://www.meted.ucar.edu/npoess/microwave_topics/clouds_precip_water_vapor/print.htm#s2p1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Planck_constan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Planck's_law"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en.wikipedia.org/wiki/Black-body_radiati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apollo.lsc.vsc.edu/classes/met130/notes/chapter2/plank_e_sun.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Authors: Kristina Pistone, Scripps Institution of Oceanography; Dave Van </a:t>
            </a:r>
            <a:r>
              <a:rPr lang="en-US" dirty="0" err="1" smtClean="0"/>
              <a:t>Dusen</a:t>
            </a:r>
            <a:r>
              <a:rPr lang="en-US" dirty="0" smtClean="0"/>
              <a:t>, San Diego School of Creative and Performing Arts</a:t>
            </a:r>
          </a:p>
          <a:p>
            <a:pPr eaLnBrk="1" hangingPunct="1">
              <a:spcBef>
                <a:spcPct val="0"/>
              </a:spcBef>
              <a:defRPr/>
            </a:pPr>
            <a:endParaRPr lang="en-US" dirty="0" smtClean="0"/>
          </a:p>
          <a:p>
            <a:pPr eaLnBrk="1" hangingPunct="1">
              <a:spcBef>
                <a:spcPct val="0"/>
              </a:spcBef>
              <a:defRPr/>
            </a:pPr>
            <a:r>
              <a:rPr lang="en-US" dirty="0" smtClean="0"/>
              <a:t>WHY :  </a:t>
            </a:r>
          </a:p>
          <a:p>
            <a:pPr eaLnBrk="1" hangingPunct="1">
              <a:spcBef>
                <a:spcPct val="0"/>
              </a:spcBef>
              <a:defRPr/>
            </a:pPr>
            <a:r>
              <a:rPr lang="en-US" dirty="0" smtClean="0"/>
              <a:t>Electromagnetic radiation is everywhere in nature and has innumerable applications in science/technology, and is especially important in atmospheric science.  The Earth receives mostly visible light/energy from the sun and emits it as infrared.  Understanding the differences between different types of electromagnetic radiation is critical to our understanding of the Earth’s climate system.</a:t>
            </a:r>
          </a:p>
          <a:p>
            <a:pPr eaLnBrk="1" hangingPunct="1">
              <a:spcBef>
                <a:spcPct val="0"/>
              </a:spcBef>
              <a:defRPr/>
            </a:pPr>
            <a:endParaRPr lang="en-US" dirty="0" smtClean="0"/>
          </a:p>
          <a:p>
            <a:pPr eaLnBrk="1" hangingPunct="1">
              <a:spcBef>
                <a:spcPct val="0"/>
              </a:spcBef>
              <a:defRPr/>
            </a:pPr>
            <a:r>
              <a:rPr lang="en-US" dirty="0" smtClean="0"/>
              <a:t>SUMMARY:  </a:t>
            </a:r>
          </a:p>
          <a:p>
            <a:pPr eaLnBrk="1" hangingPunct="1">
              <a:spcBef>
                <a:spcPct val="0"/>
              </a:spcBef>
              <a:defRPr/>
            </a:pPr>
            <a:r>
              <a:rPr lang="en-US" dirty="0" smtClean="0"/>
              <a:t>This is the first lesson in a 3-part unit.  Lesson 1 introduces the different parts of the electromagnetic spectrum, focusing on the portions most important to atmospheric/Earth science.  It also introduces the concept of a black body, how temperature and wavelength are related, and puts this in the context of atmospheric science.  The idealized spectra of both the sun and Earth are discussed, as well as the effects (absorption, reemission) of the atmosphere (which will be covered more in Lesson 2). </a:t>
            </a:r>
          </a:p>
          <a:p>
            <a:pPr eaLnBrk="1" hangingPunct="1">
              <a:spcBef>
                <a:spcPct val="0"/>
              </a:spcBef>
              <a:defRPr/>
            </a:pPr>
            <a:endParaRPr lang="en-US" dirty="0" smtClean="0"/>
          </a:p>
          <a:p>
            <a:pPr eaLnBrk="1" hangingPunct="1">
              <a:spcBef>
                <a:spcPct val="0"/>
              </a:spcBef>
              <a:defRPr/>
            </a:pPr>
            <a:r>
              <a:rPr lang="en-US" dirty="0" smtClean="0"/>
              <a:t>PICTURE/GRAPHICS CREDITS:  </a:t>
            </a:r>
          </a:p>
          <a:p>
            <a:pPr eaLnBrk="1" hangingPunct="1">
              <a:spcBef>
                <a:spcPct val="0"/>
              </a:spcBef>
              <a:defRPr/>
            </a:pPr>
            <a:r>
              <a:rPr lang="en-US" dirty="0" smtClean="0"/>
              <a:t>http://en.wikipedia.org/wiki/File:Light_dispersion_conceptual_waves.gif</a:t>
            </a:r>
          </a:p>
          <a:p>
            <a:pPr eaLnBrk="1" hangingPunct="1">
              <a:spcBef>
                <a:spcPct val="0"/>
              </a:spcBef>
              <a:defRPr/>
            </a:pPr>
            <a:endParaRPr lang="en-US" dirty="0" smtClean="0"/>
          </a:p>
          <a:p>
            <a:pPr eaLnBrk="1" hangingPunct="1">
              <a:spcBef>
                <a:spcPct val="0"/>
              </a:spcBef>
              <a:defRPr/>
            </a:pPr>
            <a:r>
              <a:rPr lang="en-US" dirty="0" smtClean="0"/>
              <a:t>WEBSITES USED IN THIS PRESENTATION/ADDITIONAL READING: </a:t>
            </a:r>
          </a:p>
          <a:p>
            <a:pPr eaLnBrk="1" hangingPunct="1">
              <a:spcBef>
                <a:spcPct val="0"/>
              </a:spcBef>
              <a:defRPr/>
            </a:pPr>
            <a:r>
              <a:rPr lang="en-US" dirty="0" smtClean="0"/>
              <a:t>Additional information on the electromagnetic spectrum can be found in the NASA series starting at http://missionscience.nasa.gov/ems/01_intro.html.  </a:t>
            </a:r>
          </a:p>
          <a:p>
            <a:pPr eaLnBrk="1" hangingPunct="1">
              <a:spcBef>
                <a:spcPct val="0"/>
              </a:spcBef>
              <a:defRPr/>
            </a:pPr>
            <a:r>
              <a:rPr lang="en-US" dirty="0" smtClean="0"/>
              <a:t>Some additional information about blackbody radiation, including Wien’s law and the Stefan-Boltzmann equation: http://www.spaceflight.esa.int/impress/text/education/Heat%20Transfer/Radiation.html</a:t>
            </a:r>
          </a:p>
          <a:p>
            <a:pPr eaLnBrk="1" hangingPunct="1">
              <a:spcBef>
                <a:spcPct val="0"/>
              </a:spcBef>
              <a:defRPr/>
            </a:pPr>
            <a:r>
              <a:rPr lang="en-US" dirty="0" smtClean="0"/>
              <a:t>Further reading on atmospheric spectroscopy: http://lasp.colorado.edu/~bagenal/3720/CLASS5/5Spectroscopy.html</a:t>
            </a:r>
          </a:p>
          <a:p>
            <a:pPr>
              <a:defRPr/>
            </a:pPr>
            <a:r>
              <a:rPr lang="en-US" dirty="0" smtClean="0"/>
              <a:t>Addressing misconceptions about light and energy: http://amazing-space.stsci.edu/resources/myths/light.php</a:t>
            </a:r>
          </a:p>
          <a:p>
            <a:pPr>
              <a:defRPr/>
            </a:pPr>
            <a:endParaRPr lang="en-US" dirty="0" smtClean="0"/>
          </a:p>
          <a:p>
            <a:pPr>
              <a:defRPr/>
            </a:pPr>
            <a:r>
              <a:rPr lang="en-US" dirty="0" smtClean="0"/>
              <a:t>CONTEXT FOR USE: </a:t>
            </a:r>
          </a:p>
          <a:p>
            <a:pPr eaLnBrk="1" hangingPunct="1">
              <a:spcBef>
                <a:spcPct val="0"/>
              </a:spcBef>
              <a:defRPr/>
            </a:pPr>
            <a:r>
              <a:rPr lang="en-US" dirty="0" smtClean="0"/>
              <a:t>This is the first of a three-lesson series given to an AP Physics B class, but can be adapted down to other physics classrooms.  The Earth science here is presented in a physics context.</a:t>
            </a:r>
          </a:p>
          <a:p>
            <a:pPr eaLnBrk="1" hangingPunct="1">
              <a:spcBef>
                <a:spcPct val="0"/>
              </a:spcBef>
              <a:defRPr/>
            </a:pPr>
            <a:endParaRPr lang="en-US" dirty="0" smtClean="0"/>
          </a:p>
          <a:p>
            <a:pPr eaLnBrk="1" hangingPunct="1">
              <a:spcBef>
                <a:spcPct val="0"/>
              </a:spcBef>
              <a:defRPr/>
            </a:pPr>
            <a:r>
              <a:rPr lang="en-US" dirty="0" smtClean="0"/>
              <a:t>POTENTIAL MISCONCEPTIONS:</a:t>
            </a:r>
          </a:p>
          <a:p>
            <a:pPr marL="171450" indent="-171450" eaLnBrk="1" hangingPunct="1">
              <a:spcBef>
                <a:spcPct val="0"/>
              </a:spcBef>
              <a:buFont typeface="Arial" pitchFamily="34" charset="0"/>
              <a:buChar char="•"/>
              <a:defRPr/>
            </a:pPr>
            <a:r>
              <a:rPr lang="en-US" dirty="0" smtClean="0"/>
              <a:t>Longer wavelengths are more energetic.</a:t>
            </a:r>
          </a:p>
          <a:p>
            <a:pPr marL="171450" indent="-171450" eaLnBrk="1" hangingPunct="1">
              <a:spcBef>
                <a:spcPct val="0"/>
              </a:spcBef>
              <a:buFont typeface="Arial" pitchFamily="34" charset="0"/>
              <a:buChar char="•"/>
              <a:defRPr/>
            </a:pPr>
            <a:r>
              <a:rPr lang="en-US" dirty="0" smtClean="0"/>
              <a:t>Light and heat are not related.</a:t>
            </a:r>
          </a:p>
          <a:p>
            <a:pPr marL="171450" indent="-171450" eaLnBrk="1" hangingPunct="1">
              <a:spcBef>
                <a:spcPct val="0"/>
              </a:spcBef>
              <a:buFont typeface="Arial" pitchFamily="34" charset="0"/>
              <a:buChar char="•"/>
              <a:defRPr/>
            </a:pPr>
            <a:r>
              <a:rPr lang="en-US" dirty="0" smtClean="0"/>
              <a:t>The Earth reflects sunlight and that’s why the planet is warm (we will instead learn that the more sunlight the Earth</a:t>
            </a:r>
            <a:r>
              <a:rPr lang="en-US" baseline="0" dirty="0" smtClean="0"/>
              <a:t> reflects, the cooler it is)</a:t>
            </a:r>
            <a:endParaRPr lang="en-US" dirty="0" smtClean="0"/>
          </a:p>
          <a:p>
            <a:pPr marL="171450" indent="-171450" eaLnBrk="1" hangingPunct="1">
              <a:spcBef>
                <a:spcPct val="0"/>
              </a:spcBef>
              <a:buFont typeface="Arial" pitchFamily="34" charset="0"/>
              <a:buChar char="•"/>
              <a:defRPr/>
            </a:pPr>
            <a:r>
              <a:rPr lang="en-US" dirty="0" smtClean="0"/>
              <a:t>The image of a radio telescope on slide 3 is of a “satellite” (they’re thinking satellite dishes, but we found this to be a surprisingly common misconception).</a:t>
            </a:r>
          </a:p>
          <a:p>
            <a:pPr marL="171450" indent="-171450" eaLnBrk="1" hangingPunct="1">
              <a:spcBef>
                <a:spcPct val="0"/>
              </a:spcBef>
              <a:buFont typeface="Arial" pitchFamily="34" charset="0"/>
              <a:buChar char="•"/>
              <a:defRPr/>
            </a:pPr>
            <a:r>
              <a:rPr lang="en-US" dirty="0" smtClean="0"/>
              <a:t>Heat is a molecule.</a:t>
            </a:r>
          </a:p>
          <a:p>
            <a:pPr eaLnBrk="1" hangingPunct="1">
              <a:spcBef>
                <a:spcPct val="0"/>
              </a:spcBef>
              <a:defRPr/>
            </a:pPr>
            <a:endParaRPr lang="en-US" dirty="0" smtClean="0"/>
          </a:p>
          <a:p>
            <a:pPr eaLnBrk="1" hangingPunct="1">
              <a:spcBef>
                <a:spcPct val="0"/>
              </a:spcBef>
              <a:defRPr/>
            </a:pPr>
            <a:r>
              <a:rPr lang="en-US" dirty="0" smtClean="0"/>
              <a:t>EVALUATION TIPS:</a:t>
            </a:r>
          </a:p>
          <a:p>
            <a:pPr eaLnBrk="1" hangingPunct="1">
              <a:spcBef>
                <a:spcPct val="0"/>
              </a:spcBef>
              <a:defRPr/>
            </a:pPr>
            <a:endParaRPr lang="en-US" dirty="0" smtClean="0"/>
          </a:p>
          <a:p>
            <a:pPr eaLnBrk="1" hangingPunct="1">
              <a:spcBef>
                <a:spcPct val="0"/>
              </a:spcBef>
              <a:defRPr/>
            </a:pPr>
            <a:r>
              <a:rPr lang="en-US" dirty="0" smtClean="0"/>
              <a:t>TEACHING NOTES:</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42FC91D4-8447-4EE9-BC7A-3A72740CA98E}" type="slidenum">
              <a:rPr lang="en-US" altLang="en-US" smtClean="0">
                <a:latin typeface="Calibri" pitchFamily="34" charset="0"/>
              </a:rPr>
              <a:pPr eaLnBrk="1" hangingPunct="1"/>
              <a:t>1</a:t>
            </a:fld>
            <a:endParaRPr lang="en-US"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spcBef>
                    <a:spcPct val="0"/>
                  </a:spcBef>
                  <a:defRPr/>
                </a:pPr>
                <a:r>
                  <a:rPr lang="en-US" dirty="0" smtClean="0"/>
                  <a:t>This slide introduces and defines the electromagnetic spectrum (EM spectrum).  The </a:t>
                </a:r>
                <a:r>
                  <a:rPr lang="en-US" baseline="0" dirty="0" smtClean="0"/>
                  <a:t>electromagnetic spectrum is way for organizing light waves by their frequency or wavelength (in high-frequency ranges, this may be expressed as energy, as described below).  </a:t>
                </a:r>
                <a:r>
                  <a:rPr lang="en-US" dirty="0" smtClean="0"/>
                  <a:t>It covers the range of all electromagnetic radiation.  The EM spectrum is arranged by frequency/wavelength.  The image illustrates the EM spectrum and some important regions within it.  The x-axis is organized left to right according to short to long wavelength (high to low frequency).  The following slides will go through each range of this spectrum in more detail.</a:t>
                </a:r>
              </a:p>
              <a:p>
                <a:pPr eaLnBrk="1" hangingPunct="1">
                  <a:spcBef>
                    <a:spcPct val="0"/>
                  </a:spcBef>
                  <a:defRPr/>
                </a:pPr>
                <a:endParaRPr lang="en-US"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The equation on the slide, </a:t>
                </a:r>
                <a14:m>
                  <m:oMath xmlns:m="http://schemas.openxmlformats.org/officeDocument/2006/math">
                    <m:r>
                      <a:rPr lang="en-US" sz="1200" b="0" i="1" smtClean="0">
                        <a:latin typeface="Cambria Math"/>
                      </a:rPr>
                      <m:t>𝑐</m:t>
                    </m:r>
                    <m:r>
                      <a:rPr lang="en-US" sz="1200" b="0" i="1" smtClean="0">
                        <a:latin typeface="Cambria Math"/>
                      </a:rPr>
                      <m:t>=</m:t>
                    </m:r>
                    <m:r>
                      <a:rPr lang="en-US" sz="1200" b="0" i="1" smtClean="0">
                        <a:latin typeface="Cambria Math"/>
                      </a:rPr>
                      <m:t>𝑓</m:t>
                    </m:r>
                    <m:r>
                      <a:rPr lang="en-US" sz="1200" b="0" i="1" smtClean="0">
                        <a:latin typeface="Cambria Math"/>
                      </a:rPr>
                      <m:t>𝜆</m:t>
                    </m:r>
                  </m:oMath>
                </a14:m>
                <a:r>
                  <a:rPr lang="en-US" sz="1200" dirty="0" smtClean="0"/>
                  <a:t>, relates frequency </a:t>
                </a:r>
                <a:r>
                  <a:rPr lang="en-US" sz="1200" i="1" dirty="0" smtClean="0"/>
                  <a:t>f</a:t>
                </a:r>
                <a:r>
                  <a:rPr lang="en-US" sz="1200" i="0" dirty="0" smtClean="0"/>
                  <a:t>, wavelength </a:t>
                </a:r>
                <a:r>
                  <a:rPr lang="el-GR" sz="1200" i="0" dirty="0" smtClean="0"/>
                  <a:t>λ</a:t>
                </a:r>
                <a:r>
                  <a:rPr lang="en-US" sz="1200" i="0" dirty="0" smtClean="0"/>
                  <a:t>, and the speed of EM</a:t>
                </a:r>
                <a:r>
                  <a:rPr lang="en-US" sz="1200" i="0" baseline="0" dirty="0" smtClean="0"/>
                  <a:t> radiation (aka speed of light) </a:t>
                </a:r>
                <a:r>
                  <a:rPr lang="en-US" sz="1200" i="1" baseline="0" dirty="0" smtClean="0"/>
                  <a:t>c</a:t>
                </a:r>
                <a:r>
                  <a:rPr lang="en-US" sz="1200" i="0" baseline="0" dirty="0" smtClean="0"/>
                  <a:t>=3×10</a:t>
                </a:r>
                <a:r>
                  <a:rPr lang="en-US" sz="1200" i="0" baseline="30000" dirty="0" smtClean="0"/>
                  <a:t>8</a:t>
                </a:r>
                <a:r>
                  <a:rPr lang="en-US" sz="1200" i="0" baseline="0" dirty="0" smtClean="0"/>
                  <a:t>m/s.  This equation shows how the frequency and wavelength are inversely related; if one increases, the other has to decrease so that their product always equals </a:t>
                </a:r>
                <a:r>
                  <a:rPr lang="en-US" sz="1200" i="1" baseline="0" dirty="0" smtClean="0"/>
                  <a:t>c</a:t>
                </a:r>
                <a:r>
                  <a:rPr lang="en-US" sz="1200" i="0" baseline="0" dirty="0" smtClean="0"/>
                  <a:t>.  Because of this relationship, different EM ranges can be referred to by different metrics, depending on what is most convenient or their typical usage.  For example, you will see that radio waves are in terms of frequency (MHz, kHz); infrared, visible, and ultraviolet tend to be in terms of wavelength (nm, </a:t>
                </a:r>
                <a:r>
                  <a:rPr lang="el-GR" sz="1200" i="0" baseline="0" dirty="0" smtClean="0"/>
                  <a:t>μ</a:t>
                </a:r>
                <a:r>
                  <a:rPr lang="en-US" sz="1200" i="0" baseline="0" dirty="0" smtClean="0"/>
                  <a:t>m); very short wavelength ranges such as X-rays and gamma rays are converted into energy (electron-volts: http://en.wikipedia.org/wiki/Electronvolt) according to Planck’s relation E=</a:t>
                </a:r>
                <a:r>
                  <a:rPr lang="en-US" sz="1200" i="0" baseline="0" dirty="0" err="1" smtClean="0"/>
                  <a:t>hf</a:t>
                </a:r>
                <a:r>
                  <a:rPr lang="en-US" sz="1200" i="0" baseline="0" dirty="0" smtClean="0"/>
                  <a:t> (http://en.wikipedia.org/wiki/</a:t>
                </a:r>
                <a:r>
                  <a:rPr lang="en-US" sz="1200" i="0" baseline="0" dirty="0" err="1" smtClean="0"/>
                  <a:t>Planck_constant</a:t>
                </a:r>
                <a:r>
                  <a:rPr lang="en-US" sz="1200" i="0" baseline="0" dirty="0" smtClean="0"/>
                  <a:t>)– if X-rays alone were to be expressed in frequency instead, it would be on the order of </a:t>
                </a:r>
                <a:r>
                  <a:rPr lang="en-US" sz="1200" i="0" baseline="0" dirty="0" err="1" smtClean="0"/>
                  <a:t>petahertz</a:t>
                </a:r>
                <a:r>
                  <a:rPr lang="en-US" sz="1200" i="0" baseline="0" dirty="0" smtClean="0"/>
                  <a:t> to </a:t>
                </a:r>
                <a:r>
                  <a:rPr lang="en-US" sz="1200" i="0" baseline="0" dirty="0" err="1" smtClean="0"/>
                  <a:t>exahertz</a:t>
                </a:r>
                <a:r>
                  <a:rPr lang="en-US" sz="1200" i="0" baseline="0" dirty="0" smtClean="0"/>
                  <a:t> (10</a:t>
                </a:r>
                <a:r>
                  <a:rPr lang="en-US" sz="1200" i="0" baseline="30000" dirty="0" smtClean="0"/>
                  <a:t>15</a:t>
                </a:r>
                <a:r>
                  <a:rPr lang="en-US" sz="1200" i="0" baseline="0" dirty="0" smtClean="0"/>
                  <a:t> to 10</a:t>
                </a:r>
                <a:r>
                  <a:rPr lang="en-US" sz="1200" i="0" baseline="30000" dirty="0" smtClean="0"/>
                  <a:t>18</a:t>
                </a:r>
                <a:r>
                  <a:rPr lang="en-US" sz="1200" i="0" baseline="0" dirty="0" smtClean="0"/>
                  <a:t> Hz)!</a:t>
                </a:r>
                <a:endParaRPr lang="en-US" sz="1200" i="0" dirty="0" smtClean="0"/>
              </a:p>
              <a:p>
                <a:pPr eaLnBrk="1" hangingPunct="1">
                  <a:spcBef>
                    <a:spcPct val="0"/>
                  </a:spcBef>
                  <a:defRPr/>
                </a:pPr>
                <a:endParaRPr lang="en-US" dirty="0" smtClean="0"/>
              </a:p>
              <a:p>
                <a:pPr marL="171450" indent="-171450" eaLnBrk="1" hangingPunct="1">
                  <a:spcBef>
                    <a:spcPct val="0"/>
                  </a:spcBef>
                  <a:buFont typeface="Arial" pitchFamily="34" charset="0"/>
                  <a:buChar char="•"/>
                  <a:defRPr/>
                </a:pPr>
                <a:r>
                  <a:rPr lang="en-US" dirty="0" smtClean="0"/>
                  <a:t>Wavelength and frequency have an </a:t>
                </a:r>
                <a:r>
                  <a:rPr lang="en-US" b="1" dirty="0" smtClean="0"/>
                  <a:t>inverse relationship</a:t>
                </a:r>
                <a:r>
                  <a:rPr lang="en-US" dirty="0" smtClean="0"/>
                  <a:t>: longer wavelength corresponds to shorter frequency and vice versa.</a:t>
                </a:r>
              </a:p>
              <a:p>
                <a:pPr marL="171450" indent="-171450" eaLnBrk="1" hangingPunct="1">
                  <a:spcBef>
                    <a:spcPct val="0"/>
                  </a:spcBef>
                  <a:buFont typeface="Arial" pitchFamily="34" charset="0"/>
                  <a:buChar char="•"/>
                  <a:defRPr/>
                </a:pPr>
                <a:r>
                  <a:rPr lang="en-US" dirty="0" smtClean="0"/>
                  <a:t>Wavelength is measured in meters (or kilometers [1km = 1000m or 1×10</a:t>
                </a:r>
                <a:r>
                  <a:rPr lang="en-US" baseline="30000" dirty="0" smtClean="0"/>
                  <a:t>3</a:t>
                </a:r>
                <a:r>
                  <a:rPr lang="en-US" dirty="0" smtClean="0"/>
                  <a:t>m], or millimeters [1mm = 0.001m or 1×10</a:t>
                </a:r>
                <a:r>
                  <a:rPr lang="en-US" baseline="30000" dirty="0" smtClean="0"/>
                  <a:t>-3</a:t>
                </a:r>
                <a:r>
                  <a:rPr lang="en-US" dirty="0" smtClean="0"/>
                  <a:t>m], microns [1</a:t>
                </a:r>
                <a:r>
                  <a:rPr lang="el-GR" dirty="0" smtClean="0"/>
                  <a:t>μ</a:t>
                </a:r>
                <a:r>
                  <a:rPr lang="en-US" dirty="0" smtClean="0"/>
                  <a:t>m = 1×10</a:t>
                </a:r>
                <a:r>
                  <a:rPr lang="en-US" baseline="30000" dirty="0" smtClean="0"/>
                  <a:t>-6</a:t>
                </a:r>
                <a:r>
                  <a:rPr lang="en-US" dirty="0" smtClean="0"/>
                  <a:t>m], nanometers [1nm = 1×10</a:t>
                </a:r>
                <a:r>
                  <a:rPr lang="en-US" baseline="30000" dirty="0" smtClean="0"/>
                  <a:t>-9</a:t>
                </a:r>
                <a:r>
                  <a:rPr lang="en-US" dirty="0" smtClean="0"/>
                  <a:t>m], or sometimes Angstroms [1Å=1×10</a:t>
                </a:r>
                <a:r>
                  <a:rPr lang="en-US" baseline="30000" dirty="0" smtClean="0"/>
                  <a:t>-10</a:t>
                </a:r>
                <a:r>
                  <a:rPr lang="en-US" dirty="0" smtClean="0"/>
                  <a:t>m]), e.g.</a:t>
                </a:r>
                <a:r>
                  <a:rPr lang="en-US" baseline="0" dirty="0" smtClean="0"/>
                  <a:t> green light has a wavelength around 520nm.</a:t>
                </a:r>
                <a:endParaRPr lang="en-US" dirty="0" smtClean="0"/>
              </a:p>
              <a:p>
                <a:pPr marL="171450" indent="-171450" eaLnBrk="1" hangingPunct="1">
                  <a:spcBef>
                    <a:spcPct val="0"/>
                  </a:spcBef>
                  <a:buFont typeface="Arial" pitchFamily="34" charset="0"/>
                  <a:buChar char="•"/>
                  <a:defRPr/>
                </a:pPr>
                <a:r>
                  <a:rPr lang="en-US" dirty="0" smtClean="0"/>
                  <a:t>Frequency is measured in Hertz = 1/second, or kHz, MHz, GHz (1×10</a:t>
                </a:r>
                <a:r>
                  <a:rPr lang="en-US" baseline="30000" dirty="0" smtClean="0"/>
                  <a:t>3</a:t>
                </a:r>
                <a:r>
                  <a:rPr lang="en-US" dirty="0" smtClean="0"/>
                  <a:t>, 1×10</a:t>
                </a:r>
                <a:r>
                  <a:rPr lang="en-US" baseline="30000" dirty="0" smtClean="0"/>
                  <a:t>6</a:t>
                </a:r>
                <a:r>
                  <a:rPr lang="en-US" dirty="0" smtClean="0"/>
                  <a:t>, 1×10</a:t>
                </a:r>
                <a:r>
                  <a:rPr lang="en-US" baseline="30000" dirty="0" smtClean="0"/>
                  <a:t>9</a:t>
                </a:r>
                <a:r>
                  <a:rPr lang="en-US" dirty="0" smtClean="0"/>
                  <a:t> Hz, respectively), e.g. green light has a wavelength around .6MHz</a:t>
                </a:r>
                <a:r>
                  <a:rPr lang="en-US" baseline="0" dirty="0" smtClean="0"/>
                  <a:t> </a:t>
                </a:r>
              </a:p>
              <a:p>
                <a:pPr marL="171450" indent="-171450" eaLnBrk="1" hangingPunct="1">
                  <a:spcBef>
                    <a:spcPct val="0"/>
                  </a:spcBef>
                  <a:buFont typeface="Arial" pitchFamily="34" charset="0"/>
                  <a:buChar char="•"/>
                  <a:defRPr/>
                </a:pPr>
                <a:r>
                  <a:rPr lang="en-US" dirty="0" smtClean="0"/>
                  <a:t>The light that we can actually see is a very small portion of the entire spectrum (we will talk about this shortly)</a:t>
                </a:r>
              </a:p>
              <a:p>
                <a:pPr eaLnBrk="1" hangingPunct="1">
                  <a:spcBef>
                    <a:spcPct val="0"/>
                  </a:spcBef>
                  <a:defRPr/>
                </a:pPr>
                <a:endParaRPr lang="en-US" dirty="0" smtClean="0"/>
              </a:p>
              <a:p>
                <a:pPr eaLnBrk="1" hangingPunct="1">
                  <a:defRPr/>
                </a:pPr>
                <a:r>
                  <a:rPr lang="en-US" dirty="0" smtClean="0"/>
                  <a:t>Image from:</a:t>
                </a:r>
              </a:p>
              <a:p>
                <a:pPr eaLnBrk="1" hangingPunct="1">
                  <a:spcBef>
                    <a:spcPct val="0"/>
                  </a:spcBef>
                  <a:defRPr/>
                </a:pPr>
                <a:r>
                  <a:rPr lang="en-US" dirty="0" smtClean="0"/>
                  <a:t>http://www.yorku.ca/eye/spectru.htm</a:t>
                </a:r>
              </a:p>
              <a:p>
                <a:pPr eaLnBrk="1" hangingPunct="1">
                  <a:spcBef>
                    <a:spcPct val="0"/>
                  </a:spcBef>
                  <a:defRPr/>
                </a:pPr>
                <a:endParaRPr lang="en-US" dirty="0" smtClean="0"/>
              </a:p>
              <a:p>
                <a:pPr eaLnBrk="1" hangingPunct="1">
                  <a:spcBef>
                    <a:spcPct val="0"/>
                  </a:spcBef>
                  <a:defRPr/>
                </a:pPr>
                <a:r>
                  <a:rPr lang="en-US" dirty="0" smtClean="0"/>
                  <a:t>For additional information on the SI</a:t>
                </a:r>
                <a:r>
                  <a:rPr lang="en-US" baseline="0" dirty="0" smtClean="0"/>
                  <a:t> prefixes used to express a wide range of frequencies and wavelengths, see: </a:t>
                </a:r>
                <a:r>
                  <a:rPr lang="en-US" dirty="0" smtClean="0">
                    <a:hlinkClick r:id="rId3"/>
                  </a:rPr>
                  <a:t>http://en.wikipedia.org/wiki/Metric_prefix</a:t>
                </a:r>
                <a:endParaRPr lang="en-US" dirty="0" smtClean="0"/>
              </a:p>
            </p:txBody>
          </p:sp>
        </mc:Choice>
        <mc:Fallback xmlns="">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spcBef>
                    <a:spcPct val="0"/>
                  </a:spcBef>
                  <a:defRPr/>
                </a:pPr>
                <a:r>
                  <a:rPr lang="en-US" dirty="0" smtClean="0"/>
                  <a:t>This slide introduces and defines the electromagnetic spectrum (EM spectrum</a:t>
                </a:r>
                <a:r>
                  <a:rPr lang="en-US" dirty="0" smtClean="0"/>
                  <a:t>).  The </a:t>
                </a:r>
                <a:r>
                  <a:rPr lang="en-US" baseline="0" dirty="0" smtClean="0"/>
                  <a:t>electromagnetic spectrum is way for organizing light waves by their frequency or wavelength.  </a:t>
                </a:r>
                <a:r>
                  <a:rPr lang="en-US" dirty="0" smtClean="0"/>
                  <a:t>It covers </a:t>
                </a:r>
                <a:r>
                  <a:rPr lang="en-US" dirty="0" smtClean="0"/>
                  <a:t>the range of all electromagnetic radiation.  </a:t>
                </a:r>
                <a:r>
                  <a:rPr lang="en-US" dirty="0" smtClean="0"/>
                  <a:t>The EM spectrum is arranged by frequency/wavelength.  </a:t>
                </a:r>
                <a:r>
                  <a:rPr lang="en-US" dirty="0" smtClean="0"/>
                  <a:t>The image illustrates the EM spectrum and some important regions within it</a:t>
                </a:r>
                <a:r>
                  <a:rPr lang="en-US" dirty="0" smtClean="0"/>
                  <a:t>.  The x-axis is organized left to right according to short to long wavelength (high to low frequency).</a:t>
                </a:r>
              </a:p>
              <a:p>
                <a:pPr eaLnBrk="1" hangingPunct="1">
                  <a:spcBef>
                    <a:spcPct val="0"/>
                  </a:spcBef>
                  <a:defRPr/>
                </a:pPr>
                <a:endParaRPr lang="en-US"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The equation on the slide, </a:t>
                </a:r>
                <a:r>
                  <a:rPr lang="en-US" sz="1200" b="0" i="0" smtClean="0">
                    <a:latin typeface="Cambria Math"/>
                  </a:rPr>
                  <a:t>𝑐=𝑓𝜆</a:t>
                </a:r>
                <a:r>
                  <a:rPr lang="en-US" sz="1200" dirty="0" smtClean="0"/>
                  <a:t>, relates frequency </a:t>
                </a:r>
                <a:r>
                  <a:rPr lang="en-US" sz="1200" i="1" dirty="0" smtClean="0"/>
                  <a:t>f</a:t>
                </a:r>
                <a:r>
                  <a:rPr lang="en-US" sz="1200" i="0" dirty="0" smtClean="0"/>
                  <a:t>, wavelength </a:t>
                </a:r>
                <a:r>
                  <a:rPr lang="el-GR" sz="1200" i="0" dirty="0" smtClean="0"/>
                  <a:t>λ</a:t>
                </a:r>
                <a:r>
                  <a:rPr lang="en-US" sz="1200" i="0" dirty="0" smtClean="0"/>
                  <a:t>, and the speed of EM</a:t>
                </a:r>
                <a:r>
                  <a:rPr lang="en-US" sz="1200" i="0" baseline="0" dirty="0" smtClean="0"/>
                  <a:t> radiation (aka speed of light) </a:t>
                </a:r>
                <a:r>
                  <a:rPr lang="en-US" sz="1200" i="1" baseline="0" dirty="0" smtClean="0"/>
                  <a:t>c</a:t>
                </a:r>
                <a:r>
                  <a:rPr lang="en-US" sz="1200" i="0" baseline="0" dirty="0" smtClean="0"/>
                  <a:t>=3×10</a:t>
                </a:r>
                <a:r>
                  <a:rPr lang="en-US" sz="1200" i="0" baseline="30000" dirty="0" smtClean="0"/>
                  <a:t>8</a:t>
                </a:r>
                <a:r>
                  <a:rPr lang="en-US" sz="1200" i="0" baseline="0" dirty="0" smtClean="0"/>
                  <a:t>m/s.  This equation shows how the frequency and wavelength are inversely related; if one increases, the other has to decrease so that their product always equals </a:t>
                </a:r>
                <a:r>
                  <a:rPr lang="en-US" sz="1200" i="1" baseline="0" dirty="0" smtClean="0"/>
                  <a:t>c</a:t>
                </a:r>
                <a:r>
                  <a:rPr lang="en-US" sz="1200" i="0" baseline="0" dirty="0" smtClean="0"/>
                  <a:t>.  Because of this relationship, different EM ranges can be referred to by different metrics, depending on what is most convenient or their typical usage.  For example, you will see that radio waves are in terms of frequency (MHz, kHz); infrared, visible, and ultraviolet tend to be in terms of wavelength (nm, </a:t>
                </a:r>
                <a:r>
                  <a:rPr lang="el-GR" sz="1200" i="0" baseline="0" dirty="0" smtClean="0"/>
                  <a:t>μ</a:t>
                </a:r>
                <a:r>
                  <a:rPr lang="en-US" sz="1200" i="0" baseline="0" dirty="0" smtClean="0"/>
                  <a:t>m); very short wavelength ranges such as X-rays and gamma rays are converted into energy (electron-volts: http://en.wikipedia.org/wiki/Electronvolt) according to Planck’s relation E=</a:t>
                </a:r>
                <a:r>
                  <a:rPr lang="en-US" sz="1200" i="0" baseline="0" dirty="0" err="1" smtClean="0"/>
                  <a:t>hf</a:t>
                </a:r>
                <a:r>
                  <a:rPr lang="en-US" sz="1200" i="0" baseline="0" dirty="0" smtClean="0"/>
                  <a:t> (http://en.wikipedia.org/wiki/</a:t>
                </a:r>
                <a:r>
                  <a:rPr lang="en-US" sz="1200" i="0" baseline="0" dirty="0" err="1" smtClean="0"/>
                  <a:t>Planck_constant</a:t>
                </a:r>
                <a:r>
                  <a:rPr lang="en-US" sz="1200" i="0" baseline="0" dirty="0" smtClean="0"/>
                  <a:t>)– if X-rays alone were to be expressed in frequency instead, it would be on the order of </a:t>
                </a:r>
                <a:r>
                  <a:rPr lang="en-US" sz="1200" i="0" baseline="0" dirty="0" err="1" smtClean="0"/>
                  <a:t>petahertz</a:t>
                </a:r>
                <a:r>
                  <a:rPr lang="en-US" sz="1200" i="0" baseline="0" dirty="0" smtClean="0"/>
                  <a:t> to </a:t>
                </a:r>
                <a:r>
                  <a:rPr lang="en-US" sz="1200" i="0" baseline="0" dirty="0" err="1" smtClean="0"/>
                  <a:t>exahertz</a:t>
                </a:r>
                <a:r>
                  <a:rPr lang="en-US" sz="1200" i="0" baseline="0" dirty="0" smtClean="0"/>
                  <a:t> (10</a:t>
                </a:r>
                <a:r>
                  <a:rPr lang="en-US" sz="1200" i="0" baseline="30000" dirty="0" smtClean="0"/>
                  <a:t>15</a:t>
                </a:r>
                <a:r>
                  <a:rPr lang="en-US" sz="1200" i="0" baseline="0" dirty="0" smtClean="0"/>
                  <a:t> to 10</a:t>
                </a:r>
                <a:r>
                  <a:rPr lang="en-US" sz="1200" i="0" baseline="30000" dirty="0" smtClean="0"/>
                  <a:t>18</a:t>
                </a:r>
                <a:r>
                  <a:rPr lang="en-US" sz="1200" i="0" baseline="0" dirty="0" smtClean="0"/>
                  <a:t> Hz)!</a:t>
                </a:r>
                <a:endParaRPr lang="en-US" sz="1200" i="0" dirty="0" smtClean="0"/>
              </a:p>
              <a:p>
                <a:pPr eaLnBrk="1" hangingPunct="1">
                  <a:spcBef>
                    <a:spcPct val="0"/>
                  </a:spcBef>
                  <a:defRPr/>
                </a:pPr>
                <a:endParaRPr lang="en-US" dirty="0" smtClean="0"/>
              </a:p>
              <a:p>
                <a:pPr marL="171450" indent="-171450" eaLnBrk="1" hangingPunct="1">
                  <a:spcBef>
                    <a:spcPct val="0"/>
                  </a:spcBef>
                  <a:buFont typeface="Arial" pitchFamily="34" charset="0"/>
                  <a:buChar char="•"/>
                  <a:defRPr/>
                </a:pPr>
                <a:r>
                  <a:rPr lang="en-US" dirty="0" smtClean="0"/>
                  <a:t>Wavelength and frequency have an </a:t>
                </a:r>
                <a:r>
                  <a:rPr lang="en-US" b="1" dirty="0" smtClean="0"/>
                  <a:t>inverse relationship</a:t>
                </a:r>
                <a:r>
                  <a:rPr lang="en-US" dirty="0" smtClean="0"/>
                  <a:t>: longer wavelength corresponds to shorter frequency and vice versa.</a:t>
                </a:r>
              </a:p>
              <a:p>
                <a:pPr marL="171450" indent="-171450" eaLnBrk="1" hangingPunct="1">
                  <a:spcBef>
                    <a:spcPct val="0"/>
                  </a:spcBef>
                  <a:buFont typeface="Arial" pitchFamily="34" charset="0"/>
                  <a:buChar char="•"/>
                  <a:defRPr/>
                </a:pPr>
                <a:r>
                  <a:rPr lang="en-US" dirty="0" smtClean="0"/>
                  <a:t>Wavelength is measured in meters (or kilometers [1km = 1000m or 1×10</a:t>
                </a:r>
                <a:r>
                  <a:rPr lang="en-US" baseline="30000" dirty="0" smtClean="0"/>
                  <a:t>3</a:t>
                </a:r>
                <a:r>
                  <a:rPr lang="en-US" dirty="0" smtClean="0"/>
                  <a:t>m], or millimeters [1mm = 0.001m or 1×10</a:t>
                </a:r>
                <a:r>
                  <a:rPr lang="en-US" baseline="30000" dirty="0" smtClean="0"/>
                  <a:t>-3</a:t>
                </a:r>
                <a:r>
                  <a:rPr lang="en-US" dirty="0" smtClean="0"/>
                  <a:t>m], microns [1</a:t>
                </a:r>
                <a:r>
                  <a:rPr lang="el-GR" dirty="0" smtClean="0"/>
                  <a:t>μ</a:t>
                </a:r>
                <a:r>
                  <a:rPr lang="en-US" dirty="0" smtClean="0"/>
                  <a:t>m = 1×10</a:t>
                </a:r>
                <a:r>
                  <a:rPr lang="en-US" baseline="30000" dirty="0" smtClean="0"/>
                  <a:t>-6</a:t>
                </a:r>
                <a:r>
                  <a:rPr lang="en-US" dirty="0" smtClean="0"/>
                  <a:t>m], nanometers [1nm = 1×10</a:t>
                </a:r>
                <a:r>
                  <a:rPr lang="en-US" baseline="30000" dirty="0" smtClean="0"/>
                  <a:t>-9</a:t>
                </a:r>
                <a:r>
                  <a:rPr lang="en-US" dirty="0" smtClean="0"/>
                  <a:t>m], or sometimes Angstroms [1Å=1×10</a:t>
                </a:r>
                <a:r>
                  <a:rPr lang="en-US" baseline="30000" dirty="0" smtClean="0"/>
                  <a:t>-10</a:t>
                </a:r>
                <a:r>
                  <a:rPr lang="en-US" dirty="0" smtClean="0"/>
                  <a:t>m</a:t>
                </a:r>
                <a:r>
                  <a:rPr lang="en-US" dirty="0" smtClean="0"/>
                  <a:t>]), e.g.</a:t>
                </a:r>
                <a:r>
                  <a:rPr lang="en-US" baseline="0" dirty="0" smtClean="0"/>
                  <a:t> green light has a wavelength around 520nm.</a:t>
                </a:r>
                <a:endParaRPr lang="en-US" dirty="0" smtClean="0"/>
              </a:p>
              <a:p>
                <a:pPr marL="171450" indent="-171450" eaLnBrk="1" hangingPunct="1">
                  <a:spcBef>
                    <a:spcPct val="0"/>
                  </a:spcBef>
                  <a:buFont typeface="Arial" pitchFamily="34" charset="0"/>
                  <a:buChar char="•"/>
                  <a:defRPr/>
                </a:pPr>
                <a:r>
                  <a:rPr lang="en-US" dirty="0" smtClean="0"/>
                  <a:t>Frequency is measured in Hertz = 1/second, or kHz, MHz, GHz (1×10</a:t>
                </a:r>
                <a:r>
                  <a:rPr lang="en-US" baseline="30000" dirty="0" smtClean="0"/>
                  <a:t>3</a:t>
                </a:r>
                <a:r>
                  <a:rPr lang="en-US" dirty="0" smtClean="0"/>
                  <a:t>, 1×10</a:t>
                </a:r>
                <a:r>
                  <a:rPr lang="en-US" baseline="30000" dirty="0" smtClean="0"/>
                  <a:t>6</a:t>
                </a:r>
                <a:r>
                  <a:rPr lang="en-US" dirty="0" smtClean="0"/>
                  <a:t>, 1×10</a:t>
                </a:r>
                <a:r>
                  <a:rPr lang="en-US" baseline="30000" dirty="0" smtClean="0"/>
                  <a:t>9</a:t>
                </a:r>
                <a:r>
                  <a:rPr lang="en-US" dirty="0" smtClean="0"/>
                  <a:t> Hz, respectively</a:t>
                </a:r>
                <a:r>
                  <a:rPr lang="en-US" dirty="0" smtClean="0"/>
                  <a:t>), e.g. green light has a wavelength around .6MHz</a:t>
                </a:r>
                <a:r>
                  <a:rPr lang="en-US" baseline="0" dirty="0" smtClean="0"/>
                  <a:t> </a:t>
                </a:r>
              </a:p>
              <a:p>
                <a:pPr marL="171450" indent="-171450" eaLnBrk="1" hangingPunct="1">
                  <a:spcBef>
                    <a:spcPct val="0"/>
                  </a:spcBef>
                  <a:buFont typeface="Arial" pitchFamily="34" charset="0"/>
                  <a:buChar char="•"/>
                  <a:defRPr/>
                </a:pPr>
                <a:r>
                  <a:rPr lang="en-US" dirty="0" smtClean="0"/>
                  <a:t>The </a:t>
                </a:r>
                <a:r>
                  <a:rPr lang="en-US" dirty="0" smtClean="0"/>
                  <a:t>light that we can actually see is a very small portion of the entire spectrum (we will talk about this shortly</a:t>
                </a:r>
                <a:r>
                  <a:rPr lang="en-US" dirty="0" smtClean="0"/>
                  <a:t>)</a:t>
                </a:r>
                <a:endParaRPr lang="en-US" dirty="0" smtClean="0"/>
              </a:p>
              <a:p>
                <a:pPr eaLnBrk="1" hangingPunct="1">
                  <a:spcBef>
                    <a:spcPct val="0"/>
                  </a:spcBef>
                  <a:defRPr/>
                </a:pPr>
                <a:endParaRPr lang="en-US" dirty="0" smtClean="0"/>
              </a:p>
              <a:p>
                <a:pPr eaLnBrk="1" hangingPunct="1">
                  <a:defRPr/>
                </a:pPr>
                <a:r>
                  <a:rPr lang="en-US" dirty="0" smtClean="0"/>
                  <a:t>Image from</a:t>
                </a:r>
                <a:r>
                  <a:rPr lang="en-US" dirty="0" smtClean="0"/>
                  <a:t>:</a:t>
                </a:r>
              </a:p>
              <a:p>
                <a:pPr eaLnBrk="1" hangingPunct="1">
                  <a:spcBef>
                    <a:spcPct val="0"/>
                  </a:spcBef>
                  <a:defRPr/>
                </a:pPr>
                <a:r>
                  <a:rPr lang="en-US" dirty="0" smtClean="0"/>
                  <a:t>http://www.yorku.ca/eye/spectru.htm</a:t>
                </a:r>
              </a:p>
              <a:p>
                <a:pPr eaLnBrk="1" hangingPunct="1">
                  <a:spcBef>
                    <a:spcPct val="0"/>
                  </a:spcBef>
                  <a:defRPr/>
                </a:pPr>
                <a:endParaRPr lang="en-US" dirty="0" smtClean="0"/>
              </a:p>
              <a:p>
                <a:pPr eaLnBrk="1" hangingPunct="1">
                  <a:spcBef>
                    <a:spcPct val="0"/>
                  </a:spcBef>
                  <a:defRPr/>
                </a:pPr>
                <a:r>
                  <a:rPr lang="en-US" dirty="0" smtClean="0"/>
                  <a:t>For additional information on the SI</a:t>
                </a:r>
                <a:r>
                  <a:rPr lang="en-US" baseline="0" dirty="0" smtClean="0"/>
                  <a:t> prefixes used to express a wide range of frequencies and wavelengths, see: </a:t>
                </a:r>
                <a:r>
                  <a:rPr lang="en-US" dirty="0" smtClean="0">
                    <a:hlinkClick r:id="rId4"/>
                  </a:rPr>
                  <a:t>http://en.wikipedia.org/wiki/Metric_prefix</a:t>
                </a:r>
                <a:endParaRPr lang="en-US" dirty="0" smtClean="0"/>
              </a:p>
            </p:txBody>
          </p:sp>
        </mc:Fallback>
      </mc:AlternateContent>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6CE09694-B05A-427F-9E4C-6036532CEEF7}" type="slidenum">
              <a:rPr lang="en-US" altLang="en-US" smtClean="0">
                <a:latin typeface="Calibri" pitchFamily="34" charset="0"/>
              </a:rPr>
              <a:pPr eaLnBrk="1" hangingPunct="1"/>
              <a:t>2</a:t>
            </a:fld>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introduces the radio portion of the EM spectrum, with the longest wavelengths.</a:t>
            </a:r>
          </a:p>
          <a:p>
            <a:pPr eaLnBrk="1" hangingPunct="1">
              <a:defRPr/>
            </a:pPr>
            <a:endParaRPr lang="en-US" dirty="0" smtClean="0"/>
          </a:p>
          <a:p>
            <a:pPr marL="171450" indent="-171450" eaLnBrk="1" hangingPunct="1">
              <a:buFont typeface="Arial" panose="020B0604020202020204" pitchFamily="34" charset="0"/>
              <a:buChar char="•"/>
              <a:defRPr/>
            </a:pPr>
            <a:r>
              <a:rPr lang="en-US" dirty="0" smtClean="0"/>
              <a:t>Radio waves include the longest wavelength EM radiation.</a:t>
            </a:r>
          </a:p>
          <a:p>
            <a:pPr marL="171450" indent="-171450" eaLnBrk="1" hangingPunct="1">
              <a:buFont typeface="Arial" panose="020B0604020202020204" pitchFamily="34" charset="0"/>
              <a:buChar char="•"/>
              <a:defRPr/>
            </a:pPr>
            <a:r>
              <a:rPr lang="en-US" dirty="0" smtClean="0"/>
              <a:t>The image shows radio telescopes, which are often arranged in large arrays (networks of telescopes) to act as one giant telescope and be able to get better pictures.</a:t>
            </a:r>
          </a:p>
          <a:p>
            <a:pPr marL="171450" indent="-171450" eaLnBrk="1" hangingPunct="1">
              <a:buFont typeface="Arial" panose="020B0604020202020204" pitchFamily="34" charset="0"/>
              <a:buChar char="•"/>
              <a:defRPr/>
            </a:pPr>
            <a:r>
              <a:rPr lang="en-US" dirty="0" smtClean="0"/>
              <a:t>The lower image shows the range of frequencies</a:t>
            </a:r>
            <a:r>
              <a:rPr lang="en-US" baseline="0" dirty="0" smtClean="0"/>
              <a:t> in the radio range, from 30kHz (</a:t>
            </a:r>
            <a:r>
              <a:rPr lang="el-GR" baseline="0" dirty="0" smtClean="0"/>
              <a:t>λ</a:t>
            </a:r>
            <a:r>
              <a:rPr lang="en-US" baseline="0" dirty="0" smtClean="0"/>
              <a:t>=10km) to 3 GHz (</a:t>
            </a:r>
            <a:r>
              <a:rPr lang="el-GR" baseline="0" dirty="0" smtClean="0"/>
              <a:t>λ</a:t>
            </a:r>
            <a:r>
              <a:rPr lang="en-US" baseline="0" dirty="0" smtClean="0"/>
              <a:t>=0.1m).  The Statue of Liberty, at 93m tall, is right in the middle of this range, meaning there are radio waves that, peak to peak, are longer than the Statue of Liberty is tall!</a:t>
            </a:r>
            <a:endParaRPr lang="en-US" dirty="0" smtClean="0"/>
          </a:p>
          <a:p>
            <a:pPr marL="171450" indent="-171450" eaLnBrk="1" hangingPunct="1">
              <a:buFont typeface="Arial" panose="020B0604020202020204" pitchFamily="34" charset="0"/>
              <a:buChar char="•"/>
              <a:defRPr/>
            </a:pPr>
            <a:r>
              <a:rPr lang="en-US" dirty="0" smtClean="0"/>
              <a:t>Radio waves have very low frequencies (very long wavelengths); longer than visible or infrared radiation</a:t>
            </a:r>
          </a:p>
          <a:p>
            <a:pPr marL="171450" indent="-171450" eaLnBrk="1" hangingPunct="1">
              <a:buFont typeface="Arial" panose="020B0604020202020204" pitchFamily="34" charset="0"/>
              <a:buChar char="•"/>
              <a:defRPr/>
            </a:pPr>
            <a:r>
              <a:rPr lang="en-US" dirty="0" smtClean="0"/>
              <a:t>Common applications of radio waves are for astronomical observations (as shown in the figure) and in communication.</a:t>
            </a:r>
          </a:p>
          <a:p>
            <a:pPr marL="171450" indent="-171450" eaLnBrk="1" hangingPunct="1">
              <a:buFont typeface="Arial" panose="020B0604020202020204" pitchFamily="34" charset="0"/>
              <a:buChar char="•"/>
              <a:defRPr/>
            </a:pPr>
            <a:r>
              <a:rPr lang="en-US" dirty="0" smtClean="0"/>
              <a:t>The radio range is allocated by the government to say who can transmit on which frequencies to avoid communication/broadcast</a:t>
            </a:r>
            <a:r>
              <a:rPr lang="en-US" baseline="0" dirty="0" smtClean="0"/>
              <a:t> interference</a:t>
            </a:r>
            <a:r>
              <a:rPr lang="en-US" dirty="0" smtClean="0"/>
              <a:t> (see: http://www.ntia.doc.gov/files/ntia/publications/spectrum_wall_chart_aug2011.pdf; other countries will have different allocations);</a:t>
            </a:r>
            <a:r>
              <a:rPr lang="en-US" baseline="0" dirty="0" smtClean="0"/>
              <a:t> these are the ranges AM/FM/UHF/VHF. </a:t>
            </a:r>
            <a:r>
              <a:rPr lang="en-US" dirty="0" smtClean="0"/>
              <a:t> The</a:t>
            </a:r>
            <a:r>
              <a:rPr lang="en-US" baseline="0" dirty="0" smtClean="0"/>
              <a:t> numbers of AM/FM radio stations that you tune to are the frequency they broadcast at in kHz and MHz, respectively.</a:t>
            </a:r>
            <a:endParaRPr lang="en-US" dirty="0" smtClean="0"/>
          </a:p>
          <a:p>
            <a:pPr eaLnBrk="1" hangingPunct="1">
              <a:defRPr/>
            </a:pPr>
            <a:endParaRPr lang="en-US" dirty="0" smtClean="0"/>
          </a:p>
          <a:p>
            <a:pPr eaLnBrk="1" hangingPunct="1">
              <a:defRPr/>
            </a:pPr>
            <a:r>
              <a:rPr lang="en-US" dirty="0" smtClean="0"/>
              <a:t>Note on</a:t>
            </a:r>
            <a:r>
              <a:rPr lang="en-US" baseline="0" dirty="0" smtClean="0"/>
              <a:t> misconception</a:t>
            </a:r>
            <a:r>
              <a:rPr lang="en-US" dirty="0" smtClean="0"/>
              <a:t>: students will most likely respond “satellite” when asked what the image is a picture of.  This is a good opportunity to discuss what is a satellite.</a:t>
            </a:r>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http://science.hq.nasa.gov/kids/imagers/ems/radio.html</a:t>
            </a:r>
          </a:p>
          <a:p>
            <a:pPr eaLnBrk="1" hangingPunct="1">
              <a:defRPr/>
            </a:pPr>
            <a:r>
              <a:rPr lang="en-US" dirty="0" smtClean="0"/>
              <a:t>http://missionscience.nasa.gov/ems/05_radiowaves.html</a:t>
            </a:r>
            <a:endParaRPr 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ED5D54FB-6277-481B-9D06-3D161A195469}" type="slidenum">
              <a:rPr lang="en-US" altLang="en-US" smtClean="0">
                <a:latin typeface="Calibri" pitchFamily="34" charset="0"/>
              </a:rPr>
              <a:pPr eaLnBrk="1" hangingPunct="1"/>
              <a:t>3</a:t>
            </a:fld>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introduces microwaves</a:t>
            </a:r>
            <a:r>
              <a:rPr lang="en-US" baseline="0" dirty="0" smtClean="0"/>
              <a:t>.  The microwave region of the spectrum is just longer than the radio portion (300MHz to 300 GHz = 1m to 1mm).  We commonly use microwave radiation to cook our food; this wavelength interacts with the water molecules in the food to give them energy, heating them and cooking your food.  The strong interaction of microwaves with water is also the basis for many ground- and satellite-based instruments which measure water vapor and liquid water in the atmosphere.</a:t>
            </a:r>
          </a:p>
          <a:p>
            <a:endParaRPr lang="en-US" baseline="0" dirty="0" smtClean="0"/>
          </a:p>
          <a:p>
            <a:r>
              <a:rPr lang="en-US" baseline="0" dirty="0" smtClean="0"/>
              <a:t>The image shows an exciting application of microwaves.  It shows the total liquid water in the atmosphere (in the form of clouds) over the globe, as measured from satellites.  The image is from the AMSU instrument (Advanced Microwave Sounding Unit); other instruments which measure water from satellites are the TMI (TRMM Microwave Imager) on the TRMM (Tropical Rainfall Measuring Mission) satellite, the SSM/I (Special Sensor Microwave/Imager) which is also used to derive the main sea ice dataset, and many local weather satellites.  Ground-based instruments that use microwaves include microwave radiometers (MWR: </a:t>
            </a:r>
            <a:r>
              <a:rPr lang="en-US" dirty="0" smtClean="0">
                <a:hlinkClick r:id="rId3"/>
              </a:rPr>
              <a:t>http://en.wikipedia.org/wiki/Microwave_radiometer</a:t>
            </a:r>
            <a:r>
              <a:rPr lang="en-US" baseline="0" dirty="0" smtClean="0"/>
              <a:t>), which measure the liquid water and water vapor in the atmosphere above the instrument by looking at two or more different wavelengths and deriving the amount of liquid and vapor using the known absorption in each channel.  The conventional units of this are mm, which corresponds to the height of the column of water if all the water were condensed out to the ground.   Satellites are extremely useful platforms because they allow measurements on a near-global scale with high frequency.  Note that this figure shows data only over the ocean, as varied terrain makes retrievals more difficult over land, so the retrievals over ocean and land are typically processed separately.</a:t>
            </a:r>
            <a:endParaRPr lang="en-US" dirty="0" smtClean="0"/>
          </a:p>
          <a:p>
            <a:endParaRPr lang="en-US" dirty="0" smtClean="0"/>
          </a:p>
          <a:p>
            <a:r>
              <a:rPr lang="en-US" dirty="0" smtClean="0"/>
              <a:t>Image from/for</a:t>
            </a:r>
            <a:r>
              <a:rPr lang="en-US" baseline="0" dirty="0" smtClean="0"/>
              <a:t> more information: </a:t>
            </a:r>
          </a:p>
          <a:p>
            <a:r>
              <a:rPr lang="en-US" dirty="0" smtClean="0">
                <a:hlinkClick r:id="rId4"/>
              </a:rPr>
              <a:t>http://www.meted.ucar.edu/npoess/microwave_topics/clouds_precip_water_vapor/print.htm#s2p10</a:t>
            </a:r>
            <a:endParaRPr lang="en-US" dirty="0" smtClean="0"/>
          </a:p>
          <a:p>
            <a:r>
              <a:rPr lang="en-US" dirty="0" smtClean="0">
                <a:hlinkClick r:id="rId5"/>
              </a:rPr>
              <a:t>http://missionscience.nasa.gov/ems/06_microwaves.html</a:t>
            </a:r>
            <a:endParaRPr lang="en-US" dirty="0" smtClean="0"/>
          </a:p>
          <a:p>
            <a:endParaRPr lang="en-US" dirty="0" smtClean="0"/>
          </a:p>
          <a:p>
            <a:endParaRPr lang="en-US" dirty="0" smtClean="0"/>
          </a:p>
          <a:p>
            <a:r>
              <a:rPr lang="en-US" dirty="0" smtClean="0"/>
              <a:t>For more information on </a:t>
            </a:r>
            <a:r>
              <a:rPr lang="en-US" baseline="0" dirty="0" smtClean="0"/>
              <a:t>microwave satellite imagery:</a:t>
            </a:r>
          </a:p>
          <a:p>
            <a:r>
              <a:rPr lang="en-US" dirty="0" smtClean="0">
                <a:hlinkClick r:id="rId6"/>
              </a:rPr>
              <a:t>http://www.meted.ucar.edu/npoess/microwave_topics/clouds_precip_water_vapor/print.htm</a:t>
            </a:r>
            <a:r>
              <a:rPr lang="en-US" dirty="0" smtClean="0"/>
              <a:t> (requires registration</a:t>
            </a:r>
            <a:r>
              <a:rPr lang="en-US" baseline="0" dirty="0" smtClean="0"/>
              <a:t> (free))</a:t>
            </a:r>
          </a:p>
          <a:p>
            <a:r>
              <a:rPr lang="en-US" dirty="0" smtClean="0">
                <a:hlinkClick r:id="rId7"/>
              </a:rPr>
              <a:t>http://trmm.gsfc.nasa.gov/overview_dir/tmi.html</a:t>
            </a:r>
            <a:endParaRPr lang="en-US" baseline="0" dirty="0" smtClean="0"/>
          </a:p>
          <a:p>
            <a:r>
              <a:rPr lang="en-US" dirty="0" smtClean="0">
                <a:hlinkClick r:id="rId8"/>
              </a:rPr>
              <a:t>http://disc.sci.gsfc.nasa.gov/precipitation/additional/applications/trmm_apps/trmm_diurnal_3g68_tmi.shtml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551031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describes the infrared portion of the EM spectrum.  Infrared radiation has wavelengths just longer than the visible range (~700nm-1mm)</a:t>
            </a:r>
          </a:p>
          <a:p>
            <a:pPr eaLnBrk="1" hangingPunct="1">
              <a:defRPr/>
            </a:pPr>
            <a:endParaRPr lang="en-US" dirty="0" smtClean="0"/>
          </a:p>
          <a:p>
            <a:pPr eaLnBrk="1" hangingPunct="1">
              <a:defRPr/>
            </a:pPr>
            <a:r>
              <a:rPr lang="en-US" dirty="0" smtClean="0"/>
              <a:t>The image shows the infrared radiation given off by a human body.  Regions of bare skin have the highest temperature (shorter wavelengths), clothing is in the middle range, and the man’s glasses give off nearly none (glass is opaque to infrared radiation).  </a:t>
            </a:r>
          </a:p>
          <a:p>
            <a:pPr eaLnBrk="1" hangingPunct="1">
              <a:defRPr/>
            </a:pPr>
            <a:r>
              <a:rPr lang="en-US" dirty="0" smtClean="0"/>
              <a:t>Note: in class, some students will likely express the impression that the man in the image is wearing sunglasses.  The reference site below (http://herschel.cf.ac.uk/science/infrared) has a visible-wavelength image as well, showing that they are normal glasses, which is useful for placing infrared and visible into context.  Start off by asking them which are</a:t>
            </a:r>
            <a:r>
              <a:rPr lang="en-US" baseline="0" dirty="0" smtClean="0"/>
              <a:t> the warmest parts of his face, and which are the coldest (pointing out the temperature scale on the right).  Why is his mouth the warmest? (because he’s exhaling and his core body temperature will be higher than his skin temperature)  Why are his glasses the coldest? (Because glass is opaque to infrared radiation– none of the heat coming from his face is able to pass through the glasses).  </a:t>
            </a:r>
          </a:p>
          <a:p>
            <a:pPr eaLnBrk="1" hangingPunct="1">
              <a:defRPr/>
            </a:pPr>
            <a:r>
              <a:rPr lang="en-US" baseline="0" dirty="0" smtClean="0"/>
              <a:t>Infrared also has important applications in construction; looking at infrared images of houses is a common way to determine where a building is losing heat.  The less heat that escapes from windows or drafts, the less energy needs to be spent on heating those buildings.  </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Near-infrared (NIR) is the shortest wavelengths (“near” to visible)</a:t>
            </a:r>
          </a:p>
          <a:p>
            <a:pPr marL="171450" indent="-171450" eaLnBrk="1" hangingPunct="1">
              <a:buFont typeface="Arial" pitchFamily="34" charset="0"/>
              <a:buChar char="•"/>
              <a:defRPr/>
            </a:pPr>
            <a:r>
              <a:rPr lang="en-US" dirty="0" smtClean="0"/>
              <a:t>Thermal infrared (TIR) is mid-range</a:t>
            </a:r>
          </a:p>
          <a:p>
            <a:pPr marL="171450" indent="-171450" eaLnBrk="1" hangingPunct="1">
              <a:buFont typeface="Arial" pitchFamily="34" charset="0"/>
              <a:buChar char="•"/>
              <a:defRPr/>
            </a:pPr>
            <a:r>
              <a:rPr lang="en-US" dirty="0" smtClean="0"/>
              <a:t>Far infrared (FIR) is the longest (“far” from visible)</a:t>
            </a:r>
          </a:p>
          <a:p>
            <a:pPr marL="171450" indent="-171450" eaLnBrk="1" hangingPunct="1">
              <a:buFont typeface="Arial" pitchFamily="34" charset="0"/>
              <a:buChar char="•"/>
              <a:defRPr/>
            </a:pPr>
            <a:r>
              <a:rPr lang="en-US" dirty="0" smtClean="0"/>
              <a:t>Human beings emit in the thermal infrared.  This is what night-vision goggles show.</a:t>
            </a:r>
          </a:p>
          <a:p>
            <a:pPr marL="171450" indent="-171450" eaLnBrk="1" hangingPunct="1">
              <a:buFont typeface="Arial" pitchFamily="34" charset="0"/>
              <a:buChar char="•"/>
              <a:defRPr/>
            </a:pPr>
            <a:r>
              <a:rPr lang="en-US" dirty="0" smtClean="0"/>
              <a:t>The Earth’s emission spectrum is centered in the NIR.  This makes it particularly important in Earth Science.</a:t>
            </a:r>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http://herschel.cf.ac.uk/science/infrared</a:t>
            </a:r>
          </a:p>
          <a:p>
            <a:pPr eaLnBrk="1" hangingPunct="1">
              <a:defRPr/>
            </a:pPr>
            <a:r>
              <a:rPr lang="en-US" dirty="0" smtClean="0"/>
              <a:t>http://science.hq.nasa.gov/kids/imagers/ems/infrared.html</a:t>
            </a:r>
          </a:p>
          <a:p>
            <a:pPr eaLnBrk="1" hangingPunct="1">
              <a:defRPr/>
            </a:pPr>
            <a:r>
              <a:rPr lang="en-US" dirty="0" smtClean="0"/>
              <a:t>http://missionscience.nasa.gov/ems/07_infraredwaves.html</a:t>
            </a:r>
            <a:endParaRPr lang="en-US" dirty="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7E087174-764B-4F76-BAD3-49DF95E6A4D2}" type="slidenum">
              <a:rPr lang="en-US" altLang="en-US" smtClean="0">
                <a:latin typeface="Calibri" pitchFamily="34" charset="0"/>
              </a:rPr>
              <a:pPr eaLnBrk="1" hangingPunct="1"/>
              <a:t>5</a:t>
            </a:fld>
            <a:endParaRPr lang="en-US" alt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The image shows different wavelengths of the visible spectrum.  Red has the longest wavelengths and violet has the shortest.  Note that infrared (infra = below; red = red) is the next region (on the red edge of visible), and ultraviolet (ultra =above, extreme; violet = purple) is the next region adjacent to the violet edge of visible.</a:t>
            </a:r>
          </a:p>
          <a:p>
            <a:pPr eaLnBrk="1" hangingPunct="1">
              <a:defRPr/>
            </a:pPr>
            <a:endParaRPr lang="en-US" dirty="0" smtClean="0"/>
          </a:p>
          <a:p>
            <a:pPr marL="171450" indent="-171450" eaLnBrk="1" hangingPunct="1">
              <a:buFont typeface="Arial" pitchFamily="34" charset="0"/>
              <a:buChar char="•"/>
              <a:defRPr/>
            </a:pPr>
            <a:r>
              <a:rPr lang="en-US" dirty="0" smtClean="0"/>
              <a:t>Visible light is the range from roughly 700 nm (or 0.7 microns) to 400 nm (0.4 microns), corresponding to red and violet, respectively.</a:t>
            </a:r>
          </a:p>
          <a:p>
            <a:pPr marL="171450" indent="-171450" eaLnBrk="1" hangingPunct="1">
              <a:buFont typeface="Arial" pitchFamily="34" charset="0"/>
              <a:buChar char="•"/>
              <a:defRPr/>
            </a:pPr>
            <a:r>
              <a:rPr lang="en-US" dirty="0" smtClean="0"/>
              <a:t>This is the range of light that human eyes can see (some other animals can see either infrared (some snakes, fish, or insects) or UV (e.g. bees))</a:t>
            </a:r>
          </a:p>
          <a:p>
            <a:pPr marL="171450" indent="-171450" eaLnBrk="1" hangingPunct="1">
              <a:buFont typeface="Arial" pitchFamily="34" charset="0"/>
              <a:buChar char="•"/>
              <a:defRPr/>
            </a:pPr>
            <a:r>
              <a:rPr lang="en-US" dirty="0" smtClean="0"/>
              <a:t>Green wavelengths are roughly 550 nm</a:t>
            </a:r>
          </a:p>
          <a:p>
            <a:pPr marL="171450" indent="-171450" eaLnBrk="1" hangingPunct="1">
              <a:buFont typeface="Arial" pitchFamily="34" charset="0"/>
              <a:buChar char="•"/>
              <a:defRPr/>
            </a:pPr>
            <a:r>
              <a:rPr lang="en-US" dirty="0" smtClean="0"/>
              <a:t>Yellow wavelengths are roughly 600 nm</a:t>
            </a:r>
          </a:p>
          <a:p>
            <a:pPr marL="171450" indent="-171450" eaLnBrk="1" hangingPunct="1">
              <a:buFont typeface="Arial" pitchFamily="34" charset="0"/>
              <a:buChar char="•"/>
              <a:defRPr/>
            </a:pPr>
            <a:r>
              <a:rPr lang="en-US" dirty="0" smtClean="0"/>
              <a:t>Energy reaching us from the sun is centered in the visible range.  This makes it evolutionarily advantageous for human eyes to be able to “see” in the visible!  It also makes it particularly important in Earth Science.  </a:t>
            </a:r>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http://science.hq.nasa.gov/kids/imagers/ems/visible.html</a:t>
            </a:r>
          </a:p>
          <a:p>
            <a:pPr eaLnBrk="1" hangingPunct="1">
              <a:defRPr/>
            </a:pPr>
            <a:r>
              <a:rPr lang="en-US" dirty="0" smtClean="0"/>
              <a:t>http://missionscience.nasa.gov/ems/09_visiblelight.html</a:t>
            </a:r>
            <a:endParaRPr 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73B6947D-1CE2-4CD6-A906-32820AA1E987}" type="slidenum">
              <a:rPr lang="en-US" altLang="en-US" smtClean="0">
                <a:latin typeface="Calibri" pitchFamily="34" charset="0"/>
              </a:rPr>
              <a:pPr eaLnBrk="1" hangingPunct="1"/>
              <a:t>6</a:t>
            </a:fld>
            <a:endParaRPr lang="en-US" alt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describes the ultraviolet region of the spectrum (~3×10</a:t>
            </a:r>
            <a:r>
              <a:rPr lang="en-US" baseline="30000" dirty="0" smtClean="0"/>
              <a:t>-4</a:t>
            </a:r>
            <a:r>
              <a:rPr lang="en-US" dirty="0" smtClean="0"/>
              <a:t> m to 1×10</a:t>
            </a:r>
            <a:r>
              <a:rPr lang="en-US" baseline="30000" dirty="0" smtClean="0"/>
              <a:t>-8</a:t>
            </a:r>
            <a:r>
              <a:rPr lang="en-US" dirty="0" smtClean="0"/>
              <a:t>m, or 0.3 microns to 10 nm)</a:t>
            </a:r>
          </a:p>
          <a:p>
            <a:pPr eaLnBrk="1" hangingPunct="1">
              <a:defRPr/>
            </a:pPr>
            <a:endParaRPr lang="en-US" dirty="0" smtClean="0"/>
          </a:p>
          <a:p>
            <a:pPr eaLnBrk="1" hangingPunct="1">
              <a:defRPr/>
            </a:pPr>
            <a:r>
              <a:rPr lang="en-US" dirty="0" smtClean="0"/>
              <a:t>The image shows the sun as seen in ultraviolet wavelengths, in false-color, with red colors being relatively low temperatures (longer</a:t>
            </a:r>
            <a:r>
              <a:rPr lang="en-US" baseline="0" dirty="0" smtClean="0"/>
              <a:t> wavelengths) and blues and greens showing hotter temperatures (shorter wavelengths)</a:t>
            </a:r>
            <a:r>
              <a:rPr lang="en-US" dirty="0" smtClean="0"/>
              <a:t>. It</a:t>
            </a:r>
            <a:r>
              <a:rPr lang="en-US" baseline="0" dirty="0" smtClean="0"/>
              <a:t> is evident from the photo </a:t>
            </a:r>
            <a:r>
              <a:rPr lang="en-US" dirty="0" smtClean="0"/>
              <a:t>that the sun emits a lot of</a:t>
            </a:r>
            <a:r>
              <a:rPr lang="en-US" baseline="0" dirty="0" smtClean="0"/>
              <a:t> ultraviolet radiation.  In contrast to the visible, the bright (in the UV) sunspots are emitting more energy at these wavelengths (which appear dark at visible wavelengths), and the solar flares have a (relatively!) lower temperature than other parts of the sun.</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Ultraviolet is the region of the spectrum closest to the visible but with shorter wavelengths (close to the </a:t>
            </a:r>
            <a:r>
              <a:rPr lang="en-US" i="1" dirty="0" smtClean="0"/>
              <a:t>violet</a:t>
            </a:r>
            <a:r>
              <a:rPr lang="en-US" dirty="0" smtClean="0"/>
              <a:t> end of the visible)</a:t>
            </a:r>
          </a:p>
          <a:p>
            <a:pPr marL="171450" indent="-171450" eaLnBrk="1" hangingPunct="1">
              <a:buFont typeface="Arial" pitchFamily="34" charset="0"/>
              <a:buChar char="•"/>
              <a:defRPr/>
            </a:pPr>
            <a:r>
              <a:rPr lang="en-US" dirty="0" smtClean="0"/>
              <a:t>The sun emits in the UV as well, but most of this is blocked by photochemical reactions in the ozone layer.  This is the same principle that will be used in Activity</a:t>
            </a:r>
            <a:r>
              <a:rPr lang="en-US" baseline="0" dirty="0" smtClean="0"/>
              <a:t> 2 in Lesson 3.  For more information about the process by which the ozone layer blocks UV radiation, see http://en.wikipedia.org/wiki/Ozone-oxygen_cycle.</a:t>
            </a:r>
            <a:endParaRPr lang="en-US" dirty="0" smtClean="0"/>
          </a:p>
          <a:p>
            <a:pPr eaLnBrk="1" hangingPunct="1">
              <a:defRPr/>
            </a:pPr>
            <a:endParaRPr lang="en-US" dirty="0" smtClean="0"/>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http://science.hq.nasa.gov/kids/imagers/ems/uv.html</a:t>
            </a:r>
          </a:p>
          <a:p>
            <a:pPr eaLnBrk="1" hangingPunct="1">
              <a:defRPr/>
            </a:pPr>
            <a:r>
              <a:rPr lang="en-US" dirty="0" smtClean="0"/>
              <a:t>http://missionscience.nasa.gov/ems/10_ultravioletwaves.html</a:t>
            </a:r>
            <a:endParaRPr lang="en-US" dirty="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C8815A2C-6239-4AA6-ADDA-CD55E3013572}" type="slidenum">
              <a:rPr lang="en-US" altLang="en-US" smtClean="0">
                <a:latin typeface="Calibri" pitchFamily="34" charset="0"/>
              </a:rPr>
              <a:pPr eaLnBrk="1" hangingPunct="1"/>
              <a:t>7</a:t>
            </a:fld>
            <a:endParaRPr lang="en-US" alt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introduces X-rays.</a:t>
            </a:r>
          </a:p>
          <a:p>
            <a:pPr eaLnBrk="1" hangingPunct="1">
              <a:defRPr/>
            </a:pPr>
            <a:endParaRPr lang="en-US" dirty="0" smtClean="0"/>
          </a:p>
          <a:p>
            <a:pPr eaLnBrk="1" hangingPunct="1">
              <a:defRPr/>
            </a:pPr>
            <a:r>
              <a:rPr lang="en-US" dirty="0" smtClean="0"/>
              <a:t>The top image shows an X-ray</a:t>
            </a:r>
            <a:r>
              <a:rPr lang="en-US" baseline="0" dirty="0" smtClean="0"/>
              <a:t> image of a human rib cage.  The bottom image illustrates the range of X-rays.  Note that by convention, at very short wavelengths energy is often used to describe the range rather than wavelength or frequency.  Here, the 100eV to 200keV (electron-volts) range corresponds to wavelengths of ~12nm to 0.006nm (6pm), according to the Planck relationship E=</a:t>
            </a:r>
            <a:r>
              <a:rPr lang="en-US" baseline="0" dirty="0" err="1" smtClean="0"/>
              <a:t>hf</a:t>
            </a:r>
            <a:r>
              <a:rPr lang="en-US" baseline="0" dirty="0" smtClean="0"/>
              <a:t>, where E=energy, h=the Planck constant, and f=frequency.  </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X-rays are of higher frequency (shorter wavelength) than ultraviolet (100eV</a:t>
            </a:r>
            <a:r>
              <a:rPr lang="en-US" baseline="0" dirty="0" smtClean="0"/>
              <a:t> to 200keV </a:t>
            </a:r>
            <a:r>
              <a:rPr lang="en-US" dirty="0" smtClean="0"/>
              <a:t>~10 to 0.01nm), but not as short as gamma rays</a:t>
            </a:r>
          </a:p>
          <a:p>
            <a:pPr marL="171450" indent="-171450" eaLnBrk="1" hangingPunct="1">
              <a:buFont typeface="Arial" pitchFamily="34" charset="0"/>
              <a:buChar char="•"/>
              <a:defRPr/>
            </a:pPr>
            <a:r>
              <a:rPr lang="en-US" dirty="0" smtClean="0"/>
              <a:t>X-rays are used in medicine because they will travel through skin but not bone.</a:t>
            </a:r>
          </a:p>
          <a:p>
            <a:pPr marL="171450" indent="-171450" eaLnBrk="1" hangingPunct="1">
              <a:buFont typeface="Arial" pitchFamily="34" charset="0"/>
              <a:buChar char="•"/>
              <a:defRPr/>
            </a:pPr>
            <a:r>
              <a:rPr lang="en-US" dirty="0" smtClean="0"/>
              <a:t>They are also used in astronomy as many astronomical objects give off x-rays. </a:t>
            </a:r>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http://missionscience.nasa.gov/ems/11_xrays.html</a:t>
            </a:r>
          </a:p>
          <a:p>
            <a:pPr eaLnBrk="1" hangingPunct="1">
              <a:defRPr/>
            </a:pPr>
            <a:r>
              <a:rPr lang="en-US" dirty="0" smtClean="0"/>
              <a:t>http://www.meddean.luc.edu/lumen/meded/medicine/pulmonar/cxr/atlas/cxratlas_f.htm</a:t>
            </a:r>
            <a:endParaRPr 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19F01587-58DC-4131-91ED-EAF7489F5693}" type="slidenum">
              <a:rPr lang="en-US" altLang="en-US" smtClean="0">
                <a:latin typeface="Calibri" pitchFamily="34" charset="0"/>
              </a:rPr>
              <a:pPr eaLnBrk="1" hangingPunct="1"/>
              <a:t>8</a:t>
            </a:fld>
            <a:endParaRPr lang="en-US" alt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introduces gamma rays.  As on the previous slide, these very short wavelength ranges are expressed in energy rather than wavelength</a:t>
            </a:r>
            <a:r>
              <a:rPr lang="en-US" baseline="0" dirty="0" smtClean="0"/>
              <a:t> according to the conversion in the Planck equation: E=hf.</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Gamma rays have the shortest wavelength of the electromagnetic spectrum (200keV ~ 6pm (</a:t>
            </a:r>
            <a:r>
              <a:rPr lang="en-US" dirty="0" err="1" smtClean="0"/>
              <a:t>picometers</a:t>
            </a:r>
            <a:r>
              <a:rPr lang="en-US" dirty="0" smtClean="0"/>
              <a:t>), 200MeV ~ 6fm (</a:t>
            </a:r>
            <a:r>
              <a:rPr lang="en-US" dirty="0" err="1" smtClean="0"/>
              <a:t>femtometers</a:t>
            </a:r>
            <a:r>
              <a:rPr lang="en-US" dirty="0" smtClean="0"/>
              <a:t>);</a:t>
            </a:r>
            <a:r>
              <a:rPr lang="en-US" baseline="0" dirty="0" smtClean="0"/>
              <a:t> for more information see </a:t>
            </a:r>
            <a:r>
              <a:rPr lang="en-US" dirty="0" smtClean="0">
                <a:hlinkClick r:id="rId3"/>
              </a:rPr>
              <a:t>http://en.wikipedia.org/wiki/Planck_constant</a:t>
            </a:r>
            <a:r>
              <a:rPr lang="en-US" dirty="0" smtClean="0"/>
              <a:t>).</a:t>
            </a:r>
          </a:p>
          <a:p>
            <a:pPr marL="171450" indent="-171450" eaLnBrk="1" hangingPunct="1">
              <a:buFont typeface="Arial" pitchFamily="34" charset="0"/>
              <a:buChar char="•"/>
              <a:defRPr/>
            </a:pPr>
            <a:r>
              <a:rPr lang="en-US" dirty="0" smtClean="0"/>
              <a:t>Primarily used in astronomy to observe</a:t>
            </a:r>
            <a:r>
              <a:rPr lang="en-US" baseline="0" dirty="0" smtClean="0"/>
              <a:t> features not apparent in other wavelengths.  They are produced by very hot, very high-energy objects or events, such as neutron stars or supernova explosions.  Sources on Earth include radioactive decay, nuclear explosions, or lightning.</a:t>
            </a:r>
            <a:endParaRPr lang="en-US" dirty="0" smtClean="0"/>
          </a:p>
          <a:p>
            <a:pPr eaLnBrk="1" hangingPunct="1">
              <a:defRPr/>
            </a:pPr>
            <a:endParaRPr lang="en-US" dirty="0" smtClean="0"/>
          </a:p>
          <a:p>
            <a:pPr eaLnBrk="1" hangingPunct="1">
              <a:defRPr/>
            </a:pPr>
            <a:r>
              <a:rPr lang="en-US" dirty="0" smtClean="0"/>
              <a:t>Images from/for more information see:</a:t>
            </a:r>
          </a:p>
          <a:p>
            <a:pPr eaLnBrk="1" hangingPunct="1">
              <a:defRPr/>
            </a:pPr>
            <a:r>
              <a:rPr lang="en-US" dirty="0" smtClean="0"/>
              <a:t>http://missionscience.nasa.gov/ems/12_gammarays.html</a:t>
            </a:r>
          </a:p>
          <a:p>
            <a:pPr eaLnBrk="1" hangingPunct="1">
              <a:defRPr/>
            </a:pPr>
            <a:r>
              <a:rPr lang="en-US" dirty="0" smtClean="0"/>
              <a:t>http://science.hq.nasa.gov/kids/imagers/ems/gamma.html</a:t>
            </a:r>
            <a:endParaRPr 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E543A43D-C94F-43F1-B85C-7EC0570255D7}" type="slidenum">
              <a:rPr lang="en-US" altLang="en-US" smtClean="0">
                <a:latin typeface="Calibri" pitchFamily="34" charset="0"/>
              </a:rPr>
              <a:pPr eaLnBrk="1" hangingPunct="1"/>
              <a:t>9</a:t>
            </a:fld>
            <a:endParaRPr lang="en-US" alt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smtClean="0"/>
              <a:t>The</a:t>
            </a:r>
            <a:r>
              <a:rPr lang="en-US" baseline="0" dirty="0" smtClean="0"/>
              <a:t> different ranges of radiation come from a variety of different sources.  As will be discussed in more detail in the next lesson, temperature of an object and the type (wavelength) of radiation it emits are linked.  </a:t>
            </a:r>
            <a:r>
              <a:rPr lang="en-US" dirty="0" smtClean="0"/>
              <a:t>This slide introduces the concept of a black body.  This is important because to a good approximation we can take both the sun and the Earth to be black bodies.</a:t>
            </a:r>
          </a:p>
          <a:p>
            <a:pPr eaLnBrk="1" hangingPunct="1">
              <a:defRPr/>
            </a:pPr>
            <a:endParaRPr lang="en-US" dirty="0" smtClean="0"/>
          </a:p>
          <a:p>
            <a:pPr eaLnBrk="1" hangingPunct="1">
              <a:defRPr/>
            </a:pPr>
            <a:r>
              <a:rPr lang="en-US" dirty="0" smtClean="0"/>
              <a:t>A </a:t>
            </a:r>
            <a:r>
              <a:rPr lang="en-US" b="1" dirty="0" smtClean="0"/>
              <a:t>black body </a:t>
            </a:r>
            <a:r>
              <a:rPr lang="en-US" dirty="0" smtClean="0"/>
              <a:t>is an idealized object that absorbs all radiation hitting it, and emits all absorbed radiation according to a particular spectrum.</a:t>
            </a:r>
          </a:p>
          <a:p>
            <a:pPr marL="171450" indent="-171450" eaLnBrk="1" hangingPunct="1">
              <a:buFont typeface="Arial" pitchFamily="34" charset="0"/>
              <a:buChar char="•"/>
              <a:defRPr/>
            </a:pPr>
            <a:r>
              <a:rPr lang="en-US" dirty="0" smtClean="0"/>
              <a:t>Black body radiation is described by Planck’s Law (see: </a:t>
            </a:r>
            <a:r>
              <a:rPr lang="en-US" dirty="0" smtClean="0">
                <a:hlinkClick r:id="rId3"/>
              </a:rPr>
              <a:t>http://en.wikipedia.org/wiki/Planck%27s_law</a:t>
            </a:r>
            <a:r>
              <a:rPr lang="en-US" dirty="0" smtClean="0"/>
              <a:t>)</a:t>
            </a:r>
          </a:p>
          <a:p>
            <a:pPr marL="171450" indent="-171450" eaLnBrk="1" hangingPunct="1">
              <a:buFont typeface="Arial" pitchFamily="34" charset="0"/>
              <a:buChar char="•"/>
              <a:defRPr/>
            </a:pPr>
            <a:r>
              <a:rPr lang="en-US" dirty="0" smtClean="0"/>
              <a:t>The wavelength of maximum radiation intensity is determined by the temperature of the body.  This also determines the intensity of radiation emitted (more for shorter wavelengths/higher temperatures)</a:t>
            </a:r>
          </a:p>
          <a:p>
            <a:pPr marL="171450" indent="-171450" eaLnBrk="1" hangingPunct="1">
              <a:buFont typeface="Arial" pitchFamily="34" charset="0"/>
              <a:buChar char="•"/>
              <a:defRPr/>
            </a:pPr>
            <a:r>
              <a:rPr lang="en-US" dirty="0" smtClean="0"/>
              <a:t>The figure shows black body curves for three different temperatures, normalized to the peak of the 5000 K curve.  From this you can see that the peak for the 4000</a:t>
            </a:r>
            <a:r>
              <a:rPr lang="en-US" baseline="0" dirty="0" smtClean="0"/>
              <a:t> K and 3000 K curves are at progressively longer wavelengths than the 5000 K curve.  Also, there is a much higher intensity of energy coming from a black body at 5000 K.  Although it is difficult to see from this figure, the curves all exhibit the same basic shape, just shifted to longer wavelengths and smaller magnitudes for lower temperatures.  As we will see, the temperature of Earth is less than 300K– what might that curve look like on this plot?  Would we be able to see it?  (We will address this question on the next slide.)</a:t>
            </a:r>
            <a:endParaRPr lang="en-US" dirty="0" smtClean="0"/>
          </a:p>
          <a:p>
            <a:pPr marL="171450" indent="-171450" eaLnBrk="1" hangingPunct="1">
              <a:buFont typeface="Arial" pitchFamily="34" charset="0"/>
              <a:buChar char="•"/>
              <a:defRPr/>
            </a:pPr>
            <a:r>
              <a:rPr lang="en-US" dirty="0" smtClean="0"/>
              <a:t>Using a black</a:t>
            </a:r>
            <a:r>
              <a:rPr lang="en-US" baseline="0" dirty="0" smtClean="0"/>
              <a:t> body </a:t>
            </a:r>
            <a:r>
              <a:rPr lang="en-US" dirty="0" smtClean="0"/>
              <a:t>approximation, we are able to tell the temperature of many astronomical objects.</a:t>
            </a:r>
            <a:r>
              <a:rPr lang="en-US" baseline="0" dirty="0" smtClean="0"/>
              <a:t>  Conversely, if we know the temperature, we can determine how much radiation it is emitting at each wavelength, even if we can only observe some of it (because some has been absorbed between emission and our viewing of it– this is important when we consider that radiation passing through the Earth’s atmosphere will be absorbed by it!  This will be discussed in the following lesson.)</a:t>
            </a:r>
            <a:endParaRPr lang="en-US" dirty="0" smtClean="0"/>
          </a:p>
          <a:p>
            <a:pPr marL="171450" indent="-171450" eaLnBrk="1" hangingPunct="1">
              <a:buFont typeface="Arial" pitchFamily="34" charset="0"/>
              <a:buChar char="•"/>
              <a:defRPr/>
            </a:pPr>
            <a:r>
              <a:rPr lang="en-US" dirty="0" smtClean="0"/>
              <a:t>The range of emitted radiation for a black body is called the </a:t>
            </a:r>
            <a:r>
              <a:rPr lang="en-US" b="1" dirty="0" smtClean="0"/>
              <a:t>blackbody spectrum</a:t>
            </a:r>
            <a:r>
              <a:rPr lang="en-US" b="0" dirty="0" smtClean="0"/>
              <a:t>; the characteristic shape is often referred to as a </a:t>
            </a:r>
            <a:r>
              <a:rPr lang="en-US" b="1" dirty="0" smtClean="0"/>
              <a:t>blackbody curve</a:t>
            </a:r>
            <a:r>
              <a:rPr lang="en-US" b="0" dirty="0" smtClean="0"/>
              <a:t>.  Note that these are idealized spectra, and in the</a:t>
            </a:r>
            <a:r>
              <a:rPr lang="en-US" b="0" baseline="0" dirty="0" smtClean="0"/>
              <a:t> real universe perfect black bodies don’t exist– however, like many things in physics, this is a good approximation.</a:t>
            </a:r>
            <a:endParaRPr lang="en-US" b="1" dirty="0" smtClean="0"/>
          </a:p>
          <a:p>
            <a:pPr eaLnBrk="1" hangingPunct="1">
              <a:defRPr/>
            </a:pPr>
            <a:endParaRPr lang="en-US" dirty="0" smtClean="0"/>
          </a:p>
          <a:p>
            <a:pPr eaLnBrk="1" hangingPunct="1">
              <a:defRPr/>
            </a:pPr>
            <a:endParaRPr lang="en-US" dirty="0" smtClean="0"/>
          </a:p>
          <a:p>
            <a:pPr eaLnBrk="1" hangingPunct="1">
              <a:defRPr/>
            </a:pPr>
            <a:r>
              <a:rPr lang="en-US" dirty="0" smtClean="0"/>
              <a:t>Image from: http://www.spaceflight.esa.int/impress/text/education/Heat%20Transfer/Radiation.html</a:t>
            </a:r>
          </a:p>
          <a:p>
            <a:pPr eaLnBrk="1" hangingPunct="1">
              <a:defRPr/>
            </a:pPr>
            <a:endParaRPr lang="en-US" dirty="0" smtClean="0"/>
          </a:p>
          <a:p>
            <a:pPr eaLnBrk="1" hangingPunct="1">
              <a:defRPr/>
            </a:pPr>
            <a:r>
              <a:rPr lang="en-US" dirty="0" smtClean="0"/>
              <a:t>For further information:</a:t>
            </a:r>
          </a:p>
          <a:p>
            <a:pPr eaLnBrk="1" hangingPunct="1">
              <a:defRPr/>
            </a:pPr>
            <a:r>
              <a:rPr lang="en-US" sz="1200" u="sng" kern="1200" dirty="0" smtClean="0">
                <a:solidFill>
                  <a:schemeClr val="tx1"/>
                </a:solidFill>
                <a:effectLst/>
                <a:latin typeface="+mn-lt"/>
                <a:ea typeface="+mn-ea"/>
                <a:cs typeface="+mn-cs"/>
                <a:hlinkClick r:id="rId4"/>
              </a:rPr>
              <a:t>http://en.wikipedia.org/wiki/Black-body_radiation</a:t>
            </a:r>
            <a:endParaRPr 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C2FC724B-BB47-4F63-A3A5-531CAEE60AE1}" type="slidenum">
              <a:rPr lang="en-US" altLang="en-US" smtClean="0">
                <a:latin typeface="Calibri" pitchFamily="34" charset="0"/>
              </a:rPr>
              <a:pPr eaLnBrk="1" hangingPunct="1"/>
              <a:t>10</a:t>
            </a:fld>
            <a:endParaRPr lang="en-US" alt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Actual</a:t>
            </a:r>
            <a:r>
              <a:rPr lang="en-US" baseline="0" dirty="0" smtClean="0"/>
              <a:t> objects can be idealized as black bodies, based on their temperature and radiation emitted.  </a:t>
            </a:r>
            <a:r>
              <a:rPr lang="en-US" dirty="0" smtClean="0"/>
              <a:t>This slide introduces the solar and Earth emission spectra, i.e. the radiation given off by each body.  The sun and Earth can each be approximated as black bodies.  </a:t>
            </a:r>
          </a:p>
          <a:p>
            <a:pPr eaLnBrk="1" hangingPunct="1">
              <a:spcBef>
                <a:spcPct val="0"/>
              </a:spcBef>
              <a:defRPr/>
            </a:pPr>
            <a:endParaRPr lang="en-US" dirty="0" smtClean="0"/>
          </a:p>
          <a:p>
            <a:pPr marL="171450" indent="-171450" eaLnBrk="1" fontAlgn="auto" hangingPunct="1">
              <a:buFont typeface="Arial" pitchFamily="34" charset="0"/>
              <a:buChar char="•"/>
              <a:defRPr/>
            </a:pPr>
            <a:r>
              <a:rPr lang="en-US" dirty="0" smtClean="0"/>
              <a:t>Note</a:t>
            </a:r>
            <a:r>
              <a:rPr lang="en-US" baseline="0" dirty="0" smtClean="0"/>
              <a:t> that t</a:t>
            </a:r>
            <a:r>
              <a:rPr lang="en-US" dirty="0" smtClean="0"/>
              <a:t>he y-axis is conventionally shown in units of W/m</a:t>
            </a:r>
            <a:r>
              <a:rPr lang="en-US" baseline="30000" dirty="0" smtClean="0"/>
              <a:t>2</a:t>
            </a:r>
            <a:r>
              <a:rPr lang="en-US" dirty="0" smtClean="0"/>
              <a:t>/</a:t>
            </a:r>
            <a:r>
              <a:rPr lang="el-GR" dirty="0" smtClean="0"/>
              <a:t>μ</a:t>
            </a:r>
            <a:r>
              <a:rPr lang="en-US" dirty="0" smtClean="0"/>
              <a:t>m, representing</a:t>
            </a:r>
            <a:r>
              <a:rPr lang="en-US" baseline="0" dirty="0" smtClean="0"/>
              <a:t> the fact that the radiation intensity varies based on wavelength (here, microns).  If we integrate over all wavelengths, we get the total amount of energy per time per square meter (W/m</a:t>
            </a:r>
            <a:r>
              <a:rPr lang="en-US" baseline="30000" dirty="0" smtClean="0"/>
              <a:t>2</a:t>
            </a:r>
            <a:r>
              <a:rPr lang="en-US" baseline="0" dirty="0" smtClean="0"/>
              <a:t>).  </a:t>
            </a:r>
            <a:r>
              <a:rPr lang="en-US" dirty="0" smtClean="0"/>
              <a:t>Note that the amount of energy emitted from the sun is several orders of magnitude larger than the energy emitted by the Earth!</a:t>
            </a:r>
          </a:p>
          <a:p>
            <a:pPr marL="171450" indent="-171450" eaLnBrk="1" fontAlgn="auto" hangingPunct="1">
              <a:buFont typeface="Arial" pitchFamily="34" charset="0"/>
              <a:buChar char="•"/>
              <a:defRPr/>
            </a:pPr>
            <a:r>
              <a:rPr lang="en-US" dirty="0" smtClean="0"/>
              <a:t>the sun’s spectrum is centered in visible wavelengths, i.e. most of the radiation from the sun is in the visible range, although the sun also gives off energy in the near-infrared and in the UV (UV is mostly blocked by the Earth’s ozone layer; otherwise we would all get sunburns).  The solar spectrum is also known as </a:t>
            </a:r>
            <a:r>
              <a:rPr lang="en-US" b="1" dirty="0" smtClean="0"/>
              <a:t>shortwave radiation</a:t>
            </a:r>
            <a:r>
              <a:rPr lang="en-US" dirty="0" smtClean="0"/>
              <a:t>.</a:t>
            </a:r>
          </a:p>
          <a:p>
            <a:pPr marL="171450" indent="-171450" eaLnBrk="1" fontAlgn="auto" hangingPunct="1">
              <a:buFont typeface="Arial" pitchFamily="34" charset="0"/>
              <a:buChar char="•"/>
              <a:defRPr/>
            </a:pPr>
            <a:r>
              <a:rPr lang="en-US" dirty="0" smtClean="0"/>
              <a:t>the spectrum of the Earth is centered in the infrared region, so most of the energy radiated from the surface of the Earth is in this wavelength range.  Because infrared radiation has a longer wavelength than visible radiation, we also call this </a:t>
            </a:r>
            <a:r>
              <a:rPr lang="en-US" b="1" dirty="0" err="1" smtClean="0"/>
              <a:t>longwave</a:t>
            </a:r>
            <a:r>
              <a:rPr lang="en-US" b="1" dirty="0" smtClean="0"/>
              <a:t> radiation</a:t>
            </a:r>
            <a:r>
              <a:rPr lang="en-US" dirty="0" smtClean="0"/>
              <a:t>.  </a:t>
            </a:r>
          </a:p>
          <a:p>
            <a:pPr marL="171450" indent="-171450" eaLnBrk="1" fontAlgn="auto" hangingPunct="1">
              <a:buFont typeface="Arial" pitchFamily="34" charset="0"/>
              <a:buChar char="•"/>
              <a:defRPr/>
            </a:pPr>
            <a:r>
              <a:rPr lang="en-US" dirty="0" smtClean="0"/>
              <a:t>One point to note conceptually: the sun and Earth both emit as black bodies uniformly in all directions (this</a:t>
            </a:r>
            <a:r>
              <a:rPr lang="en-US" baseline="0" dirty="0" smtClean="0"/>
              <a:t> is the /m2 part; if you draw an imaginary circle around a black body, the W/m2 will be the amount of energy per each square meter on that sphere)</a:t>
            </a:r>
            <a:r>
              <a:rPr lang="en-US" dirty="0" smtClean="0"/>
              <a:t>, but the solar energy that hits the Earth is only a circular projection of this where the spherical energy reaches the Earth’s orbit. Then the Earth emits in all directions as well; in Lesson 2 we see this equation as S</a:t>
            </a:r>
            <a:r>
              <a:rPr lang="en-US" baseline="-25000" dirty="0" smtClean="0"/>
              <a:t>0</a:t>
            </a:r>
            <a:r>
              <a:rPr lang="en-US" dirty="0" smtClean="0"/>
              <a:t>/4; the difference between spherical radiation away from the Earth and circular solar incidence is why we divide the solar constant by a factor of 4. This is also why the tropics are warmer, because we have a circle of energy incident on a hemisphere, so there is more energy per square meter at the equator (at the poles the sunlight hits at an angle). </a:t>
            </a:r>
          </a:p>
          <a:p>
            <a:pPr eaLnBrk="1" hangingPunct="1">
              <a:spcBef>
                <a:spcPct val="0"/>
              </a:spcBef>
              <a:defRPr/>
            </a:pPr>
            <a:endParaRPr lang="en-US" dirty="0" smtClean="0"/>
          </a:p>
          <a:p>
            <a:pPr eaLnBrk="1" hangingPunct="1">
              <a:defRPr/>
            </a:pPr>
            <a:r>
              <a:rPr lang="en-US" dirty="0" smtClean="0"/>
              <a:t>Image from:</a:t>
            </a:r>
          </a:p>
          <a:p>
            <a:pPr eaLnBrk="1" hangingPunct="1">
              <a:defRPr/>
            </a:pPr>
            <a:r>
              <a:rPr lang="en-US" dirty="0" smtClean="0">
                <a:hlinkClick r:id="rId3"/>
              </a:rPr>
              <a:t>http://apollo.lsc.vsc.edu/classes/met130/notes/chapter2/plank_e_sun.html</a:t>
            </a:r>
            <a:endParaRPr 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261BEC13-6367-45E0-BCBC-423E8D7AEAB5}" type="slidenum">
              <a:rPr lang="en-US" altLang="en-US" smtClean="0">
                <a:latin typeface="Calibri" pitchFamily="34" charset="0"/>
              </a:rPr>
              <a:pPr eaLnBrk="1" hangingPunct="1"/>
              <a:t>11</a:t>
            </a:fld>
            <a:endParaRPr lang="en-US" alt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Building off the last slide,</a:t>
            </a:r>
            <a:r>
              <a:rPr lang="en-US" baseline="0" dirty="0" smtClean="0"/>
              <a:t> here we see what happens to the Earth’s black body spectrum when the atmosph</a:t>
            </a:r>
            <a:r>
              <a:rPr lang="en-US" dirty="0" smtClean="0"/>
              <a:t>ere is considered.  This will lead into Lesson 2, where the physics</a:t>
            </a:r>
            <a:r>
              <a:rPr lang="en-US" baseline="0" dirty="0" smtClean="0"/>
              <a:t> behind this </a:t>
            </a:r>
            <a:r>
              <a:rPr lang="en-US" dirty="0" smtClean="0"/>
              <a:t>absorption will be discussed more thoroughly.</a:t>
            </a:r>
          </a:p>
          <a:p>
            <a:pPr eaLnBrk="1" hangingPunct="1">
              <a:defRPr/>
            </a:pPr>
            <a:endParaRPr lang="en-US" dirty="0" smtClean="0"/>
          </a:p>
          <a:p>
            <a:pPr eaLnBrk="1" hangingPunct="1">
              <a:defRPr/>
            </a:pPr>
            <a:r>
              <a:rPr lang="en-US" dirty="0" smtClean="0"/>
              <a:t>Just like the sun emits radiation at many different wavelengths</a:t>
            </a:r>
            <a:r>
              <a:rPr lang="en-US" baseline="0" dirty="0" smtClean="0"/>
              <a:t> (mostly visible, but also infrared, which is warm, and UV, which gives us sunburns), the Earth is also emitting radiation (as described on the previous slide).  Since the Earth is much cooler than the sun, it emits at longer wavelengths (centered in the infrared instead of in the visible), and emits much less radiation.</a:t>
            </a:r>
            <a:endParaRPr lang="en-US" dirty="0" smtClean="0"/>
          </a:p>
          <a:p>
            <a:pPr eaLnBrk="1" hangingPunct="1">
              <a:defRPr/>
            </a:pPr>
            <a:endParaRPr lang="en-US" dirty="0" smtClean="0"/>
          </a:p>
          <a:p>
            <a:pPr eaLnBrk="1" hangingPunct="1">
              <a:defRPr/>
            </a:pPr>
            <a:r>
              <a:rPr lang="en-US" dirty="0" smtClean="0"/>
              <a:t>The figure shows the (normalized) blackbody curves for the sun (6000 K) and Earth (250 K) as a function of wavelength as in the previous slide, and then atmospheric absorption (as a %) at both ground level (i.e. the whole atmosphere) and at 11km (high level; roughly the </a:t>
            </a:r>
            <a:r>
              <a:rPr lang="en-US" dirty="0" err="1" smtClean="0"/>
              <a:t>tropopause</a:t>
            </a:r>
            <a:r>
              <a:rPr lang="en-US" dirty="0" smtClean="0"/>
              <a:t>, above most</a:t>
            </a:r>
            <a:r>
              <a:rPr lang="en-US" baseline="0" dirty="0" smtClean="0"/>
              <a:t> of the atmospheric mass</a:t>
            </a:r>
            <a:r>
              <a:rPr lang="en-US" dirty="0" smtClean="0"/>
              <a:t>).  Absorption bands are labeled as to which molecule causes each.  The black body curves are normalized because otherwise the Earth curve would be too small to see compared with the sun curve. </a:t>
            </a:r>
            <a:r>
              <a:rPr lang="en-US" baseline="0" dirty="0" smtClean="0"/>
              <a:t> This is i</a:t>
            </a:r>
            <a:r>
              <a:rPr lang="en-US" dirty="0" smtClean="0"/>
              <a:t>n contrast to the previous slide, which better conveys the large difference between the magnitude of the Earth’s and the sun’s spectra.  Also note that these are not Gaussian</a:t>
            </a:r>
            <a:r>
              <a:rPr lang="en-US" baseline="0" dirty="0" smtClean="0"/>
              <a:t> distributions, as here the x-axis is on a logarithmic scale.</a:t>
            </a:r>
            <a:endParaRPr lang="en-US" dirty="0" smtClean="0"/>
          </a:p>
          <a:p>
            <a:pPr eaLnBrk="1" hangingPunct="1">
              <a:defRPr/>
            </a:pPr>
            <a:endParaRPr lang="en-US" dirty="0" smtClean="0"/>
          </a:p>
          <a:p>
            <a:pPr eaLnBrk="1" hangingPunct="1">
              <a:defRPr/>
            </a:pPr>
            <a:r>
              <a:rPr lang="en-US" dirty="0" smtClean="0"/>
              <a:t>Terminology: </a:t>
            </a:r>
            <a:r>
              <a:rPr lang="en-US" b="0" dirty="0" smtClean="0"/>
              <a:t>the lower part of the atmosphere, where most of the mass is, is called</a:t>
            </a:r>
            <a:r>
              <a:rPr lang="en-US" b="0" baseline="0" dirty="0" smtClean="0"/>
              <a:t> the </a:t>
            </a:r>
            <a:r>
              <a:rPr lang="en-US" b="1" baseline="0" dirty="0" smtClean="0"/>
              <a:t>troposphere</a:t>
            </a:r>
            <a:r>
              <a:rPr lang="en-US" b="0" baseline="0" dirty="0" smtClean="0"/>
              <a:t>, and typically extends up to 8-12 km, varying with season and latitude.  Above the troposphere is the </a:t>
            </a:r>
            <a:r>
              <a:rPr lang="en-US" b="1" baseline="0" dirty="0" smtClean="0"/>
              <a:t>stratosphere</a:t>
            </a:r>
            <a:r>
              <a:rPr lang="en-US" b="0" baseline="0" dirty="0" smtClean="0"/>
              <a:t>, extending to ~50 km, where most of the UV-blocking ozone is located.  The two are separated by the </a:t>
            </a:r>
            <a:r>
              <a:rPr lang="en-US" b="1" baseline="0" dirty="0" err="1" smtClean="0"/>
              <a:t>tropopause</a:t>
            </a:r>
            <a:r>
              <a:rPr lang="en-US" b="0" baseline="0" dirty="0" smtClean="0"/>
              <a:t> (the top of the stratosphere is called the </a:t>
            </a:r>
            <a:r>
              <a:rPr lang="en-US" b="1" baseline="0" dirty="0" err="1" smtClean="0"/>
              <a:t>stratopause</a:t>
            </a:r>
            <a:r>
              <a:rPr lang="en-US" b="0" baseline="0" dirty="0" smtClean="0"/>
              <a:t>).   See also: http://en.wikipedia.org/wiki/Troposphere and http://en.wikipedia.org/wiki/Stratosphere</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Molecules within the atmosphere absorb at certain wavelengths, producing predictable deviations from the Earth’s blackbody radiation profile</a:t>
            </a:r>
          </a:p>
          <a:p>
            <a:pPr marL="171450" indent="-171450" eaLnBrk="1" hangingPunct="1">
              <a:buFont typeface="Arial" pitchFamily="34" charset="0"/>
              <a:buChar char="•"/>
              <a:defRPr/>
            </a:pPr>
            <a:r>
              <a:rPr lang="en-US" dirty="0" smtClean="0"/>
              <a:t>As seen from space, the Earth’s spectrum has many dips in intensity due to atmospheric absorption, even though</a:t>
            </a:r>
            <a:r>
              <a:rPr lang="en-US" baseline="0" dirty="0" smtClean="0"/>
              <a:t> the radiation emitted from the surface of Earth is as a blackbody curve.  Most of these happen in the lower atmosphere, which has the most atmospheric mass.  The absorption in the higher atmosphere is primarily due to ozone, which is significant in the stratosphere.</a:t>
            </a:r>
            <a:endParaRPr lang="en-US" dirty="0" smtClean="0"/>
          </a:p>
          <a:p>
            <a:pPr marL="171450" indent="-171450" eaLnBrk="1" hangingPunct="1">
              <a:buFont typeface="Arial" pitchFamily="34" charset="0"/>
              <a:buChar char="•"/>
              <a:defRPr/>
            </a:pPr>
            <a:r>
              <a:rPr lang="en-US" dirty="0" smtClean="0"/>
              <a:t>Different dips correspond to absorption by different molecules </a:t>
            </a:r>
            <a:r>
              <a:rPr lang="pt-BR" dirty="0" smtClean="0"/>
              <a:t>(e.g. CO2, CH4, H2O, O3).  We will discuss this in Lesson 2.</a:t>
            </a:r>
          </a:p>
          <a:p>
            <a:pPr eaLnBrk="1" hangingPunct="1">
              <a:defRPr/>
            </a:pPr>
            <a:endParaRPr lang="en-US" dirty="0" smtClean="0"/>
          </a:p>
          <a:p>
            <a:pPr eaLnBrk="1" hangingPunct="1">
              <a:defRPr/>
            </a:pPr>
            <a:r>
              <a:rPr lang="en-US" dirty="0" smtClean="0"/>
              <a:t>Figure from:</a:t>
            </a:r>
          </a:p>
          <a:p>
            <a:pPr eaLnBrk="1" hangingPunct="1">
              <a:defRPr/>
            </a:pPr>
            <a:r>
              <a:rPr lang="en-US" dirty="0" smtClean="0"/>
              <a:t>R.M. Goody and Y.L. Yung, </a:t>
            </a:r>
            <a:r>
              <a:rPr lang="en-US" i="1" dirty="0" smtClean="0"/>
              <a:t>Atmospheric Radiation: Theoretical Basis</a:t>
            </a:r>
            <a:r>
              <a:rPr lang="en-US" dirty="0" smtClean="0"/>
              <a:t>, 1995.  Figure 1.1, page 4.</a:t>
            </a:r>
            <a:r>
              <a:rPr lang="en-US" baseline="0" dirty="0" smtClean="0"/>
              <a:t>  Available on Google Scholar: http://books.google.com/books?id=Ji0vfj4MMH0C&amp;lpg=PA1&amp;ots=7TlKZ240bi&amp;dq=goody%201964%20atmospheric%20radiation&amp;lr&amp;pg=PA4#v=snippet&amp;q=absorption%20spectrum%20earth&amp;f=false</a:t>
            </a:r>
          </a:p>
          <a:p>
            <a:pPr eaLnBrk="1" hangingPunct="1">
              <a:defRPr/>
            </a:pPr>
            <a:r>
              <a:rPr lang="en-US" dirty="0" smtClean="0"/>
              <a:t>This</a:t>
            </a:r>
            <a:r>
              <a:rPr lang="en-US" baseline="0" dirty="0" smtClean="0"/>
              <a:t> text is an excellent resource as well for further information on radiation in the atmosphere.  </a:t>
            </a:r>
            <a:endParaRPr lang="en-US" dirty="0" smtClean="0"/>
          </a:p>
          <a:p>
            <a:pPr eaLnBrk="1" hangingPunct="1">
              <a:defRPr/>
            </a:pPr>
            <a:r>
              <a:rPr lang="en-US" dirty="0" smtClean="0"/>
              <a:t>Further reference:</a:t>
            </a:r>
          </a:p>
          <a:p>
            <a:pPr eaLnBrk="1" hangingPunct="1">
              <a:defRPr/>
            </a:pPr>
            <a:r>
              <a:rPr lang="en-US" dirty="0" smtClean="0"/>
              <a:t>http://lasp.colorado.edu/~bagenal/3720/CLASS5/5Spectroscopy.html</a:t>
            </a:r>
          </a:p>
          <a:p>
            <a:pPr eaLnBrk="1" hangingPunct="1">
              <a:defRPr/>
            </a:pPr>
            <a:endParaRPr 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0DAA5F40-A0BD-442F-A3D2-08FA42DF4B2B}" type="slidenum">
              <a:rPr lang="en-US" altLang="en-US" smtClean="0">
                <a:latin typeface="Calibri" pitchFamily="34" charset="0"/>
              </a:rPr>
              <a:pPr eaLnBrk="1" hangingPunct="1"/>
              <a:t>12</a:t>
            </a:fld>
            <a:endParaRPr lang="en-US" alt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This lesson introduced the different parts of the electromagnetic spectrum.  The take-home</a:t>
            </a:r>
            <a:r>
              <a:rPr lang="en-US" altLang="en-US" baseline="0" dirty="0" smtClean="0"/>
              <a:t> points are:</a:t>
            </a:r>
          </a:p>
          <a:p>
            <a:pPr eaLnBrk="1" hangingPunct="1">
              <a:spcBef>
                <a:spcPct val="0"/>
              </a:spcBef>
            </a:pPr>
            <a:endParaRPr lang="en-US" altLang="en-US" baseline="0" dirty="0" smtClean="0"/>
          </a:p>
          <a:p>
            <a:pPr marL="171450" indent="-171450" eaLnBrk="1" hangingPunct="1">
              <a:spcBef>
                <a:spcPct val="0"/>
              </a:spcBef>
              <a:buFont typeface="Arial" panose="020B0604020202020204" pitchFamily="34" charset="0"/>
              <a:buChar char="•"/>
            </a:pPr>
            <a:r>
              <a:rPr lang="en-US" altLang="en-US" dirty="0" smtClean="0"/>
              <a:t>The EM spectrum is defined</a:t>
            </a:r>
            <a:r>
              <a:rPr lang="en-US" altLang="en-US" baseline="0" dirty="0" smtClean="0"/>
              <a:t> as the</a:t>
            </a:r>
            <a:r>
              <a:rPr lang="en-US" altLang="en-US" dirty="0" smtClean="0"/>
              <a:t> wide range of</a:t>
            </a:r>
            <a:r>
              <a:rPr lang="en-US" altLang="en-US" baseline="0" dirty="0" smtClean="0"/>
              <a:t> electromagnetic</a:t>
            </a:r>
            <a:r>
              <a:rPr lang="en-US" altLang="en-US" dirty="0" smtClean="0"/>
              <a:t> waves which have</a:t>
            </a:r>
            <a:r>
              <a:rPr lang="en-US" altLang="en-US" baseline="0" dirty="0" smtClean="0"/>
              <a:t> vastly</a:t>
            </a:r>
            <a:r>
              <a:rPr lang="en-US" altLang="en-US" dirty="0" smtClean="0"/>
              <a:t> different properties.  The ranges within</a:t>
            </a:r>
            <a:r>
              <a:rPr lang="en-US" altLang="en-US" baseline="0" dirty="0" smtClean="0"/>
              <a:t> the EM spectrum include radio, microwave, infrared, visible, ultraviolet, x-ray, and gamma rays.  Even within specific ranges the radiation can have different distinguishing properties (think about the difference between red and blue, even though they’re both visible, or the difference between AM/FM radio stations).</a:t>
            </a:r>
            <a:endParaRPr lang="en-US" altLang="en-US" dirty="0" smtClean="0"/>
          </a:p>
          <a:p>
            <a:pPr marL="171450" indent="-171450" eaLnBrk="1" hangingPunct="1">
              <a:spcBef>
                <a:spcPct val="0"/>
              </a:spcBef>
              <a:buFont typeface="Arial" panose="020B0604020202020204" pitchFamily="34" charset="0"/>
              <a:buChar char="•"/>
            </a:pPr>
            <a:r>
              <a:rPr lang="en-US" altLang="en-US" dirty="0" smtClean="0"/>
              <a:t>In earth science we mostly focus on the visible and infrared ranges.  In earth science these ranges are sometimes called “shortwave” and “</a:t>
            </a:r>
            <a:r>
              <a:rPr lang="en-US" altLang="en-US" dirty="0" err="1" smtClean="0"/>
              <a:t>longwave</a:t>
            </a:r>
            <a:r>
              <a:rPr lang="en-US" altLang="en-US" dirty="0" smtClean="0"/>
              <a:t>,” respectively, because visible is of a </a:t>
            </a:r>
            <a:r>
              <a:rPr lang="en-US" altLang="en-US" i="1" dirty="0" smtClean="0"/>
              <a:t>shorter</a:t>
            </a:r>
            <a:r>
              <a:rPr lang="en-US" altLang="en-US" i="0" dirty="0" smtClean="0"/>
              <a:t> wavelength and infrared</a:t>
            </a:r>
            <a:r>
              <a:rPr lang="en-US" altLang="en-US" i="0" baseline="0" dirty="0" smtClean="0"/>
              <a:t> is of a </a:t>
            </a:r>
            <a:r>
              <a:rPr lang="en-US" altLang="en-US" i="1" baseline="0" dirty="0" smtClean="0"/>
              <a:t>longer</a:t>
            </a:r>
            <a:r>
              <a:rPr lang="en-US" altLang="en-US" i="0" baseline="0" dirty="0" smtClean="0"/>
              <a:t> wavelength.</a:t>
            </a:r>
            <a:endParaRPr lang="en-US" altLang="en-US" dirty="0" smtClean="0"/>
          </a:p>
          <a:p>
            <a:pPr marL="171450" indent="-171450" eaLnBrk="1" hangingPunct="1">
              <a:spcBef>
                <a:spcPct val="0"/>
              </a:spcBef>
              <a:buFont typeface="Arial" panose="020B0604020202020204" pitchFamily="34" charset="0"/>
              <a:buChar char="•"/>
            </a:pPr>
            <a:r>
              <a:rPr lang="en-US" altLang="en-US" dirty="0" smtClean="0"/>
              <a:t>This is because these are the ranges that correspond to emission from the sun and Earth, respectively.  The radiation emitted by these bodies</a:t>
            </a:r>
            <a:r>
              <a:rPr lang="en-US" altLang="en-US" baseline="0" dirty="0" smtClean="0"/>
              <a:t> follows a predictable curve, called a blackbody curve, that is determined by their temperature.</a:t>
            </a:r>
            <a:endParaRPr lang="en-US" altLang="en-US" dirty="0" smtClean="0"/>
          </a:p>
          <a:p>
            <a:pPr marL="171450" indent="-171450" eaLnBrk="1" hangingPunct="1">
              <a:spcBef>
                <a:spcPct val="0"/>
              </a:spcBef>
              <a:buFont typeface="Arial" panose="020B0604020202020204" pitchFamily="34" charset="0"/>
              <a:buChar char="•"/>
            </a:pPr>
            <a:endParaRPr lang="en-US" altLang="en-US" dirty="0" smtClean="0"/>
          </a:p>
          <a:p>
            <a:pPr marL="0" indent="0" eaLnBrk="1" hangingPunct="1">
              <a:spcBef>
                <a:spcPct val="0"/>
              </a:spcBef>
              <a:buFont typeface="Arial" panose="020B0604020202020204" pitchFamily="34" charset="0"/>
              <a:buNone/>
            </a:pPr>
            <a:r>
              <a:rPr lang="en-US" altLang="en-US" dirty="0" smtClean="0"/>
              <a:t>In the next lesson we will talk about what happens when this energy interacts with matter, and how this is the principle behind the greenhouse effect and climate change.</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FFA04067-2F80-4C78-AB57-D1701120B278}" type="slidenum">
              <a:rPr lang="en-US" altLang="en-US" smtClean="0">
                <a:latin typeface="Calibri" pitchFamily="34" charset="0"/>
              </a:rPr>
              <a:pPr eaLnBrk="1" hangingPunct="1"/>
              <a:t>13</a:t>
            </a:fld>
            <a:endParaRPr lang="en-US"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5.gif"/><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ea typeface="+mj-ea"/>
              </a:rPr>
              <a:t>The Electromagnetic Spectrum</a:t>
            </a:r>
            <a:endParaRPr lang="en-US" dirty="0">
              <a:ea typeface="+mj-ea"/>
            </a:endParaRPr>
          </a:p>
        </p:txBody>
      </p:sp>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24578" name="Picture 2" descr="File:Light dispersion conceptual wave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24301" y="2514521"/>
            <a:ext cx="5219366" cy="3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850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mtClean="0"/>
              <a:t>The Electromagnetic Spectrum</a:t>
            </a:r>
          </a:p>
        </p:txBody>
      </p:sp>
      <mc:AlternateContent xmlns:mc="http://schemas.openxmlformats.org/markup-compatibility/2006" xmlns:a14="http://schemas.microsoft.com/office/drawing/2010/main">
        <mc:Choice Requires="a14">
          <p:sp>
            <p:nvSpPr>
              <p:cNvPr id="4" name="Text Placeholder 3"/>
              <p:cNvSpPr>
                <a:spLocks noGrp="1"/>
              </p:cNvSpPr>
              <p:nvPr>
                <p:ph type="body" sz="half" idx="2"/>
              </p:nvPr>
            </p:nvSpPr>
            <p:spPr>
              <a:xfrm>
                <a:off x="265113" y="990600"/>
                <a:ext cx="2554287" cy="5257800"/>
              </a:xfrm>
            </p:spPr>
            <p:txBody>
              <a:bodyPr>
                <a:noAutofit/>
              </a:bodyPr>
              <a:lstStyle/>
              <a:p>
                <a:pPr eaLnBrk="1" fontAlgn="auto" hangingPunct="1">
                  <a:defRPr/>
                </a:pPr>
                <a:r>
                  <a:rPr lang="en-US" sz="1800" dirty="0" smtClean="0">
                    <a:ea typeface="+mn-ea"/>
                  </a:rPr>
                  <a:t>The </a:t>
                </a:r>
                <a:r>
                  <a:rPr lang="en-US" sz="1800" b="1" dirty="0" smtClean="0">
                    <a:ea typeface="+mn-ea"/>
                  </a:rPr>
                  <a:t>electromagnetic spectrum </a:t>
                </a:r>
                <a:r>
                  <a:rPr lang="en-US" sz="1800" dirty="0" smtClean="0">
                    <a:ea typeface="+mn-ea"/>
                  </a:rPr>
                  <a:t>is the range of all electromagnetic radiation arranged by frequency or wavelength</a:t>
                </a:r>
              </a:p>
              <a:p>
                <a:pPr eaLnBrk="1" fontAlgn="auto" hangingPunct="1">
                  <a:defRPr/>
                </a:pPr>
                <a:r>
                  <a:rPr lang="en-US" sz="1800" dirty="0" smtClean="0">
                    <a:ea typeface="+mn-ea"/>
                  </a:rPr>
                  <a:t>-- Visible wavelengths are a small portion of this range</a:t>
                </a:r>
              </a:p>
              <a:p>
                <a:pPr eaLnBrk="1" fontAlgn="auto" hangingPunct="1">
                  <a:defRPr/>
                </a:pPr>
                <a:r>
                  <a:rPr lang="en-US" sz="1800" dirty="0" smtClean="0"/>
                  <a:t>Frequency and wavelength are related by :</a:t>
                </a:r>
              </a:p>
              <a:p>
                <a:pPr eaLnBrk="1" fontAlgn="auto" hangingPunct="1">
                  <a:defRPr/>
                </a:pPr>
                <a14:m>
                  <m:oMathPara xmlns:m="http://schemas.openxmlformats.org/officeDocument/2006/math">
                    <m:oMathParaPr>
                      <m:jc m:val="centerGroup"/>
                    </m:oMathParaPr>
                    <m:oMath xmlns:m="http://schemas.openxmlformats.org/officeDocument/2006/math">
                      <m:r>
                        <a:rPr lang="en-US" sz="3200" b="0" i="1" smtClean="0">
                          <a:latin typeface="Cambria Math"/>
                        </a:rPr>
                        <m:t>𝑐</m:t>
                      </m:r>
                      <m:r>
                        <a:rPr lang="en-US" sz="3200" b="0" i="1" smtClean="0">
                          <a:latin typeface="Cambria Math"/>
                        </a:rPr>
                        <m:t>=</m:t>
                      </m:r>
                      <m:r>
                        <a:rPr lang="en-US" sz="3200" b="0" i="1" smtClean="0">
                          <a:latin typeface="Cambria Math"/>
                        </a:rPr>
                        <m:t>𝑓</m:t>
                      </m:r>
                      <m:r>
                        <a:rPr lang="en-US" sz="3200" b="0" i="1" smtClean="0">
                          <a:latin typeface="Cambria Math"/>
                        </a:rPr>
                        <m:t>𝜆</m:t>
                      </m:r>
                    </m:oMath>
                  </m:oMathPara>
                </a14:m>
                <a:endParaRPr lang="en-US" sz="3200" dirty="0" smtClean="0"/>
              </a:p>
            </p:txBody>
          </p:sp>
        </mc:Choice>
        <mc:Fallback xmlns="">
          <p:sp>
            <p:nvSpPr>
              <p:cNvPr id="4" name="Text Placeholder 3"/>
              <p:cNvSpPr>
                <a:spLocks noGrp="1" noRot="1" noChangeAspect="1" noMove="1" noResize="1" noEditPoints="1" noAdjustHandles="1" noChangeArrowheads="1" noChangeShapeType="1" noTextEdit="1"/>
              </p:cNvSpPr>
              <p:nvPr>
                <p:ph type="body" sz="half" idx="2"/>
              </p:nvPr>
            </p:nvSpPr>
            <p:spPr>
              <a:xfrm>
                <a:off x="265113" y="990600"/>
                <a:ext cx="2554287" cy="5257800"/>
              </a:xfrm>
              <a:blipFill rotWithShape="1">
                <a:blip r:embed="rId3"/>
                <a:stretch>
                  <a:fillRect l="-1905" t="-580" r="-3095"/>
                </a:stretch>
              </a:blipFill>
            </p:spPr>
            <p:txBody>
              <a:bodyPr/>
              <a:lstStyle/>
              <a:p>
                <a:r>
                  <a:rPr lang="en-US">
                    <a:noFill/>
                  </a:rPr>
                  <a:t> </a:t>
                </a:r>
              </a:p>
            </p:txBody>
          </p:sp>
        </mc:Fallback>
      </mc:AlternateContent>
      <p:pic>
        <p:nvPicPr>
          <p:cNvPr id="14341" name="Picture 6" descr="http://scimad.com/wp-content/uploads/2012/08/electro-magnetic-spectr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2324" y="1936499"/>
            <a:ext cx="58959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22530" name="Picture 2" descr="http://www.yorku.ca/eye/spectrum.gif"/>
          <p:cNvPicPr>
            <a:picLocks noChangeAspect="1" noChangeArrowheads="1"/>
          </p:cNvPicPr>
          <p:nvPr/>
        </p:nvPicPr>
        <p:blipFill rotWithShape="1">
          <a:blip r:embed="rId5">
            <a:extLst>
              <a:ext uri="{28A0092B-C50C-407E-A947-70E740481C1C}">
                <a14:useLocalDpi xmlns:a14="http://schemas.microsoft.com/office/drawing/2010/main" val="0"/>
              </a:ext>
            </a:extLst>
          </a:blip>
          <a:srcRect b="17324"/>
          <a:stretch/>
        </p:blipFill>
        <p:spPr bwMode="auto">
          <a:xfrm>
            <a:off x="2973967" y="1114209"/>
            <a:ext cx="5954673" cy="2802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00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000375" y="4870450"/>
            <a:ext cx="5867400" cy="1219200"/>
          </a:xfrm>
        </p:spPr>
        <p:txBody>
          <a:bodyPr/>
          <a:lstStyle/>
          <a:p>
            <a:pPr algn="r" eaLnBrk="1" hangingPunct="1"/>
            <a:r>
              <a:rPr lang="en-US" altLang="en-US" smtClean="0"/>
              <a:t>Radio waves</a:t>
            </a:r>
          </a:p>
        </p:txBody>
      </p:sp>
      <p:sp>
        <p:nvSpPr>
          <p:cNvPr id="15363" name="Text Placeholder 3"/>
          <p:cNvSpPr>
            <a:spLocks noGrp="1"/>
          </p:cNvSpPr>
          <p:nvPr>
            <p:ph type="body" sz="half" idx="2"/>
          </p:nvPr>
        </p:nvSpPr>
        <p:spPr/>
        <p:txBody>
          <a:bodyPr/>
          <a:lstStyle/>
          <a:p>
            <a:pPr eaLnBrk="1" hangingPunct="1"/>
            <a:r>
              <a:rPr lang="en-US" altLang="en-US" b="1" smtClean="0"/>
              <a:t>Radio waves</a:t>
            </a:r>
          </a:p>
          <a:p>
            <a:pPr eaLnBrk="1" hangingPunct="1"/>
            <a:r>
              <a:rPr lang="en-US" altLang="en-US" smtClean="0"/>
              <a:t>-- very low frequency (long wavelength) radiation; longer than visible or IR</a:t>
            </a:r>
          </a:p>
          <a:p>
            <a:pPr eaLnBrk="1" hangingPunct="1"/>
            <a:r>
              <a:rPr lang="en-US" altLang="en-US" smtClean="0"/>
              <a:t>-- used in astronomy (telescopes) and communication (radios)</a:t>
            </a:r>
          </a:p>
        </p:txBody>
      </p:sp>
      <p:pic>
        <p:nvPicPr>
          <p:cNvPr id="15364" name="Picture 2" descr="Three radio telescopes, dishes turned towards the sky."/>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42851" b="9196"/>
          <a:stretch>
            <a:fillRect/>
          </a:stretch>
        </p:blipFill>
        <p:spPr>
          <a:noFill/>
        </p:spPr>
      </p:pic>
      <p:pic>
        <p:nvPicPr>
          <p:cNvPr id="15365" name="Picture 4" descr="Diagram of the radio region of the electromagnetic spectr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2850" y="4892675"/>
            <a:ext cx="36925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An illustration showing the radio region by frequency from 30 kHz to 3GHz. Wavelengths a bit higher than 3MHz in frequency are about the height of the Statue of Liberty in leng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 y="5060950"/>
            <a:ext cx="8770938" cy="136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8"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28126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4946075"/>
            <a:ext cx="5867400" cy="1219200"/>
          </a:xfrm>
        </p:spPr>
        <p:txBody>
          <a:bodyPr/>
          <a:lstStyle/>
          <a:p>
            <a:pPr algn="r"/>
            <a:r>
              <a:rPr lang="en-US" dirty="0" smtClean="0"/>
              <a:t>Microwaves</a:t>
            </a:r>
            <a:endParaRPr lang="en-US" dirty="0"/>
          </a:p>
        </p:txBody>
      </p:sp>
      <p:sp>
        <p:nvSpPr>
          <p:cNvPr id="4" name="Text Placeholder 3"/>
          <p:cNvSpPr>
            <a:spLocks noGrp="1"/>
          </p:cNvSpPr>
          <p:nvPr>
            <p:ph type="body" sz="half" idx="2"/>
          </p:nvPr>
        </p:nvSpPr>
        <p:spPr/>
        <p:txBody>
          <a:bodyPr/>
          <a:lstStyle/>
          <a:p>
            <a:r>
              <a:rPr lang="en-US" dirty="0" smtClean="0"/>
              <a:t>Microwaves:</a:t>
            </a:r>
          </a:p>
          <a:p>
            <a:r>
              <a:rPr lang="en-US" dirty="0" smtClean="0"/>
              <a:t>-- Shorter in wavelength than radio waves.</a:t>
            </a:r>
          </a:p>
          <a:p>
            <a:r>
              <a:rPr lang="en-US" dirty="0" smtClean="0"/>
              <a:t>-- Strong interaction with water molecules.</a:t>
            </a:r>
          </a:p>
          <a:p>
            <a:r>
              <a:rPr lang="en-US" dirty="0" smtClean="0"/>
              <a:t>-- Useful in measuring water in the Earth’s climate system.</a:t>
            </a:r>
          </a:p>
          <a:p>
            <a:r>
              <a:rPr lang="en-US" dirty="0" smtClean="0"/>
              <a:t>-- Can also </a:t>
            </a:r>
            <a:r>
              <a:rPr lang="en-US" dirty="0"/>
              <a:t>use them to heat our </a:t>
            </a:r>
            <a:r>
              <a:rPr lang="en-US" dirty="0" smtClean="0"/>
              <a:t>food</a:t>
            </a:r>
            <a:r>
              <a:rPr lang="en-US" dirty="0"/>
              <a:t>.</a:t>
            </a:r>
          </a:p>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25602" name="Picture 2" descr="An illustration showing the microwave region by frequency from 300 MHz to 300GHz. Near the center of this spectrum, the region is subdivided into bands - L, S, C, X, K, and Ka band. K band wavelengths are about the length of a base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49" y="5115366"/>
            <a:ext cx="8894247" cy="1378608"/>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5559" y="692726"/>
            <a:ext cx="5882216" cy="4166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7084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00375" y="4856163"/>
            <a:ext cx="5867400" cy="1219200"/>
          </a:xfrm>
        </p:spPr>
        <p:txBody>
          <a:bodyPr/>
          <a:lstStyle/>
          <a:p>
            <a:pPr algn="r" eaLnBrk="1" hangingPunct="1"/>
            <a:r>
              <a:rPr lang="en-US" altLang="en-US" smtClean="0"/>
              <a:t>Infrared radiation</a:t>
            </a:r>
          </a:p>
        </p:txBody>
      </p:sp>
      <p:sp>
        <p:nvSpPr>
          <p:cNvPr id="16387" name="Text Placeholder 3"/>
          <p:cNvSpPr>
            <a:spLocks noGrp="1"/>
          </p:cNvSpPr>
          <p:nvPr>
            <p:ph type="body" sz="half" idx="2"/>
          </p:nvPr>
        </p:nvSpPr>
        <p:spPr/>
        <p:txBody>
          <a:bodyPr/>
          <a:lstStyle/>
          <a:p>
            <a:pPr eaLnBrk="1" hangingPunct="1"/>
            <a:r>
              <a:rPr lang="en-US" altLang="en-US" dirty="0" smtClean="0"/>
              <a:t>Infrared radiation is the wavelength range just longer than visible</a:t>
            </a:r>
          </a:p>
          <a:p>
            <a:pPr eaLnBrk="1" hangingPunct="1"/>
            <a:r>
              <a:rPr lang="en-US" altLang="en-US" dirty="0" smtClean="0"/>
              <a:t>-- near infrared is the </a:t>
            </a:r>
            <a:r>
              <a:rPr lang="en-US" altLang="en-US" dirty="0" smtClean="0"/>
              <a:t>shortest</a:t>
            </a:r>
          </a:p>
          <a:p>
            <a:pPr eaLnBrk="1" hangingPunct="1"/>
            <a:r>
              <a:rPr lang="en-US" altLang="en-US" dirty="0" smtClean="0"/>
              <a:t>-- </a:t>
            </a:r>
            <a:r>
              <a:rPr lang="en-US" altLang="en-US" dirty="0" smtClean="0"/>
              <a:t>far infrared is the longest (farthest from visible)</a:t>
            </a:r>
          </a:p>
          <a:p>
            <a:pPr eaLnBrk="1" hangingPunct="1"/>
            <a:r>
              <a:rPr lang="en-US" altLang="en-US" dirty="0" smtClean="0"/>
              <a:t>-- the Earth and human beings both give off radiation in the infrared</a:t>
            </a:r>
          </a:p>
        </p:txBody>
      </p:sp>
      <p:pic>
        <p:nvPicPr>
          <p:cNvPr id="16388" name="Picture 2" descr="http://herschel.cf.ac.uk/files/spire_files/IR_0401.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515" b="1515"/>
          <a:stretch>
            <a:fillRect/>
          </a:stretch>
        </p:blipFill>
        <p:spPr>
          <a:noFill/>
        </p:spPr>
      </p:pic>
      <p:pic>
        <p:nvPicPr>
          <p:cNvPr id="16389" name="Picture 6" descr="An illustration of the Infrared region of the spectrum by wavelength from 1000 microns to 0.7 microns. The diameter of human hair is about 25 microns in size. This spectrum id sub-divided into 4 areas: Far I.R. from about 1000 microns to 15 microns; Thermal I.R. from about 15 microns to 8 microns; Mid I.R. from about 8 microns to 3 microns; and Near I.R. from about 3 microns to 0.7 micr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13" y="5040313"/>
            <a:ext cx="8629650"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284518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000375" y="4843463"/>
            <a:ext cx="5867400" cy="1219200"/>
          </a:xfrm>
        </p:spPr>
        <p:txBody>
          <a:bodyPr/>
          <a:lstStyle/>
          <a:p>
            <a:pPr algn="r" eaLnBrk="1" hangingPunct="1"/>
            <a:r>
              <a:rPr lang="en-US" altLang="en-US" smtClean="0"/>
              <a:t>Visible light</a:t>
            </a:r>
          </a:p>
        </p:txBody>
      </p:sp>
      <p:sp>
        <p:nvSpPr>
          <p:cNvPr id="17411" name="Text Placeholder 3"/>
          <p:cNvSpPr>
            <a:spLocks noGrp="1"/>
          </p:cNvSpPr>
          <p:nvPr>
            <p:ph type="body" sz="half" idx="2"/>
          </p:nvPr>
        </p:nvSpPr>
        <p:spPr>
          <a:xfrm>
            <a:off x="381000" y="728663"/>
            <a:ext cx="2438400" cy="5453062"/>
          </a:xfrm>
        </p:spPr>
        <p:txBody>
          <a:bodyPr/>
          <a:lstStyle/>
          <a:p>
            <a:pPr eaLnBrk="1" hangingPunct="1"/>
            <a:r>
              <a:rPr lang="en-US" altLang="en-US" dirty="0" smtClean="0"/>
              <a:t>Visible light refers to the wavelengths of the EM spectrum that are visible to human eyes (~700 to 400 nm)</a:t>
            </a:r>
          </a:p>
          <a:p>
            <a:pPr eaLnBrk="1" hangingPunct="1"/>
            <a:r>
              <a:rPr lang="en-US" altLang="en-US" dirty="0" smtClean="0"/>
              <a:t>-- red has the longest </a:t>
            </a:r>
            <a:r>
              <a:rPr lang="en-US" altLang="en-US" dirty="0" smtClean="0"/>
              <a:t>and violet has the shortest wavelength</a:t>
            </a:r>
          </a:p>
          <a:p>
            <a:pPr eaLnBrk="1" hangingPunct="1"/>
            <a:r>
              <a:rPr lang="en-US" altLang="en-US" dirty="0" smtClean="0"/>
              <a:t>-- </a:t>
            </a:r>
            <a:r>
              <a:rPr lang="en-US" altLang="en-US" dirty="0" smtClean="0"/>
              <a:t>energy from the sun is centered in this visible range; our eyes evolved to see the most sunlight!</a:t>
            </a:r>
          </a:p>
          <a:p>
            <a:pPr eaLnBrk="1" hangingPunct="1"/>
            <a:endParaRPr lang="en-US" altLang="en-US" dirty="0" smtClean="0"/>
          </a:p>
          <a:p>
            <a:pPr eaLnBrk="1" hangingPunct="1"/>
            <a:endParaRPr lang="en-US" altLang="en-US" dirty="0" smtClean="0"/>
          </a:p>
        </p:txBody>
      </p:sp>
      <p:pic>
        <p:nvPicPr>
          <p:cNvPr id="17412" name="Picture 4" descr="http://science.hq.nasa.gov/kids/imagers/ems/roygbiv_waves.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510" b="510"/>
          <a:stretch>
            <a:fillRect/>
          </a:stretch>
        </p:blipFill>
        <p:spPr>
          <a:noFill/>
        </p:spPr>
      </p:pic>
      <p:pic>
        <p:nvPicPr>
          <p:cNvPr id="17413" name="Picture 6" descr="The visible spectrum from red (at left) to violet (at r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0" y="2754313"/>
            <a:ext cx="3341688"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8" descr="an illustration of the visible light region of the spectrum by wavelength from 700 to 400 nanometers – red to violet. The thickness of a soap bubble membrane is about the size of blue wavelength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438" y="5068888"/>
            <a:ext cx="8804275"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8"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242582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987675" y="4883150"/>
            <a:ext cx="5867400" cy="1219200"/>
          </a:xfrm>
        </p:spPr>
        <p:txBody>
          <a:bodyPr/>
          <a:lstStyle/>
          <a:p>
            <a:pPr algn="ctr" eaLnBrk="1" hangingPunct="1"/>
            <a:r>
              <a:rPr lang="en-US" altLang="en-US" smtClean="0"/>
              <a:t>Ultraviolet</a:t>
            </a:r>
          </a:p>
        </p:txBody>
      </p:sp>
      <p:sp>
        <p:nvSpPr>
          <p:cNvPr id="18435" name="Text Placeholder 3"/>
          <p:cNvSpPr>
            <a:spLocks noGrp="1"/>
          </p:cNvSpPr>
          <p:nvPr>
            <p:ph type="body" sz="half" idx="2"/>
          </p:nvPr>
        </p:nvSpPr>
        <p:spPr/>
        <p:txBody>
          <a:bodyPr/>
          <a:lstStyle/>
          <a:p>
            <a:pPr eaLnBrk="1" hangingPunct="1"/>
            <a:r>
              <a:rPr lang="en-US" altLang="en-US" b="1" smtClean="0"/>
              <a:t>Ultraviolet</a:t>
            </a:r>
          </a:p>
          <a:p>
            <a:pPr eaLnBrk="1" hangingPunct="1"/>
            <a:r>
              <a:rPr lang="en-US" altLang="en-US" smtClean="0"/>
              <a:t>-- spectral region nearest to the visible but with higher frequency (shorter wavelength)</a:t>
            </a:r>
          </a:p>
          <a:p>
            <a:pPr eaLnBrk="1" hangingPunct="1"/>
            <a:r>
              <a:rPr lang="en-US" altLang="en-US" smtClean="0"/>
              <a:t>-- the sun also emits UV radiation; most is blocked by the ozone layer.  The rest causes sunburns.</a:t>
            </a:r>
          </a:p>
        </p:txBody>
      </p:sp>
      <p:pic>
        <p:nvPicPr>
          <p:cNvPr id="18436" name="Picture 2" descr="The Extreme Ultraviolet Sun."/>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3247" b="2116"/>
          <a:stretch>
            <a:fillRect/>
          </a:stretch>
        </p:blipFill>
        <p:spPr>
          <a:xfrm>
            <a:off x="10258425" y="161925"/>
            <a:ext cx="4545013" cy="4298950"/>
          </a:xfrm>
          <a:noFill/>
        </p:spPr>
      </p:pic>
      <p:pic>
        <p:nvPicPr>
          <p:cNvPr id="18437" name="Picture 4" descr="Ultraviolet range of the spectr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538" y="5029200"/>
            <a:ext cx="321468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an illustration of the ultraviolet region of the electromagnetic spectrum in wavelengths from 400 nanometers to 10 nanometers. Three main sub-sections in this region are UV-A between 400 and 315 nanometers; UV-B between 315 and 280 nanometers; and UV-C between 280 to 100 nanometers. The diameter of an amoeba is about the length of UV-C wavelength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413" y="5114925"/>
            <a:ext cx="8737600"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8" descr="An Ultraviolet image of the Sun showing detail of solar flares and sun spot activity that is not visible to our ey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2438" y="649288"/>
            <a:ext cx="5948362"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9"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747379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00375" y="4897438"/>
            <a:ext cx="5867400" cy="1219200"/>
          </a:xfrm>
        </p:spPr>
        <p:txBody>
          <a:bodyPr/>
          <a:lstStyle/>
          <a:p>
            <a:pPr algn="r" eaLnBrk="1" hangingPunct="1"/>
            <a:r>
              <a:rPr lang="en-US" altLang="en-US" smtClean="0"/>
              <a:t>X-rays</a:t>
            </a:r>
          </a:p>
        </p:txBody>
      </p:sp>
      <p:sp>
        <p:nvSpPr>
          <p:cNvPr id="20483" name="Text Placeholder 3"/>
          <p:cNvSpPr>
            <a:spLocks noGrp="1"/>
          </p:cNvSpPr>
          <p:nvPr>
            <p:ph type="body" sz="half" idx="2"/>
          </p:nvPr>
        </p:nvSpPr>
        <p:spPr/>
        <p:txBody>
          <a:bodyPr/>
          <a:lstStyle/>
          <a:p>
            <a:pPr eaLnBrk="1" hangingPunct="1"/>
            <a:r>
              <a:rPr lang="en-US" altLang="en-US" b="1" smtClean="0"/>
              <a:t>X-rays</a:t>
            </a:r>
          </a:p>
          <a:p>
            <a:pPr eaLnBrk="1" hangingPunct="1"/>
            <a:r>
              <a:rPr lang="en-US" altLang="en-US" smtClean="0"/>
              <a:t>-- higher frequency than ultraviolet</a:t>
            </a:r>
          </a:p>
          <a:p>
            <a:pPr eaLnBrk="1" hangingPunct="1"/>
            <a:r>
              <a:rPr lang="en-US" altLang="en-US" smtClean="0"/>
              <a:t>-- short wavelengths</a:t>
            </a:r>
          </a:p>
          <a:p>
            <a:pPr eaLnBrk="1" hangingPunct="1"/>
            <a:r>
              <a:rPr lang="en-US" altLang="en-US" smtClean="0"/>
              <a:t>-- used in medicine and astronomy</a:t>
            </a:r>
          </a:p>
        </p:txBody>
      </p:sp>
      <p:pic>
        <p:nvPicPr>
          <p:cNvPr id="20484" name="Picture 4" descr="an illustration of the x-ray region of the electromagnetic spectrum from 100 eV to 200 KeV. Soft x-rays have lower energy than hard x-rays. The wavelength of x-rays is about the size the diameter of an at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63" y="5102225"/>
            <a:ext cx="88296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descr="http://www.meddean.luc.edu/lumen/meded/medicine/pulmonar/cxr/atlas/images/71bl.jpg"/>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t="11320" b="24107"/>
          <a:stretch>
            <a:fillRect/>
          </a:stretch>
        </p:blipFill>
        <p:spPr>
          <a:noFill/>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94546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000375" y="4876800"/>
            <a:ext cx="5867400" cy="1371600"/>
          </a:xfrm>
        </p:spPr>
        <p:txBody>
          <a:bodyPr/>
          <a:lstStyle/>
          <a:p>
            <a:pPr algn="r" eaLnBrk="1" hangingPunct="1"/>
            <a:r>
              <a:rPr lang="en-US" altLang="en-US" smtClean="0"/>
              <a:t>Gamma rays</a:t>
            </a:r>
          </a:p>
        </p:txBody>
      </p:sp>
      <p:sp>
        <p:nvSpPr>
          <p:cNvPr id="21507" name="Text Placeholder 3"/>
          <p:cNvSpPr>
            <a:spLocks noGrp="1"/>
          </p:cNvSpPr>
          <p:nvPr>
            <p:ph type="body" sz="half" idx="2"/>
          </p:nvPr>
        </p:nvSpPr>
        <p:spPr/>
        <p:txBody>
          <a:bodyPr/>
          <a:lstStyle/>
          <a:p>
            <a:pPr eaLnBrk="1" hangingPunct="1"/>
            <a:r>
              <a:rPr lang="en-US" altLang="en-US" b="1" dirty="0" smtClean="0"/>
              <a:t>Gamma rays</a:t>
            </a:r>
          </a:p>
          <a:p>
            <a:pPr eaLnBrk="1" hangingPunct="1"/>
            <a:r>
              <a:rPr lang="en-US" altLang="en-US" dirty="0" smtClean="0"/>
              <a:t>-- highest frequency waves on the EM spectrum</a:t>
            </a:r>
          </a:p>
          <a:p>
            <a:pPr eaLnBrk="1" hangingPunct="1"/>
            <a:r>
              <a:rPr lang="en-US" altLang="en-US" dirty="0" smtClean="0"/>
              <a:t>-- used in astronomy </a:t>
            </a:r>
          </a:p>
          <a:p>
            <a:pPr eaLnBrk="1" hangingPunct="1"/>
            <a:r>
              <a:rPr lang="en-US" altLang="en-US" dirty="0" smtClean="0"/>
              <a:t>-- some gamma features are not visible in other wavelengths</a:t>
            </a:r>
          </a:p>
        </p:txBody>
      </p:sp>
      <p:pic>
        <p:nvPicPr>
          <p:cNvPr id="21508" name="Picture 2" descr="an illustration of the Gamma Ray region of the electromagnetic spectrum from 200 KeV to 200 MeV. These high energy waves have wavelengths about the size of the diameter of an atom's nucle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3" y="5108575"/>
            <a:ext cx="87836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An image of a gamma ray burst seen in gamma rays on left show s a bright burst of yellow, orange and red. The image on the right shows the same burst in visible and Ultraviolet as just a bright star in the center with some slight red and green coloring surrounding the star."/>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l="2676" r="2676"/>
          <a:stretch>
            <a:fillRect/>
          </a:stretch>
        </p:blipFill>
        <p:spPr>
          <a:noFill/>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11724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Blackbody radiation</a:t>
            </a:r>
          </a:p>
        </p:txBody>
      </p:sp>
      <p:sp>
        <p:nvSpPr>
          <p:cNvPr id="22531" name="Text Placeholder 3"/>
          <p:cNvSpPr>
            <a:spLocks noGrp="1"/>
          </p:cNvSpPr>
          <p:nvPr>
            <p:ph type="body" sz="half" idx="2"/>
          </p:nvPr>
        </p:nvSpPr>
        <p:spPr/>
        <p:txBody>
          <a:bodyPr/>
          <a:lstStyle/>
          <a:p>
            <a:pPr eaLnBrk="1" hangingPunct="1"/>
            <a:r>
              <a:rPr lang="en-US" altLang="en-US" dirty="0" smtClean="0"/>
              <a:t>A </a:t>
            </a:r>
            <a:r>
              <a:rPr lang="en-US" altLang="en-US" b="1" dirty="0" smtClean="0"/>
              <a:t>black body </a:t>
            </a:r>
            <a:r>
              <a:rPr lang="en-US" altLang="en-US" dirty="0" smtClean="0"/>
              <a:t>is an idealized object that absorbs all radiation hitting it, and emits all absorbed radiation</a:t>
            </a:r>
            <a:r>
              <a:rPr lang="en-US" altLang="en-US" dirty="0" smtClean="0"/>
              <a:t>.</a:t>
            </a:r>
            <a:endParaRPr lang="en-US" altLang="en-US" dirty="0" smtClean="0"/>
          </a:p>
          <a:p>
            <a:pPr eaLnBrk="1" hangingPunct="1"/>
            <a:r>
              <a:rPr lang="en-US" altLang="en-US" dirty="0" smtClean="0"/>
              <a:t>--The wavelength of maximum radiation intensity is determined by the temperature of the body</a:t>
            </a:r>
          </a:p>
          <a:p>
            <a:pPr eaLnBrk="1" hangingPunct="1"/>
            <a:r>
              <a:rPr lang="en-US" altLang="en-US" dirty="0" smtClean="0"/>
              <a:t>--The </a:t>
            </a:r>
            <a:r>
              <a:rPr lang="en-US" altLang="en-US" dirty="0" smtClean="0"/>
              <a:t>characteristic </a:t>
            </a:r>
            <a:r>
              <a:rPr lang="en-US" altLang="en-US" dirty="0" smtClean="0"/>
              <a:t>pattern of </a:t>
            </a:r>
            <a:r>
              <a:rPr lang="en-US" altLang="en-US" dirty="0" smtClean="0"/>
              <a:t>emitted </a:t>
            </a:r>
            <a:r>
              <a:rPr lang="en-US" altLang="en-US" dirty="0" smtClean="0"/>
              <a:t>radiation </a:t>
            </a:r>
            <a:r>
              <a:rPr lang="en-US" altLang="en-US" dirty="0" smtClean="0"/>
              <a:t>is </a:t>
            </a:r>
            <a:r>
              <a:rPr lang="en-US" altLang="en-US" dirty="0" smtClean="0"/>
              <a:t>called the </a:t>
            </a:r>
            <a:r>
              <a:rPr lang="en-US" altLang="en-US" b="1" dirty="0" smtClean="0"/>
              <a:t>blackbody spectrum</a:t>
            </a:r>
          </a:p>
        </p:txBody>
      </p:sp>
      <p:pic>
        <p:nvPicPr>
          <p:cNvPr id="22532" name="Picture 2"/>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6596" r="18979"/>
          <a:stretch>
            <a:fillRect/>
          </a:stretch>
        </p:blipFill>
        <p:spPr>
          <a:xfrm>
            <a:off x="10367963" y="990600"/>
            <a:ext cx="5030787" cy="4267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719138"/>
            <a:ext cx="5903913" cy="311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725779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Spectra of the sun and the Earth</a:t>
            </a:r>
          </a:p>
        </p:txBody>
      </p:sp>
      <p:sp>
        <p:nvSpPr>
          <p:cNvPr id="4" name="Text Placeholder 3"/>
          <p:cNvSpPr>
            <a:spLocks noGrp="1"/>
          </p:cNvSpPr>
          <p:nvPr>
            <p:ph type="body" sz="half" idx="2"/>
          </p:nvPr>
        </p:nvSpPr>
        <p:spPr/>
        <p:txBody>
          <a:bodyPr>
            <a:normAutofit/>
          </a:bodyPr>
          <a:lstStyle/>
          <a:p>
            <a:pPr eaLnBrk="1" fontAlgn="auto" hangingPunct="1">
              <a:defRPr/>
            </a:pPr>
            <a:r>
              <a:rPr lang="en-US" dirty="0" smtClean="0">
                <a:ea typeface="+mn-ea"/>
              </a:rPr>
              <a:t>Scientists consider both the sun and the Earth as </a:t>
            </a:r>
            <a:r>
              <a:rPr lang="en-US" b="1" dirty="0" smtClean="0">
                <a:ea typeface="+mn-ea"/>
              </a:rPr>
              <a:t>black bodies</a:t>
            </a:r>
          </a:p>
          <a:p>
            <a:pPr eaLnBrk="1" fontAlgn="auto" hangingPunct="1">
              <a:defRPr/>
            </a:pPr>
            <a:r>
              <a:rPr lang="en-US" dirty="0" smtClean="0">
                <a:ea typeface="+mn-ea"/>
              </a:rPr>
              <a:t>-- the sun’s spectrum is centered in visible wavelengths</a:t>
            </a:r>
          </a:p>
          <a:p>
            <a:pPr eaLnBrk="1" fontAlgn="auto" hangingPunct="1">
              <a:defRPr/>
            </a:pPr>
            <a:r>
              <a:rPr lang="en-US" dirty="0" smtClean="0">
                <a:ea typeface="+mn-ea"/>
              </a:rPr>
              <a:t>-- the spectrum of the Earth is centered in the infrared region</a:t>
            </a:r>
          </a:p>
          <a:p>
            <a:pPr eaLnBrk="1" fontAlgn="auto" hangingPunct="1">
              <a:defRPr/>
            </a:pPr>
            <a:r>
              <a:rPr lang="en-US" dirty="0" smtClean="0">
                <a:ea typeface="+mn-ea"/>
              </a:rPr>
              <a:t>-- we call the sun’s range </a:t>
            </a:r>
            <a:r>
              <a:rPr lang="en-US" b="1" dirty="0" smtClean="0">
                <a:ea typeface="+mn-ea"/>
              </a:rPr>
              <a:t>shortwave</a:t>
            </a:r>
            <a:r>
              <a:rPr lang="en-US" dirty="0" smtClean="0">
                <a:ea typeface="+mn-ea"/>
              </a:rPr>
              <a:t> and the Earth’s radiation </a:t>
            </a:r>
            <a:r>
              <a:rPr lang="en-US" b="1" dirty="0" err="1" smtClean="0">
                <a:ea typeface="+mn-ea"/>
              </a:rPr>
              <a:t>longwave</a:t>
            </a:r>
            <a:endParaRPr lang="en-US" dirty="0">
              <a:ea typeface="+mn-ea"/>
            </a:endParaRPr>
          </a:p>
        </p:txBody>
      </p:sp>
      <p:pic>
        <p:nvPicPr>
          <p:cNvPr id="23556" name="Picture 4" descr="http://apollo.lsc.vsc.edu/classes/met130/notes/chapter2/graphics/earth_sun_plan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604838"/>
            <a:ext cx="586740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36086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000375" y="5394325"/>
            <a:ext cx="5867400" cy="854075"/>
          </a:xfrm>
        </p:spPr>
        <p:txBody>
          <a:bodyPr/>
          <a:lstStyle/>
          <a:p>
            <a:pPr eaLnBrk="1" hangingPunct="1"/>
            <a:r>
              <a:rPr lang="en-US" altLang="en-US" smtClean="0"/>
              <a:t>Atmospheric spectrum</a:t>
            </a:r>
          </a:p>
        </p:txBody>
      </p:sp>
      <p:sp>
        <p:nvSpPr>
          <p:cNvPr id="19459" name="Text Placeholder 3"/>
          <p:cNvSpPr>
            <a:spLocks noGrp="1"/>
          </p:cNvSpPr>
          <p:nvPr>
            <p:ph type="body" sz="half" idx="2"/>
          </p:nvPr>
        </p:nvSpPr>
        <p:spPr/>
        <p:txBody>
          <a:bodyPr/>
          <a:lstStyle/>
          <a:p>
            <a:pPr eaLnBrk="1" hangingPunct="1"/>
            <a:r>
              <a:rPr lang="en-US" altLang="en-US" dirty="0" smtClean="0"/>
              <a:t>Molecules within the atmosphere absorb at characteristic wavelengths</a:t>
            </a:r>
          </a:p>
          <a:p>
            <a:pPr eaLnBrk="1" hangingPunct="1"/>
            <a:r>
              <a:rPr lang="en-US" altLang="en-US" dirty="0" smtClean="0"/>
              <a:t>-- this depends on the molecule (e.g. CO</a:t>
            </a:r>
            <a:r>
              <a:rPr lang="en-US" altLang="en-US" baseline="-25000" dirty="0" smtClean="0"/>
              <a:t>2</a:t>
            </a:r>
            <a:r>
              <a:rPr lang="en-US" altLang="en-US" dirty="0" smtClean="0"/>
              <a:t>, CH</a:t>
            </a:r>
            <a:r>
              <a:rPr lang="en-US" altLang="en-US" baseline="-25000" dirty="0" smtClean="0"/>
              <a:t>4</a:t>
            </a:r>
            <a:r>
              <a:rPr lang="en-US" altLang="en-US" dirty="0" smtClean="0"/>
              <a:t>, H</a:t>
            </a:r>
            <a:r>
              <a:rPr lang="en-US" altLang="en-US" baseline="-25000" dirty="0" smtClean="0"/>
              <a:t>2</a:t>
            </a:r>
            <a:r>
              <a:rPr lang="en-US" altLang="en-US" dirty="0" smtClean="0"/>
              <a:t>O, O</a:t>
            </a:r>
            <a:r>
              <a:rPr lang="en-US" altLang="en-US" baseline="-25000" dirty="0" smtClean="0"/>
              <a:t>3</a:t>
            </a:r>
            <a:r>
              <a:rPr lang="en-US" altLang="en-US" dirty="0" smtClean="0"/>
              <a:t>)</a:t>
            </a:r>
          </a:p>
          <a:p>
            <a:pPr eaLnBrk="1" hangingPunct="1"/>
            <a:r>
              <a:rPr lang="en-US" altLang="en-US" dirty="0" smtClean="0"/>
              <a:t>-- seen from space, the Earth’s spectrum has many dips in intensity due to atmospheric absorption</a:t>
            </a:r>
          </a:p>
        </p:txBody>
      </p:sp>
      <p:pic>
        <p:nvPicPr>
          <p:cNvPr id="1946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763" y="609600"/>
            <a:ext cx="59944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descr="http://lasp.colorado.edu/~bagenal/3720/CLASS5/EarthVisAbsorp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11201" y="-1069976"/>
            <a:ext cx="8048625" cy="814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807709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pPr eaLnBrk="1" hangingPunct="1">
              <a:lnSpc>
                <a:spcPct val="80000"/>
              </a:lnSpc>
              <a:defRPr/>
            </a:pPr>
            <a:r>
              <a:rPr lang="en-US" sz="2400" cap="none" dirty="0" smtClean="0"/>
              <a:t>The electromagnetic spectrum is made up of many different types of radiation, organized by wavelength or frequency.</a:t>
            </a:r>
            <a:endParaRPr lang="en-US" sz="2400" cap="none" dirty="0"/>
          </a:p>
          <a:p>
            <a:pPr eaLnBrk="1" hangingPunct="1">
              <a:lnSpc>
                <a:spcPct val="80000"/>
              </a:lnSpc>
              <a:defRPr/>
            </a:pPr>
            <a:endParaRPr lang="en-US" sz="2400" cap="none" dirty="0" smtClean="0"/>
          </a:p>
          <a:p>
            <a:pPr eaLnBrk="1" hangingPunct="1">
              <a:lnSpc>
                <a:spcPct val="80000"/>
              </a:lnSpc>
              <a:defRPr/>
            </a:pPr>
            <a:r>
              <a:rPr lang="en-US" sz="2400" cap="none" dirty="0" smtClean="0"/>
              <a:t>The most important ranges for Earth Science are infrared and visible.</a:t>
            </a:r>
          </a:p>
          <a:p>
            <a:pPr eaLnBrk="1" hangingPunct="1">
              <a:lnSpc>
                <a:spcPct val="80000"/>
              </a:lnSpc>
              <a:defRPr/>
            </a:pPr>
            <a:endParaRPr lang="en-US" sz="2400" cap="none" dirty="0"/>
          </a:p>
          <a:p>
            <a:pPr eaLnBrk="1" hangingPunct="1">
              <a:lnSpc>
                <a:spcPct val="80000"/>
              </a:lnSpc>
              <a:defRPr/>
            </a:pPr>
            <a:r>
              <a:rPr lang="en-US" sz="2400" cap="none" dirty="0" smtClean="0"/>
              <a:t>All bodies emit radiation at wavelengths that are dependent on their temperature.  This is often called blackbody radiation.</a:t>
            </a:r>
          </a:p>
        </p:txBody>
      </p:sp>
      <p:sp>
        <p:nvSpPr>
          <p:cNvPr id="24579" name="Title 2"/>
          <p:cNvSpPr>
            <a:spLocks noGrp="1"/>
          </p:cNvSpPr>
          <p:nvPr>
            <p:ph type="ctrTitle"/>
          </p:nvPr>
        </p:nvSpPr>
        <p:spPr/>
        <p:txBody>
          <a:bodyPr/>
          <a:lstStyle/>
          <a:p>
            <a:pPr eaLnBrk="1" hangingPunct="1"/>
            <a:r>
              <a:rPr lang="en-US" altLang="en-US" smtClean="0"/>
              <a:t>Conclusions</a:t>
            </a:r>
            <a:br>
              <a:rPr lang="en-US" altLang="en-US" smtClean="0"/>
            </a:br>
            <a:endParaRPr lang="en-US" altLang="en-US" smtClean="0"/>
          </a:p>
        </p:txBody>
      </p:sp>
      <p:sp>
        <p:nvSpPr>
          <p:cNvPr id="4"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618900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15420</TotalTime>
  <Words>4656</Words>
  <Application>Microsoft Office PowerPoint</Application>
  <PresentationFormat>On-screen Show (4:3)</PresentationFormat>
  <Paragraphs>271</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SCC</vt:lpstr>
      <vt:lpstr>The Electromagnetic Spectrum</vt:lpstr>
      <vt:lpstr>The Electromagnetic Spectrum</vt:lpstr>
      <vt:lpstr>Radio waves</vt:lpstr>
      <vt:lpstr>Microwaves</vt:lpstr>
      <vt:lpstr>Infrared radiation</vt:lpstr>
      <vt:lpstr>Visible light</vt:lpstr>
      <vt:lpstr>Ultraviolet</vt:lpstr>
      <vt:lpstr>X-rays</vt:lpstr>
      <vt:lpstr>Gamma rays</vt:lpstr>
      <vt:lpstr>Blackbody radiation</vt:lpstr>
      <vt:lpstr>Spectra of the sun and the Earth</vt:lpstr>
      <vt:lpstr>Atmospheric spectrum</vt:lpstr>
      <vt:lpstr>Conclusions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Kristina Pistone</cp:lastModifiedBy>
  <cp:revision>143</cp:revision>
  <cp:lastPrinted>2011-07-11T02:33:14Z</cp:lastPrinted>
  <dcterms:created xsi:type="dcterms:W3CDTF">2011-06-23T20:06:11Z</dcterms:created>
  <dcterms:modified xsi:type="dcterms:W3CDTF">2014-06-15T00:52:38Z</dcterms:modified>
</cp:coreProperties>
</file>