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6"/>
  </p:notesMasterIdLst>
  <p:sldIdLst>
    <p:sldId id="259"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0" autoAdjust="0"/>
    <p:restoredTop sz="82689" autoAdjust="0"/>
  </p:normalViewPr>
  <p:slideViewPr>
    <p:cSldViewPr snapToGrid="0" snapToObjects="1">
      <p:cViewPr>
        <p:scale>
          <a:sx n="70" d="100"/>
          <a:sy n="70" d="100"/>
        </p:scale>
        <p:origin x="-1116" y="3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6/14/2014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ohowww.nascom.nasa.gov/hotshots/X17/"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n.wikipedia.org/wiki/Snell's_law"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www.physicsclassroom.com/Class/light/u12l2c.cfm" TargetMode="External"/><Relationship Id="rId4" Type="http://schemas.openxmlformats.org/officeDocument/2006/relationships/hyperlink" Target="http://okfirst.mesonet.org/train/meteorology/Radiation.html"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en.wikipedia.org/wiki/Atmosphere_of_Earth"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www.ux1.eiu.edu/~cfjps/1400/atmos_origin.html" TargetMode="External"/><Relationship Id="rId4" Type="http://schemas.openxmlformats.org/officeDocument/2006/relationships/hyperlink" Target="http://www.ux1.eiu.edu/~cfjps/1400/FIG01_010.JPG"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2012books.lardbucket.org/books/principles-of-general-chemistry-v1.0/index.html"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en.wikipedia.org/wiki/Molecular_vibration" TargetMode="External"/><Relationship Id="rId5" Type="http://schemas.openxmlformats.org/officeDocument/2006/relationships/hyperlink" Target="http://www.nyu.edu/pages/mathmol/textbook/motion.html" TargetMode="External"/><Relationship Id="rId4" Type="http://schemas.openxmlformats.org/officeDocument/2006/relationships/hyperlink" Target="http://2012books.lardbucket.org/books/general-chemistry-principles-patterns-and-applications-v1.0/section_22_04.html"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lasp.colorado.edu/~bagenal/3720/CLASS5/5Spectroscopy.html"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www.meteor.iastate.edu/gccourse/forcing/images.html"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n.wikipedia.org/wiki/Climate"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www.nps.gov/goga/naturescience/climate-change-causes.htm"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en.wikipedia.org/wiki/John_Tyndall"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earthobservatory.nasa.gov/Features/Arrhenius/" TargetMode="External"/><Relationship Id="rId5" Type="http://schemas.openxmlformats.org/officeDocument/2006/relationships/hyperlink" Target="http://en.wikipedia.org/wiki/Svante_Arrhenius" TargetMode="External"/><Relationship Id="rId4" Type="http://schemas.openxmlformats.org/officeDocument/2006/relationships/hyperlink" Target="http://earthobservatory.nasa.gov/Features/Tyndall/"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en.wikipedia.org/wiki/Latent_heat" TargetMode="External"/><Relationship Id="rId3" Type="http://schemas.openxmlformats.org/officeDocument/2006/relationships/hyperlink" Target="http://science-edu.larc.nasa.gov/EDDOCS/radiation_facts.html" TargetMode="External"/><Relationship Id="rId7" Type="http://schemas.openxmlformats.org/officeDocument/2006/relationships/hyperlink" Target="http://en.wikipedia.org/wiki/Sensible_heat"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earthobservatory.nasa.gov/Features/Clouds/" TargetMode="External"/><Relationship Id="rId5" Type="http://schemas.openxmlformats.org/officeDocument/2006/relationships/hyperlink" Target="http://en.wikipedia.org/wiki/Cloud_forcing" TargetMode="External"/><Relationship Id="rId4" Type="http://schemas.openxmlformats.org/officeDocument/2006/relationships/hyperlink" Target="http://en.wikipedia.org/wiki/Radiative_equilibrium"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dirty="0" smtClean="0"/>
              <a:t>Authors: Kristina Pistone, Scripps Institution of Oceanography; Dave Van </a:t>
            </a:r>
            <a:r>
              <a:rPr lang="en-US" dirty="0" err="1" smtClean="0"/>
              <a:t>Dusen</a:t>
            </a:r>
            <a:r>
              <a:rPr lang="en-US" dirty="0" smtClean="0"/>
              <a:t>, San Diego School of Creative and Performing Arts</a:t>
            </a:r>
          </a:p>
          <a:p>
            <a:pPr eaLnBrk="1" hangingPunct="1">
              <a:spcBef>
                <a:spcPct val="0"/>
              </a:spcBef>
              <a:defRPr/>
            </a:pPr>
            <a:endParaRPr lang="en-US" dirty="0" smtClean="0"/>
          </a:p>
          <a:p>
            <a:pPr eaLnBrk="1" hangingPunct="1">
              <a:spcBef>
                <a:spcPct val="0"/>
              </a:spcBef>
              <a:defRPr/>
            </a:pPr>
            <a:r>
              <a:rPr lang="en-US" dirty="0" smtClean="0"/>
              <a:t>WHY:</a:t>
            </a:r>
          </a:p>
          <a:p>
            <a:pPr>
              <a:defRPr/>
            </a:pPr>
            <a:r>
              <a:rPr lang="en-US" dirty="0" smtClean="0"/>
              <a:t>What causes a sunburn?  What is the greenhouse effect?  Why is it a bad idea to walk barefoot on asphalt in the summer?  All these questions have to do with how energy interacts with matter in the Earth system.  </a:t>
            </a:r>
          </a:p>
          <a:p>
            <a:pPr>
              <a:defRPr/>
            </a:pPr>
            <a:endParaRPr lang="en-US" dirty="0" smtClean="0"/>
          </a:p>
          <a:p>
            <a:pPr>
              <a:defRPr/>
            </a:pPr>
            <a:r>
              <a:rPr lang="en-US" dirty="0" smtClean="0"/>
              <a:t>SUMMARY:  </a:t>
            </a:r>
          </a:p>
          <a:p>
            <a:pPr>
              <a:defRPr/>
            </a:pPr>
            <a:r>
              <a:rPr lang="en-US" dirty="0" smtClean="0"/>
              <a:t>The goals of this lesson are to:</a:t>
            </a:r>
          </a:p>
          <a:p>
            <a:pPr marL="171450" indent="-171450">
              <a:buFont typeface="Arial" pitchFamily="34" charset="0"/>
              <a:buChar char="•"/>
              <a:defRPr/>
            </a:pPr>
            <a:r>
              <a:rPr lang="en-US" dirty="0" smtClean="0"/>
              <a:t>Understand </a:t>
            </a:r>
            <a:r>
              <a:rPr lang="en-US" b="1" dirty="0" smtClean="0"/>
              <a:t>how materials interact with electromagnetic energy </a:t>
            </a:r>
            <a:r>
              <a:rPr lang="en-US" dirty="0" smtClean="0"/>
              <a:t>(light) and convert it into thermal energy </a:t>
            </a:r>
          </a:p>
          <a:p>
            <a:pPr marL="171450" indent="-171450">
              <a:buFont typeface="Arial" pitchFamily="34" charset="0"/>
              <a:buChar char="•"/>
              <a:defRPr/>
            </a:pPr>
            <a:r>
              <a:rPr lang="en-US" dirty="0" smtClean="0"/>
              <a:t>Understand the concept of </a:t>
            </a:r>
            <a:r>
              <a:rPr lang="en-US" b="1" dirty="0" smtClean="0"/>
              <a:t>absorption: molecules will absorb certain wavelengths</a:t>
            </a:r>
            <a:r>
              <a:rPr lang="en-US" dirty="0" smtClean="0"/>
              <a:t> of the spectrum while being transparent to others  (The other ways in which energy interacts with matter will be discussed in Lesson 3)</a:t>
            </a:r>
          </a:p>
          <a:p>
            <a:pPr marL="171450" indent="-171450">
              <a:buFont typeface="Arial" pitchFamily="34" charset="0"/>
              <a:buChar char="•"/>
              <a:defRPr/>
            </a:pPr>
            <a:r>
              <a:rPr lang="en-US" dirty="0" smtClean="0"/>
              <a:t>Understand how this principle applies to the </a:t>
            </a:r>
            <a:r>
              <a:rPr lang="en-US" b="1" dirty="0" smtClean="0"/>
              <a:t>greenhouse effect </a:t>
            </a:r>
            <a:r>
              <a:rPr lang="en-US" dirty="0" smtClean="0"/>
              <a:t>and anthropogenic (human-caused) </a:t>
            </a:r>
            <a:r>
              <a:rPr lang="en-US" b="1" dirty="0" smtClean="0"/>
              <a:t>climate change</a:t>
            </a:r>
            <a:r>
              <a:rPr lang="en-US" dirty="0" smtClean="0"/>
              <a:t>.</a:t>
            </a:r>
          </a:p>
          <a:p>
            <a:pPr eaLnBrk="1" hangingPunct="1">
              <a:spcBef>
                <a:spcPct val="0"/>
              </a:spcBef>
              <a:defRPr/>
            </a:pPr>
            <a:endParaRPr lang="en-US" dirty="0" smtClean="0"/>
          </a:p>
          <a:p>
            <a:pPr eaLnBrk="1" hangingPunct="1">
              <a:spcBef>
                <a:spcPct val="0"/>
              </a:spcBef>
              <a:defRPr/>
            </a:pPr>
            <a:r>
              <a:rPr lang="en-US" dirty="0" smtClean="0"/>
              <a:t>PICTURE/GRAPHICS CREDITS: </a:t>
            </a:r>
          </a:p>
          <a:p>
            <a:pPr eaLnBrk="1" hangingPunct="1">
              <a:spcBef>
                <a:spcPct val="0"/>
              </a:spcBef>
              <a:defRPr/>
            </a:pPr>
            <a:r>
              <a:rPr lang="en-US" dirty="0" smtClean="0">
                <a:hlinkClick r:id="rId3"/>
              </a:rPr>
              <a:t>http://sohowww.nascom.nasa.gov/hotshots/X17/</a:t>
            </a:r>
            <a:endParaRPr lang="en-US" dirty="0" smtClean="0"/>
          </a:p>
          <a:p>
            <a:pPr eaLnBrk="1" hangingPunct="1">
              <a:spcBef>
                <a:spcPct val="0"/>
              </a:spcBef>
              <a:defRPr/>
            </a:pPr>
            <a:endParaRPr lang="en-US" dirty="0" smtClean="0"/>
          </a:p>
          <a:p>
            <a:pPr eaLnBrk="1" hangingPunct="1">
              <a:spcBef>
                <a:spcPct val="0"/>
              </a:spcBef>
              <a:defRPr/>
            </a:pPr>
            <a:r>
              <a:rPr lang="en-US" dirty="0" smtClean="0"/>
              <a:t>WEBSITES USED IN THIS PRESENTATION/ADDITIONAL READING: </a:t>
            </a:r>
          </a:p>
          <a:p>
            <a:pPr eaLnBrk="1" hangingPunct="1">
              <a:spcBef>
                <a:spcPct val="0"/>
              </a:spcBef>
              <a:defRPr/>
            </a:pPr>
            <a:r>
              <a:rPr lang="en-US" dirty="0" smtClean="0"/>
              <a:t>http://hyperphysics.phy-astr.gsu.edu/hbase/mod3.html</a:t>
            </a:r>
          </a:p>
          <a:p>
            <a:pPr eaLnBrk="1" hangingPunct="1">
              <a:spcBef>
                <a:spcPct val="0"/>
              </a:spcBef>
              <a:defRPr/>
            </a:pPr>
            <a:r>
              <a:rPr lang="en-US" dirty="0" smtClean="0"/>
              <a:t>http://hyperphysics.phy-astr.gsu.edu/hbase/mod4.html</a:t>
            </a:r>
          </a:p>
          <a:p>
            <a:pPr eaLnBrk="1" hangingPunct="1">
              <a:spcBef>
                <a:spcPct val="0"/>
              </a:spcBef>
              <a:defRPr/>
            </a:pPr>
            <a:r>
              <a:rPr lang="en-US" dirty="0" smtClean="0"/>
              <a:t>http://lasp.colorado.edu/~bagenal/3720/CLASS5/5Spectroscopy.html</a:t>
            </a:r>
          </a:p>
          <a:p>
            <a:pPr eaLnBrk="1" hangingPunct="1">
              <a:spcBef>
                <a:spcPct val="0"/>
              </a:spcBef>
              <a:defRPr/>
            </a:pPr>
            <a:r>
              <a:rPr lang="en-US" dirty="0" smtClean="0"/>
              <a:t>For some nice visualizations of </a:t>
            </a:r>
            <a:r>
              <a:rPr lang="en-US" dirty="0" err="1" smtClean="0"/>
              <a:t>of</a:t>
            </a:r>
            <a:r>
              <a:rPr lang="en-US" dirty="0" smtClean="0"/>
              <a:t> molecular absorption/vibrational energy: http://www2.chemistry.msu.edu/faculty/reusch/VirtTxtJml/Spectrpy/InfraRed/infrared.htm</a:t>
            </a:r>
          </a:p>
          <a:p>
            <a:pPr eaLnBrk="1" hangingPunct="1">
              <a:spcBef>
                <a:spcPct val="0"/>
              </a:spcBef>
              <a:defRPr/>
            </a:pPr>
            <a:endParaRPr lang="en-US" dirty="0" smtClean="0"/>
          </a:p>
          <a:p>
            <a:pPr eaLnBrk="1" hangingPunct="1">
              <a:spcBef>
                <a:spcPct val="0"/>
              </a:spcBef>
              <a:defRPr/>
            </a:pPr>
            <a:r>
              <a:rPr lang="en-US" dirty="0" smtClean="0"/>
              <a:t>CONTEXT FOR USE: </a:t>
            </a:r>
          </a:p>
          <a:p>
            <a:pPr eaLnBrk="1" hangingPunct="1">
              <a:spcBef>
                <a:spcPct val="0"/>
              </a:spcBef>
              <a:defRPr/>
            </a:pPr>
            <a:r>
              <a:rPr lang="en-US" dirty="0" smtClean="0"/>
              <a:t>This is the second of a three-lesson series given to an AP Physics B class, but can be adapted to other physics or earth science classrooms.  The Earth science here is presented in a physics context.</a:t>
            </a:r>
          </a:p>
          <a:p>
            <a:pPr eaLnBrk="1" hangingPunct="1">
              <a:spcBef>
                <a:spcPct val="0"/>
              </a:spcBef>
              <a:defRPr/>
            </a:pPr>
            <a:endParaRPr lang="en-US" dirty="0" smtClean="0"/>
          </a:p>
          <a:p>
            <a:pPr eaLnBrk="1" hangingPunct="1">
              <a:spcBef>
                <a:spcPct val="0"/>
              </a:spcBef>
              <a:defRPr/>
            </a:pPr>
            <a:r>
              <a:rPr lang="en-US" dirty="0" smtClean="0"/>
              <a:t>POTENTIAL MISCONCEPTIONS:</a:t>
            </a:r>
          </a:p>
          <a:p>
            <a:pPr marL="171450" indent="-171450" eaLnBrk="1" hangingPunct="1">
              <a:spcBef>
                <a:spcPct val="0"/>
              </a:spcBef>
              <a:buFont typeface="Arial" pitchFamily="34" charset="0"/>
              <a:buChar char="•"/>
              <a:defRPr/>
            </a:pPr>
            <a:r>
              <a:rPr lang="en-US" dirty="0" smtClean="0"/>
              <a:t>CO2 molecules in the atmosphere primarily absorb visible energy from the sun</a:t>
            </a:r>
          </a:p>
          <a:p>
            <a:pPr marL="171450" indent="-171450" eaLnBrk="1" hangingPunct="1">
              <a:spcBef>
                <a:spcPct val="0"/>
              </a:spcBef>
              <a:buFont typeface="Arial" pitchFamily="34" charset="0"/>
              <a:buChar char="•"/>
              <a:defRPr/>
            </a:pPr>
            <a:r>
              <a:rPr lang="en-US" dirty="0" smtClean="0"/>
              <a:t>The ozone hole allows more heating of the atmosphere, causing global warming</a:t>
            </a:r>
          </a:p>
          <a:p>
            <a:pPr marL="171450" indent="-171450" eaLnBrk="1" hangingPunct="1">
              <a:spcBef>
                <a:spcPct val="0"/>
              </a:spcBef>
              <a:buFont typeface="Arial" pitchFamily="34" charset="0"/>
              <a:buChar char="•"/>
              <a:defRPr/>
            </a:pPr>
            <a:r>
              <a:rPr lang="en-US" dirty="0" smtClean="0"/>
              <a:t>Heat is a molecule</a:t>
            </a:r>
          </a:p>
          <a:p>
            <a:pPr marL="171450" indent="-171450" eaLnBrk="1" hangingPunct="1">
              <a:spcBef>
                <a:spcPct val="0"/>
              </a:spcBef>
              <a:buFont typeface="Arial" pitchFamily="34" charset="0"/>
              <a:buChar char="•"/>
              <a:defRPr/>
            </a:pPr>
            <a:r>
              <a:rPr lang="en-US" dirty="0" smtClean="0"/>
              <a:t>Energy is a molecule</a:t>
            </a:r>
          </a:p>
          <a:p>
            <a:pPr marL="171450" indent="-171450" eaLnBrk="1" hangingPunct="1">
              <a:spcBef>
                <a:spcPct val="0"/>
              </a:spcBef>
              <a:buFont typeface="Arial" pitchFamily="34" charset="0"/>
              <a:buChar char="•"/>
              <a:defRPr/>
            </a:pPr>
            <a:r>
              <a:rPr lang="en-US" dirty="0" smtClean="0"/>
              <a:t>The Earth’s atmosphere is made up primarily of oxygen and carbon dioxide.</a:t>
            </a:r>
          </a:p>
          <a:p>
            <a:pPr marL="171450" indent="-171450" eaLnBrk="1" hangingPunct="1">
              <a:spcBef>
                <a:spcPct val="0"/>
              </a:spcBef>
              <a:buFont typeface="Arial" pitchFamily="34" charset="0"/>
              <a:buChar char="•"/>
              <a:defRPr/>
            </a:pPr>
            <a:endParaRPr lang="en-US" dirty="0"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FBDE653B-373A-4234-BF7A-3A8C6E296499}" type="slidenum">
              <a:rPr lang="en-US" altLang="en-US" smtClean="0">
                <a:latin typeface="Calibri" pitchFamily="34" charset="0"/>
              </a:rPr>
              <a:pPr eaLnBrk="1" hangingPunct="1"/>
              <a:t>1</a:t>
            </a:fld>
            <a:endParaRPr lang="en-US" alt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dirty="0" smtClean="0"/>
              <a:t>This slide re-introduces the solar and Earth emission spectra, i.e. the radiation given off by each body,</a:t>
            </a:r>
            <a:r>
              <a:rPr lang="en-US" baseline="0" dirty="0" smtClean="0"/>
              <a:t> as was first introduced in Lesson 1.</a:t>
            </a:r>
            <a:r>
              <a:rPr lang="en-US" dirty="0" smtClean="0"/>
              <a:t>  The sun and Earth can both be approximated as black bodies; the figure shows the idealized black body spectra of the sun and the Earth.</a:t>
            </a:r>
          </a:p>
          <a:p>
            <a:pPr eaLnBrk="1" hangingPunct="1">
              <a:spcBef>
                <a:spcPct val="0"/>
              </a:spcBef>
              <a:defRPr/>
            </a:pPr>
            <a:endParaRPr lang="en-US" dirty="0" smtClean="0"/>
          </a:p>
          <a:p>
            <a:pPr marL="171450" indent="-171450" eaLnBrk="1" fontAlgn="auto" hangingPunct="1">
              <a:buFont typeface="Arial" pitchFamily="34" charset="0"/>
              <a:buChar char="•"/>
              <a:defRPr/>
            </a:pPr>
            <a:r>
              <a:rPr lang="en-US" dirty="0" smtClean="0"/>
              <a:t>The x-axis shows wavelength; </a:t>
            </a:r>
            <a:r>
              <a:rPr lang="en-US" baseline="0" dirty="0" smtClean="0"/>
              <a:t>energy decreases with increasing wavelength.  The y-axis shows the intensity of radiation in terms of energy per second (Joules/second = Watts) per square meter, per wavelength.</a:t>
            </a:r>
          </a:p>
          <a:p>
            <a:pPr marL="171450" indent="-171450" eaLnBrk="1" fontAlgn="auto" hangingPunct="1">
              <a:buFont typeface="Arial" pitchFamily="34" charset="0"/>
              <a:buChar char="•"/>
              <a:defRPr/>
            </a:pPr>
            <a:r>
              <a:rPr lang="en-US" dirty="0" smtClean="0"/>
              <a:t>the sun’s spectrum is centered in visible wavelengths (the rainbow in the figure), i.e. most of the radiation from the sun is in the visible range, although the sun also gives off energy in the near-infrared and in the UV (UV is mostly blocked by the Earth’s ozone layer; otherwise we would all get sunburns).  The solar spectrum is also known as </a:t>
            </a:r>
            <a:r>
              <a:rPr lang="en-US" b="1" dirty="0" smtClean="0"/>
              <a:t>shortwave radiation</a:t>
            </a:r>
            <a:r>
              <a:rPr lang="en-US" b="0" dirty="0" smtClean="0"/>
              <a:t> (as indicated</a:t>
            </a:r>
            <a:r>
              <a:rPr lang="en-US" b="0" baseline="0" dirty="0" smtClean="0"/>
              <a:t> on the x-axis)</a:t>
            </a:r>
            <a:r>
              <a:rPr lang="en-US" dirty="0" smtClean="0"/>
              <a:t>.</a:t>
            </a:r>
          </a:p>
          <a:p>
            <a:pPr marL="171450" indent="-171450" eaLnBrk="1" fontAlgn="auto" hangingPunct="1">
              <a:buFont typeface="Arial" pitchFamily="34" charset="0"/>
              <a:buChar char="•"/>
              <a:defRPr/>
            </a:pPr>
            <a:r>
              <a:rPr lang="en-US" dirty="0" smtClean="0"/>
              <a:t>the spectrum of the Earth is centered in the infrared region (no rainbow), so most of the energy radiated from the surface of the Earth is in this wavelength range.  Because infrared radiation has a longer wavelength than visible radiation, we also call this </a:t>
            </a:r>
            <a:r>
              <a:rPr lang="en-US" b="1" dirty="0" err="1" smtClean="0"/>
              <a:t>longwave</a:t>
            </a:r>
            <a:r>
              <a:rPr lang="en-US" b="1" dirty="0" smtClean="0"/>
              <a:t> radiation </a:t>
            </a:r>
            <a:r>
              <a:rPr lang="en-US" b="0" dirty="0" smtClean="0"/>
              <a:t>(as indicated</a:t>
            </a:r>
            <a:r>
              <a:rPr lang="en-US" b="0" baseline="0" dirty="0" smtClean="0"/>
              <a:t> on the x-axis)</a:t>
            </a:r>
            <a:r>
              <a:rPr lang="en-US" dirty="0" smtClean="0"/>
              <a:t>.  </a:t>
            </a:r>
          </a:p>
          <a:p>
            <a:pPr marL="171450" indent="-171450" eaLnBrk="1" fontAlgn="auto" hangingPunct="1">
              <a:buFont typeface="Arial" pitchFamily="34" charset="0"/>
              <a:buChar char="•"/>
              <a:defRPr/>
            </a:pPr>
            <a:r>
              <a:rPr lang="en-US" dirty="0" smtClean="0"/>
              <a:t>Note that the amount of energy emitted from the sun is many orders of magnitude larger than the energy emitted by the Earth!  However, since</a:t>
            </a:r>
            <a:r>
              <a:rPr lang="en-US" baseline="0" dirty="0" smtClean="0"/>
              <a:t> this radiation is emitted in all directions out from the sun, only a very small portion of it reaches the surface area of the Earth.</a:t>
            </a:r>
            <a:endParaRPr lang="en-US" dirty="0" smtClean="0"/>
          </a:p>
          <a:p>
            <a:pPr eaLnBrk="1" hangingPunct="1">
              <a:spcBef>
                <a:spcPct val="0"/>
              </a:spcBef>
              <a:defRPr/>
            </a:pPr>
            <a:endParaRPr lang="en-US" dirty="0" smtClean="0"/>
          </a:p>
          <a:p>
            <a:pPr eaLnBrk="1" hangingPunct="1">
              <a:defRPr/>
            </a:pPr>
            <a:r>
              <a:rPr lang="en-US" dirty="0" smtClean="0"/>
              <a:t>Figure from:</a:t>
            </a:r>
          </a:p>
          <a:p>
            <a:pPr eaLnBrk="1" hangingPunct="1">
              <a:defRPr/>
            </a:pPr>
            <a:r>
              <a:rPr lang="en-US" dirty="0" smtClean="0"/>
              <a:t>http://apollo.lsc.vsc.edu/classes/met130/notes/chapter2/plank_e_sun.html</a:t>
            </a:r>
          </a:p>
          <a:p>
            <a:pPr eaLnBrk="1" hangingPunct="1">
              <a:spcBef>
                <a:spcPct val="0"/>
              </a:spcBef>
              <a:defRPr/>
            </a:pPr>
            <a:endParaRPr lang="en-US" dirty="0"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72CF83EF-56BF-4FB9-9753-1F733E257AAA}" type="slidenum">
              <a:rPr lang="en-US" altLang="en-US" smtClean="0">
                <a:latin typeface="Calibri" pitchFamily="34" charset="0"/>
              </a:rPr>
              <a:pPr eaLnBrk="1" hangingPunct="1"/>
              <a:t>2</a:t>
            </a:fld>
            <a:endParaRPr lang="en-US" alt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t>While energy is emitted by both the sun and the Earth,</a:t>
            </a:r>
            <a:r>
              <a:rPr lang="en-US" baseline="0" dirty="0" smtClean="0"/>
              <a:t> there are a number of ways this energy can then interact with matter.  </a:t>
            </a:r>
            <a:r>
              <a:rPr lang="en-US" dirty="0" smtClean="0"/>
              <a:t>This slide introduces an overview of the different ways that such energy (radiation, light) can interact with matter, in the context of the Earth system.  The terms introduced here will be elaborated upon in the rest of this lesson and in the next one.</a:t>
            </a:r>
          </a:p>
          <a:p>
            <a:pPr>
              <a:defRPr/>
            </a:pPr>
            <a:endParaRPr lang="en-US" dirty="0" smtClean="0"/>
          </a:p>
          <a:p>
            <a:pPr>
              <a:defRPr/>
            </a:pPr>
            <a:r>
              <a:rPr lang="en-US" dirty="0" smtClean="0"/>
              <a:t>When energy (for example visible solar light, or terrestrial infrared</a:t>
            </a:r>
            <a:r>
              <a:rPr lang="en-US" baseline="0" dirty="0" smtClean="0"/>
              <a:t> heat, </a:t>
            </a:r>
            <a:r>
              <a:rPr lang="en-US" dirty="0" smtClean="0"/>
              <a:t>but also other forms of EM radiation) encounters matter, it can either be:</a:t>
            </a:r>
          </a:p>
          <a:p>
            <a:pPr marL="171450" indent="-171450">
              <a:buFont typeface="Arial" pitchFamily="34" charset="0"/>
              <a:buChar char="•"/>
              <a:defRPr/>
            </a:pPr>
            <a:r>
              <a:rPr lang="en-US" b="1" dirty="0" smtClean="0"/>
              <a:t>transmitted</a:t>
            </a:r>
            <a:r>
              <a:rPr lang="en-US" dirty="0" smtClean="0"/>
              <a:t>: Most solar radiation into the Earth system is transmitted directly through the atmosphere to the surface, unchanged in terms of direction or intensity/wavelength.  </a:t>
            </a:r>
          </a:p>
          <a:p>
            <a:pPr marL="171450" indent="-171450">
              <a:buFont typeface="Arial" pitchFamily="34" charset="0"/>
              <a:buChar char="•"/>
              <a:defRPr/>
            </a:pPr>
            <a:r>
              <a:rPr lang="en-US" b="1" dirty="0" smtClean="0"/>
              <a:t>reflected</a:t>
            </a:r>
            <a:r>
              <a:rPr lang="en-US" dirty="0" smtClean="0"/>
              <a:t>: however, about 30% of the solar energy into the Earth system is reflected back to space, primarily by clouds, ice, and certain types of pollution.  These are all things with high </a:t>
            </a:r>
            <a:r>
              <a:rPr lang="en-US" b="1" dirty="0" smtClean="0"/>
              <a:t>albedo</a:t>
            </a:r>
            <a:r>
              <a:rPr lang="en-US" dirty="0" smtClean="0"/>
              <a:t>.  We will talk about it later.</a:t>
            </a:r>
          </a:p>
          <a:p>
            <a:pPr marL="171450" indent="-171450">
              <a:buFont typeface="Arial" pitchFamily="34" charset="0"/>
              <a:buChar char="•"/>
              <a:defRPr/>
            </a:pPr>
            <a:r>
              <a:rPr lang="en-US" b="1" dirty="0" smtClean="0"/>
              <a:t>refracted</a:t>
            </a:r>
            <a:r>
              <a:rPr lang="en-US" dirty="0" smtClean="0"/>
              <a:t>: refracted light is made to change direction in a regular way, governed by Snell’s law (</a:t>
            </a:r>
            <a:r>
              <a:rPr lang="en-US" dirty="0" smtClean="0">
                <a:hlinkClick r:id="rId3"/>
              </a:rPr>
              <a:t>http://en.wikipedia.org/wiki/Snell's_law</a:t>
            </a:r>
            <a:r>
              <a:rPr lang="en-US" dirty="0" smtClean="0"/>
              <a:t>).  This is important in distinct transitions between two media, such as air -&gt; water, or very stratified atmospheric layers (in terms of density).  We will not focus on this, but it’s good to note.</a:t>
            </a:r>
          </a:p>
          <a:p>
            <a:pPr marL="171450" indent="-171450">
              <a:buFont typeface="Arial" pitchFamily="34" charset="0"/>
              <a:buChar char="•"/>
              <a:defRPr/>
            </a:pPr>
            <a:r>
              <a:rPr lang="en-US" b="1" dirty="0" smtClean="0"/>
              <a:t>absorbed</a:t>
            </a:r>
            <a:r>
              <a:rPr lang="en-US" dirty="0" smtClean="0"/>
              <a:t>: solar (shortwave) energy that hits the Earth’s surface tends to be absorbed, heating the surface.  Similarly, </a:t>
            </a:r>
            <a:r>
              <a:rPr lang="en-US" dirty="0" err="1" smtClean="0"/>
              <a:t>longwave</a:t>
            </a:r>
            <a:r>
              <a:rPr lang="en-US" dirty="0" smtClean="0"/>
              <a:t> (infrared) radiation that is emitted from the Earth’s surface is absorbed by atmospheric molecules such as carbon dioxide (CO2) or methane (CH4).  While a small amount</a:t>
            </a:r>
            <a:r>
              <a:rPr lang="en-US" baseline="0" dirty="0" smtClean="0"/>
              <a:t> of </a:t>
            </a:r>
            <a:r>
              <a:rPr lang="en-US" dirty="0" smtClean="0"/>
              <a:t>solar radiation can be absorbed within the atmosphere by gas molecules (and more may be absorbed by dark substances such as black soot aerosol (</a:t>
            </a:r>
            <a:r>
              <a:rPr lang="en-US" b="1" dirty="0" smtClean="0"/>
              <a:t>black carbon</a:t>
            </a:r>
            <a:r>
              <a:rPr lang="en-US" dirty="0" smtClean="0"/>
              <a:t>);</a:t>
            </a:r>
            <a:r>
              <a:rPr lang="en-US" baseline="0" dirty="0" smtClean="0"/>
              <a:t> Lesson 3</a:t>
            </a:r>
            <a:r>
              <a:rPr lang="en-US" dirty="0" smtClean="0"/>
              <a:t>), the majority of absorption by</a:t>
            </a:r>
            <a:r>
              <a:rPr lang="en-US" baseline="0" dirty="0" smtClean="0"/>
              <a:t> atmospheric gas molecules is of the infrared wavelengths</a:t>
            </a:r>
            <a:r>
              <a:rPr lang="en-US" dirty="0" smtClean="0"/>
              <a:t>.  The rest of this lesson will focus on what happens when radiation is absorbed by a body; the remaining options will be addressed in Lesson 3.</a:t>
            </a:r>
          </a:p>
          <a:p>
            <a:pPr marL="171450" indent="-171450">
              <a:buFont typeface="Arial" pitchFamily="34" charset="0"/>
              <a:buChar char="•"/>
              <a:defRPr/>
            </a:pPr>
            <a:r>
              <a:rPr lang="en-US" b="1" dirty="0" smtClean="0"/>
              <a:t>scattered</a:t>
            </a:r>
            <a:r>
              <a:rPr lang="en-US" dirty="0" smtClean="0"/>
              <a:t>: the direction (but not the wavelength) of the radiation is changed.  Scattering will be the focus of Lesson 3, and primarily occurs with atmospheric aerosol particles or cloud droplets.</a:t>
            </a:r>
          </a:p>
          <a:p>
            <a:pPr>
              <a:defRPr/>
            </a:pPr>
            <a:endParaRPr lang="en-US" dirty="0" smtClean="0"/>
          </a:p>
          <a:p>
            <a:pPr>
              <a:defRPr/>
            </a:pPr>
            <a:r>
              <a:rPr lang="en-US" dirty="0" smtClean="0"/>
              <a:t>All of these happen in the Earth system!  We will talk about them in the following slides.</a:t>
            </a:r>
          </a:p>
          <a:p>
            <a:pPr>
              <a:defRPr/>
            </a:pPr>
            <a:endParaRPr lang="en-US" dirty="0" smtClean="0"/>
          </a:p>
          <a:p>
            <a:pPr>
              <a:defRPr/>
            </a:pPr>
            <a:endParaRPr lang="en-US" dirty="0" smtClean="0"/>
          </a:p>
          <a:p>
            <a:pPr>
              <a:defRPr/>
            </a:pPr>
            <a:r>
              <a:rPr lang="en-US" dirty="0" smtClean="0"/>
              <a:t>Figure from: </a:t>
            </a:r>
            <a:r>
              <a:rPr lang="en-US" dirty="0" smtClean="0">
                <a:hlinkClick r:id="rId4"/>
              </a:rPr>
              <a:t>http://okfirst.mesonet.org/train/meteorology/Radiation.html</a:t>
            </a:r>
            <a:r>
              <a:rPr lang="en-US" dirty="0" smtClean="0"/>
              <a:t> (Oklahoma</a:t>
            </a:r>
            <a:r>
              <a:rPr lang="en-US" baseline="0" dirty="0" smtClean="0"/>
              <a:t> Climatological Survey)</a:t>
            </a:r>
            <a:endParaRPr lang="en-US" dirty="0" smtClean="0"/>
          </a:p>
          <a:p>
            <a:pPr>
              <a:defRPr/>
            </a:pPr>
            <a:endParaRPr lang="en-US" dirty="0" smtClean="0"/>
          </a:p>
          <a:p>
            <a:pPr>
              <a:defRPr/>
            </a:pPr>
            <a:r>
              <a:rPr lang="en-US" dirty="0" smtClean="0"/>
              <a:t>Further info:</a:t>
            </a:r>
          </a:p>
          <a:p>
            <a:pPr>
              <a:defRPr/>
            </a:pPr>
            <a:r>
              <a:rPr lang="en-US" dirty="0" smtClean="0">
                <a:hlinkClick r:id="rId5"/>
              </a:rPr>
              <a:t>http://www.physicsclassroom.com/Class/light/u12l2c.cfm</a:t>
            </a:r>
            <a:endParaRPr lang="en-US"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536DE60A-EFE4-496A-A422-AFEC468D37D0}" type="slidenum">
              <a:rPr lang="en-US" altLang="en-US" smtClean="0">
                <a:latin typeface="Calibri" pitchFamily="34" charset="0"/>
              </a:rPr>
              <a:pPr eaLnBrk="1" hangingPunct="1"/>
              <a:t>3</a:t>
            </a:fld>
            <a:endParaRPr lang="en-US" alt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In the following lessons</a:t>
            </a:r>
            <a:r>
              <a:rPr lang="en-US" altLang="en-US" baseline="0" dirty="0" smtClean="0"/>
              <a:t> we will talk about how the components of the atmosphere interact with energy as on the previous slide; thus it is beneficial to first know what these atmospheric components are.</a:t>
            </a:r>
          </a:p>
          <a:p>
            <a:endParaRPr lang="en-US" altLang="en-US" dirty="0" smtClean="0"/>
          </a:p>
          <a:p>
            <a:r>
              <a:rPr lang="en-US" altLang="en-US" dirty="0" smtClean="0"/>
              <a:t>This slide shows the composition of the Earth’s atmosphere.  The atmosphere is approximately 78% nitrogen, 21% oxygen, 0.9% argon (a noble gas), with the remainder of the atmosphere consisting</a:t>
            </a:r>
            <a:r>
              <a:rPr lang="en-US" altLang="en-US" baseline="0" dirty="0" smtClean="0"/>
              <a:t> </a:t>
            </a:r>
            <a:r>
              <a:rPr lang="en-US" altLang="en-US" dirty="0" smtClean="0"/>
              <a:t>of trace gases such as carbon dioxide, neon, helium, and methane.  Some of these gases are naturally-occurring, and some have been modified by human activities.  The water vapor content of the atmosphere is highly variable depending on temperature and location, and typically varies between 1 and 4% of total atmosphere (one can imagine this range if one</a:t>
            </a:r>
            <a:r>
              <a:rPr lang="en-US" altLang="en-US" baseline="0" dirty="0" smtClean="0"/>
              <a:t> considers the atmosphere over the (wet) ocean versus over a (dry) desert)</a:t>
            </a:r>
            <a:r>
              <a:rPr lang="en-US" altLang="en-US" dirty="0" smtClean="0"/>
              <a:t>.</a:t>
            </a:r>
          </a:p>
          <a:p>
            <a:endParaRPr lang="en-US" altLang="en-US" dirty="0" smtClean="0"/>
          </a:p>
          <a:p>
            <a:r>
              <a:rPr lang="en-US" altLang="en-US" dirty="0" smtClean="0"/>
              <a:t>Misconception: many students will probably believe the majority of the atmosphere is oxygen and/or carbon dioxide.  However, note that the most important components of the atmosphere are not</a:t>
            </a:r>
            <a:r>
              <a:rPr lang="en-US" altLang="en-US" baseline="0" dirty="0" smtClean="0"/>
              <a:t> the largest one– nitrogen has almost no effects (either </a:t>
            </a:r>
            <a:r>
              <a:rPr lang="en-US" altLang="en-US" baseline="0" dirty="0" err="1" smtClean="0"/>
              <a:t>radiatively</a:t>
            </a:r>
            <a:r>
              <a:rPr lang="en-US" altLang="en-US" baseline="0" dirty="0" smtClean="0"/>
              <a:t> or in terms of what we breathe!)</a:t>
            </a:r>
            <a:endParaRPr lang="en-US" altLang="en-US" dirty="0" smtClean="0"/>
          </a:p>
          <a:p>
            <a:endParaRPr lang="en-US" altLang="en-US" dirty="0" smtClean="0"/>
          </a:p>
          <a:p>
            <a:r>
              <a:rPr lang="en-US" altLang="en-US" dirty="0" smtClean="0"/>
              <a:t>Image from:</a:t>
            </a:r>
          </a:p>
          <a:p>
            <a:r>
              <a:rPr lang="en-US" dirty="0" smtClean="0">
                <a:hlinkClick r:id="rId3"/>
              </a:rPr>
              <a:t>http://en.wikipedia.org/wiki/Atmosphere_of_Earth</a:t>
            </a:r>
            <a:endParaRPr lang="en-US" altLang="en-US" dirty="0" smtClean="0"/>
          </a:p>
          <a:p>
            <a:r>
              <a:rPr lang="en-US" altLang="en-US" dirty="0" smtClean="0">
                <a:hlinkClick r:id="rId4"/>
              </a:rPr>
              <a:t>http://www.ux1.eiu.edu/~cfjps/1400/FIG01_010.JPG</a:t>
            </a:r>
            <a:endParaRPr lang="en-US" altLang="en-US" dirty="0" smtClean="0"/>
          </a:p>
          <a:p>
            <a:r>
              <a:rPr lang="en-US" altLang="en-US" dirty="0" smtClean="0">
                <a:hlinkClick r:id="rId5"/>
              </a:rPr>
              <a:t>http://www.ux1.eiu.edu/~cfjps/1400/atmos_origin.html</a:t>
            </a:r>
            <a:endParaRPr lang="en-US" altLang="en-US" dirty="0" smtClean="0"/>
          </a:p>
          <a:p>
            <a:endParaRPr lang="en-US" altLang="en-US" dirty="0"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4A00A3C7-2EBF-4043-8B37-9C596E84237F}" type="slidenum">
              <a:rPr lang="en-US" altLang="en-US" smtClean="0">
                <a:latin typeface="Calibri" pitchFamily="34" charset="0"/>
              </a:rPr>
              <a:pPr eaLnBrk="1" hangingPunct="1"/>
              <a:t>4</a:t>
            </a:fld>
            <a:endParaRPr lang="en-US" altLang="en-US"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dirty="0" smtClean="0"/>
              <a:t>All molecules have</a:t>
            </a:r>
            <a:r>
              <a:rPr lang="en-US" baseline="0" dirty="0" smtClean="0"/>
              <a:t> some sort of motion, and this m</a:t>
            </a:r>
            <a:r>
              <a:rPr lang="en-US" dirty="0" smtClean="0"/>
              <a:t>olecular</a:t>
            </a:r>
            <a:r>
              <a:rPr lang="en-US" baseline="0" dirty="0" smtClean="0"/>
              <a:t> motion is what determines temperature.  Absolute zero (0K) is (theoretically) when there is no molecular motion at all, but the degree (no pun intended) and type of molecular motion corresponds to a certain temperature.  This is why solids have less molecular motion (for example water ice, where the molecules are rigidly structured together), liquids have more freedom (liquid water molecules are able to flow against one another, and fit their container), and gases have still more motion (boiling water gives even more energy (and temperature) to the water molecules, and they are able to move much more than liquids or solids).  </a:t>
            </a:r>
            <a:r>
              <a:rPr lang="en-US" dirty="0" smtClean="0"/>
              <a:t>This slide illustrates what physically happens to molecules when they absorb energy.  </a:t>
            </a:r>
          </a:p>
          <a:p>
            <a:pPr eaLnBrk="1" hangingPunct="1">
              <a:spcBef>
                <a:spcPct val="0"/>
              </a:spcBef>
              <a:defRPr/>
            </a:pPr>
            <a:endParaRPr lang="en-US" dirty="0" smtClean="0"/>
          </a:p>
          <a:p>
            <a:pPr marL="171450" indent="-171450" eaLnBrk="1" hangingPunct="1">
              <a:spcBef>
                <a:spcPct val="0"/>
              </a:spcBef>
              <a:buFont typeface="Arial" pitchFamily="34" charset="0"/>
              <a:buChar char="•"/>
              <a:defRPr/>
            </a:pPr>
            <a:r>
              <a:rPr lang="en-US" dirty="0" smtClean="0"/>
              <a:t>This slide</a:t>
            </a:r>
            <a:r>
              <a:rPr lang="en-US" baseline="0" dirty="0" smtClean="0"/>
              <a:t> uses the example of a 3-atom molecule </a:t>
            </a:r>
            <a:r>
              <a:rPr lang="en-US" dirty="0" smtClean="0"/>
              <a:t>(e.g. water vapor, carbon dioxide)</a:t>
            </a:r>
            <a:r>
              <a:rPr lang="en-US" baseline="0" dirty="0" smtClean="0"/>
              <a:t>.  </a:t>
            </a:r>
            <a:r>
              <a:rPr lang="en-US" dirty="0" smtClean="0"/>
              <a:t>More complex molecules have different modes of motion (vibration, rotation) that are not available to simpler (e.g. 2-atom) molecules. For this reason 3-atom molecules or larger (methane, which has five atoms) have more absorption potential (a stronger greenhouse effect) than do diatomic nitrogen or diatomic oxygen.  Very complex molecules such as </a:t>
            </a:r>
            <a:r>
              <a:rPr lang="en-US" dirty="0" err="1" smtClean="0"/>
              <a:t>hydrofluorocarbons</a:t>
            </a:r>
            <a:r>
              <a:rPr lang="en-US" dirty="0" smtClean="0"/>
              <a:t> exhibit even stronger warming.</a:t>
            </a:r>
          </a:p>
          <a:p>
            <a:pPr marL="171450" indent="-171450" eaLnBrk="1" hangingPunct="1">
              <a:spcBef>
                <a:spcPct val="0"/>
              </a:spcBef>
              <a:buFont typeface="Arial" pitchFamily="34" charset="0"/>
              <a:buChar char="•"/>
              <a:defRPr/>
            </a:pPr>
            <a:r>
              <a:rPr lang="en-US" dirty="0" smtClean="0"/>
              <a:t>Water itself is a particular</a:t>
            </a:r>
            <a:r>
              <a:rPr lang="en-US" baseline="0" dirty="0" smtClean="0"/>
              <a:t> case, due to its polarized rather than linear molecular shape.</a:t>
            </a:r>
            <a:endParaRPr lang="en-US" dirty="0" smtClean="0"/>
          </a:p>
          <a:p>
            <a:pPr marL="171450" indent="-171450" eaLnBrk="1" hangingPunct="1">
              <a:spcBef>
                <a:spcPct val="0"/>
              </a:spcBef>
              <a:buFont typeface="Arial" pitchFamily="34" charset="0"/>
              <a:buChar char="•"/>
              <a:defRPr/>
            </a:pPr>
            <a:r>
              <a:rPr lang="en-US" dirty="0" smtClean="0"/>
              <a:t>Each mode corresponds to absorption of a specific wavelength (see next slide).  For each motion to</a:t>
            </a:r>
            <a:r>
              <a:rPr lang="en-US" baseline="0" dirty="0" smtClean="0"/>
              <a:t> occur, the molecule absorbs a particular wavelength of electromagnetic energy.  Because there are a limited number of motions, there are a limited number of wavelengths that will be absorbed by a given molecule.</a:t>
            </a:r>
            <a:endParaRPr lang="en-US" dirty="0" smtClean="0"/>
          </a:p>
          <a:p>
            <a:pPr marL="171450" indent="-171450" eaLnBrk="1" hangingPunct="1">
              <a:spcBef>
                <a:spcPct val="0"/>
              </a:spcBef>
              <a:buFont typeface="Arial" pitchFamily="34" charset="0"/>
              <a:buChar char="•"/>
              <a:defRPr/>
            </a:pPr>
            <a:r>
              <a:rPr lang="en-US" dirty="0" smtClean="0"/>
              <a:t>An activity in class would be to ask students to make a prediction as to which types of vibrations one would expect for each molecular</a:t>
            </a:r>
            <a:r>
              <a:rPr lang="en-US" baseline="0" dirty="0" smtClean="0"/>
              <a:t> configuration (2 </a:t>
            </a:r>
            <a:r>
              <a:rPr lang="en-US" baseline="0" dirty="0" err="1" smtClean="0"/>
              <a:t>vs</a:t>
            </a:r>
            <a:r>
              <a:rPr lang="en-US" baseline="0" dirty="0" smtClean="0"/>
              <a:t> 3 </a:t>
            </a:r>
            <a:r>
              <a:rPr lang="en-US" baseline="0" dirty="0" err="1" smtClean="0"/>
              <a:t>vs</a:t>
            </a:r>
            <a:r>
              <a:rPr lang="en-US" baseline="0" dirty="0" smtClean="0"/>
              <a:t> 5 atoms).  Which types of motion shown on this slide would not be possible for a 2-atom molecule?  What additional movements would a 4- or 5-atom molecule be capable?</a:t>
            </a:r>
          </a:p>
          <a:p>
            <a:pPr marL="171450" indent="-171450" eaLnBrk="1" hangingPunct="1">
              <a:spcBef>
                <a:spcPct val="0"/>
              </a:spcBef>
              <a:buFont typeface="Arial" pitchFamily="34" charset="0"/>
              <a:buChar char="•"/>
              <a:defRPr/>
            </a:pPr>
            <a:endParaRPr lang="en-US" baseline="0" dirty="0" smtClean="0"/>
          </a:p>
          <a:p>
            <a:pPr marL="0" indent="0" eaLnBrk="1" hangingPunct="1">
              <a:spcBef>
                <a:spcPct val="0"/>
              </a:spcBef>
              <a:buFont typeface="Arial" pitchFamily="34" charset="0"/>
              <a:buNone/>
              <a:defRPr/>
            </a:pPr>
            <a:r>
              <a:rPr lang="en-US" sz="1200" kern="1200" dirty="0" smtClean="0">
                <a:solidFill>
                  <a:schemeClr val="tx1"/>
                </a:solidFill>
                <a:effectLst/>
                <a:latin typeface="+mn-lt"/>
                <a:ea typeface="+mn-ea"/>
                <a:cs typeface="+mn-cs"/>
              </a:rPr>
              <a:t>Note that the absorption of energy by molecules will reduce the transmission of energy through a medium such as the atmosphere; that is, when a molecule absorbs energy, that energy is no longer passing through the atmosphere (either incoming or outgoing), which is a key concept in the greenhouse effect.</a:t>
            </a:r>
            <a:endParaRPr lang="en-US" dirty="0" smtClean="0"/>
          </a:p>
          <a:p>
            <a:pPr eaLnBrk="1" hangingPunct="1">
              <a:spcBef>
                <a:spcPct val="0"/>
              </a:spcBef>
              <a:defRPr/>
            </a:pPr>
            <a:endParaRPr lang="en-US" dirty="0" smtClean="0"/>
          </a:p>
          <a:p>
            <a:pPr eaLnBrk="1" hangingPunct="1">
              <a:spcBef>
                <a:spcPct val="0"/>
              </a:spcBef>
              <a:defRPr/>
            </a:pPr>
            <a:r>
              <a:rPr lang="en-US" dirty="0" smtClean="0"/>
              <a:t>Figure from: </a:t>
            </a:r>
            <a:r>
              <a:rPr lang="en-US" sz="1200" b="0" i="0" kern="1200" dirty="0" smtClean="0">
                <a:solidFill>
                  <a:schemeClr val="tx1"/>
                </a:solidFill>
                <a:effectLst/>
                <a:latin typeface="+mn-lt"/>
                <a:ea typeface="+mn-ea"/>
                <a:cs typeface="+mn-cs"/>
              </a:rPr>
              <a:t>“Entropy Changes and the Third Law of Thermodynamics”, section 18.4 from the book </a:t>
            </a:r>
            <a:r>
              <a:rPr lang="en-US" sz="1200" b="0" i="0" u="sng" kern="1200" dirty="0" smtClean="0">
                <a:solidFill>
                  <a:schemeClr val="tx1"/>
                </a:solidFill>
                <a:effectLst/>
                <a:latin typeface="+mn-lt"/>
                <a:ea typeface="+mn-ea"/>
                <a:cs typeface="+mn-cs"/>
                <a:hlinkClick r:id="rId3"/>
              </a:rPr>
              <a:t>Principles of General Chemistry</a:t>
            </a:r>
            <a:r>
              <a:rPr lang="en-US" sz="1200" b="0" i="0" kern="1200" dirty="0" smtClean="0">
                <a:solidFill>
                  <a:schemeClr val="tx1"/>
                </a:solidFill>
                <a:effectLst/>
                <a:latin typeface="+mn-lt"/>
                <a:ea typeface="+mn-ea"/>
                <a:cs typeface="+mn-cs"/>
              </a:rPr>
              <a:t> (v. 1.0). </a:t>
            </a:r>
            <a:r>
              <a:rPr lang="en-US" dirty="0" smtClean="0">
                <a:hlinkClick r:id="rId4"/>
              </a:rPr>
              <a:t>http://2012books.lardbucket.org/books/general-chemistry-principles-patterns-and-applications-v1.0/section_22_04.html</a:t>
            </a:r>
            <a:endParaRPr lang="en-US" dirty="0" smtClean="0"/>
          </a:p>
          <a:p>
            <a:pPr eaLnBrk="1" hangingPunct="1">
              <a:spcBef>
                <a:spcPct val="0"/>
              </a:spcBef>
              <a:defRPr/>
            </a:pPr>
            <a:endParaRPr lang="en-US" dirty="0" smtClean="0"/>
          </a:p>
          <a:p>
            <a:pPr eaLnBrk="1" hangingPunct="1">
              <a:spcBef>
                <a:spcPct val="0"/>
              </a:spcBef>
              <a:defRPr/>
            </a:pPr>
            <a:endParaRPr lang="en-US" dirty="0" smtClean="0"/>
          </a:p>
          <a:p>
            <a:pPr eaLnBrk="1" hangingPunct="1">
              <a:spcBef>
                <a:spcPct val="0"/>
              </a:spcBef>
              <a:defRPr/>
            </a:pPr>
            <a:endParaRPr lang="en-US" dirty="0" smtClean="0"/>
          </a:p>
          <a:p>
            <a:pPr eaLnBrk="1" hangingPunct="1">
              <a:spcBef>
                <a:spcPct val="0"/>
              </a:spcBef>
              <a:defRPr/>
            </a:pPr>
            <a:r>
              <a:rPr lang="en-US" dirty="0" smtClean="0"/>
              <a:t>For more info on molecular motion: </a:t>
            </a:r>
            <a:r>
              <a:rPr lang="en-US" dirty="0" smtClean="0">
                <a:hlinkClick r:id="rId5"/>
              </a:rPr>
              <a:t>http://www.nyu.edu/pages/mathmol/textbook/motion.html</a:t>
            </a:r>
            <a:endParaRPr lang="en-US" dirty="0" smtClean="0"/>
          </a:p>
          <a:p>
            <a:pPr eaLnBrk="1" hangingPunct="1">
              <a:spcBef>
                <a:spcPct val="0"/>
              </a:spcBef>
              <a:defRPr/>
            </a:pPr>
            <a:r>
              <a:rPr lang="en-US" dirty="0" smtClean="0"/>
              <a:t>http://www2.chemistry.msu.edu/faculty/reusch/VirtTxtJml/Spectrpy/InfraRed/infrared.htm</a:t>
            </a:r>
          </a:p>
          <a:p>
            <a:pPr eaLnBrk="1" hangingPunct="1">
              <a:spcBef>
                <a:spcPct val="0"/>
              </a:spcBef>
              <a:defRPr/>
            </a:pPr>
            <a:r>
              <a:rPr lang="en-US" sz="1200" u="sng" kern="1200" dirty="0" smtClean="0">
                <a:solidFill>
                  <a:schemeClr val="tx1"/>
                </a:solidFill>
                <a:effectLst/>
                <a:latin typeface="+mn-lt"/>
                <a:ea typeface="+mn-ea"/>
                <a:cs typeface="+mn-cs"/>
                <a:hlinkClick r:id="rId6"/>
              </a:rPr>
              <a:t>http://en.wikipedia.org/wiki/Molecular_vibration</a:t>
            </a:r>
            <a:endParaRPr lang="en-US" sz="1200" u="sng" kern="1200" dirty="0" smtClean="0">
              <a:solidFill>
                <a:schemeClr val="tx1"/>
              </a:solidFill>
              <a:effectLst/>
              <a:latin typeface="+mn-lt"/>
              <a:ea typeface="+mn-ea"/>
              <a:cs typeface="+mn-cs"/>
            </a:endParaRPr>
          </a:p>
          <a:p>
            <a:pPr eaLnBrk="1" hangingPunct="1">
              <a:spcBef>
                <a:spcPct val="0"/>
              </a:spcBef>
              <a:defRPr/>
            </a:pPr>
            <a:endParaRPr lang="en-US" dirty="0"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698A2397-E2B7-4ADC-9D4C-BE0B6FBB7353}" type="slidenum">
              <a:rPr lang="en-US" altLang="en-US" smtClean="0">
                <a:latin typeface="Calibri" pitchFamily="34" charset="0"/>
              </a:rPr>
              <a:pPr eaLnBrk="1" hangingPunct="1"/>
              <a:t>5</a:t>
            </a:fld>
            <a:endParaRPr lang="en-US" altLang="en-US"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dirty="0" smtClean="0"/>
              <a:t>This slide shows how the molecular motion on the previous slide translates to what actually happens in the atmosphere.  If we combine all the different wavelengths which produce the different</a:t>
            </a:r>
            <a:r>
              <a:rPr lang="en-US" baseline="0" dirty="0" smtClean="0"/>
              <a:t> types of motion for the different molecules in the atmosphere, and we look at what happens when the solar spectrum (Slide 2) experiences this absorption, this is what we observe: absorption at certain wavelengths by certain molecules means we observe less energy at the surface from these wavelengths.</a:t>
            </a:r>
            <a:endParaRPr lang="en-US" dirty="0" smtClean="0"/>
          </a:p>
          <a:p>
            <a:pPr>
              <a:defRPr/>
            </a:pPr>
            <a:endParaRPr lang="en-US" dirty="0" smtClean="0"/>
          </a:p>
          <a:p>
            <a:pPr marL="171450" indent="-171450">
              <a:buFont typeface="Arial" pitchFamily="34" charset="0"/>
              <a:buChar char="•"/>
              <a:defRPr/>
            </a:pPr>
            <a:r>
              <a:rPr lang="en-US" dirty="0" smtClean="0"/>
              <a:t>Molecules absorb energy at different wavelengths due to the different motions they can follow.  This produces different </a:t>
            </a:r>
            <a:r>
              <a:rPr lang="en-US" b="1" dirty="0" smtClean="0"/>
              <a:t>bands</a:t>
            </a:r>
            <a:r>
              <a:rPr lang="en-US" dirty="0" smtClean="0"/>
              <a:t> of absorption at specific wavelengths when we observe the solar energy coming through the atmosphere.  We</a:t>
            </a:r>
            <a:r>
              <a:rPr lang="en-US" baseline="0" dirty="0" smtClean="0"/>
              <a:t> can contrast this to what we observe at the top of the atmosphere, i.e. </a:t>
            </a:r>
            <a:r>
              <a:rPr lang="en-US" dirty="0" smtClean="0"/>
              <a:t>in space (or close to it).</a:t>
            </a:r>
          </a:p>
          <a:p>
            <a:pPr marL="171450" indent="-171450">
              <a:buFont typeface="Arial" pitchFamily="34" charset="0"/>
              <a:buChar char="•"/>
              <a:defRPr/>
            </a:pPr>
            <a:r>
              <a:rPr lang="en-US" dirty="0" smtClean="0"/>
              <a:t>Each absorption band for a particular molecule corresponds to a particular motion shown on the previous slide.  The larger the dip compared to the top-of-atmosphere curve, the more</a:t>
            </a:r>
            <a:r>
              <a:rPr lang="en-US" baseline="0" dirty="0" smtClean="0"/>
              <a:t> radiation is absorbed.</a:t>
            </a:r>
            <a:endParaRPr lang="en-US" dirty="0" smtClean="0"/>
          </a:p>
          <a:p>
            <a:pPr marL="171450" indent="-171450">
              <a:buFont typeface="Arial" pitchFamily="34" charset="0"/>
              <a:buChar char="•"/>
              <a:defRPr/>
            </a:pPr>
            <a:r>
              <a:rPr lang="en-US" dirty="0" smtClean="0"/>
              <a:t>Looking at the figure one can see that water vapor absorbs very strongly in several bands.  However, water vapor is not uniform throughout the atmosphere so its overall effect in the atmosphere is varied.</a:t>
            </a:r>
          </a:p>
          <a:p>
            <a:pPr marL="171450" indent="-171450">
              <a:buFont typeface="Arial" pitchFamily="34" charset="0"/>
              <a:buChar char="•"/>
              <a:defRPr/>
            </a:pPr>
            <a:r>
              <a:rPr lang="en-US" dirty="0" smtClean="0"/>
              <a:t>Carbon dioxide absorbs very strongly in the infrared.</a:t>
            </a:r>
          </a:p>
          <a:p>
            <a:pPr marL="171450" indent="-171450">
              <a:buFont typeface="Arial" pitchFamily="34" charset="0"/>
              <a:buChar char="•"/>
              <a:defRPr/>
            </a:pPr>
            <a:r>
              <a:rPr lang="en-US" dirty="0" smtClean="0"/>
              <a:t>Note that most of the absorption bands are in the infrared, rather than the visible wavelengths.</a:t>
            </a:r>
          </a:p>
          <a:p>
            <a:pPr marL="171450" indent="-171450">
              <a:buFont typeface="Arial" pitchFamily="34" charset="0"/>
              <a:buChar char="•"/>
              <a:defRPr/>
            </a:pPr>
            <a:r>
              <a:rPr lang="en-US" dirty="0" smtClean="0"/>
              <a:t>Ozone absorbs at shorter wavelengths (the ultraviolet, primarily high in the stratospheric ozone layer).  The ozone hole (due to human-emitted</a:t>
            </a:r>
            <a:r>
              <a:rPr lang="en-US" baseline="0" dirty="0" smtClean="0"/>
              <a:t> CFCs) is worrying for this reason; if there is less ozone to absorb the ultraviolet, we will see more of these harmful rays at the surface, where it can cause skin cancer in humans.</a:t>
            </a:r>
            <a:endParaRPr lang="en-US" dirty="0" smtClean="0"/>
          </a:p>
          <a:p>
            <a:pPr>
              <a:defRPr/>
            </a:pPr>
            <a:endParaRPr lang="en-US" dirty="0" smtClean="0"/>
          </a:p>
          <a:p>
            <a:pPr>
              <a:defRPr/>
            </a:pPr>
            <a:endParaRPr lang="en-US" dirty="0" smtClean="0"/>
          </a:p>
          <a:p>
            <a:pPr>
              <a:defRPr/>
            </a:pPr>
            <a:r>
              <a:rPr lang="en-US" dirty="0" smtClean="0"/>
              <a:t>Image from: </a:t>
            </a:r>
            <a:r>
              <a:rPr lang="en-US" dirty="0" smtClean="0">
                <a:hlinkClick r:id="rId3"/>
              </a:rPr>
              <a:t>http://lasp.colorado.edu/~bagenal/3720/CLASS5/5Spectroscopy.html</a:t>
            </a:r>
            <a:endParaRPr lang="en-US" dirty="0" smtClean="0"/>
          </a:p>
          <a:p>
            <a:pPr>
              <a:defRPr/>
            </a:pPr>
            <a:endParaRPr lang="en-US" dirty="0" smtClean="0"/>
          </a:p>
          <a:p>
            <a:pPr>
              <a:defRPr/>
            </a:pPr>
            <a:r>
              <a:rPr lang="en-US" dirty="0" smtClean="0"/>
              <a:t>For</a:t>
            </a:r>
            <a:r>
              <a:rPr lang="en-US" baseline="0" dirty="0" smtClean="0"/>
              <a:t> more information:</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hlinkClick r:id="rId4"/>
              </a:rPr>
              <a:t>http://www.meteor.iastate.edu/gccourse/forcing/images.html</a:t>
            </a:r>
            <a:endParaRPr lang="en-US" dirty="0" smtClean="0"/>
          </a:p>
          <a:p>
            <a:pPr>
              <a:defRPr/>
            </a:pPr>
            <a:endParaRPr lang="en-US" dirty="0" smtClean="0"/>
          </a:p>
          <a:p>
            <a:pPr>
              <a:defRPr/>
            </a:pPr>
            <a:endParaRPr lang="en-US" dirty="0" smtClean="0"/>
          </a:p>
          <a:p>
            <a:pPr>
              <a:defRPr/>
            </a:pPr>
            <a:endParaRPr lang="en-US" dirty="0" smtClean="0"/>
          </a:p>
          <a:p>
            <a:pPr>
              <a:defRPr/>
            </a:pPr>
            <a:endParaRPr lang="en-US" dirty="0"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7EDCEAD3-4FA5-4155-B2F4-A33D5607E9C6}" type="slidenum">
              <a:rPr lang="en-US" altLang="en-US" smtClean="0">
                <a:latin typeface="Calibri" pitchFamily="34" charset="0"/>
              </a:rPr>
              <a:pPr eaLnBrk="1" hangingPunct="1"/>
              <a:t>6</a:t>
            </a:fld>
            <a:endParaRPr lang="en-US" altLang="en-US"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describes the in-class activity to demonstrate absorption, and is not intended to be shown in class. This activity (#1) is described in more detail in the accompanying Activities</a:t>
            </a:r>
            <a:r>
              <a:rPr lang="en-US" baseline="0" dirty="0" smtClean="0"/>
              <a:t> description document.  </a:t>
            </a:r>
            <a:r>
              <a:rPr lang="en-US" altLang="en-US" dirty="0" smtClean="0"/>
              <a:t>An accompanying worksheet (Day 1) is also included.</a:t>
            </a:r>
          </a:p>
          <a:p>
            <a:pPr>
              <a:defRPr/>
            </a:pPr>
            <a:r>
              <a:rPr lang="en-US" dirty="0" smtClean="0"/>
              <a:t>The image shows the experimental setup.</a:t>
            </a:r>
          </a:p>
          <a:p>
            <a:pPr>
              <a:defRPr/>
            </a:pPr>
            <a:endParaRPr lang="en-US" dirty="0" smtClean="0"/>
          </a:p>
          <a:p>
            <a:pPr marL="171450" indent="-171450">
              <a:buFont typeface="Arial" pitchFamily="34" charset="0"/>
              <a:buChar char="•"/>
              <a:defRPr/>
            </a:pPr>
            <a:r>
              <a:rPr lang="en-US" dirty="0" smtClean="0"/>
              <a:t>Two jars are exposed to a heat source, one with black and one with white mesh.</a:t>
            </a:r>
          </a:p>
          <a:p>
            <a:pPr marL="171450" indent="-171450">
              <a:buFont typeface="Arial" pitchFamily="34" charset="0"/>
              <a:buChar char="•"/>
              <a:defRPr/>
            </a:pPr>
            <a:r>
              <a:rPr lang="en-US" dirty="0" smtClean="0"/>
              <a:t>Student pre-experiment predictions: How will temperature change with time? Which changes faster?  Why might some jars heat faster and some less fast? </a:t>
            </a:r>
          </a:p>
          <a:p>
            <a:pPr marL="171450" indent="-171450">
              <a:buFont typeface="Arial" pitchFamily="34" charset="0"/>
              <a:buChar char="•"/>
              <a:defRPr/>
            </a:pPr>
            <a:r>
              <a:rPr lang="en-US" dirty="0" smtClean="0"/>
              <a:t>Graph temperature with time</a:t>
            </a:r>
          </a:p>
          <a:p>
            <a:pPr marL="171450" indent="-171450">
              <a:buFont typeface="Arial" pitchFamily="34" charset="0"/>
              <a:buChar char="•"/>
              <a:defRPr/>
            </a:pPr>
            <a:r>
              <a:rPr lang="en-US" dirty="0" smtClean="0"/>
              <a:t>What do the circles/meshes represent in the real Earth system?  How is this a decent approximation?  How is it a not-good approximation?</a:t>
            </a:r>
          </a:p>
          <a:p>
            <a:pPr marL="171450" indent="-171450">
              <a:buFont typeface="Arial" pitchFamily="34" charset="0"/>
              <a:buChar char="•"/>
              <a:defRPr/>
            </a:pPr>
            <a:r>
              <a:rPr lang="en-US" dirty="0" smtClean="0"/>
              <a:t>Concept: albedo: reflectivity, brightness of an object (white things have higher albedos, absorb less energy)</a:t>
            </a:r>
          </a:p>
          <a:p>
            <a:pPr marL="171450" indent="-171450">
              <a:buFont typeface="Arial" pitchFamily="34" charset="0"/>
              <a:buChar char="•"/>
              <a:defRPr/>
            </a:pPr>
            <a:r>
              <a:rPr lang="en-US" dirty="0" smtClean="0"/>
              <a:t>This activity also provides data collection and graphing experience.</a:t>
            </a:r>
          </a:p>
          <a:p>
            <a:pPr marL="171450" indent="-171450">
              <a:buFont typeface="Arial" pitchFamily="34" charset="0"/>
              <a:buChar char="•"/>
              <a:defRPr/>
            </a:pPr>
            <a:r>
              <a:rPr lang="en-US" dirty="0" smtClean="0"/>
              <a:t>The key concept here is that the visible light is being absorbed by the black mesh more than it is absorbed by the white mesh.</a:t>
            </a:r>
          </a:p>
          <a:p>
            <a:pPr marL="171450" indent="-171450">
              <a:buFont typeface="Arial" pitchFamily="34" charset="0"/>
              <a:buChar char="•"/>
              <a:defRPr/>
            </a:pPr>
            <a:endParaRPr lang="en-US" dirty="0" smtClean="0"/>
          </a:p>
          <a:p>
            <a:pPr>
              <a:buFont typeface="Arial" pitchFamily="34" charset="0"/>
              <a:buNone/>
              <a:defRPr/>
            </a:pPr>
            <a:r>
              <a:rPr lang="en-US" dirty="0" smtClean="0"/>
              <a:t>Potential misconceptions: </a:t>
            </a:r>
          </a:p>
          <a:p>
            <a:pPr marL="171450" indent="-171450">
              <a:buFont typeface="Arial" pitchFamily="34" charset="0"/>
              <a:buChar char="•"/>
              <a:defRPr/>
            </a:pPr>
            <a:r>
              <a:rPr lang="en-US" dirty="0" smtClean="0"/>
              <a:t>Heat is a molecule.  The “heat molecules” (thermal molecules, energy molecules) are being absorbed by the mesh.  Either this or the “heat molecules” are what is absorbing the heat.  </a:t>
            </a:r>
          </a:p>
          <a:p>
            <a:pPr marL="171450" indent="-171450">
              <a:buFont typeface="Arial" pitchFamily="34" charset="0"/>
              <a:buChar char="•"/>
              <a:defRPr/>
            </a:pPr>
            <a:r>
              <a:rPr lang="en-US" dirty="0" smtClean="0"/>
              <a:t>Black “attracts” heat more than white does.</a:t>
            </a:r>
          </a:p>
          <a:p>
            <a:pPr>
              <a:buFont typeface="Arial" pitchFamily="34" charset="0"/>
              <a:buNone/>
              <a:defRPr/>
            </a:pPr>
            <a:endParaRPr lang="en-US" dirty="0" smtClean="0"/>
          </a:p>
          <a:p>
            <a:pPr>
              <a:buFont typeface="Arial" pitchFamily="34" charset="0"/>
              <a:buNone/>
              <a:defRPr/>
            </a:pPr>
            <a:endParaRPr lang="en-US" dirty="0" smtClean="0"/>
          </a:p>
          <a:p>
            <a:pPr>
              <a:buFont typeface="Arial" pitchFamily="34" charset="0"/>
              <a:buNone/>
              <a:defRPr/>
            </a:pPr>
            <a:r>
              <a:rPr lang="en-US" dirty="0" smtClean="0"/>
              <a:t>Image credit: Dave Van </a:t>
            </a:r>
            <a:r>
              <a:rPr lang="en-US" dirty="0" err="1" smtClean="0"/>
              <a:t>Dusen</a:t>
            </a:r>
            <a:endParaRPr 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AF786980-F2A1-4160-AD88-19993F07A855}" type="slidenum">
              <a:rPr lang="en-US" altLang="en-US" smtClean="0">
                <a:latin typeface="Calibri" pitchFamily="34" charset="0"/>
              </a:rPr>
              <a:pPr eaLnBrk="1" hangingPunct="1"/>
              <a:t>7</a:t>
            </a:fld>
            <a:endParaRPr lang="en-US" altLang="en-US" smtClean="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Now that we’ve gone</a:t>
            </a:r>
            <a:r>
              <a:rPr lang="en-US" altLang="en-US" baseline="0" dirty="0" smtClean="0"/>
              <a:t> over the types of energy and molecules we see in the Earth system, we now put these puzzle pieces together in the framework of the greenhouse effect, global warming, and climate change.  </a:t>
            </a:r>
            <a:r>
              <a:rPr lang="en-US" altLang="en-US" dirty="0" smtClean="0"/>
              <a:t>This slide introduces the basics of climate change science.</a:t>
            </a:r>
          </a:p>
          <a:p>
            <a:endParaRPr lang="en-US" altLang="en-US" dirty="0" smtClean="0"/>
          </a:p>
          <a:p>
            <a:r>
              <a:rPr lang="en-US" altLang="en-US" dirty="0" smtClean="0"/>
              <a:t>The </a:t>
            </a:r>
            <a:r>
              <a:rPr lang="en-US" altLang="en-US" b="1" dirty="0" smtClean="0"/>
              <a:t>greenhouse effect</a:t>
            </a:r>
            <a:r>
              <a:rPr lang="en-US" altLang="en-US" dirty="0" smtClean="0"/>
              <a:t> is caused by atmospheric gases trapping heat near the surface of the planet.  The main global contributor to the greenhouse effect is carbon dioxide (water vapor is a more potent warmer, but is not uniformly distributed throughout the atmosphere, so it has a less constant effect).  The greenhouse effect is actually good, as it keeps the planet at a habitable level.  Gases which cause a greenhouse effect are known as </a:t>
            </a:r>
            <a:r>
              <a:rPr lang="en-US" altLang="en-US" b="1" dirty="0" smtClean="0"/>
              <a:t>greenhouse gases</a:t>
            </a:r>
            <a:r>
              <a:rPr lang="en-US" altLang="en-US" dirty="0" smtClean="0"/>
              <a:t>; in addition to carbon dioxide and water vapor, methane and </a:t>
            </a:r>
            <a:r>
              <a:rPr lang="en-US" altLang="en-US" dirty="0" err="1" smtClean="0"/>
              <a:t>hydrofluorocarbons</a:t>
            </a:r>
            <a:r>
              <a:rPr lang="en-US" altLang="en-US" dirty="0" smtClean="0"/>
              <a:t> (HFCs) are GHGs</a:t>
            </a:r>
          </a:p>
          <a:p>
            <a:endParaRPr lang="en-US" altLang="en-US" dirty="0" smtClean="0"/>
          </a:p>
          <a:p>
            <a:r>
              <a:rPr lang="en-US" altLang="en-US" b="1" dirty="0" smtClean="0"/>
              <a:t>Global warming </a:t>
            </a:r>
            <a:r>
              <a:rPr lang="en-US" altLang="en-US" dirty="0" smtClean="0"/>
              <a:t>is when the atmospheric concentrations of these gases are increased by human activities, particularly fossil fuel burning which produces carbon</a:t>
            </a:r>
            <a:r>
              <a:rPr lang="en-US" altLang="en-US" baseline="0" dirty="0" smtClean="0"/>
              <a:t> dioxide and other gases through combustion,</a:t>
            </a:r>
            <a:r>
              <a:rPr lang="en-US" altLang="en-US" dirty="0" smtClean="0"/>
              <a:t> but also agriculture, land use changes, and other activities can contribute to global warming.</a:t>
            </a:r>
          </a:p>
          <a:p>
            <a:endParaRPr lang="en-US" altLang="en-US" dirty="0" smtClean="0"/>
          </a:p>
          <a:p>
            <a:r>
              <a:rPr lang="en-US" altLang="en-US" b="1" dirty="0" smtClean="0"/>
              <a:t>Climate change</a:t>
            </a:r>
            <a:r>
              <a:rPr lang="en-US" altLang="en-US" dirty="0" smtClean="0"/>
              <a:t> refers to the larger suite of climate effects that are associated with human activities.  This includes, but is not limited</a:t>
            </a:r>
            <a:r>
              <a:rPr lang="en-US" altLang="en-US" baseline="0" dirty="0" smtClean="0"/>
              <a:t> to,</a:t>
            </a:r>
            <a:r>
              <a:rPr lang="en-US" altLang="en-US" dirty="0" smtClean="0"/>
              <a:t> long-term rising global temperatures; it also includes changes in precipitation (the hydrological cycle– how water moves through the Earth system), clouds, ocean acidification, and to a lesser degree the effects of aerosol particulate pollution, which will be discussed in Lesson 3 (although strictly speaking the effects of aerosol are too short-lived to be “climate” change; if humanity were to cut out these emissions these effects would go away, but since that’s not something likely to happen, the effects of aerosol do have to be included in climate models).</a:t>
            </a:r>
          </a:p>
          <a:p>
            <a:endParaRPr lang="en-US" altLang="en-US" dirty="0" smtClean="0"/>
          </a:p>
          <a:p>
            <a:r>
              <a:rPr lang="en-US" altLang="en-US" dirty="0" smtClean="0"/>
              <a:t>It bears defining the term </a:t>
            </a:r>
            <a:r>
              <a:rPr lang="en-US" altLang="en-US" b="1" dirty="0" smtClean="0"/>
              <a:t>climate</a:t>
            </a:r>
            <a:r>
              <a:rPr lang="en-US" altLang="en-US" dirty="0" smtClean="0"/>
              <a:t> refers to the long-term characteristics of the Earth system (temperature, </a:t>
            </a:r>
            <a:r>
              <a:rPr lang="en-US" altLang="en-US" dirty="0" err="1" smtClean="0"/>
              <a:t>precip</a:t>
            </a:r>
            <a:r>
              <a:rPr lang="en-US" altLang="en-US" dirty="0" smtClean="0"/>
              <a:t>, </a:t>
            </a:r>
            <a:r>
              <a:rPr lang="en-US" altLang="en-US" dirty="0" err="1" smtClean="0"/>
              <a:t>etc</a:t>
            </a:r>
            <a:r>
              <a:rPr lang="en-US" altLang="en-US" dirty="0" smtClean="0"/>
              <a:t>); this is distinct from </a:t>
            </a:r>
            <a:r>
              <a:rPr lang="en-US" altLang="en-US" b="1" dirty="0" smtClean="0"/>
              <a:t>weather</a:t>
            </a:r>
            <a:r>
              <a:rPr lang="en-US" altLang="en-US" dirty="0" smtClean="0"/>
              <a:t>.  See also: </a:t>
            </a:r>
            <a:r>
              <a:rPr lang="en-US" altLang="en-US" dirty="0" smtClean="0">
                <a:hlinkClick r:id="rId3"/>
              </a:rPr>
              <a:t>https://en.wikipedia.org/wiki/Climate</a:t>
            </a:r>
            <a:r>
              <a:rPr lang="en-US" altLang="en-US" dirty="0" smtClean="0"/>
              <a:t> for a broader overview.</a:t>
            </a:r>
            <a:endParaRPr lang="en-US" altLang="en-US" b="1" dirty="0" smtClean="0"/>
          </a:p>
          <a:p>
            <a:endParaRPr lang="en-US" alt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altLang="en-US" dirty="0" smtClean="0"/>
              <a:t>Figure from: </a:t>
            </a:r>
            <a:r>
              <a:rPr lang="en-US" dirty="0" smtClean="0">
                <a:hlinkClick r:id="rId4"/>
              </a:rPr>
              <a:t>http://www.nps.gov/goga/naturescience/climate-change-causes.htm</a:t>
            </a:r>
            <a:r>
              <a:rPr lang="en-US" dirty="0" smtClean="0"/>
              <a:t>  ***Note***:  This figure suggests that under the</a:t>
            </a:r>
            <a:r>
              <a:rPr lang="en-US" baseline="0" dirty="0" smtClean="0"/>
              <a:t> enhanced greenhouse effect, less heat will escape to space.  While this is true short-term (when the system is not in equilibrium), in the long-term (when the temperature of the atmosphere has increased accordingly) the energy into the Earth/atmosphere/ocean system will necessarily balance the amount of energy out</a:t>
            </a:r>
            <a:r>
              <a:rPr lang="en-US" sz="1200" kern="1200" dirty="0" smtClean="0">
                <a:solidFill>
                  <a:schemeClr val="tx1"/>
                </a:solidFill>
                <a:effectLst/>
                <a:latin typeface="+mn-lt"/>
                <a:ea typeface="+mn-ea"/>
                <a:cs typeface="+mn-cs"/>
              </a:rPr>
              <a:t>, because the atmosphere itself will begin radiating more heat to outer space - until the incoming and outgoing radiation are balanced.  The earth cannot constantly take in more energy than it radiates back because this would result in a runaway heating of the atmosphere.</a:t>
            </a:r>
            <a:endParaRPr lang="en-US" baseline="0" dirty="0" smtClean="0"/>
          </a:p>
          <a:p>
            <a:r>
              <a:rPr lang="en-US" baseline="0" dirty="0" smtClean="0"/>
              <a:t>You will recall from previous slides that the hotter the blackbody temperature of an object is, the more energy it radiates (for example the sun versus the Earth).  In order to radiate more energy back to space, the atmospheric temperature must increase, or conversely, when the temperature of the atmosphere increases (due to more molecular absorption), that means it radiates more energy away.  This will be discussed in more detail on slide 11.</a:t>
            </a:r>
            <a:endParaRPr lang="en-US" altLang="en-US" dirty="0"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6F9C1DB7-E18A-482D-86DE-EFAD2F8B1768}" type="slidenum">
              <a:rPr lang="en-US" altLang="en-US" smtClean="0">
                <a:latin typeface="Calibri" pitchFamily="34" charset="0"/>
              </a:rPr>
              <a:pPr eaLnBrk="1" hangingPunct="1"/>
              <a:t>8</a:t>
            </a:fld>
            <a:endParaRPr lang="en-US" altLang="en-US"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dirty="0" smtClean="0"/>
              <a:t>It is interesting to place the</a:t>
            </a:r>
            <a:r>
              <a:rPr lang="en-US" baseline="0" dirty="0" smtClean="0"/>
              <a:t> greenhouse effect into a historical context, as the political climate often tends to brush off these concepts as unproven (these misconceptions may be found in the classroom, as well).  </a:t>
            </a:r>
            <a:r>
              <a:rPr lang="en-US" dirty="0" smtClean="0"/>
              <a:t>This slide introduces the history of greenhouse gas study.</a:t>
            </a:r>
          </a:p>
          <a:p>
            <a:pPr>
              <a:defRPr/>
            </a:pPr>
            <a:endParaRPr lang="en-US" dirty="0" smtClean="0"/>
          </a:p>
          <a:p>
            <a:pPr>
              <a:defRPr/>
            </a:pPr>
            <a:r>
              <a:rPr lang="en-US" dirty="0" smtClean="0"/>
              <a:t>Changes to the amount of CO2 in the atmosphere lead to changes in this greenhouse effect; we’ve known this for a very long time thanks in part to the work of John Tyndall and </a:t>
            </a:r>
            <a:r>
              <a:rPr lang="en-US" dirty="0" err="1" smtClean="0"/>
              <a:t>Svante</a:t>
            </a:r>
            <a:r>
              <a:rPr lang="en-US" dirty="0" smtClean="0"/>
              <a:t> Arrhenius.  </a:t>
            </a:r>
          </a:p>
          <a:p>
            <a:pPr marL="171450" indent="-171450">
              <a:buFont typeface="Arial" pitchFamily="34" charset="0"/>
              <a:buChar char="•"/>
              <a:defRPr/>
            </a:pPr>
            <a:r>
              <a:rPr lang="en-US" dirty="0" smtClean="0"/>
              <a:t>Tyndall showed in 1859 that carbon dioxide and water vapor can absorb infrared energy.  </a:t>
            </a:r>
          </a:p>
          <a:p>
            <a:pPr marL="171450" indent="-171450">
              <a:buFont typeface="Arial" pitchFamily="34" charset="0"/>
              <a:buChar char="•"/>
              <a:defRPr/>
            </a:pPr>
            <a:r>
              <a:rPr lang="en-US" dirty="0" smtClean="0"/>
              <a:t>Arrhenius is frequently credited with being the first to publish on the atmospheric warming potential of carbon dioxide (1896)</a:t>
            </a:r>
          </a:p>
          <a:p>
            <a:pPr marL="171450" indent="-171450">
              <a:buFont typeface="Arial" pitchFamily="34" charset="0"/>
              <a:buChar char="•"/>
              <a:defRPr/>
            </a:pPr>
            <a:endParaRPr lang="en-US" dirty="0" smtClean="0"/>
          </a:p>
          <a:p>
            <a:pPr>
              <a:buFont typeface="Arial" pitchFamily="34" charset="0"/>
              <a:buNone/>
              <a:defRPr/>
            </a:pPr>
            <a:r>
              <a:rPr lang="en-US" dirty="0" smtClean="0"/>
              <a:t>For more information (and image credit):</a:t>
            </a:r>
          </a:p>
          <a:p>
            <a:pPr>
              <a:buFont typeface="Arial" pitchFamily="34" charset="0"/>
              <a:buNone/>
              <a:defRPr/>
            </a:pPr>
            <a:r>
              <a:rPr lang="en-US" dirty="0" smtClean="0">
                <a:hlinkClick r:id="rId3"/>
              </a:rPr>
              <a:t>http://en.wikipedia.org/wiki/John_Tyndall</a:t>
            </a:r>
            <a:endParaRPr lang="en-US" dirty="0" smtClean="0"/>
          </a:p>
          <a:p>
            <a:pPr>
              <a:buFont typeface="Arial" pitchFamily="34" charset="0"/>
              <a:buNone/>
              <a:defRPr/>
            </a:pPr>
            <a:r>
              <a:rPr lang="en-US" dirty="0" smtClean="0">
                <a:hlinkClick r:id="rId4"/>
              </a:rPr>
              <a:t>http://earthobservatory.nasa.gov/Features/Tyndall/</a:t>
            </a:r>
            <a:endParaRPr lang="en-US" dirty="0" smtClean="0"/>
          </a:p>
          <a:p>
            <a:pPr>
              <a:buFont typeface="Arial" pitchFamily="34" charset="0"/>
              <a:buNone/>
              <a:defRPr/>
            </a:pPr>
            <a:r>
              <a:rPr lang="en-US" dirty="0" smtClean="0">
                <a:hlinkClick r:id="rId5"/>
              </a:rPr>
              <a:t>http://en.wikipedia.org/wiki/Svante_Arrhenius</a:t>
            </a:r>
            <a:endParaRPr lang="en-US" dirty="0" smtClean="0"/>
          </a:p>
          <a:p>
            <a:pPr>
              <a:buFont typeface="Arial" pitchFamily="34" charset="0"/>
              <a:buNone/>
              <a:defRPr/>
            </a:pPr>
            <a:r>
              <a:rPr lang="en-US" dirty="0" smtClean="0">
                <a:hlinkClick r:id="rId6"/>
              </a:rPr>
              <a:t>http://earthobservatory.nasa.gov/Features/Arrhenius/</a:t>
            </a:r>
            <a:endParaRPr lang="en-US" dirty="0"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0EA943E3-9032-472D-8678-EA7F3024634F}" type="slidenum">
              <a:rPr lang="en-US" altLang="en-US" smtClean="0">
                <a:latin typeface="Calibri" pitchFamily="34" charset="0"/>
              </a:rPr>
              <a:pPr eaLnBrk="1" hangingPunct="1"/>
              <a:t>9</a:t>
            </a:fld>
            <a:endParaRPr lang="en-US" altLang="en-US"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hangingPunct="1">
              <a:defRPr/>
            </a:pPr>
            <a:r>
              <a:rPr lang="en-US" dirty="0" smtClean="0"/>
              <a:t>This slide, similar to slide 6, describes</a:t>
            </a:r>
            <a:r>
              <a:rPr lang="en-US" baseline="0" dirty="0" smtClean="0"/>
              <a:t> </a:t>
            </a:r>
            <a:r>
              <a:rPr lang="en-US" dirty="0" smtClean="0"/>
              <a:t>the Earth’s spectrum when the atmosphere is considered.  As this is an important concept, it is useful to repeat here after having discussed the concept of the </a:t>
            </a:r>
            <a:r>
              <a:rPr lang="en-US" baseline="0" dirty="0" smtClean="0"/>
              <a:t>molecular absorption of heat (as was described by Tyndall/Arrhenius)</a:t>
            </a:r>
            <a:r>
              <a:rPr lang="en-US" dirty="0" smtClean="0"/>
              <a:t>.</a:t>
            </a:r>
          </a:p>
          <a:p>
            <a:pPr eaLnBrk="1" hangingPunct="1">
              <a:defRPr/>
            </a:pPr>
            <a:endParaRPr lang="en-US" dirty="0" smtClean="0"/>
          </a:p>
          <a:p>
            <a:pPr eaLnBrk="1" hangingPunct="1">
              <a:defRPr/>
            </a:pPr>
            <a:r>
              <a:rPr lang="en-US" dirty="0" smtClean="0"/>
              <a:t>The figure shows the (normalized; otherwise the Earth’s spectrum would not be visible</a:t>
            </a:r>
            <a:r>
              <a:rPr lang="en-US" baseline="0" dirty="0" smtClean="0"/>
              <a:t> compared to the magnitude of the sun’s</a:t>
            </a:r>
            <a:r>
              <a:rPr lang="en-US" dirty="0" smtClean="0"/>
              <a:t>) blackbody curves for the sun and Earth as a function of wavelength, and atmospheric absorption (as a %) at both ground level (i.e. the whole atmosphere) and at 11km (roughly</a:t>
            </a:r>
            <a:r>
              <a:rPr lang="en-US" baseline="0" dirty="0" smtClean="0"/>
              <a:t> the </a:t>
            </a:r>
            <a:r>
              <a:rPr lang="en-US" baseline="0" dirty="0" err="1" smtClean="0"/>
              <a:t>tropopause</a:t>
            </a:r>
            <a:r>
              <a:rPr lang="en-US" dirty="0" smtClean="0"/>
              <a:t>).  Absorption bands are labeled as to which molecule causes each.  100% indicates all radiation is absorbed by</a:t>
            </a:r>
            <a:r>
              <a:rPr lang="en-US" baseline="0" dirty="0" smtClean="0"/>
              <a:t> gases in the atmosphere, and 0% indicates the radiation is able to pass through.  Note that the absorption at the Earth’s surface is greater than the absorption high in the atmosphere (11km) because most of the atmospheric mass is concentrated at lower altitudes (i.e. in the troposphere, as defined earlier).  Because the energy here has to travel through more mass, there is more opportunity for it to be absorbed.  However, the UV region is almost entirely absorbed at all levels, due to absorption by the stratospheric ozone layer.</a:t>
            </a:r>
            <a:endParaRPr lang="en-US" dirty="0" smtClean="0"/>
          </a:p>
          <a:p>
            <a:pPr eaLnBrk="1" hangingPunct="1">
              <a:defRPr/>
            </a:pPr>
            <a:endParaRPr lang="en-US" dirty="0" smtClean="0"/>
          </a:p>
          <a:p>
            <a:pPr marL="171450" indent="-171450" eaLnBrk="1" hangingPunct="1">
              <a:buFont typeface="Arial" pitchFamily="34" charset="0"/>
              <a:buChar char="•"/>
              <a:defRPr/>
            </a:pPr>
            <a:r>
              <a:rPr lang="en-US" dirty="0" smtClean="0"/>
              <a:t>Molecules within the atmosphere absorb at certain wavelengths, producing deviations from the Earth’s blackbody radiation profile</a:t>
            </a:r>
          </a:p>
          <a:p>
            <a:pPr marL="171450" indent="-171450" eaLnBrk="1" hangingPunct="1">
              <a:buFont typeface="Arial" pitchFamily="34" charset="0"/>
              <a:buChar char="•"/>
              <a:defRPr/>
            </a:pPr>
            <a:r>
              <a:rPr lang="en-US" dirty="0" smtClean="0"/>
              <a:t>As seen from space, the Earth’s spectrum has many dips in intensity due to atmospheric absorption</a:t>
            </a:r>
          </a:p>
          <a:p>
            <a:pPr marL="171450" indent="-171450" eaLnBrk="1" hangingPunct="1">
              <a:buFont typeface="Arial" pitchFamily="34" charset="0"/>
              <a:buChar char="•"/>
              <a:defRPr/>
            </a:pPr>
            <a:r>
              <a:rPr lang="en-US" dirty="0" smtClean="0"/>
              <a:t>Different dips correspond to different molecules </a:t>
            </a:r>
            <a:r>
              <a:rPr lang="pt-BR" dirty="0" smtClean="0"/>
              <a:t>(e.g. CO2 (carbon dioxide), CH4 (methane), H2O (water vapor), O3 (ozone))</a:t>
            </a:r>
          </a:p>
          <a:p>
            <a:pPr eaLnBrk="1" hangingPunct="1">
              <a:defRPr/>
            </a:pPr>
            <a:endParaRPr lang="en-US" dirty="0" smtClean="0"/>
          </a:p>
          <a:p>
            <a:pPr eaLnBrk="1" hangingPunct="1">
              <a:defRPr/>
            </a:pPr>
            <a:r>
              <a:rPr lang="en-US" dirty="0" smtClean="0"/>
              <a:t>Figure from:</a:t>
            </a:r>
          </a:p>
          <a:p>
            <a:pPr eaLnBrk="1" hangingPunct="1">
              <a:defRPr/>
            </a:pPr>
            <a:r>
              <a:rPr lang="en-US" dirty="0" smtClean="0"/>
              <a:t>R.M. Goody, 1964, </a:t>
            </a:r>
            <a:r>
              <a:rPr lang="en-US" i="1" dirty="0" smtClean="0"/>
              <a:t>Atmospheric Radiation</a:t>
            </a:r>
            <a:r>
              <a:rPr lang="en-US" dirty="0" smtClean="0"/>
              <a:t>, Part I.  London, Oxford University Press.</a:t>
            </a:r>
          </a:p>
          <a:p>
            <a:pPr eaLnBrk="1" hangingPunct="1">
              <a:defRPr/>
            </a:pPr>
            <a:endParaRPr lang="en-US" dirty="0" smtClean="0"/>
          </a:p>
          <a:p>
            <a:pPr eaLnBrk="1" hangingPunct="1">
              <a:defRPr/>
            </a:pPr>
            <a:r>
              <a:rPr lang="en-US" dirty="0" smtClean="0"/>
              <a:t>For more info:</a:t>
            </a:r>
          </a:p>
          <a:p>
            <a:pPr eaLnBrk="1" hangingPunct="1">
              <a:defRPr/>
            </a:pPr>
            <a:r>
              <a:rPr lang="en-US" dirty="0" smtClean="0"/>
              <a:t>http://lasp.colorado.edu/~bagenal/3720/CLASS5/5Spectroscopy.html</a:t>
            </a:r>
          </a:p>
          <a:p>
            <a:pPr eaLnBrk="1" hangingPunct="1">
              <a:defRPr/>
            </a:pPr>
            <a:endParaRPr lang="en-US" dirty="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6FA47FF7-D860-460E-B57A-1DDB4D255B6B}" type="slidenum">
              <a:rPr lang="en-US" altLang="en-US" smtClean="0">
                <a:latin typeface="Calibri" pitchFamily="34" charset="0"/>
              </a:rPr>
              <a:pPr eaLnBrk="1" hangingPunct="1"/>
              <a:t>10</a:t>
            </a:fld>
            <a:endParaRPr lang="en-US" altLang="en-US"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defRPr/>
                </a:pPr>
                <a:r>
                  <a:rPr lang="en-US" dirty="0" smtClean="0"/>
                  <a:t>This slide introduces the concept of </a:t>
                </a:r>
                <a:r>
                  <a:rPr lang="en-US" b="1" i="0" dirty="0" smtClean="0"/>
                  <a:t>radiative equilibrium </a:t>
                </a:r>
                <a:r>
                  <a:rPr lang="en-US" i="0" dirty="0" smtClean="0"/>
                  <a:t>(or energy balance)</a:t>
                </a:r>
                <a:r>
                  <a:rPr lang="en-US" dirty="0" smtClean="0"/>
                  <a:t>, the most basic model to determine planetary temperature under conditions of an absorbing atmosphere.  NB: this section may be skipped</a:t>
                </a:r>
                <a:r>
                  <a:rPr lang="en-US" baseline="0" dirty="0" smtClean="0"/>
                  <a:t> in lower-level or less math-intensive classes.</a:t>
                </a:r>
              </a:p>
              <a:p>
                <a:pPr>
                  <a:defRPr/>
                </a:pPr>
                <a:endParaRPr lang="en-US" baseline="0" dirty="0" smtClean="0"/>
              </a:p>
              <a:p>
                <a:pPr>
                  <a:defRPr/>
                </a:pPr>
                <a:r>
                  <a:rPr lang="en-US" baseline="0" dirty="0" smtClean="0"/>
                  <a:t>The basic concept of energy balance here is that the amount of energy into a layer has to equal the amount of energy out, because energy must be conserved.  Here we idealize each component: the atmosphere is shown as one uniform layer, and the Earth’s surface is another.  Solar energy is not absorbed by the atmosphere, but is absorbed by the planet.  Terrestrial energy is entirely absorbed by the atmosphere (none is transmitted directly to space).</a:t>
                </a:r>
                <a:endParaRPr lang="en-US" dirty="0" smtClean="0"/>
              </a:p>
              <a:p>
                <a:pPr>
                  <a:defRPr/>
                </a:pPr>
                <a:endParaRPr lang="en-US" dirty="0" smtClean="0"/>
              </a:p>
              <a:p>
                <a:pPr>
                  <a:defRPr/>
                </a:pPr>
                <a:r>
                  <a:rPr lang="en-US" dirty="0" smtClean="0"/>
                  <a:t>We</a:t>
                </a:r>
                <a:r>
                  <a:rPr lang="en-US" baseline="0" dirty="0" smtClean="0"/>
                  <a:t> are now talking about temperature, as the black body temperature determines the black body radiation; if we know the temperature of an object (the sun, the earth, or the atmosphere) as measured, and idealize things as black bodies, we then know how much energy is being emitted by this object.  This slide shows a very simplified picture of the Earth’s radiative balance, where the atmosphere is idealized as one layer, and we deal with global averages.  The next slide will show a more complex version of the same picture.</a:t>
                </a:r>
              </a:p>
              <a:p>
                <a:pPr>
                  <a:defRPr/>
                </a:pPr>
                <a:endParaRPr lang="en-US" dirty="0" smtClean="0"/>
              </a:p>
              <a:p>
                <a:pPr marL="171450" indent="-171450">
                  <a:buFont typeface="Arial" pitchFamily="34" charset="0"/>
                  <a:buChar char="•"/>
                  <a:defRPr/>
                </a:pPr>
                <a:r>
                  <a:rPr lang="en-US" dirty="0" smtClean="0"/>
                  <a:t>Energy comes from the sun, is absorbed by the planet. </a:t>
                </a:r>
                <a:r>
                  <a:rPr lang="el-GR" dirty="0" smtClean="0"/>
                  <a:t>α</a:t>
                </a:r>
                <a:r>
                  <a:rPr lang="en-US" dirty="0" smtClean="0"/>
                  <a:t> is the albedo of the earth, or how much solar energy is reflected by parts of the earth being white.  S</a:t>
                </a:r>
                <a:r>
                  <a:rPr lang="en-US" baseline="-25000" dirty="0" smtClean="0"/>
                  <a:t>0</a:t>
                </a:r>
                <a:r>
                  <a:rPr lang="en-US" dirty="0" smtClean="0"/>
                  <a:t> is the solar constant, or the amount of energy (flux density) emitted by the sun, and is approximately </a:t>
                </a:r>
                <a:r>
                  <a:rPr lang="en-US" sz="1200" b="0" i="0" kern="1200" dirty="0" smtClean="0">
                    <a:solidFill>
                      <a:schemeClr val="tx1"/>
                    </a:solidFill>
                    <a:effectLst/>
                    <a:latin typeface="+mn-lt"/>
                    <a:ea typeface="+mn-ea"/>
                    <a:cs typeface="+mn-cs"/>
                  </a:rPr>
                  <a:t>1361 W/m</a:t>
                </a:r>
                <a:r>
                  <a:rPr lang="en-US" sz="1200" b="0" i="0" kern="1200" baseline="30000" dirty="0" smtClean="0">
                    <a:solidFill>
                      <a:schemeClr val="tx1"/>
                    </a:solidFill>
                    <a:effectLst/>
                    <a:latin typeface="+mn-lt"/>
                    <a:ea typeface="+mn-ea"/>
                    <a:cs typeface="+mn-cs"/>
                  </a:rPr>
                  <a:t>2</a:t>
                </a:r>
                <a:r>
                  <a:rPr lang="en-US" sz="1200" b="0" i="0" kern="1200" dirty="0" smtClean="0">
                    <a:solidFill>
                      <a:schemeClr val="tx1"/>
                    </a:solidFill>
                    <a:effectLst/>
                    <a:latin typeface="+mn-lt"/>
                    <a:ea typeface="+mn-ea"/>
                    <a:cs typeface="+mn-cs"/>
                  </a:rPr>
                  <a:t> (varying through the solar cycle).</a:t>
                </a:r>
                <a:r>
                  <a:rPr lang="en-US" baseline="0" dirty="0" smtClean="0"/>
                  <a:t>  To understand this, </a:t>
                </a:r>
                <a:r>
                  <a:rPr lang="en-US" dirty="0" smtClean="0"/>
                  <a:t>mathematically one can recall</a:t>
                </a:r>
                <a:r>
                  <a:rPr lang="en-US" baseline="0" dirty="0" smtClean="0"/>
                  <a:t> that spherical surface area is given by </a:t>
                </a:r>
                <a14:m>
                  <m:oMath xmlns:m="http://schemas.openxmlformats.org/officeDocument/2006/math">
                    <m:r>
                      <a:rPr lang="en-US" b="0" i="0" baseline="0" smtClean="0">
                        <a:latin typeface="Cambria Math"/>
                      </a:rPr>
                      <m:t>4</m:t>
                    </m:r>
                    <m:r>
                      <a:rPr lang="el-GR" i="1" baseline="0" smtClean="0">
                        <a:latin typeface="Cambria Math"/>
                      </a:rPr>
                      <m:t>𝜋</m:t>
                    </m:r>
                    <m:sSup>
                      <m:sSupPr>
                        <m:ctrlPr>
                          <a:rPr lang="en-US" i="1" baseline="0" smtClean="0">
                            <a:latin typeface="Cambria Math"/>
                          </a:rPr>
                        </m:ctrlPr>
                      </m:sSupPr>
                      <m:e>
                        <m:r>
                          <a:rPr lang="en-US" i="1" baseline="0" smtClean="0">
                            <a:latin typeface="Cambria Math"/>
                          </a:rPr>
                          <m:t>𝑟</m:t>
                        </m:r>
                      </m:e>
                      <m:sup>
                        <m:r>
                          <a:rPr lang="en-US" i="1" baseline="0" smtClean="0">
                            <a:latin typeface="Cambria Math"/>
                          </a:rPr>
                          <m:t>2</m:t>
                        </m:r>
                      </m:sup>
                    </m:sSup>
                  </m:oMath>
                </a14:m>
                <a:r>
                  <a:rPr lang="en-US" baseline="0" dirty="0" smtClean="0"/>
                  <a:t>, and circular surface area is </a:t>
                </a:r>
                <a14:m>
                  <m:oMath xmlns:m="http://schemas.openxmlformats.org/officeDocument/2006/math">
                    <m:r>
                      <a:rPr lang="el-GR" i="1" baseline="0" smtClean="0">
                        <a:latin typeface="Cambria Math"/>
                      </a:rPr>
                      <m:t>𝜋</m:t>
                    </m:r>
                    <m:sSup>
                      <m:sSupPr>
                        <m:ctrlPr>
                          <a:rPr lang="en-US" i="1" baseline="0" smtClean="0">
                            <a:latin typeface="Cambria Math"/>
                          </a:rPr>
                        </m:ctrlPr>
                      </m:sSupPr>
                      <m:e>
                        <m:r>
                          <a:rPr lang="en-US" i="1" baseline="0" smtClean="0">
                            <a:latin typeface="Cambria Math"/>
                          </a:rPr>
                          <m:t>𝑟</m:t>
                        </m:r>
                      </m:e>
                      <m:sup>
                        <m:r>
                          <a:rPr lang="en-US" i="1" baseline="0" smtClean="0">
                            <a:latin typeface="Cambria Math"/>
                          </a:rPr>
                          <m:t>2</m:t>
                        </m:r>
                      </m:sup>
                    </m:sSup>
                  </m:oMath>
                </a14:m>
                <a:r>
                  <a:rPr lang="en-US" baseline="0" dirty="0" smtClean="0"/>
                  <a:t>; the Earth only receives solar energy on one side, which is basically a circular cross-section of the Earth’s radius (although it’s spread over a hemisphere), but will emit energy from its whole spherical surface area, which is where we get the factor of 4.</a:t>
                </a:r>
              </a:p>
              <a:p>
                <a:pPr marL="171450" marR="0" lvl="1"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the Earth reemits radiation at the surface as a blackbody, given by </a:t>
                </a:r>
                <a:r>
                  <a:rPr lang="el-GR" dirty="0" smtClean="0"/>
                  <a:t>σ</a:t>
                </a:r>
                <a:r>
                  <a:rPr lang="en-US" dirty="0" smtClean="0"/>
                  <a:t>T</a:t>
                </a:r>
                <a:r>
                  <a:rPr lang="en-US" baseline="30000" dirty="0" smtClean="0"/>
                  <a:t>4</a:t>
                </a:r>
                <a:r>
                  <a:rPr lang="en-US" dirty="0" smtClean="0"/>
                  <a:t> according to the Stefan-Boltzmann equation (</a:t>
                </a:r>
                <a:r>
                  <a:rPr lang="el-GR" dirty="0" smtClean="0"/>
                  <a:t>σ</a:t>
                </a:r>
                <a:r>
                  <a:rPr lang="en-US" dirty="0" smtClean="0"/>
                  <a:t> is the Stefan-Boltzmann</a:t>
                </a:r>
                <a:r>
                  <a:rPr lang="en-US" baseline="0" dirty="0" smtClean="0"/>
                  <a:t> constant)</a:t>
                </a:r>
                <a:r>
                  <a:rPr lang="en-US" dirty="0" smtClean="0"/>
                  <a:t>.  Temperature is that of the Earth’s surface. </a:t>
                </a:r>
              </a:p>
              <a:p>
                <a:pPr marL="171450" indent="-171450">
                  <a:buFont typeface="Arial" pitchFamily="34" charset="0"/>
                  <a:buChar char="•"/>
                  <a:defRPr/>
                </a:pPr>
                <a:r>
                  <a:rPr lang="en-US" dirty="0" smtClean="0"/>
                  <a:t>The atmosphere (idealized as one layer) absorbs the outgoing radiation and reemits upward and downward (technically it is emitting in all directions; however since</a:t>
                </a:r>
                <a:r>
                  <a:rPr lang="en-US" baseline="0" dirty="0" smtClean="0"/>
                  <a:t> the atmosphere is a sphere covering the globe, the side-to-side emission is canceled out by more atmosphere)</a:t>
                </a:r>
                <a:r>
                  <a:rPr lang="en-US" dirty="0" smtClean="0"/>
                  <a:t>, also as a blackbody given by </a:t>
                </a:r>
                <a:r>
                  <a:rPr lang="el-GR" dirty="0" smtClean="0"/>
                  <a:t>σ</a:t>
                </a:r>
                <a:r>
                  <a:rPr lang="en-US" dirty="0" smtClean="0"/>
                  <a:t>T</a:t>
                </a:r>
                <a:r>
                  <a:rPr lang="en-US" baseline="30000" dirty="0" smtClean="0"/>
                  <a:t>4</a:t>
                </a:r>
                <a:r>
                  <a:rPr lang="en-US" dirty="0" smtClean="0"/>
                  <a:t>, here with temperature T corresponding to the atmospheric temperature T</a:t>
                </a:r>
                <a:r>
                  <a:rPr lang="en-US" baseline="-25000" dirty="0" smtClean="0"/>
                  <a:t>a</a:t>
                </a:r>
                <a:r>
                  <a:rPr lang="en-US" dirty="0" smtClean="0"/>
                  <a:t>.</a:t>
                </a:r>
              </a:p>
              <a:p>
                <a:pPr marL="171450" indent="-171450">
                  <a:buFont typeface="Arial" pitchFamily="34" charset="0"/>
                  <a:buChar char="•"/>
                  <a:defRPr/>
                </a:pPr>
                <a:r>
                  <a:rPr lang="en-US" dirty="0" smtClean="0"/>
                  <a:t>energy in (absorbed, left side of equation) = energy out (emitted, right side of equation) at each level</a:t>
                </a:r>
              </a:p>
              <a:p>
                <a:pPr marL="628650" lvl="1" indent="-171450">
                  <a:buFont typeface="Arial" pitchFamily="34" charset="0"/>
                  <a:buChar char="•"/>
                  <a:defRPr/>
                </a:pPr>
                <a:r>
                  <a:rPr lang="en-US" dirty="0" smtClean="0"/>
                  <a:t>Within the atmosphere: </a:t>
                </a:r>
                <a:r>
                  <a:rPr lang="el-GR" dirty="0" smtClean="0"/>
                  <a:t>σ</a:t>
                </a:r>
                <a:r>
                  <a:rPr lang="en-US" dirty="0" smtClean="0"/>
                  <a:t>T</a:t>
                </a:r>
                <a:r>
                  <a:rPr lang="en-US" baseline="-25000" dirty="0" smtClean="0"/>
                  <a:t>s</a:t>
                </a:r>
                <a:r>
                  <a:rPr lang="en-US" baseline="30000" dirty="0" smtClean="0"/>
                  <a:t>4</a:t>
                </a:r>
                <a:r>
                  <a:rPr lang="en-US" dirty="0" smtClean="0"/>
                  <a:t>=2</a:t>
                </a:r>
                <a:r>
                  <a:rPr lang="el-GR" dirty="0" smtClean="0"/>
                  <a:t>σ</a:t>
                </a:r>
                <a:r>
                  <a:rPr lang="en-US" dirty="0" smtClean="0"/>
                  <a:t>T</a:t>
                </a:r>
                <a:r>
                  <a:rPr lang="en-US" baseline="-25000" dirty="0" smtClean="0"/>
                  <a:t>a</a:t>
                </a:r>
                <a:r>
                  <a:rPr lang="en-US" baseline="30000" dirty="0" smtClean="0"/>
                  <a:t>4</a:t>
                </a:r>
                <a:endParaRPr lang="en-US" dirty="0" smtClean="0"/>
              </a:p>
              <a:p>
                <a:pPr marL="628650" marR="0" lvl="1"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At the surface: S</a:t>
                </a:r>
                <a:r>
                  <a:rPr lang="en-US" baseline="-25000" dirty="0" smtClean="0"/>
                  <a:t>0</a:t>
                </a:r>
                <a:r>
                  <a:rPr lang="en-US" dirty="0" smtClean="0"/>
                  <a:t>/4(1-</a:t>
                </a:r>
                <a:r>
                  <a:rPr lang="el-GR" dirty="0" smtClean="0"/>
                  <a:t>α</a:t>
                </a:r>
                <a:r>
                  <a:rPr lang="en-US" dirty="0" smtClean="0"/>
                  <a:t>)=</a:t>
                </a:r>
                <a:r>
                  <a:rPr lang="el-GR" dirty="0" smtClean="0"/>
                  <a:t>σ</a:t>
                </a:r>
                <a:r>
                  <a:rPr lang="en-US" dirty="0" smtClean="0"/>
                  <a:t>T</a:t>
                </a:r>
                <a:r>
                  <a:rPr lang="en-US" baseline="-25000" dirty="0" smtClean="0"/>
                  <a:t>s</a:t>
                </a:r>
                <a:r>
                  <a:rPr lang="en-US" baseline="30000" dirty="0" smtClean="0"/>
                  <a:t>4 </a:t>
                </a:r>
                <a:r>
                  <a:rPr lang="en-US" dirty="0" smtClean="0"/>
                  <a:t>+ </a:t>
                </a:r>
                <a:r>
                  <a:rPr lang="el-GR" dirty="0" smtClean="0"/>
                  <a:t>σ</a:t>
                </a:r>
                <a:r>
                  <a:rPr lang="en-US" dirty="0" smtClean="0"/>
                  <a:t>T</a:t>
                </a:r>
                <a:r>
                  <a:rPr lang="en-US" baseline="-25000" dirty="0" smtClean="0"/>
                  <a:t>a</a:t>
                </a:r>
                <a:r>
                  <a:rPr lang="en-US" baseline="30000" dirty="0" smtClean="0"/>
                  <a:t>4 </a:t>
                </a:r>
                <a:endParaRPr lang="en-US" dirty="0" smtClean="0"/>
              </a:p>
              <a:p>
                <a:pPr marL="628650" lvl="1" indent="-171450">
                  <a:buFont typeface="Arial" pitchFamily="34" charset="0"/>
                  <a:buChar char="•"/>
                  <a:defRPr/>
                </a:pPr>
                <a:r>
                  <a:rPr lang="en-US" dirty="0" smtClean="0"/>
                  <a:t>These two equations can be solved for </a:t>
                </a:r>
                <a:r>
                  <a:rPr lang="en-US" dirty="0" err="1" smtClean="0"/>
                  <a:t>T</a:t>
                </a:r>
                <a:r>
                  <a:rPr lang="en-US" baseline="-25000" dirty="0" err="1" smtClean="0"/>
                  <a:t>s</a:t>
                </a:r>
                <a:r>
                  <a:rPr lang="en-US" dirty="0" smtClean="0"/>
                  <a:t> and T</a:t>
                </a:r>
                <a:r>
                  <a:rPr lang="en-US" baseline="-25000" dirty="0" smtClean="0"/>
                  <a:t>a</a:t>
                </a:r>
                <a:r>
                  <a:rPr lang="en-US" baseline="0" dirty="0" smtClean="0"/>
                  <a:t> if Earth’s albedo is known.</a:t>
                </a:r>
                <a:endParaRPr lang="en-US" dirty="0" smtClean="0"/>
              </a:p>
              <a:p>
                <a:pPr marL="171450" indent="-171450">
                  <a:buFont typeface="Arial" pitchFamily="34" charset="0"/>
                  <a:buChar char="•"/>
                  <a:defRPr/>
                </a:pPr>
                <a:r>
                  <a:rPr lang="en-US" dirty="0" smtClean="0"/>
                  <a:t>Radiative equilibrium without an atmosphere would give a surface temperature of 255 K versus the observed 288 K (you can test this by solving the equation: S</a:t>
                </a:r>
                <a:r>
                  <a:rPr lang="en-US" baseline="-25000" dirty="0" smtClean="0"/>
                  <a:t>0</a:t>
                </a:r>
                <a:r>
                  <a:rPr lang="en-US" dirty="0" smtClean="0"/>
                  <a:t>/4(1-</a:t>
                </a:r>
                <a:r>
                  <a:rPr lang="el-GR" dirty="0" smtClean="0"/>
                  <a:t>α</a:t>
                </a:r>
                <a:r>
                  <a:rPr lang="en-US" dirty="0" smtClean="0"/>
                  <a:t>)=</a:t>
                </a:r>
                <a:r>
                  <a:rPr lang="el-GR" dirty="0" smtClean="0"/>
                  <a:t>σ</a:t>
                </a:r>
                <a:r>
                  <a:rPr lang="en-US" dirty="0" smtClean="0"/>
                  <a:t>T</a:t>
                </a:r>
                <a:r>
                  <a:rPr lang="en-US" baseline="-25000" dirty="0" smtClean="0"/>
                  <a:t>s</a:t>
                </a:r>
                <a:r>
                  <a:rPr lang="en-US" baseline="30000" dirty="0" smtClean="0"/>
                  <a:t>4</a:t>
                </a:r>
                <a:r>
                  <a:rPr lang="en-US" dirty="0" smtClean="0"/>
                  <a:t>).</a:t>
                </a:r>
              </a:p>
              <a:p>
                <a:pPr marL="171450" marR="0" lvl="1"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What happens in the other direction</a:t>
                </a:r>
                <a:r>
                  <a:rPr lang="en-US" baseline="0" dirty="0" smtClean="0"/>
                  <a:t>?  You will recall from slide 8 that the long-term the energy into the Earth/atmosphere/ocean system will necessarily balance the amount of energy out.  In reality changing CO2 changes this equation because the atmosphere is not perfectly opaque to the radiation from the surface (</a:t>
                </a:r>
                <a:r>
                  <a:rPr lang="en-US" baseline="0" dirty="0" err="1" smtClean="0"/>
                  <a:t>longwave</a:t>
                </a:r>
                <a:r>
                  <a:rPr lang="en-US" baseline="0" dirty="0" smtClean="0"/>
                  <a:t>), but instead emits (and consequently absorbs) some fraction of the surface radiation instead, </a:t>
                </a:r>
                <a:r>
                  <a:rPr lang="el-GR" baseline="0" dirty="0" smtClean="0"/>
                  <a:t>ε</a:t>
                </a:r>
                <a:r>
                  <a:rPr lang="el-GR" dirty="0" smtClean="0"/>
                  <a:t>σ</a:t>
                </a:r>
                <a:r>
                  <a:rPr lang="en-US" dirty="0" smtClean="0"/>
                  <a:t>T</a:t>
                </a:r>
                <a:r>
                  <a:rPr lang="en-US" baseline="-25000" dirty="0" smtClean="0"/>
                  <a:t>a</a:t>
                </a:r>
                <a:r>
                  <a:rPr lang="en-US" baseline="30000" dirty="0" smtClean="0"/>
                  <a:t>4</a:t>
                </a:r>
                <a:r>
                  <a:rPr lang="en-US" dirty="0" smtClean="0"/>
                  <a:t> where 0&lt;</a:t>
                </a:r>
                <a:r>
                  <a:rPr lang="el-GR" dirty="0" smtClean="0"/>
                  <a:t>ε</a:t>
                </a:r>
                <a:r>
                  <a:rPr lang="en-US" dirty="0" smtClean="0"/>
                  <a:t>&lt;1.  As CO</a:t>
                </a:r>
                <a:r>
                  <a:rPr lang="en-US" baseline="-25000" dirty="0" smtClean="0"/>
                  <a:t>2</a:t>
                </a:r>
                <a:r>
                  <a:rPr lang="en-US" dirty="0" smtClean="0"/>
                  <a:t> increases, </a:t>
                </a:r>
                <a:r>
                  <a:rPr lang="el-GR" dirty="0" smtClean="0"/>
                  <a:t>ε</a:t>
                </a:r>
                <a:r>
                  <a:rPr lang="en-US" baseline="0" dirty="0" smtClean="0"/>
                  <a:t> increases, which increases both </a:t>
                </a:r>
                <a:r>
                  <a:rPr lang="en-US" baseline="0" dirty="0" err="1" smtClean="0"/>
                  <a:t>T</a:t>
                </a:r>
                <a:r>
                  <a:rPr lang="en-US" baseline="-25000" dirty="0" err="1" smtClean="0"/>
                  <a:t>s</a:t>
                </a:r>
                <a:r>
                  <a:rPr lang="en-US" baseline="0" dirty="0" smtClean="0"/>
                  <a:t> and T</a:t>
                </a:r>
                <a:r>
                  <a:rPr lang="en-US" baseline="-25000" dirty="0" smtClean="0"/>
                  <a:t>a</a:t>
                </a:r>
                <a:r>
                  <a:rPr lang="en-US" baseline="0" dirty="0" smtClean="0"/>
                  <a:t>.  This is called </a:t>
                </a:r>
                <a:r>
                  <a:rPr lang="en-US" b="1" baseline="0" dirty="0" smtClean="0"/>
                  <a:t>radiative equilibrium</a:t>
                </a:r>
                <a:r>
                  <a:rPr lang="en-US" b="0" baseline="0" dirty="0" smtClean="0"/>
                  <a:t>.  The</a:t>
                </a:r>
                <a:r>
                  <a:rPr lang="en-US" baseline="0" dirty="0" smtClean="0"/>
                  <a:t> following slide explains in much greater detail what happens in the real-life climate system.</a:t>
                </a:r>
                <a:endParaRPr lang="en-US" dirty="0" smtClean="0"/>
              </a:p>
              <a:p>
                <a:pPr marL="171450" indent="-171450">
                  <a:buFont typeface="Arial" pitchFamily="34" charset="0"/>
                  <a:buChar char="•"/>
                  <a:defRPr/>
                </a:pPr>
                <a:endParaRPr lang="en-US" baseline="0" dirty="0" smtClean="0"/>
              </a:p>
              <a:p>
                <a:pPr>
                  <a:buFont typeface="Arial" pitchFamily="34" charset="0"/>
                  <a:buNone/>
                  <a:defRPr/>
                </a:pPr>
                <a:endParaRPr lang="en-US" baseline="0" dirty="0" smtClean="0"/>
              </a:p>
              <a:p>
                <a:pPr>
                  <a:buFont typeface="Arial" pitchFamily="34" charset="0"/>
                  <a:buNone/>
                  <a:defRPr/>
                </a:pPr>
                <a:r>
                  <a:rPr lang="en-US" dirty="0" smtClean="0"/>
                  <a:t>Figure from: Kristina Pistone</a:t>
                </a:r>
                <a:endParaRPr lang="en-US" dirty="0"/>
              </a:p>
            </p:txBody>
          </p:sp>
        </mc:Choice>
        <mc:Fallback xmlns="">
          <p:sp>
            <p:nvSpPr>
              <p:cNvPr id="3" name="Notes Placeholder 2"/>
              <p:cNvSpPr>
                <a:spLocks noGrp="1"/>
              </p:cNvSpPr>
              <p:nvPr>
                <p:ph type="body" idx="1"/>
              </p:nvPr>
            </p:nvSpPr>
            <p:spPr/>
            <p:txBody>
              <a:bodyPr/>
              <a:lstStyle/>
              <a:p>
                <a:pPr>
                  <a:defRPr/>
                </a:pPr>
                <a:r>
                  <a:rPr lang="en-US" dirty="0" smtClean="0"/>
                  <a:t>This slide introduces the concept of </a:t>
                </a:r>
                <a:r>
                  <a:rPr lang="en-US" i="1" dirty="0" smtClean="0"/>
                  <a:t>radiative equilibrium</a:t>
                </a:r>
                <a:r>
                  <a:rPr lang="en-US" dirty="0" smtClean="0"/>
                  <a:t>, the most basic model to determine planetary </a:t>
                </a:r>
                <a:r>
                  <a:rPr lang="en-US" dirty="0" smtClean="0"/>
                  <a:t>temperature.  We</a:t>
                </a:r>
                <a:r>
                  <a:rPr lang="en-US" baseline="0" dirty="0" smtClean="0"/>
                  <a:t> are now talking about temperature, as the black body temperature determines the black body radiation; if we know the temperature of an object (the sun, the earth, or the atmosphere) as measured, and idealize things as black bodies, we then know how much energy is being emitted by this object.  This slide shows a very simplified picture of the Earth’s radiative balance, where the atmosphere is idealized as one layer, and we deal with global averages.  The next slide will show a more complex version of the same picture.</a:t>
                </a:r>
              </a:p>
              <a:p>
                <a:pPr>
                  <a:defRPr/>
                </a:pPr>
                <a:endParaRPr lang="en-US" baseline="0" dirty="0" smtClean="0"/>
              </a:p>
              <a:p>
                <a:pPr>
                  <a:defRPr/>
                </a:pPr>
                <a:r>
                  <a:rPr lang="en-US" baseline="0" dirty="0" smtClean="0"/>
                  <a:t>The basic concept of energy balance here is that the amount of energy into a layer has to equal the amount of energy out, because energy must be conserved.</a:t>
                </a:r>
                <a:endParaRPr lang="en-US" dirty="0" smtClean="0"/>
              </a:p>
              <a:p>
                <a:pPr>
                  <a:defRPr/>
                </a:pPr>
                <a:endParaRPr lang="en-US" dirty="0" smtClean="0"/>
              </a:p>
              <a:p>
                <a:pPr marL="171450" indent="-171450">
                  <a:buFont typeface="Arial" pitchFamily="34" charset="0"/>
                  <a:buChar char="•"/>
                  <a:defRPr/>
                </a:pPr>
                <a:r>
                  <a:rPr lang="en-US" dirty="0" smtClean="0"/>
                  <a:t>Energy comes from the sun, is absorbed by the planet. </a:t>
                </a:r>
                <a:r>
                  <a:rPr lang="el-GR" dirty="0" smtClean="0"/>
                  <a:t>α</a:t>
                </a:r>
                <a:r>
                  <a:rPr lang="en-US" dirty="0" smtClean="0"/>
                  <a:t> is the albedo of the earth, or how much solar energy is reflected by parts of the earth being white.  S</a:t>
                </a:r>
                <a:r>
                  <a:rPr lang="en-US" baseline="-25000" dirty="0" smtClean="0"/>
                  <a:t>0</a:t>
                </a:r>
                <a:r>
                  <a:rPr lang="en-US" dirty="0" smtClean="0"/>
                  <a:t> is the solar constant, or the amount of energy (flux density) emitted by the sun, and is approximately </a:t>
                </a:r>
                <a:r>
                  <a:rPr lang="en-US" sz="1200" b="0" i="0" kern="1200" dirty="0" smtClean="0">
                    <a:solidFill>
                      <a:schemeClr val="tx1"/>
                    </a:solidFill>
                    <a:effectLst/>
                    <a:latin typeface="+mn-lt"/>
                    <a:ea typeface="+mn-ea"/>
                    <a:cs typeface="+mn-cs"/>
                  </a:rPr>
                  <a:t>1361 W/m</a:t>
                </a:r>
                <a:r>
                  <a:rPr lang="en-US" sz="1200" b="0" i="0" kern="1200" baseline="30000" dirty="0" smtClean="0">
                    <a:solidFill>
                      <a:schemeClr val="tx1"/>
                    </a:solidFill>
                    <a:effectLst/>
                    <a:latin typeface="+mn-lt"/>
                    <a:ea typeface="+mn-ea"/>
                    <a:cs typeface="+mn-cs"/>
                  </a:rPr>
                  <a:t>2</a:t>
                </a:r>
                <a:r>
                  <a:rPr lang="en-US" sz="1200" b="0" i="0" kern="1200" dirty="0" smtClean="0">
                    <a:solidFill>
                      <a:schemeClr val="tx1"/>
                    </a:solidFill>
                    <a:effectLst/>
                    <a:latin typeface="+mn-lt"/>
                    <a:ea typeface="+mn-ea"/>
                    <a:cs typeface="+mn-cs"/>
                  </a:rPr>
                  <a:t> (varying through the solar cycle).</a:t>
                </a:r>
                <a:r>
                  <a:rPr lang="en-US" baseline="0" dirty="0" smtClean="0"/>
                  <a:t>  To understand this, </a:t>
                </a:r>
                <a:r>
                  <a:rPr lang="en-US" dirty="0" smtClean="0"/>
                  <a:t>mathematically one can recall</a:t>
                </a:r>
                <a:r>
                  <a:rPr lang="en-US" baseline="0" dirty="0" smtClean="0"/>
                  <a:t> that spherical surface area </a:t>
                </a:r>
                <a:r>
                  <a:rPr lang="en-US" baseline="0" dirty="0" smtClean="0"/>
                  <a:t>is given by </a:t>
                </a:r>
                <a:r>
                  <a:rPr lang="en-US" b="0" i="0" baseline="0" smtClean="0">
                    <a:latin typeface="Cambria Math"/>
                  </a:rPr>
                  <a:t>4</a:t>
                </a:r>
                <a:r>
                  <a:rPr lang="el-GR" i="0" baseline="0" smtClean="0">
                    <a:latin typeface="Cambria Math"/>
                  </a:rPr>
                  <a:t>𝜋</a:t>
                </a:r>
                <a:r>
                  <a:rPr lang="en-US" i="0" baseline="0" smtClean="0">
                    <a:latin typeface="Cambria Math"/>
                  </a:rPr>
                  <a:t>𝑟^2</a:t>
                </a:r>
                <a:r>
                  <a:rPr lang="en-US" baseline="0" dirty="0" smtClean="0"/>
                  <a:t>, and circular surface area </a:t>
                </a:r>
                <a:r>
                  <a:rPr lang="en-US" baseline="0" dirty="0" smtClean="0"/>
                  <a:t>is </a:t>
                </a:r>
                <a:r>
                  <a:rPr lang="el-GR" i="0" baseline="0" smtClean="0">
                    <a:latin typeface="Cambria Math"/>
                  </a:rPr>
                  <a:t>𝜋</a:t>
                </a:r>
                <a:r>
                  <a:rPr lang="en-US" i="0" baseline="0" smtClean="0">
                    <a:latin typeface="Cambria Math"/>
                  </a:rPr>
                  <a:t>𝑟^2</a:t>
                </a:r>
                <a:r>
                  <a:rPr lang="en-US" baseline="0" dirty="0" smtClean="0"/>
                  <a:t>; </a:t>
                </a:r>
                <a:r>
                  <a:rPr lang="en-US" baseline="0" dirty="0" smtClean="0"/>
                  <a:t>the Earth only receives solar energy on one side, which is basically a circular cross-section of the Earth’s radius (although it’s spread over a hemisphere), but will emit energy from its whole spherical surface area, which is where we get the factor of 4.</a:t>
                </a:r>
              </a:p>
              <a:p>
                <a:pPr marL="171450" marR="0" lvl="1"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the Earth reemits radiation at the surface as a blackbody, given by </a:t>
                </a:r>
                <a:r>
                  <a:rPr lang="el-GR" dirty="0" smtClean="0"/>
                  <a:t>σ</a:t>
                </a:r>
                <a:r>
                  <a:rPr lang="en-US" dirty="0" smtClean="0"/>
                  <a:t>T</a:t>
                </a:r>
                <a:r>
                  <a:rPr lang="en-US" baseline="30000" dirty="0" smtClean="0"/>
                  <a:t>4</a:t>
                </a:r>
                <a:r>
                  <a:rPr lang="en-US" dirty="0" smtClean="0"/>
                  <a:t> </a:t>
                </a:r>
                <a:r>
                  <a:rPr lang="en-US" dirty="0" smtClean="0"/>
                  <a:t>according to the Stefan-Boltzmann equation.  Temperature is that of the Earth’s surface. </a:t>
                </a:r>
              </a:p>
              <a:p>
                <a:pPr marL="171450" indent="-171450">
                  <a:buFont typeface="Arial" pitchFamily="34" charset="0"/>
                  <a:buChar char="•"/>
                  <a:defRPr/>
                </a:pPr>
                <a:r>
                  <a:rPr lang="en-US" dirty="0" smtClean="0"/>
                  <a:t>The atmosphere (idealized as one layer) absorbs the outgoing radiation and reemits upward and downward (technically it is emitting in all directions; however since</a:t>
                </a:r>
                <a:r>
                  <a:rPr lang="en-US" baseline="0" dirty="0" smtClean="0"/>
                  <a:t> the atmosphere is a sphere covering the globe, the side-to-side emission is canceled out by more atmosphere)</a:t>
                </a:r>
                <a:r>
                  <a:rPr lang="en-US" dirty="0" smtClean="0"/>
                  <a:t>, also as a blackbody given by </a:t>
                </a:r>
                <a:r>
                  <a:rPr lang="el-GR" dirty="0" smtClean="0"/>
                  <a:t>σ</a:t>
                </a:r>
                <a:r>
                  <a:rPr lang="en-US" dirty="0" smtClean="0"/>
                  <a:t>T</a:t>
                </a:r>
                <a:r>
                  <a:rPr lang="en-US" baseline="30000" dirty="0" smtClean="0"/>
                  <a:t>4</a:t>
                </a:r>
                <a:r>
                  <a:rPr lang="en-US" dirty="0" smtClean="0"/>
                  <a:t>, with temperature corresponding to the atmospheric temperature.</a:t>
                </a:r>
              </a:p>
              <a:p>
                <a:pPr marL="171450" indent="-171450">
                  <a:buFont typeface="Arial" pitchFamily="34" charset="0"/>
                  <a:buChar char="•"/>
                  <a:defRPr/>
                </a:pPr>
                <a:r>
                  <a:rPr lang="en-US" dirty="0" smtClean="0"/>
                  <a:t>energy in (absorbed, left side of equation) = energy out (emitted, right side of equation) at each level</a:t>
                </a:r>
              </a:p>
              <a:p>
                <a:pPr marL="628650" lvl="1" indent="-171450">
                  <a:buFont typeface="Arial" pitchFamily="34" charset="0"/>
                  <a:buChar char="•"/>
                  <a:defRPr/>
                </a:pPr>
                <a:r>
                  <a:rPr lang="en-US" dirty="0" smtClean="0"/>
                  <a:t>Within the atmosphere: </a:t>
                </a:r>
                <a:r>
                  <a:rPr lang="el-GR" dirty="0" smtClean="0"/>
                  <a:t>σ</a:t>
                </a:r>
                <a:r>
                  <a:rPr lang="en-US" dirty="0" smtClean="0"/>
                  <a:t>Ts</a:t>
                </a:r>
                <a:r>
                  <a:rPr lang="en-US" baseline="30000" dirty="0" smtClean="0"/>
                  <a:t>4</a:t>
                </a:r>
                <a:r>
                  <a:rPr lang="en-US" dirty="0" smtClean="0"/>
                  <a:t>=2</a:t>
                </a:r>
                <a:r>
                  <a:rPr lang="el-GR" dirty="0" smtClean="0"/>
                  <a:t>σ</a:t>
                </a:r>
                <a:r>
                  <a:rPr lang="en-US" dirty="0" smtClean="0"/>
                  <a:t>Ta</a:t>
                </a:r>
                <a:r>
                  <a:rPr lang="en-US" baseline="30000" dirty="0" smtClean="0"/>
                  <a:t>4</a:t>
                </a:r>
                <a:endParaRPr lang="en-US" dirty="0" smtClean="0"/>
              </a:p>
              <a:p>
                <a:pPr marL="628650" marR="0" lvl="1"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At the surface: </a:t>
                </a:r>
                <a:r>
                  <a:rPr lang="en-US" dirty="0" smtClean="0"/>
                  <a:t>S</a:t>
                </a:r>
                <a:r>
                  <a:rPr lang="en-US" baseline="-25000" dirty="0" smtClean="0"/>
                  <a:t>0</a:t>
                </a:r>
                <a:r>
                  <a:rPr lang="en-US" dirty="0" smtClean="0"/>
                  <a:t>/4(1-</a:t>
                </a:r>
                <a:r>
                  <a:rPr lang="el-GR" dirty="0" smtClean="0"/>
                  <a:t>α</a:t>
                </a:r>
                <a:r>
                  <a:rPr lang="en-US" dirty="0" smtClean="0"/>
                  <a:t>)=</a:t>
                </a:r>
                <a:r>
                  <a:rPr lang="el-GR" dirty="0" smtClean="0"/>
                  <a:t>σ</a:t>
                </a:r>
                <a:r>
                  <a:rPr lang="en-US" dirty="0" smtClean="0"/>
                  <a:t>Ts</a:t>
                </a:r>
                <a:r>
                  <a:rPr lang="en-US" baseline="30000" dirty="0" smtClean="0"/>
                  <a:t>4 </a:t>
                </a:r>
                <a:r>
                  <a:rPr lang="en-US" dirty="0" smtClean="0"/>
                  <a:t>+ </a:t>
                </a:r>
                <a:r>
                  <a:rPr lang="el-GR" dirty="0" smtClean="0"/>
                  <a:t>σ</a:t>
                </a:r>
                <a:r>
                  <a:rPr lang="en-US" dirty="0" smtClean="0"/>
                  <a:t>Ta</a:t>
                </a:r>
                <a:r>
                  <a:rPr lang="en-US" baseline="30000" dirty="0" smtClean="0"/>
                  <a:t>4 </a:t>
                </a:r>
                <a:endParaRPr lang="en-US" dirty="0" smtClean="0"/>
              </a:p>
              <a:p>
                <a:pPr marL="628650" lvl="1" indent="-171450">
                  <a:buFont typeface="Arial" pitchFamily="34" charset="0"/>
                  <a:buChar char="•"/>
                  <a:defRPr/>
                </a:pPr>
                <a:r>
                  <a:rPr lang="en-US" dirty="0" smtClean="0"/>
                  <a:t>These two equations can be solved for </a:t>
                </a:r>
                <a:r>
                  <a:rPr lang="en-US" dirty="0" err="1" smtClean="0"/>
                  <a:t>T</a:t>
                </a:r>
                <a:r>
                  <a:rPr lang="en-US" baseline="-25000" dirty="0" err="1" smtClean="0"/>
                  <a:t>s</a:t>
                </a:r>
                <a:r>
                  <a:rPr lang="en-US" dirty="0" smtClean="0"/>
                  <a:t> </a:t>
                </a:r>
                <a:r>
                  <a:rPr lang="en-US" dirty="0" smtClean="0"/>
                  <a:t>and </a:t>
                </a:r>
                <a:r>
                  <a:rPr lang="en-US" dirty="0" smtClean="0"/>
                  <a:t>T</a:t>
                </a:r>
                <a:r>
                  <a:rPr lang="en-US" baseline="-25000" dirty="0" smtClean="0"/>
                  <a:t>a</a:t>
                </a:r>
                <a:r>
                  <a:rPr lang="en-US" baseline="0" dirty="0" smtClean="0"/>
                  <a:t> </a:t>
                </a:r>
                <a:r>
                  <a:rPr lang="en-US" baseline="0" dirty="0" smtClean="0"/>
                  <a:t>if Earth’s albedo is known.</a:t>
                </a:r>
                <a:endParaRPr lang="en-US" dirty="0" smtClean="0"/>
              </a:p>
              <a:p>
                <a:pPr marL="171450" indent="-171450">
                  <a:buFont typeface="Arial" pitchFamily="34" charset="0"/>
                  <a:buChar char="•"/>
                  <a:defRPr/>
                </a:pPr>
                <a:r>
                  <a:rPr lang="en-US" dirty="0" smtClean="0"/>
                  <a:t>Radiative equilibrium without an atmosphere would give a surface temperature of 255 K versus the observed </a:t>
                </a:r>
                <a:r>
                  <a:rPr lang="en-US" dirty="0" smtClean="0"/>
                  <a:t>288 K </a:t>
                </a:r>
                <a:r>
                  <a:rPr lang="en-US" dirty="0" smtClean="0"/>
                  <a:t>(you can test this by solving the equation: S</a:t>
                </a:r>
                <a:r>
                  <a:rPr lang="en-US" baseline="-25000" dirty="0" smtClean="0"/>
                  <a:t>0</a:t>
                </a:r>
                <a:r>
                  <a:rPr lang="en-US" dirty="0" smtClean="0"/>
                  <a:t>/4(1-</a:t>
                </a:r>
                <a:r>
                  <a:rPr lang="el-GR" dirty="0" smtClean="0"/>
                  <a:t>α</a:t>
                </a:r>
                <a:r>
                  <a:rPr lang="en-US" dirty="0" smtClean="0"/>
                  <a:t>)=</a:t>
                </a:r>
                <a:r>
                  <a:rPr lang="el-GR" dirty="0" smtClean="0"/>
                  <a:t>σ</a:t>
                </a:r>
                <a:r>
                  <a:rPr lang="en-US" dirty="0" smtClean="0"/>
                  <a:t>T</a:t>
                </a:r>
                <a:r>
                  <a:rPr lang="en-US" baseline="-25000" dirty="0" smtClean="0"/>
                  <a:t>s</a:t>
                </a:r>
                <a:r>
                  <a:rPr lang="en-US" baseline="30000" dirty="0" smtClean="0"/>
                  <a:t>4</a:t>
                </a:r>
                <a:r>
                  <a:rPr lang="en-US" dirty="0" smtClean="0"/>
                  <a:t>).</a:t>
                </a:r>
                <a:endParaRPr lang="en-US" dirty="0" smtClean="0"/>
              </a:p>
              <a:p>
                <a:pPr marL="171450" marR="0" lvl="1"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dirty="0" smtClean="0"/>
                  <a:t>What happens in the other direction</a:t>
                </a:r>
                <a:r>
                  <a:rPr lang="en-US" baseline="0" dirty="0" smtClean="0"/>
                  <a:t>?  You will recall from slide 8 that the long-term the energy into the Earth/atmosphere/ocean system will necessarily balance the amount of energy out.  In reality changing CO2 changes this equation because the atmosphere is not perfectly opaque to the radiation from the surface (</a:t>
                </a:r>
                <a:r>
                  <a:rPr lang="en-US" baseline="0" dirty="0" err="1" smtClean="0"/>
                  <a:t>longwave</a:t>
                </a:r>
                <a:r>
                  <a:rPr lang="en-US" baseline="0" dirty="0" smtClean="0"/>
                  <a:t>), but instead emits (and consequently absorbs) some fraction of the surface radiation instead, </a:t>
                </a:r>
                <a:r>
                  <a:rPr lang="el-GR" baseline="0" dirty="0" smtClean="0"/>
                  <a:t>ε</a:t>
                </a:r>
                <a:r>
                  <a:rPr lang="el-GR" dirty="0" smtClean="0"/>
                  <a:t>σ</a:t>
                </a:r>
                <a:r>
                  <a:rPr lang="en-US" dirty="0" smtClean="0"/>
                  <a:t>T</a:t>
                </a:r>
                <a:r>
                  <a:rPr lang="en-US" baseline="-25000" dirty="0" smtClean="0"/>
                  <a:t>a</a:t>
                </a:r>
                <a:r>
                  <a:rPr lang="en-US" baseline="30000" dirty="0" smtClean="0"/>
                  <a:t>4</a:t>
                </a:r>
                <a:r>
                  <a:rPr lang="en-US" dirty="0" smtClean="0"/>
                  <a:t> </a:t>
                </a:r>
                <a:r>
                  <a:rPr lang="en-US" dirty="0" smtClean="0"/>
                  <a:t>where 0&lt;</a:t>
                </a:r>
                <a:r>
                  <a:rPr lang="el-GR" dirty="0" smtClean="0"/>
                  <a:t>ε</a:t>
                </a:r>
                <a:r>
                  <a:rPr lang="en-US" dirty="0" smtClean="0"/>
                  <a:t>&lt;1.  As CO</a:t>
                </a:r>
                <a:r>
                  <a:rPr lang="en-US" baseline="-25000" dirty="0" smtClean="0"/>
                  <a:t>2</a:t>
                </a:r>
                <a:r>
                  <a:rPr lang="en-US" dirty="0" smtClean="0"/>
                  <a:t> increases, </a:t>
                </a:r>
                <a:r>
                  <a:rPr lang="el-GR" dirty="0" smtClean="0"/>
                  <a:t>ε</a:t>
                </a:r>
                <a:r>
                  <a:rPr lang="en-US" baseline="0" dirty="0" smtClean="0"/>
                  <a:t> increases, which increases both </a:t>
                </a:r>
                <a:r>
                  <a:rPr lang="en-US" baseline="0" dirty="0" err="1" smtClean="0"/>
                  <a:t>T</a:t>
                </a:r>
                <a:r>
                  <a:rPr lang="en-US" baseline="-25000" dirty="0" err="1" smtClean="0"/>
                  <a:t>s</a:t>
                </a:r>
                <a:r>
                  <a:rPr lang="en-US" baseline="0" dirty="0" smtClean="0"/>
                  <a:t> </a:t>
                </a:r>
                <a:r>
                  <a:rPr lang="en-US" baseline="0" dirty="0" smtClean="0"/>
                  <a:t>and T</a:t>
                </a:r>
                <a:r>
                  <a:rPr lang="en-US" baseline="-25000" dirty="0" smtClean="0"/>
                  <a:t>a</a:t>
                </a:r>
                <a:r>
                  <a:rPr lang="en-US" baseline="0" dirty="0" smtClean="0"/>
                  <a:t>.  This is called </a:t>
                </a:r>
                <a:r>
                  <a:rPr lang="en-US" b="1" baseline="0" dirty="0" smtClean="0"/>
                  <a:t>radiative </a:t>
                </a:r>
                <a:r>
                  <a:rPr lang="en-US" b="0" baseline="0" dirty="0" smtClean="0"/>
                  <a:t>equilibrium.  The</a:t>
                </a:r>
                <a:r>
                  <a:rPr lang="en-US" baseline="0" dirty="0" smtClean="0"/>
                  <a:t> following slide explains in much greater detail what happens in the real-life climate system.</a:t>
                </a:r>
                <a:endParaRPr lang="en-US" dirty="0" smtClean="0"/>
              </a:p>
              <a:p>
                <a:pPr marL="171450" indent="-171450">
                  <a:buFont typeface="Arial" pitchFamily="34" charset="0"/>
                  <a:buChar char="•"/>
                  <a:defRPr/>
                </a:pPr>
                <a:endParaRPr lang="en-US" baseline="0" dirty="0" smtClean="0"/>
              </a:p>
              <a:p>
                <a:pPr>
                  <a:buFont typeface="Arial" pitchFamily="34" charset="0"/>
                  <a:buNone/>
                  <a:defRPr/>
                </a:pPr>
                <a:endParaRPr lang="en-US" baseline="0" dirty="0" smtClean="0"/>
              </a:p>
              <a:p>
                <a:pPr>
                  <a:buFont typeface="Arial" pitchFamily="34" charset="0"/>
                  <a:buNone/>
                  <a:defRPr/>
                </a:pPr>
                <a:r>
                  <a:rPr lang="en-US" dirty="0" smtClean="0"/>
                  <a:t>Figure from: Kristina Pistone, with the assistance of </a:t>
                </a:r>
                <a:r>
                  <a:rPr lang="en-US" dirty="0" err="1" smtClean="0"/>
                  <a:t>Powerpoint</a:t>
                </a:r>
                <a:r>
                  <a:rPr lang="en-US" dirty="0" smtClean="0"/>
                  <a:t> shapes and equations.</a:t>
                </a:r>
              </a:p>
              <a:p>
                <a:pPr>
                  <a:defRPr/>
                </a:pPr>
                <a:endParaRPr lang="en-US" dirty="0"/>
              </a:p>
            </p:txBody>
          </p:sp>
        </mc:Fallback>
      </mc:AlternateContent>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CE6DD800-3DFD-45D4-8B1C-3FCD6A1F5915}" type="slidenum">
              <a:rPr lang="en-US" altLang="en-US" smtClean="0">
                <a:latin typeface="Calibri" pitchFamily="34" charset="0"/>
              </a:rPr>
              <a:pPr eaLnBrk="1" hangingPunct="1"/>
              <a:t>11</a:t>
            </a:fld>
            <a:endParaRPr lang="en-US" altLang="en-US"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dirty="0" smtClean="0"/>
              <a:t>Following from the simplified energy balance shown on the previous slide, this slide shows a more complex schematic of the radiation budget of the Earth. All units are in W/m</a:t>
            </a:r>
            <a:r>
              <a:rPr lang="en-US" baseline="30000" dirty="0" smtClean="0"/>
              <a:t>2</a:t>
            </a:r>
            <a:r>
              <a:rPr lang="en-US" dirty="0" smtClean="0"/>
              <a:t>.  This gives an idea as to the real complexities (and real areas</a:t>
            </a:r>
            <a:r>
              <a:rPr lang="en-US" baseline="0" dirty="0" smtClean="0"/>
              <a:t> of active research!)</a:t>
            </a:r>
            <a:r>
              <a:rPr lang="en-US" dirty="0" smtClean="0"/>
              <a:t> of the Earth system,</a:t>
            </a:r>
            <a:r>
              <a:rPr lang="en-US" baseline="0" dirty="0" smtClean="0"/>
              <a:t> compared with the simplified diagram on Slide 11</a:t>
            </a:r>
            <a:r>
              <a:rPr lang="en-US" dirty="0" smtClean="0"/>
              <a:t>.</a:t>
            </a:r>
          </a:p>
          <a:p>
            <a:pPr>
              <a:defRPr/>
            </a:pPr>
            <a:endParaRPr lang="en-US" dirty="0" smtClean="0"/>
          </a:p>
          <a:p>
            <a:pPr>
              <a:defRPr/>
            </a:pPr>
            <a:r>
              <a:rPr lang="en-US" dirty="0" smtClean="0"/>
              <a:t>On</a:t>
            </a:r>
            <a:r>
              <a:rPr lang="en-US" baseline="0" dirty="0" smtClean="0"/>
              <a:t> the left (yellow) are the solar (shortwave) components of the atmospheric heat balance, and the right (purple) are the </a:t>
            </a:r>
            <a:r>
              <a:rPr lang="en-US" baseline="0" dirty="0" err="1" smtClean="0"/>
              <a:t>longwave</a:t>
            </a:r>
            <a:r>
              <a:rPr lang="en-US" baseline="0" dirty="0" smtClean="0"/>
              <a:t> (infrared).  The large arrows to the top are the main flows in (from the sun), and out (solar reflected, and </a:t>
            </a:r>
            <a:r>
              <a:rPr lang="en-US" baseline="0" dirty="0" err="1" smtClean="0"/>
              <a:t>longwave</a:t>
            </a:r>
            <a:r>
              <a:rPr lang="en-US" baseline="0" dirty="0" smtClean="0"/>
              <a:t> emitted).  Each of these outward flows are composed of several smaller components (e.g. shortwave cloud effect, surface absorption, clear-sky reflection; surface emission, atmospheric emission).  Note that these values are global averages; on a long  timescale, the system approaches equilibrium, but on shorter scales the system is not in exact balance due to energy being taken up by the biosphere (energy used to grow plants), heat stored in the ocean, and of course additional energy absorbed by human-emitted greenhouse gases (due to the burning of fossil fuels, these gases represent energy which was sequestered into the biosphere by prehistoric (fossilized) life).  The topic of what happens to energy (such as other aspects of the climate system: biosphere, hydrosphere, lithosphere) and the imbalances in the system may be an interesting topic for classroom discussion.</a:t>
            </a:r>
          </a:p>
          <a:p>
            <a:pPr>
              <a:defRPr/>
            </a:pPr>
            <a:r>
              <a:rPr lang="en-US" baseline="0" dirty="0" smtClean="0"/>
              <a:t>The figure above also incorporates the instrumental uncertainties in our best estimates.</a:t>
            </a:r>
          </a:p>
          <a:p>
            <a:pPr>
              <a:defRPr/>
            </a:pPr>
            <a:endParaRPr lang="en-US" dirty="0" smtClean="0"/>
          </a:p>
          <a:p>
            <a:pPr marL="171450" indent="-171450">
              <a:buFont typeface="Arial" pitchFamily="34" charset="0"/>
              <a:buChar char="•"/>
              <a:defRPr/>
            </a:pPr>
            <a:r>
              <a:rPr lang="en-US" dirty="0" smtClean="0"/>
              <a:t>Figure is taken from Stephens et al (2012).  It breaks down the contributions to the radiation budget given by the sun, the Earth’s surface, and various components of the atmosphere.  </a:t>
            </a:r>
          </a:p>
          <a:p>
            <a:pPr marL="171450" indent="-171450">
              <a:buFont typeface="Arial" pitchFamily="34" charset="0"/>
              <a:buChar char="•"/>
              <a:defRPr/>
            </a:pPr>
            <a:r>
              <a:rPr lang="en-US" b="1" dirty="0" smtClean="0"/>
              <a:t>All-sky </a:t>
            </a:r>
            <a:r>
              <a:rPr lang="en-US" b="1" dirty="0" err="1" smtClean="0"/>
              <a:t>longwave</a:t>
            </a:r>
            <a:r>
              <a:rPr lang="en-US" b="1" dirty="0" smtClean="0"/>
              <a:t> absorption </a:t>
            </a:r>
            <a:r>
              <a:rPr lang="en-US" dirty="0" smtClean="0"/>
              <a:t>is what was discussed in the</a:t>
            </a:r>
            <a:r>
              <a:rPr lang="en-US" baseline="0" dirty="0" smtClean="0"/>
              <a:t> past slides: absorption by greenhouse gases, which is then emitted as </a:t>
            </a:r>
            <a:r>
              <a:rPr lang="en-US" b="1" baseline="0" dirty="0" smtClean="0"/>
              <a:t>outgoing </a:t>
            </a:r>
            <a:r>
              <a:rPr lang="en-US" b="1" baseline="0" dirty="0" err="1" smtClean="0"/>
              <a:t>longwave</a:t>
            </a:r>
            <a:r>
              <a:rPr lang="en-US" b="1" baseline="0" dirty="0" smtClean="0"/>
              <a:t> radiation</a:t>
            </a:r>
            <a:r>
              <a:rPr lang="en-US" b="0" baseline="0" dirty="0" smtClean="0"/>
              <a:t> or </a:t>
            </a:r>
            <a:r>
              <a:rPr lang="en-US" b="1" baseline="0" dirty="0" smtClean="0"/>
              <a:t>clear-sky emission (to surface)</a:t>
            </a:r>
            <a:r>
              <a:rPr lang="en-US" b="0" baseline="0" dirty="0" smtClean="0"/>
              <a:t>.  (</a:t>
            </a:r>
            <a:r>
              <a:rPr lang="en-US" b="1" baseline="0" dirty="0" smtClean="0"/>
              <a:t>all-sky emission to surface</a:t>
            </a:r>
            <a:r>
              <a:rPr lang="en-US" b="0" baseline="0" dirty="0" smtClean="0"/>
              <a:t> includes the effects of clouds trapping heat).</a:t>
            </a:r>
            <a:endParaRPr lang="en-US" dirty="0" smtClean="0"/>
          </a:p>
          <a:p>
            <a:pPr marL="171450" indent="-171450">
              <a:buFont typeface="Arial" pitchFamily="34" charset="0"/>
              <a:buChar char="•"/>
              <a:defRPr/>
            </a:pPr>
            <a:r>
              <a:rPr lang="en-US" b="1" dirty="0" smtClean="0"/>
              <a:t>Atmospheric absorption </a:t>
            </a:r>
            <a:r>
              <a:rPr lang="en-US" dirty="0" smtClean="0"/>
              <a:t>of solar bears some elaboration.  This can be on the </a:t>
            </a:r>
            <a:r>
              <a:rPr lang="en-US" dirty="0" err="1" smtClean="0"/>
              <a:t>longwave</a:t>
            </a:r>
            <a:r>
              <a:rPr lang="en-US" dirty="0" smtClean="0"/>
              <a:t> end of the solar spectrum, but also includes contributions from dark soot pollution.  We will discuss this and other aerosol effects in Lesson 3.</a:t>
            </a:r>
            <a:endParaRPr lang="en-US" b="1" dirty="0" smtClean="0"/>
          </a:p>
          <a:p>
            <a:pPr marL="171450" indent="-171450">
              <a:buFont typeface="Arial" pitchFamily="34" charset="0"/>
              <a:buChar char="•"/>
              <a:defRPr/>
            </a:pPr>
            <a:r>
              <a:rPr lang="en-US" b="1" dirty="0" smtClean="0"/>
              <a:t>Shortwave</a:t>
            </a:r>
            <a:r>
              <a:rPr lang="en-US" b="1" baseline="0" dirty="0" smtClean="0"/>
              <a:t> cloud effects</a:t>
            </a:r>
            <a:r>
              <a:rPr lang="en-US" baseline="0" dirty="0" smtClean="0"/>
              <a:t> (clouds reflect incoming solar radiation), </a:t>
            </a:r>
            <a:r>
              <a:rPr lang="en-US" b="1" baseline="0" dirty="0" smtClean="0"/>
              <a:t>clear-sky reflection</a:t>
            </a:r>
            <a:r>
              <a:rPr lang="en-US" baseline="0" dirty="0" smtClean="0"/>
              <a:t> (air molecules in the atmosphere reflect incoming solar radiation, especially at high latitudes/angles of solar incidence), and </a:t>
            </a:r>
            <a:r>
              <a:rPr lang="en-US" b="1" baseline="0" dirty="0" smtClean="0"/>
              <a:t>surface reflection </a:t>
            </a:r>
            <a:r>
              <a:rPr lang="en-US" baseline="0" dirty="0" smtClean="0"/>
              <a:t>(solar energy reflected back off of light surfaces (and to a lesser extent darker surfaces) without being absorbed, such as snow, ice, and desert) contribute to the </a:t>
            </a:r>
            <a:r>
              <a:rPr lang="el-GR" baseline="0" dirty="0" smtClean="0"/>
              <a:t>α</a:t>
            </a:r>
            <a:r>
              <a:rPr lang="en-US" baseline="0" dirty="0" smtClean="0"/>
              <a:t> parameter on Slide 11 (here </a:t>
            </a:r>
            <a:r>
              <a:rPr lang="en-US" b="1" baseline="0" dirty="0" smtClean="0"/>
              <a:t>reflected solar</a:t>
            </a:r>
            <a:r>
              <a:rPr lang="en-US" b="0" baseline="0" dirty="0" smtClean="0"/>
              <a:t>)</a:t>
            </a:r>
            <a:r>
              <a:rPr lang="en-US" baseline="0" dirty="0" smtClean="0"/>
              <a:t>.  </a:t>
            </a:r>
            <a:r>
              <a:rPr lang="en-US" b="1" baseline="0" dirty="0" err="1" smtClean="0"/>
              <a:t>Longwave</a:t>
            </a:r>
            <a:r>
              <a:rPr lang="en-US" b="1" baseline="0" dirty="0" smtClean="0"/>
              <a:t> cloud effects </a:t>
            </a:r>
            <a:r>
              <a:rPr lang="en-US" baseline="0" dirty="0" smtClean="0"/>
              <a:t>are when clouds prevent outgoing </a:t>
            </a:r>
            <a:r>
              <a:rPr lang="en-US" baseline="0" dirty="0" err="1" smtClean="0"/>
              <a:t>longwave</a:t>
            </a:r>
            <a:r>
              <a:rPr lang="en-US" baseline="0" dirty="0" smtClean="0"/>
              <a:t> energy from escaping to space.  High, thick clouds will have the greatest </a:t>
            </a:r>
            <a:r>
              <a:rPr lang="en-US" baseline="0" dirty="0" err="1" smtClean="0"/>
              <a:t>longwave</a:t>
            </a:r>
            <a:r>
              <a:rPr lang="en-US" baseline="0" dirty="0" smtClean="0"/>
              <a:t> effects.</a:t>
            </a:r>
          </a:p>
          <a:p>
            <a:pPr marL="171450" indent="-171450">
              <a:buFont typeface="Arial" pitchFamily="34" charset="0"/>
              <a:buChar char="•"/>
              <a:defRPr/>
            </a:pPr>
            <a:r>
              <a:rPr lang="en-US" b="1" baseline="0" dirty="0" smtClean="0"/>
              <a:t>Sensible heating</a:t>
            </a:r>
            <a:r>
              <a:rPr lang="en-US" b="0" baseline="0" dirty="0" smtClean="0"/>
              <a:t> is when the warmer surface directly increases the atmospheric temperature.  This is in contrast to </a:t>
            </a:r>
            <a:r>
              <a:rPr lang="en-US" b="1" baseline="0" dirty="0" smtClean="0"/>
              <a:t>latent heating</a:t>
            </a:r>
            <a:r>
              <a:rPr lang="en-US" b="0" baseline="0" dirty="0" smtClean="0"/>
              <a:t> which is the energy transferred from the surface to the atmosphere by evaporation of water (which increases the energy content without increasing the temperature).</a:t>
            </a:r>
            <a:endParaRPr lang="en-US" b="1" dirty="0" smtClean="0"/>
          </a:p>
          <a:p>
            <a:pPr marL="171450" indent="-171450">
              <a:buFont typeface="Arial" pitchFamily="34" charset="0"/>
              <a:buChar char="•"/>
              <a:defRPr/>
            </a:pPr>
            <a:r>
              <a:rPr lang="en-US" dirty="0" smtClean="0"/>
              <a:t>As on Slide 11, the terms absorbed and emitted (not directly reflected) by the surface of the Earth, atmosphere, and top-of-atmosphere sum to approximately zero.  </a:t>
            </a:r>
          </a:p>
          <a:p>
            <a:pPr marL="171450" indent="-171450">
              <a:buFont typeface="Arial" pitchFamily="34" charset="0"/>
              <a:buChar char="•"/>
              <a:defRPr/>
            </a:pPr>
            <a:r>
              <a:rPr lang="en-US" dirty="0" smtClean="0"/>
              <a:t>The top of atmosphere imbalance represents human-caused (anthropogenic) forcing; the uncertainties given are due to instrument and calculation uncertainties.  Some appear larger than their sum because the sum (i.e. top of atmosphere values) are directly</a:t>
            </a:r>
            <a:r>
              <a:rPr lang="en-US" baseline="0" dirty="0" smtClean="0"/>
              <a:t> measured, whereas other terms (such as atmospheric emission, absorption, and sensible and latent heating) are modeled using boundary conditions.</a:t>
            </a:r>
            <a:endParaRPr lang="en-US" dirty="0" smtClean="0"/>
          </a:p>
          <a:p>
            <a:pPr marL="171450" indent="-171450">
              <a:buFont typeface="Arial" pitchFamily="34" charset="0"/>
              <a:buChar char="•"/>
              <a:defRPr/>
            </a:pPr>
            <a:r>
              <a:rPr lang="en-US" dirty="0" smtClean="0"/>
              <a:t>Note that these</a:t>
            </a:r>
            <a:r>
              <a:rPr lang="en-US" baseline="0" dirty="0" smtClean="0"/>
              <a:t> values are given in Watts per square meter (energy per time per area), and have been integrated over all wavelengths.</a:t>
            </a:r>
            <a:endParaRPr lang="en-US" dirty="0" smtClean="0"/>
          </a:p>
          <a:p>
            <a:pPr>
              <a:defRPr/>
            </a:pPr>
            <a:endParaRPr lang="en-US" dirty="0" smtClean="0"/>
          </a:p>
          <a:p>
            <a:pPr>
              <a:defRPr/>
            </a:pPr>
            <a:r>
              <a:rPr lang="en-US" dirty="0" smtClean="0"/>
              <a:t>Reference: G. Stephens et al (2012) “An update on Earth’s energy balance in light of the latest global observations,” Nature Geoscience DOI:10.1038/NGEO1580</a:t>
            </a:r>
          </a:p>
          <a:p>
            <a:pPr>
              <a:defRPr/>
            </a:pPr>
            <a:endParaRPr lang="en-US" dirty="0" smtClean="0"/>
          </a:p>
          <a:p>
            <a:pPr>
              <a:defRPr/>
            </a:pPr>
            <a:r>
              <a:rPr lang="en-US" dirty="0" smtClean="0"/>
              <a:t>For further information: </a:t>
            </a:r>
          </a:p>
          <a:p>
            <a:pPr>
              <a:defRPr/>
            </a:pPr>
            <a:r>
              <a:rPr lang="en-US" dirty="0" smtClean="0"/>
              <a:t>Stephens et al 2012</a:t>
            </a:r>
          </a:p>
          <a:p>
            <a:pPr>
              <a:defRPr/>
            </a:pPr>
            <a:r>
              <a:rPr lang="en-US" dirty="0" smtClean="0">
                <a:hlinkClick r:id="rId3"/>
              </a:rPr>
              <a:t>http://science-edu.larc.nasa.gov/EDDOCS/radiation_facts.html</a:t>
            </a:r>
            <a:endParaRPr lang="en-US" dirty="0" smtClean="0"/>
          </a:p>
          <a:p>
            <a:pPr>
              <a:defRPr/>
            </a:pPr>
            <a:r>
              <a:rPr lang="en-US" dirty="0" smtClean="0">
                <a:hlinkClick r:id="rId4"/>
              </a:rPr>
              <a:t>http://en.wikipedia.org/wiki/Radiative_equilibrium</a:t>
            </a:r>
            <a:endParaRPr lang="en-US" dirty="0" smtClean="0"/>
          </a:p>
          <a:p>
            <a:pPr>
              <a:defRPr/>
            </a:pPr>
            <a:r>
              <a:rPr lang="en-US" dirty="0" smtClean="0">
                <a:hlinkClick r:id="rId5"/>
              </a:rPr>
              <a:t>http://en.wikipedia.org/wiki/Cloud_forcing</a:t>
            </a:r>
            <a:endParaRPr lang="en-US" dirty="0" smtClean="0"/>
          </a:p>
          <a:p>
            <a:pPr>
              <a:defRPr/>
            </a:pPr>
            <a:r>
              <a:rPr lang="en-US" dirty="0" smtClean="0">
                <a:hlinkClick r:id="rId6"/>
              </a:rPr>
              <a:t>http://earthobservatory.nasa.gov/Features/Clouds/</a:t>
            </a:r>
            <a:endParaRPr lang="en-US" dirty="0" smtClean="0"/>
          </a:p>
          <a:p>
            <a:pPr>
              <a:defRPr/>
            </a:pPr>
            <a:r>
              <a:rPr lang="en-US" dirty="0" smtClean="0">
                <a:hlinkClick r:id="rId7"/>
              </a:rPr>
              <a:t>http://en.wikipedia.org/wiki/Sensible_heat</a:t>
            </a:r>
            <a:endParaRPr lang="en-US" dirty="0" smtClean="0"/>
          </a:p>
          <a:p>
            <a:pPr>
              <a:defRPr/>
            </a:pPr>
            <a:r>
              <a:rPr lang="en-US" dirty="0" smtClean="0">
                <a:hlinkClick r:id="rId8"/>
              </a:rPr>
              <a:t>http://en.wikipedia.org/wiki/Latent_heat</a:t>
            </a:r>
            <a:endParaRPr lang="en-US" dirty="0"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99666D03-7E51-4165-A131-D6BAC3D76BF7}" type="slidenum">
              <a:rPr lang="en-US" altLang="en-US" smtClean="0">
                <a:latin typeface="Calibri" pitchFamily="34" charset="0"/>
              </a:rPr>
              <a:pPr eaLnBrk="1" hangingPunct="1"/>
              <a:t>12</a:t>
            </a:fld>
            <a:endParaRPr lang="en-US" altLang="en-US"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t>This slide introduces the Keeling Curve, which shows the carbon dioxide concentration at Mauna Loa since 1958.  This is important</a:t>
            </a:r>
            <a:r>
              <a:rPr lang="en-US" baseline="0" dirty="0" smtClean="0"/>
              <a:t> in the context of the previous slide, as these changes in CO2 affect the energy absorbed as shown on the previous slides, primarily in terms of </a:t>
            </a:r>
            <a:r>
              <a:rPr lang="en-US" baseline="0" dirty="0" err="1" smtClean="0"/>
              <a:t>longwave</a:t>
            </a:r>
            <a:r>
              <a:rPr lang="en-US" baseline="0" dirty="0" smtClean="0"/>
              <a:t> atmospheric absorption.  As we have seen, CO2 absorbs certain wavelengths of energy, but thus far we’ve primarily dealt with a system in equilibrium (i.e. unchanging).  As CO2 concentrations increase, more heat is absorbed, the energy balance is changed, and thus the temperature changes as well.</a:t>
            </a:r>
            <a:endParaRPr lang="en-US" dirty="0" smtClean="0"/>
          </a:p>
          <a:p>
            <a:pPr>
              <a:defRPr/>
            </a:pPr>
            <a:endParaRPr lang="en-US" dirty="0" smtClean="0"/>
          </a:p>
          <a:p>
            <a:pPr marL="171450" indent="-171450">
              <a:buFont typeface="Arial" pitchFamily="34" charset="0"/>
              <a:buChar char="•"/>
              <a:defRPr/>
            </a:pPr>
            <a:r>
              <a:rPr lang="en-US" dirty="0" smtClean="0"/>
              <a:t>The Keeling Curve is the name for the long-term record of carbon dioxide concentration.  The record was started by Charles David Keeling in 1958 and is continued through the present by his son Ralph Keeling at SIO.</a:t>
            </a:r>
          </a:p>
          <a:p>
            <a:pPr marL="171450" indent="-171450">
              <a:buFont typeface="Arial" pitchFamily="34" charset="0"/>
              <a:buChar char="•"/>
              <a:defRPr/>
            </a:pPr>
            <a:r>
              <a:rPr lang="en-US" dirty="0" smtClean="0"/>
              <a:t>carbon dioxide has increased from around 315ppm (parts per million, i.e. parts per million parts of air) in 1958 to 400ppm in 2013</a:t>
            </a:r>
          </a:p>
          <a:p>
            <a:pPr marL="171450" indent="-171450">
              <a:buFont typeface="Arial" pitchFamily="34" charset="0"/>
              <a:buChar char="•"/>
              <a:defRPr/>
            </a:pPr>
            <a:r>
              <a:rPr lang="en-US" dirty="0" smtClean="0"/>
              <a:t>the small oscillations in the annual cycle are due to plants: they take up more CO2 in the (northern) spring and less in the winter.  There is more land in the northern hemisphere and thus more plants respiring according to this annual</a:t>
            </a:r>
            <a:r>
              <a:rPr lang="en-US" baseline="0" dirty="0" smtClean="0"/>
              <a:t> pattern.</a:t>
            </a:r>
            <a:endParaRPr lang="en-US" dirty="0" smtClean="0"/>
          </a:p>
          <a:p>
            <a:pPr>
              <a:defRPr/>
            </a:pPr>
            <a:endParaRPr lang="en-US" dirty="0" smtClean="0"/>
          </a:p>
          <a:p>
            <a:pPr>
              <a:defRPr/>
            </a:pPr>
            <a:endParaRPr lang="en-US" dirty="0" smtClean="0"/>
          </a:p>
          <a:p>
            <a:pPr>
              <a:defRPr/>
            </a:pPr>
            <a:r>
              <a:rPr lang="en-US" dirty="0" smtClean="0"/>
              <a:t>Image from: keelingcurve.ucsd.edu</a:t>
            </a:r>
            <a:endParaRPr 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B3B5A540-022D-48F7-AA2C-40683BA02028}" type="slidenum">
              <a:rPr lang="en-US" altLang="en-US" smtClean="0">
                <a:latin typeface="Calibri" pitchFamily="34" charset="0"/>
              </a:rPr>
              <a:pPr eaLnBrk="1" hangingPunct="1"/>
              <a:t>13</a:t>
            </a:fld>
            <a:endParaRPr lang="en-US" altLang="en-US" smtClean="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dirty="0" smtClean="0"/>
              <a:t>To conclude:</a:t>
            </a:r>
          </a:p>
          <a:p>
            <a:pPr eaLnBrk="1" hangingPunct="1">
              <a:spcBef>
                <a:spcPct val="0"/>
              </a:spcBef>
              <a:defRPr/>
            </a:pPr>
            <a:endParaRPr lang="en-US" dirty="0" smtClean="0"/>
          </a:p>
          <a:p>
            <a:pPr marL="171450" marR="0" indent="-171450" algn="l" defTabSz="457200" rtl="0" eaLnBrk="1" fontAlgn="auto" latinLnBrk="0" hangingPunct="1">
              <a:lnSpc>
                <a:spcPct val="80000"/>
              </a:lnSpc>
              <a:spcBef>
                <a:spcPts val="0"/>
              </a:spcBef>
              <a:spcAft>
                <a:spcPts val="0"/>
              </a:spcAft>
              <a:buClrTx/>
              <a:buSzTx/>
              <a:buFont typeface="Arial" pitchFamily="34" charset="0"/>
              <a:buChar char="•"/>
              <a:tabLst/>
              <a:defRPr/>
            </a:pPr>
            <a:r>
              <a:rPr lang="en-US" sz="1200" cap="none" dirty="0" smtClean="0"/>
              <a:t>The Earth and Sun both emit energy over a range of wavelengths.  These idealized emission curves are known as black bodies.  The</a:t>
            </a:r>
            <a:r>
              <a:rPr lang="en-US" sz="1200" cap="none" baseline="0" dirty="0" smtClean="0"/>
              <a:t> energy emitted by the sun travels through space and</a:t>
            </a:r>
            <a:r>
              <a:rPr lang="en-US" sz="1200" cap="none" dirty="0" smtClean="0"/>
              <a:t> warms the Earth.</a:t>
            </a:r>
          </a:p>
          <a:p>
            <a:pPr marL="171450" marR="0" indent="-171450" algn="l" defTabSz="457200" rtl="0" eaLnBrk="1" fontAlgn="auto" latinLnBrk="0" hangingPunct="1">
              <a:lnSpc>
                <a:spcPct val="80000"/>
              </a:lnSpc>
              <a:spcBef>
                <a:spcPts val="0"/>
              </a:spcBef>
              <a:spcAft>
                <a:spcPts val="0"/>
              </a:spcAft>
              <a:buClrTx/>
              <a:buSzTx/>
              <a:buFont typeface="Arial" pitchFamily="34" charset="0"/>
              <a:buChar char="•"/>
              <a:tabLst/>
              <a:defRPr/>
            </a:pPr>
            <a:r>
              <a:rPr lang="en-US" dirty="0" smtClean="0"/>
              <a:t>Energy can interact with matter (gas, liquid, or solid) in several different ways, including absorption.  Each molecule absorbs specific wavelengths which correspond to different modes of molecular motion.  </a:t>
            </a:r>
          </a:p>
          <a:p>
            <a:pPr marL="171450" indent="-171450" eaLnBrk="1" hangingPunct="1">
              <a:lnSpc>
                <a:spcPct val="80000"/>
              </a:lnSpc>
              <a:buFont typeface="Arial" pitchFamily="34" charset="0"/>
              <a:buChar char="•"/>
              <a:defRPr/>
            </a:pPr>
            <a:r>
              <a:rPr lang="en-US" dirty="0" smtClean="0"/>
              <a:t>Absorption of energy plays a key role in the climate system; solar energy is absorbed by the planet, infrared energy is absorbed by the atmosphere due to the greenhouse gas molecules in the atmosphere.  This is because most</a:t>
            </a:r>
            <a:r>
              <a:rPr lang="en-US" baseline="0" dirty="0" smtClean="0"/>
              <a:t> solar energy is not of the wavelengths that are absorbed by greenhouse gases such as CO2, but the infrared energy emitted by the Earth is.  Some level of this heat trapping is good, because it keeps the planet warm enough for life.</a:t>
            </a:r>
          </a:p>
          <a:p>
            <a:pPr marL="171450" marR="0" indent="-171450" algn="l" defTabSz="457200" rtl="0" eaLnBrk="1" fontAlgn="auto" latinLnBrk="0" hangingPunct="1">
              <a:lnSpc>
                <a:spcPct val="80000"/>
              </a:lnSpc>
              <a:spcBef>
                <a:spcPts val="0"/>
              </a:spcBef>
              <a:spcAft>
                <a:spcPts val="0"/>
              </a:spcAft>
              <a:buClrTx/>
              <a:buSzTx/>
              <a:buFont typeface="Arial" pitchFamily="34" charset="0"/>
              <a:buChar char="•"/>
              <a:tabLst/>
              <a:defRPr/>
            </a:pPr>
            <a:r>
              <a:rPr lang="en-US" dirty="0" smtClean="0"/>
              <a:t>Atmospheric greenhouse gases have increased beyond natural</a:t>
            </a:r>
            <a:r>
              <a:rPr lang="en-US" baseline="0" dirty="0" smtClean="0"/>
              <a:t> levels </a:t>
            </a:r>
            <a:r>
              <a:rPr lang="en-US" dirty="0" smtClean="0"/>
              <a:t>due to human activities, which has increased the amount of energy trapped by the atmosphere.</a:t>
            </a:r>
            <a:endParaRPr lang="en-US" sz="1200" cap="none" dirty="0" smtClean="0"/>
          </a:p>
          <a:p>
            <a:pPr marL="171450" indent="-171450" eaLnBrk="1" hangingPunct="1">
              <a:lnSpc>
                <a:spcPct val="80000"/>
              </a:lnSpc>
              <a:buFont typeface="Arial" pitchFamily="34" charset="0"/>
              <a:buChar char="•"/>
              <a:defRPr/>
            </a:pPr>
            <a:endParaRPr lang="en-US" dirty="0" smtClean="0"/>
          </a:p>
          <a:p>
            <a:pPr eaLnBrk="1" hangingPunct="1">
              <a:spcBef>
                <a:spcPct val="0"/>
              </a:spcBef>
              <a:defRPr/>
            </a:pPr>
            <a:endParaRPr lang="en-US" dirty="0"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F892574D-381D-43D8-AD5E-31C1C4B5B4EC}" type="slidenum">
              <a:rPr lang="en-US" altLang="en-US" smtClean="0">
                <a:latin typeface="Calibri" pitchFamily="34" charset="0"/>
              </a:rPr>
              <a:pPr eaLnBrk="1" hangingPunct="1"/>
              <a:t>14</a:t>
            </a:fld>
            <a:endParaRPr lang="en-US" alt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endParaRPr lang="en-US" altLang="en-US"/>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endParaRPr lang="en-US" altLang="en-US"/>
          </a:p>
        </p:txBody>
      </p:sp>
      <p:sp>
        <p:nvSpPr>
          <p:cNvPr id="4"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endParaRPr lang="en-US" altLang="en-US"/>
          </a:p>
        </p:txBody>
      </p:sp>
      <p:sp>
        <p:nvSpPr>
          <p:cNvPr id="5"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endParaRPr lang="en-US" altLang="en-US"/>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8" name="Date Placeholder 1"/>
          <p:cNvSpPr>
            <a:spLocks noGrp="1"/>
          </p:cNvSpPr>
          <p:nvPr>
            <p:ph type="dt" sz="half" idx="10"/>
          </p:nvPr>
        </p:nvSpPr>
        <p:spPr/>
        <p:txBody>
          <a:bodyPr/>
          <a:lstStyle>
            <a:lvl1pPr>
              <a:defRPr/>
            </a:lvl1pPr>
          </a:lstStyle>
          <a:p>
            <a:pPr>
              <a:defRPr/>
            </a:pPr>
            <a:fld id="{C5D0D300-FA16-492F-A4B6-E8ECEF8540B1}" type="datetimeFigureOut">
              <a:rPr lang="en-US"/>
              <a:pPr>
                <a:defRPr/>
              </a:pPr>
              <a:t>6/14/2014</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B6018D8F-715D-4D27-BF82-52A371A4280D}" type="slidenum">
              <a:rPr lang="en-US"/>
              <a:pPr>
                <a:defRPr/>
              </a:pPr>
              <a:t>‹#›</a:t>
            </a:fld>
            <a:endParaRPr lang="en-US"/>
          </a:p>
        </p:txBody>
      </p:sp>
    </p:spTree>
    <p:extLst>
      <p:ext uri="{BB962C8B-B14F-4D97-AF65-F5344CB8AC3E}">
        <p14:creationId xmlns:p14="http://schemas.microsoft.com/office/powerpoint/2010/main" val="14982093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 id="2147483739" r:id="rId6"/>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079500"/>
          </a:xfrm>
        </p:spPr>
        <p:txBody>
          <a:bodyPr>
            <a:normAutofit/>
          </a:bodyPr>
          <a:lstStyle/>
          <a:p>
            <a:pPr eaLnBrk="1" fontAlgn="auto" hangingPunct="1">
              <a:spcAft>
                <a:spcPts val="0"/>
              </a:spcAft>
              <a:defRPr/>
            </a:pPr>
            <a:r>
              <a:rPr lang="en-US" dirty="0" smtClean="0">
                <a:ea typeface="+mj-ea"/>
              </a:rPr>
              <a:t>Energy, heat, and absorption</a:t>
            </a:r>
            <a:endParaRPr lang="en-US" dirty="0">
              <a:ea typeface="+mj-ea"/>
            </a:endParaRPr>
          </a:p>
        </p:txBody>
      </p:sp>
      <p:sp>
        <p:nvSpPr>
          <p:cNvPr id="4"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5"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pic>
        <p:nvPicPr>
          <p:cNvPr id="1026" name="Picture 2" descr="http://sohowww.nascom.nasa.gov/hotshots/X17/20010403_0119_eit_304m.gif"/>
          <p:cNvPicPr>
            <a:picLocks noChangeAspect="1" noChangeArrowheads="1"/>
          </p:cNvPicPr>
          <p:nvPr/>
        </p:nvPicPr>
        <p:blipFill rotWithShape="1">
          <a:blip r:embed="rId3">
            <a:extLst>
              <a:ext uri="{28A0092B-C50C-407E-A947-70E740481C1C}">
                <a14:useLocalDpi xmlns:a14="http://schemas.microsoft.com/office/drawing/2010/main" val="0"/>
              </a:ext>
            </a:extLst>
          </a:blip>
          <a:srcRect b="5541"/>
          <a:stretch/>
        </p:blipFill>
        <p:spPr bwMode="auto">
          <a:xfrm>
            <a:off x="2146673" y="1617903"/>
            <a:ext cx="4876800" cy="4606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40367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smtClean="0"/>
              <a:t>Spectra of the sun and the Earth</a:t>
            </a:r>
          </a:p>
        </p:txBody>
      </p:sp>
      <p:sp>
        <p:nvSpPr>
          <p:cNvPr id="4" name="Text Placeholder 3"/>
          <p:cNvSpPr>
            <a:spLocks noGrp="1"/>
          </p:cNvSpPr>
          <p:nvPr>
            <p:ph type="body" sz="half" idx="2"/>
          </p:nvPr>
        </p:nvSpPr>
        <p:spPr/>
        <p:txBody>
          <a:bodyPr>
            <a:normAutofit/>
          </a:bodyPr>
          <a:lstStyle/>
          <a:p>
            <a:pPr eaLnBrk="1" fontAlgn="auto" hangingPunct="1">
              <a:defRPr/>
            </a:pPr>
            <a:r>
              <a:rPr lang="en-US" dirty="0" smtClean="0">
                <a:ea typeface="+mn-ea"/>
              </a:rPr>
              <a:t>Scientists consider both the sun and the Earth as </a:t>
            </a:r>
            <a:r>
              <a:rPr lang="en-US" b="1" dirty="0" smtClean="0">
                <a:ea typeface="+mn-ea"/>
              </a:rPr>
              <a:t>black bodies </a:t>
            </a:r>
          </a:p>
          <a:p>
            <a:pPr eaLnBrk="1" fontAlgn="auto" hangingPunct="1">
              <a:defRPr/>
            </a:pPr>
            <a:r>
              <a:rPr lang="en-US" dirty="0" smtClean="0">
                <a:ea typeface="+mn-ea"/>
              </a:rPr>
              <a:t>-- the sun’s spectrum is centered in visible wavelengths</a:t>
            </a:r>
          </a:p>
          <a:p>
            <a:pPr eaLnBrk="1" fontAlgn="auto" hangingPunct="1">
              <a:defRPr/>
            </a:pPr>
            <a:r>
              <a:rPr lang="en-US" dirty="0" smtClean="0">
                <a:ea typeface="+mn-ea"/>
              </a:rPr>
              <a:t>-- the spectrum of the Earth is centered in the infrared region</a:t>
            </a:r>
          </a:p>
          <a:p>
            <a:pPr eaLnBrk="1" fontAlgn="auto" hangingPunct="1">
              <a:defRPr/>
            </a:pPr>
            <a:r>
              <a:rPr lang="en-US" dirty="0" smtClean="0">
                <a:ea typeface="+mn-ea"/>
              </a:rPr>
              <a:t>-- we call the sun’s range </a:t>
            </a:r>
            <a:r>
              <a:rPr lang="en-US" b="1" dirty="0" smtClean="0">
                <a:ea typeface="+mn-ea"/>
              </a:rPr>
              <a:t>shortwave</a:t>
            </a:r>
            <a:r>
              <a:rPr lang="en-US" dirty="0" smtClean="0">
                <a:ea typeface="+mn-ea"/>
              </a:rPr>
              <a:t> and the Earth’s radiation </a:t>
            </a:r>
            <a:r>
              <a:rPr lang="en-US" b="1" dirty="0" err="1" smtClean="0">
                <a:ea typeface="+mn-ea"/>
              </a:rPr>
              <a:t>longwave</a:t>
            </a:r>
            <a:endParaRPr lang="en-US" dirty="0">
              <a:ea typeface="+mn-ea"/>
            </a:endParaRPr>
          </a:p>
        </p:txBody>
      </p:sp>
      <p:pic>
        <p:nvPicPr>
          <p:cNvPr id="14340" name="Picture 4" descr="http://apollo.lsc.vsc.edu/classes/met130/notes/chapter2/graphics/earth_sun_plan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75" y="604838"/>
            <a:ext cx="5867400" cy="449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3562667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mtClean="0"/>
              <a:t>How energy interacts with matter</a:t>
            </a:r>
          </a:p>
        </p:txBody>
      </p:sp>
      <p:sp>
        <p:nvSpPr>
          <p:cNvPr id="15363" name="Text Placeholder 3"/>
          <p:cNvSpPr>
            <a:spLocks noGrp="1"/>
          </p:cNvSpPr>
          <p:nvPr>
            <p:ph type="body" sz="half" idx="2"/>
          </p:nvPr>
        </p:nvSpPr>
        <p:spPr/>
        <p:txBody>
          <a:bodyPr/>
          <a:lstStyle/>
          <a:p>
            <a:r>
              <a:rPr lang="en-US" altLang="en-US" smtClean="0"/>
              <a:t>When energy encounters matter, it can either be</a:t>
            </a:r>
          </a:p>
          <a:p>
            <a:r>
              <a:rPr lang="en-US" altLang="en-US" smtClean="0"/>
              <a:t>-- absorbed</a:t>
            </a:r>
          </a:p>
          <a:p>
            <a:r>
              <a:rPr lang="en-US" altLang="en-US" smtClean="0"/>
              <a:t>-- reflected</a:t>
            </a:r>
          </a:p>
          <a:p>
            <a:r>
              <a:rPr lang="en-US" altLang="en-US" smtClean="0"/>
              <a:t>-- refracted</a:t>
            </a:r>
          </a:p>
          <a:p>
            <a:r>
              <a:rPr lang="en-US" altLang="en-US" smtClean="0"/>
              <a:t>-- transmitted</a:t>
            </a:r>
          </a:p>
          <a:p>
            <a:r>
              <a:rPr lang="en-US" altLang="en-US" smtClean="0"/>
              <a:t>-- scattered</a:t>
            </a:r>
          </a:p>
          <a:p>
            <a:r>
              <a:rPr lang="en-US" altLang="en-US" smtClean="0"/>
              <a:t>All of these happen in the Earth system</a:t>
            </a:r>
          </a:p>
        </p:txBody>
      </p:sp>
      <p:pic>
        <p:nvPicPr>
          <p:cNvPr id="15364" name="Picture 6" descr="http://okfirst.mesonet.org/train/meteorology/graphics/RadiationFate.gif"/>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586" r="586"/>
          <a:stretch>
            <a:fillRect/>
          </a:stretch>
        </p:blipFill>
        <p:spPr>
          <a:noFill/>
        </p:spPr>
      </p:pic>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31040444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000375" y="2477985"/>
            <a:ext cx="2843211" cy="1371600"/>
          </a:xfrm>
        </p:spPr>
        <p:txBody>
          <a:bodyPr/>
          <a:lstStyle/>
          <a:p>
            <a:r>
              <a:rPr lang="en-US" altLang="en-US" dirty="0" smtClean="0"/>
              <a:t>Atmospheric composition</a:t>
            </a:r>
          </a:p>
        </p:txBody>
      </p:sp>
      <p:sp>
        <p:nvSpPr>
          <p:cNvPr id="16387" name="Text Placeholder 3"/>
          <p:cNvSpPr>
            <a:spLocks noGrp="1"/>
          </p:cNvSpPr>
          <p:nvPr>
            <p:ph type="body" sz="half" idx="2"/>
          </p:nvPr>
        </p:nvSpPr>
        <p:spPr>
          <a:xfrm>
            <a:off x="249238" y="990600"/>
            <a:ext cx="2570162" cy="5257800"/>
          </a:xfrm>
        </p:spPr>
        <p:txBody>
          <a:bodyPr/>
          <a:lstStyle/>
          <a:p>
            <a:r>
              <a:rPr lang="en-US" altLang="en-US" dirty="0" smtClean="0"/>
              <a:t>The Earth’s atmosphere is approximately:</a:t>
            </a:r>
          </a:p>
          <a:p>
            <a:r>
              <a:rPr lang="en-US" altLang="en-US" dirty="0" smtClean="0"/>
              <a:t>-- 78% nitrogen</a:t>
            </a:r>
          </a:p>
          <a:p>
            <a:r>
              <a:rPr lang="en-US" altLang="en-US" dirty="0" smtClean="0"/>
              <a:t>-- 21% oxygen</a:t>
            </a:r>
          </a:p>
          <a:p>
            <a:r>
              <a:rPr lang="en-US" altLang="en-US" dirty="0" smtClean="0"/>
              <a:t>-- 0.9% argon</a:t>
            </a:r>
          </a:p>
          <a:p>
            <a:r>
              <a:rPr lang="en-US" altLang="en-US" dirty="0" smtClean="0"/>
              <a:t>-- 1-4% water vapor</a:t>
            </a:r>
          </a:p>
          <a:p>
            <a:r>
              <a:rPr lang="en-US" altLang="en-US" dirty="0" smtClean="0"/>
              <a:t>The remainder of the atmosphere is in trace gases.  </a:t>
            </a:r>
            <a:endParaRPr lang="en-US" altLang="en-US" dirty="0" smtClean="0"/>
          </a:p>
          <a:p>
            <a:r>
              <a:rPr lang="en-US" altLang="en-US" dirty="0" smtClean="0"/>
              <a:t>--</a:t>
            </a:r>
            <a:r>
              <a:rPr lang="en-US" altLang="en-US" dirty="0" smtClean="0"/>
              <a:t>Carbon </a:t>
            </a:r>
            <a:r>
              <a:rPr lang="en-US" altLang="en-US" dirty="0" smtClean="0"/>
              <a:t>dioxide currently makes up around 400ppm (0.04%) of the atmosphere</a:t>
            </a:r>
          </a:p>
        </p:txBody>
      </p:sp>
      <p:pic>
        <p:nvPicPr>
          <p:cNvPr id="16388" name="Picture 2" descr="http://www.ux1.eiu.edu/~cfjps/1400/FIG01_010.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1515" b="1515"/>
          <a:stretch>
            <a:fillRect/>
          </a:stretch>
        </p:blipFill>
        <p:spPr>
          <a:xfrm>
            <a:off x="9713996" y="609600"/>
            <a:ext cx="5867400" cy="4267200"/>
          </a:xfrm>
        </p:spPr>
      </p:pic>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pic>
        <p:nvPicPr>
          <p:cNvPr id="1026" name="Picture 2" descr="File:Atmosphere gas proportions.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3869" y="609600"/>
            <a:ext cx="2693906" cy="5612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1970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dirty="0" smtClean="0"/>
              <a:t>What physically happens when we have molecular absorption?</a:t>
            </a:r>
          </a:p>
        </p:txBody>
      </p:sp>
      <p:sp>
        <p:nvSpPr>
          <p:cNvPr id="4" name="Text Placeholder 3"/>
          <p:cNvSpPr>
            <a:spLocks noGrp="1"/>
          </p:cNvSpPr>
          <p:nvPr>
            <p:ph type="body" sz="half" idx="2"/>
          </p:nvPr>
        </p:nvSpPr>
        <p:spPr/>
        <p:txBody>
          <a:bodyPr>
            <a:normAutofit/>
          </a:bodyPr>
          <a:lstStyle/>
          <a:p>
            <a:pPr eaLnBrk="1" fontAlgn="auto" hangingPunct="1">
              <a:defRPr/>
            </a:pPr>
            <a:r>
              <a:rPr lang="en-US" dirty="0" smtClean="0">
                <a:ea typeface="+mn-ea"/>
              </a:rPr>
              <a:t>Modes of molecular motion for a 3-atom molecule such as carbon dioxide</a:t>
            </a:r>
          </a:p>
          <a:p>
            <a:pPr eaLnBrk="1" fontAlgn="auto" hangingPunct="1">
              <a:defRPr/>
            </a:pPr>
            <a:r>
              <a:rPr lang="en-US" dirty="0" smtClean="0">
                <a:ea typeface="+mn-ea"/>
              </a:rPr>
              <a:t>-- vibration</a:t>
            </a:r>
          </a:p>
          <a:p>
            <a:pPr eaLnBrk="1" fontAlgn="auto" hangingPunct="1">
              <a:defRPr/>
            </a:pPr>
            <a:r>
              <a:rPr lang="en-US" dirty="0" smtClean="0">
                <a:ea typeface="+mn-ea"/>
              </a:rPr>
              <a:t>-- rotation</a:t>
            </a:r>
          </a:p>
          <a:p>
            <a:pPr eaLnBrk="1" fontAlgn="auto" hangingPunct="1">
              <a:defRPr/>
            </a:pPr>
            <a:r>
              <a:rPr lang="en-US" dirty="0" smtClean="0">
                <a:ea typeface="+mn-ea"/>
              </a:rPr>
              <a:t>-- translation</a:t>
            </a:r>
          </a:p>
          <a:p>
            <a:pPr eaLnBrk="1" fontAlgn="auto" hangingPunct="1">
              <a:defRPr/>
            </a:pPr>
            <a:r>
              <a:rPr lang="en-US" dirty="0" smtClean="0"/>
              <a:t>What types of motion for different sizes/ configurations of molecules?</a:t>
            </a:r>
            <a:endParaRPr lang="en-US" dirty="0">
              <a:ea typeface="+mn-ea"/>
            </a:endParaRPr>
          </a:p>
        </p:txBody>
      </p:sp>
      <p:pic>
        <p:nvPicPr>
          <p:cNvPr id="17412" name="Picture 6" descr="http://2012books.lardbucket.org/books/general-chemistry-principles-patterns-and-applications-v1.0/section_22/6042f2292e2c4c0f403b608bd294af3f.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511" r="888"/>
          <a:stretch>
            <a:fillRect/>
          </a:stretch>
        </p:blipFill>
        <p:spPr>
          <a:xfrm>
            <a:off x="3000375" y="881063"/>
            <a:ext cx="5962650" cy="3405187"/>
          </a:xfrm>
          <a:noFill/>
        </p:spPr>
      </p:pic>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11808109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4868883"/>
            <a:ext cx="2438400" cy="1187532"/>
          </a:xfrm>
        </p:spPr>
        <p:txBody>
          <a:bodyPr/>
          <a:lstStyle/>
          <a:p>
            <a:pPr algn="r"/>
            <a:r>
              <a:rPr lang="en-US" altLang="en-US" dirty="0" smtClean="0">
                <a:solidFill>
                  <a:schemeClr val="bg1"/>
                </a:solidFill>
              </a:rPr>
              <a:t>Absorption spectra</a:t>
            </a:r>
          </a:p>
        </p:txBody>
      </p:sp>
      <p:sp>
        <p:nvSpPr>
          <p:cNvPr id="18435" name="Text Placeholder 3"/>
          <p:cNvSpPr>
            <a:spLocks noGrp="1"/>
          </p:cNvSpPr>
          <p:nvPr>
            <p:ph type="body" sz="half" idx="2"/>
          </p:nvPr>
        </p:nvSpPr>
        <p:spPr/>
        <p:txBody>
          <a:bodyPr/>
          <a:lstStyle/>
          <a:p>
            <a:r>
              <a:rPr lang="en-US" altLang="en-US" smtClean="0"/>
              <a:t>-- Molecules absorb energy at different wavelengths</a:t>
            </a:r>
          </a:p>
          <a:p>
            <a:r>
              <a:rPr lang="en-US" altLang="en-US" smtClean="0"/>
              <a:t>-- This produces different </a:t>
            </a:r>
            <a:r>
              <a:rPr lang="en-US" altLang="en-US" b="1" smtClean="0"/>
              <a:t>bands</a:t>
            </a:r>
            <a:r>
              <a:rPr lang="en-US" altLang="en-US" smtClean="0"/>
              <a:t> of absorption at specific wavelengths when we observe the atmosphere</a:t>
            </a:r>
          </a:p>
        </p:txBody>
      </p:sp>
      <p:pic>
        <p:nvPicPr>
          <p:cNvPr id="18436" name="Picture 2" descr="http://www.meteor.iastate.edu/gccourse/forcing/images/image7.gif"/>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1619" t="16441" r="-1619" b="12901"/>
          <a:stretch>
            <a:fillRect/>
          </a:stretch>
        </p:blipFill>
        <p:spPr>
          <a:xfrm>
            <a:off x="9809018" y="762000"/>
            <a:ext cx="5867400" cy="4267200"/>
          </a:xfrm>
          <a:noFill/>
        </p:spPr>
      </p:pic>
      <p:pic>
        <p:nvPicPr>
          <p:cNvPr id="18437" name="Picture 4" descr="http://lasp.colorado.edu/~bagenal/3720/CLASS5/EarthVisAbsorption.jpg"/>
          <p:cNvPicPr>
            <a:picLocks noChangeAspect="1" noChangeArrowheads="1"/>
          </p:cNvPicPr>
          <p:nvPr/>
        </p:nvPicPr>
        <p:blipFill>
          <a:blip r:embed="rId4">
            <a:extLst>
              <a:ext uri="{28A0092B-C50C-407E-A947-70E740481C1C}">
                <a14:useLocalDpi xmlns:a14="http://schemas.microsoft.com/office/drawing/2010/main" val="0"/>
              </a:ext>
            </a:extLst>
          </a:blip>
          <a:srcRect t="3851"/>
          <a:stretch>
            <a:fillRect/>
          </a:stretch>
        </p:blipFill>
        <p:spPr bwMode="auto">
          <a:xfrm>
            <a:off x="3039689" y="571994"/>
            <a:ext cx="5833581" cy="567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cxnSp>
        <p:nvCxnSpPr>
          <p:cNvPr id="3" name="Straight Connector 2"/>
          <p:cNvCxnSpPr/>
          <p:nvPr/>
        </p:nvCxnSpPr>
        <p:spPr>
          <a:xfrm>
            <a:off x="4902574" y="5524153"/>
            <a:ext cx="885578" cy="0"/>
          </a:xfrm>
          <a:prstGeom prst="line">
            <a:avLst/>
          </a:prstGeom>
          <a:ln cmpd="sng">
            <a:solidFill>
              <a:schemeClr val="tx1"/>
            </a:solidFill>
            <a:prstDash val="solid"/>
            <a:headEnd type="arrow" w="sm" len="med"/>
            <a:tailEnd type="arrow" w="sm" len="me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5788152" y="5524153"/>
            <a:ext cx="2400505" cy="0"/>
          </a:xfrm>
          <a:prstGeom prst="line">
            <a:avLst/>
          </a:prstGeom>
          <a:ln cmpd="sng">
            <a:solidFill>
              <a:schemeClr val="tx1"/>
            </a:solidFill>
            <a:prstDash val="solid"/>
            <a:headEnd type="arrow" w="sm" len="med"/>
            <a:tailEnd type="arrow" w="sm" len="med"/>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4984462" y="5262556"/>
            <a:ext cx="3294822" cy="338554"/>
          </a:xfrm>
          <a:prstGeom prst="rect">
            <a:avLst/>
          </a:prstGeom>
          <a:noFill/>
        </p:spPr>
        <p:txBody>
          <a:bodyPr wrap="square" rtlCol="0">
            <a:spAutoFit/>
          </a:bodyPr>
          <a:lstStyle/>
          <a:p>
            <a:r>
              <a:rPr lang="en-US" sz="1600" dirty="0" smtClean="0"/>
              <a:t>visible 			infrared</a:t>
            </a:r>
            <a:endParaRPr lang="en-US" sz="1600" dirty="0"/>
          </a:p>
        </p:txBody>
      </p:sp>
    </p:spTree>
    <p:extLst>
      <p:ext uri="{BB962C8B-B14F-4D97-AF65-F5344CB8AC3E}">
        <p14:creationId xmlns:p14="http://schemas.microsoft.com/office/powerpoint/2010/main" val="20591341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Jar Activity</a:t>
            </a:r>
          </a:p>
        </p:txBody>
      </p:sp>
      <p:pic>
        <p:nvPicPr>
          <p:cNvPr id="19459" name="Picture Placeholder 1"/>
          <p:cNvPicPr>
            <a:picLocks noGrp="1" noChangeAspect="1"/>
          </p:cNvPicPr>
          <p:nvPr>
            <p:ph type="pic" idx="1"/>
          </p:nvPr>
        </p:nvPicPr>
        <p:blipFill>
          <a:blip r:embed="rId3">
            <a:extLst>
              <a:ext uri="{28A0092B-C50C-407E-A947-70E740481C1C}">
                <a14:useLocalDpi xmlns:a14="http://schemas.microsoft.com/office/drawing/2010/main" val="0"/>
              </a:ext>
            </a:extLst>
          </a:blip>
          <a:srcRect t="1515" b="1515"/>
          <a:stretch>
            <a:fillRect/>
          </a:stretch>
        </p:blipFill>
        <p:spPr/>
      </p:pic>
      <p:sp>
        <p:nvSpPr>
          <p:cNvPr id="19460" name="Text Placeholder 3"/>
          <p:cNvSpPr>
            <a:spLocks noGrp="1"/>
          </p:cNvSpPr>
          <p:nvPr>
            <p:ph type="body" sz="half" idx="2"/>
          </p:nvPr>
        </p:nvSpPr>
        <p:spPr/>
        <p:txBody>
          <a:bodyPr/>
          <a:lstStyle/>
          <a:p>
            <a:r>
              <a:rPr lang="en-US" altLang="en-US" smtClean="0"/>
              <a:t>Two jars, one light-colored and one dark-colored, are exposed to a heat source</a:t>
            </a:r>
          </a:p>
          <a:p>
            <a:r>
              <a:rPr lang="en-US" altLang="en-US" smtClean="0"/>
              <a:t>Students graph temperature with time</a:t>
            </a:r>
          </a:p>
          <a:p>
            <a:r>
              <a:rPr lang="en-US" altLang="en-US" smtClean="0"/>
              <a:t>Concepts illustrated: albedo: reflectivity, brightness of an object (white things have higher albedos, absorb less energy)</a:t>
            </a:r>
          </a:p>
          <a:p>
            <a:endParaRPr lang="en-US" altLang="en-US" smtClean="0"/>
          </a:p>
        </p:txBody>
      </p:sp>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1495224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6" descr="http://www.polartrec.com/files/resize/members/mark-goldner/images/greenhouse-effect-500x295.jpg"/>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tretch>
            <a:fillRect/>
          </a:stretch>
        </p:blipFill>
        <p:spPr>
          <a:xfrm>
            <a:off x="574876" y="1597534"/>
            <a:ext cx="8058477" cy="4754501"/>
          </a:xfrm>
          <a:noFill/>
        </p:spPr>
      </p:pic>
      <p:sp>
        <p:nvSpPr>
          <p:cNvPr id="20482" name="Title 1"/>
          <p:cNvSpPr>
            <a:spLocks noGrp="1"/>
          </p:cNvSpPr>
          <p:nvPr>
            <p:ph type="title"/>
          </p:nvPr>
        </p:nvSpPr>
        <p:spPr/>
        <p:txBody>
          <a:bodyPr/>
          <a:lstStyle/>
          <a:p>
            <a:r>
              <a:rPr lang="en-US" altLang="en-US" smtClean="0"/>
              <a:t>Introduction to climate change</a:t>
            </a:r>
          </a:p>
        </p:txBody>
      </p:sp>
      <p:sp>
        <p:nvSpPr>
          <p:cNvPr id="5"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2"/>
          </p:nvPr>
        </p:nvSpPr>
        <p:spPr/>
        <p:txBody>
          <a:bodyPr/>
          <a:lstStyle/>
          <a:p>
            <a:r>
              <a:rPr lang="en-US" smtClean="0"/>
              <a:t>http://earthref.org/SCC</a:t>
            </a:r>
            <a:endParaRPr lang="en-US" dirty="0" smtClean="0"/>
          </a:p>
        </p:txBody>
      </p:sp>
    </p:spTree>
    <p:extLst>
      <p:ext uri="{BB962C8B-B14F-4D97-AF65-F5344CB8AC3E}">
        <p14:creationId xmlns:p14="http://schemas.microsoft.com/office/powerpoint/2010/main" val="1545655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3546475" cy="441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Box 5"/>
          <p:cNvSpPr txBox="1">
            <a:spLocks noChangeArrowheads="1"/>
          </p:cNvSpPr>
          <p:nvPr/>
        </p:nvSpPr>
        <p:spPr bwMode="auto">
          <a:xfrm>
            <a:off x="0" y="4414838"/>
            <a:ext cx="320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algn="ctr" eaLnBrk="1" hangingPunct="1"/>
            <a:r>
              <a:rPr lang="en-US" altLang="en-US" sz="3600" b="1">
                <a:latin typeface="Arial" charset="0"/>
              </a:rPr>
              <a:t>John Tyndall</a:t>
            </a:r>
          </a:p>
          <a:p>
            <a:pPr algn="ctr" eaLnBrk="1" hangingPunct="1"/>
            <a:r>
              <a:rPr lang="en-US" altLang="en-US" sz="3600" b="1">
                <a:latin typeface="Arial" charset="0"/>
              </a:rPr>
              <a:t>(1820-1893)</a:t>
            </a:r>
          </a:p>
        </p:txBody>
      </p:sp>
      <p:sp>
        <p:nvSpPr>
          <p:cNvPr id="21508" name="TextBox 6"/>
          <p:cNvSpPr txBox="1">
            <a:spLocks noChangeArrowheads="1"/>
          </p:cNvSpPr>
          <p:nvPr/>
        </p:nvSpPr>
        <p:spPr bwMode="auto">
          <a:xfrm>
            <a:off x="63500" y="5611813"/>
            <a:ext cx="4816475"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1027113" algn="l"/>
              </a:tabLst>
              <a:defRPr>
                <a:solidFill>
                  <a:schemeClr val="tx1"/>
                </a:solidFill>
                <a:latin typeface="Georgia" pitchFamily="18" charset="0"/>
                <a:ea typeface="MS PGothic" pitchFamily="34" charset="-128"/>
              </a:defRPr>
            </a:lvl1pPr>
            <a:lvl2pPr marL="742950" indent="-285750" eaLnBrk="0" hangingPunct="0">
              <a:tabLst>
                <a:tab pos="1027113" algn="l"/>
              </a:tabLst>
              <a:defRPr>
                <a:solidFill>
                  <a:schemeClr val="tx1"/>
                </a:solidFill>
                <a:latin typeface="Georgia" pitchFamily="18" charset="0"/>
                <a:ea typeface="MS PGothic" pitchFamily="34" charset="-128"/>
              </a:defRPr>
            </a:lvl2pPr>
            <a:lvl3pPr marL="1143000" indent="-228600" eaLnBrk="0" hangingPunct="0">
              <a:tabLst>
                <a:tab pos="1027113" algn="l"/>
              </a:tabLst>
              <a:defRPr>
                <a:solidFill>
                  <a:schemeClr val="tx1"/>
                </a:solidFill>
                <a:latin typeface="Georgia" pitchFamily="18" charset="0"/>
                <a:ea typeface="MS PGothic" pitchFamily="34" charset="-128"/>
              </a:defRPr>
            </a:lvl3pPr>
            <a:lvl4pPr marL="1600200" indent="-228600" eaLnBrk="0" hangingPunct="0">
              <a:tabLst>
                <a:tab pos="1027113" algn="l"/>
              </a:tabLst>
              <a:defRPr>
                <a:solidFill>
                  <a:schemeClr val="tx1"/>
                </a:solidFill>
                <a:latin typeface="Georgia" pitchFamily="18" charset="0"/>
                <a:ea typeface="MS PGothic" pitchFamily="34" charset="-128"/>
              </a:defRPr>
            </a:lvl4pPr>
            <a:lvl5pPr marL="2057400" indent="-228600" eaLnBrk="0" hangingPunct="0">
              <a:tabLst>
                <a:tab pos="1027113" algn="l"/>
              </a:tabLst>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tabLst>
                <a:tab pos="1027113" algn="l"/>
              </a:tabLs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tabLst>
                <a:tab pos="1027113" algn="l"/>
              </a:tabLs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tabLst>
                <a:tab pos="1027113" algn="l"/>
              </a:tabLs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tabLst>
                <a:tab pos="1027113" algn="l"/>
              </a:tabLst>
              <a:defRPr>
                <a:solidFill>
                  <a:schemeClr val="tx1"/>
                </a:solidFill>
                <a:latin typeface="Georgia" pitchFamily="18" charset="0"/>
                <a:ea typeface="MS PGothic" pitchFamily="34" charset="-128"/>
              </a:defRPr>
            </a:lvl9pPr>
          </a:lstStyle>
          <a:p>
            <a:pPr algn="ctr" eaLnBrk="1" hangingPunct="1"/>
            <a:r>
              <a:rPr lang="en-US" altLang="en-US" sz="2500">
                <a:latin typeface="Arial" charset="0"/>
                <a:cs typeface="Arial" charset="0"/>
              </a:rPr>
              <a:t>1859: showed that CO</a:t>
            </a:r>
            <a:r>
              <a:rPr lang="en-US" altLang="en-US" sz="2500" baseline="-25000">
                <a:latin typeface="Arial" charset="0"/>
                <a:cs typeface="Arial" charset="0"/>
              </a:rPr>
              <a:t>2</a:t>
            </a:r>
            <a:r>
              <a:rPr lang="en-US" altLang="en-US" sz="2500">
                <a:latin typeface="Arial" charset="0"/>
                <a:cs typeface="Arial" charset="0"/>
              </a:rPr>
              <a:t> and H</a:t>
            </a:r>
            <a:r>
              <a:rPr lang="en-US" altLang="en-US" sz="2500" baseline="-25000">
                <a:latin typeface="Arial" charset="0"/>
                <a:cs typeface="Arial" charset="0"/>
              </a:rPr>
              <a:t>2</a:t>
            </a:r>
            <a:r>
              <a:rPr lang="en-US" altLang="en-US" sz="2500">
                <a:latin typeface="Arial" charset="0"/>
                <a:cs typeface="Arial" charset="0"/>
              </a:rPr>
              <a:t>O can absorb infrared energy</a:t>
            </a:r>
          </a:p>
        </p:txBody>
      </p:sp>
      <p:sp>
        <p:nvSpPr>
          <p:cNvPr id="21509" name="TextBox 7"/>
          <p:cNvSpPr txBox="1">
            <a:spLocks noChangeArrowheads="1"/>
          </p:cNvSpPr>
          <p:nvPr/>
        </p:nvSpPr>
        <p:spPr bwMode="auto">
          <a:xfrm>
            <a:off x="4464050" y="107950"/>
            <a:ext cx="4343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algn="ctr" eaLnBrk="1" hangingPunct="1"/>
            <a:r>
              <a:rPr lang="en-US" altLang="en-US" sz="3600" b="1">
                <a:latin typeface="Arial" charset="0"/>
              </a:rPr>
              <a:t>Svante Arrhenius (1859-1927)</a:t>
            </a:r>
          </a:p>
        </p:txBody>
      </p:sp>
      <p:sp>
        <p:nvSpPr>
          <p:cNvPr id="21510" name="TextBox 8"/>
          <p:cNvSpPr txBox="1">
            <a:spLocks noChangeArrowheads="1"/>
          </p:cNvSpPr>
          <p:nvPr/>
        </p:nvSpPr>
        <p:spPr bwMode="auto">
          <a:xfrm>
            <a:off x="3962400" y="1187450"/>
            <a:ext cx="518160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1027113" algn="l"/>
              </a:tabLst>
              <a:defRPr>
                <a:solidFill>
                  <a:schemeClr val="tx1"/>
                </a:solidFill>
                <a:latin typeface="Georgia" pitchFamily="18" charset="0"/>
                <a:ea typeface="MS PGothic" pitchFamily="34" charset="-128"/>
              </a:defRPr>
            </a:lvl1pPr>
            <a:lvl2pPr marL="742950" indent="-285750" eaLnBrk="0" hangingPunct="0">
              <a:tabLst>
                <a:tab pos="1027113" algn="l"/>
              </a:tabLst>
              <a:defRPr>
                <a:solidFill>
                  <a:schemeClr val="tx1"/>
                </a:solidFill>
                <a:latin typeface="Georgia" pitchFamily="18" charset="0"/>
                <a:ea typeface="MS PGothic" pitchFamily="34" charset="-128"/>
              </a:defRPr>
            </a:lvl2pPr>
            <a:lvl3pPr marL="1143000" indent="-228600" eaLnBrk="0" hangingPunct="0">
              <a:tabLst>
                <a:tab pos="1027113" algn="l"/>
              </a:tabLst>
              <a:defRPr>
                <a:solidFill>
                  <a:schemeClr val="tx1"/>
                </a:solidFill>
                <a:latin typeface="Georgia" pitchFamily="18" charset="0"/>
                <a:ea typeface="MS PGothic" pitchFamily="34" charset="-128"/>
              </a:defRPr>
            </a:lvl3pPr>
            <a:lvl4pPr marL="1600200" indent="-228600" eaLnBrk="0" hangingPunct="0">
              <a:tabLst>
                <a:tab pos="1027113" algn="l"/>
              </a:tabLst>
              <a:defRPr>
                <a:solidFill>
                  <a:schemeClr val="tx1"/>
                </a:solidFill>
                <a:latin typeface="Georgia" pitchFamily="18" charset="0"/>
                <a:ea typeface="MS PGothic" pitchFamily="34" charset="-128"/>
              </a:defRPr>
            </a:lvl4pPr>
            <a:lvl5pPr marL="2057400" indent="-228600" eaLnBrk="0" hangingPunct="0">
              <a:tabLst>
                <a:tab pos="1027113" algn="l"/>
              </a:tabLst>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tabLst>
                <a:tab pos="1027113" algn="l"/>
              </a:tabLs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tabLst>
                <a:tab pos="1027113" algn="l"/>
              </a:tabLs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tabLst>
                <a:tab pos="1027113" algn="l"/>
              </a:tabLs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tabLst>
                <a:tab pos="1027113" algn="l"/>
              </a:tabLst>
              <a:defRPr>
                <a:solidFill>
                  <a:schemeClr val="tx1"/>
                </a:solidFill>
                <a:latin typeface="Georgia" pitchFamily="18" charset="0"/>
                <a:ea typeface="MS PGothic" pitchFamily="34" charset="-128"/>
              </a:defRPr>
            </a:lvl9pPr>
          </a:lstStyle>
          <a:p>
            <a:pPr algn="ctr" eaLnBrk="1" hangingPunct="1"/>
            <a:r>
              <a:rPr lang="en-US" altLang="en-US" sz="2500" i="1">
                <a:latin typeface="Arial" charset="0"/>
                <a:cs typeface="Arial" charset="0"/>
              </a:rPr>
              <a:t>On the Influence of Carbonic Acid in the Air upon the Temperature of the Ground </a:t>
            </a:r>
            <a:r>
              <a:rPr lang="en-US" altLang="en-US" sz="2500">
                <a:latin typeface="Arial" charset="0"/>
                <a:cs typeface="Arial" charset="0"/>
              </a:rPr>
              <a:t>(1896)</a:t>
            </a:r>
          </a:p>
        </p:txBody>
      </p:sp>
      <p:pic>
        <p:nvPicPr>
          <p:cNvPr id="21511" name="Picture 2" descr="File:Arrhenius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3400" y="2435225"/>
            <a:ext cx="3530600" cy="442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9"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7371118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000375" y="5394325"/>
            <a:ext cx="5867400" cy="854075"/>
          </a:xfrm>
        </p:spPr>
        <p:txBody>
          <a:bodyPr/>
          <a:lstStyle/>
          <a:p>
            <a:pPr eaLnBrk="1" hangingPunct="1"/>
            <a:r>
              <a:rPr lang="en-US" altLang="en-US" smtClean="0"/>
              <a:t>Atmospheric spectrum</a:t>
            </a:r>
          </a:p>
        </p:txBody>
      </p:sp>
      <p:sp>
        <p:nvSpPr>
          <p:cNvPr id="22531" name="Text Placeholder 3"/>
          <p:cNvSpPr>
            <a:spLocks noGrp="1"/>
          </p:cNvSpPr>
          <p:nvPr>
            <p:ph type="body" sz="half" idx="2"/>
          </p:nvPr>
        </p:nvSpPr>
        <p:spPr/>
        <p:txBody>
          <a:bodyPr/>
          <a:lstStyle/>
          <a:p>
            <a:pPr eaLnBrk="1" hangingPunct="1"/>
            <a:r>
              <a:rPr lang="en-US" altLang="en-US" dirty="0" smtClean="0"/>
              <a:t>Molecules within the atmosphere absorb at characteristic wavelengths</a:t>
            </a:r>
          </a:p>
          <a:p>
            <a:pPr eaLnBrk="1" hangingPunct="1"/>
            <a:r>
              <a:rPr lang="en-US" altLang="en-US" dirty="0" smtClean="0"/>
              <a:t>-- this depends on the molecule (e.g. CO2, CH4, H2O, O3)</a:t>
            </a:r>
          </a:p>
          <a:p>
            <a:pPr eaLnBrk="1" hangingPunct="1"/>
            <a:r>
              <a:rPr lang="en-US" altLang="en-US" dirty="0" smtClean="0"/>
              <a:t>-- seen from space, the Earth’s spectrum has many dips </a:t>
            </a:r>
            <a:r>
              <a:rPr lang="en-US" altLang="en-US" dirty="0" smtClean="0"/>
              <a:t>due </a:t>
            </a:r>
            <a:r>
              <a:rPr lang="en-US" altLang="en-US" dirty="0" smtClean="0"/>
              <a:t>to atmospheric absorption</a:t>
            </a:r>
          </a:p>
        </p:txBody>
      </p:sp>
      <p:pic>
        <p:nvPicPr>
          <p:cNvPr id="2253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5763" y="609600"/>
            <a:ext cx="5994400" cy="478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3" name="Picture 5" descr="http://lasp.colorado.edu/~bagenal/3720/CLASS5/EarthVisAbsorp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25100" y="-3271838"/>
            <a:ext cx="8048625" cy="814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30484639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Radiative equilibrium</a:t>
            </a:r>
          </a:p>
        </p:txBody>
      </p:sp>
      <p:sp>
        <p:nvSpPr>
          <p:cNvPr id="23555" name="Text Placeholder 3"/>
          <p:cNvSpPr>
            <a:spLocks noGrp="1"/>
          </p:cNvSpPr>
          <p:nvPr>
            <p:ph type="body" sz="half" idx="2"/>
          </p:nvPr>
        </p:nvSpPr>
        <p:spPr/>
        <p:txBody>
          <a:bodyPr/>
          <a:lstStyle/>
          <a:p>
            <a:r>
              <a:rPr lang="en-US" altLang="en-US" dirty="0" smtClean="0"/>
              <a:t>The most basic model to determine planetary temperature</a:t>
            </a:r>
          </a:p>
          <a:p>
            <a:r>
              <a:rPr lang="en-US" altLang="en-US" dirty="0" smtClean="0"/>
              <a:t>-- energy comes from the sun, is absorbed by the planet</a:t>
            </a:r>
          </a:p>
          <a:p>
            <a:r>
              <a:rPr lang="en-US" altLang="en-US" dirty="0" smtClean="0"/>
              <a:t>-- the Earth reemits radiation at the surface as a blackbody</a:t>
            </a:r>
          </a:p>
          <a:p>
            <a:r>
              <a:rPr lang="en-US" altLang="en-US" dirty="0" smtClean="0"/>
              <a:t>-- the atmosphere  </a:t>
            </a:r>
            <a:r>
              <a:rPr lang="en-US" altLang="en-US" dirty="0" smtClean="0"/>
              <a:t>absorbs </a:t>
            </a:r>
            <a:r>
              <a:rPr lang="en-US" altLang="en-US" dirty="0" smtClean="0"/>
              <a:t>the outgoing radiation and reemits upward and downward, also as a blackbody</a:t>
            </a:r>
          </a:p>
          <a:p>
            <a:r>
              <a:rPr lang="en-US" altLang="en-US" dirty="0" smtClean="0"/>
              <a:t>-- energy in = energy out at each </a:t>
            </a:r>
            <a:r>
              <a:rPr lang="en-US" altLang="en-US" dirty="0" smtClean="0"/>
              <a:t>level allows us to solve for temperature</a:t>
            </a:r>
            <a:endParaRPr lang="en-US" altLang="en-US" dirty="0" smtClean="0"/>
          </a:p>
        </p:txBody>
      </p:sp>
      <p:cxnSp>
        <p:nvCxnSpPr>
          <p:cNvPr id="10" name="Straight Connector 9"/>
          <p:cNvCxnSpPr/>
          <p:nvPr/>
        </p:nvCxnSpPr>
        <p:spPr bwMode="auto">
          <a:xfrm>
            <a:off x="3000375" y="4167188"/>
            <a:ext cx="5711825" cy="0"/>
          </a:xfrm>
          <a:prstGeom prst="line">
            <a:avLst/>
          </a:prstGeom>
          <a:ln w="28575">
            <a:solidFill>
              <a:schemeClr val="tx1"/>
            </a:solidFill>
            <a:prstDash val="solid"/>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9" name="Sun 8"/>
          <p:cNvSpPr/>
          <p:nvPr/>
        </p:nvSpPr>
        <p:spPr bwMode="auto">
          <a:xfrm>
            <a:off x="3000375" y="569913"/>
            <a:ext cx="901817" cy="879640"/>
          </a:xfrm>
          <a:prstGeom prst="sun">
            <a:avLst>
              <a:gd name="adj" fmla="val 19261"/>
            </a:avLst>
          </a:prstGeom>
          <a:solidFill>
            <a:srgbClr val="FFFF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Rectangle 10"/>
          <p:cNvSpPr/>
          <p:nvPr/>
        </p:nvSpPr>
        <p:spPr bwMode="auto">
          <a:xfrm>
            <a:off x="3000376" y="2708760"/>
            <a:ext cx="5711824" cy="827895"/>
          </a:xfrm>
          <a:prstGeom prst="rect">
            <a:avLst/>
          </a:prstGeom>
          <a:solidFill>
            <a:schemeClr val="accent3">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r>
              <a:rPr lang="en-US" dirty="0" smtClean="0">
                <a:solidFill>
                  <a:schemeClr val="tx1"/>
                </a:solidFill>
              </a:rPr>
              <a:t>atmosphere</a:t>
            </a:r>
            <a:endParaRPr lang="en-US" dirty="0">
              <a:solidFill>
                <a:schemeClr val="tx1"/>
              </a:solidFill>
            </a:endParaRPr>
          </a:p>
        </p:txBody>
      </p:sp>
      <p:cxnSp>
        <p:nvCxnSpPr>
          <p:cNvPr id="13" name="Straight Arrow Connector 12"/>
          <p:cNvCxnSpPr/>
          <p:nvPr/>
        </p:nvCxnSpPr>
        <p:spPr bwMode="auto">
          <a:xfrm>
            <a:off x="3451283" y="1449557"/>
            <a:ext cx="1445601" cy="2717631"/>
          </a:xfrm>
          <a:prstGeom prst="straightConnector1">
            <a:avLst/>
          </a:prstGeom>
          <a:ln w="28575">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a:spLocks noRot="1" noChangeAspect="1" noMove="1" noResize="1" noEditPoints="1" noAdjustHandles="1" noChangeArrowheads="1" noChangeShapeType="1" noTextEdit="1"/>
          </p:cNvSpPr>
          <p:nvPr/>
        </p:nvSpPr>
        <p:spPr bwMode="auto">
          <a:xfrm>
            <a:off x="3657546" y="1449557"/>
            <a:ext cx="1239338" cy="610759"/>
          </a:xfrm>
          <a:prstGeom prst="rect">
            <a:avLst/>
          </a:prstGeom>
          <a:blipFill rotWithShape="1">
            <a:blip r:embed="rId3"/>
            <a:stretch>
              <a:fillRect/>
            </a:stretch>
          </a:blipFill>
        </p:spPr>
        <p:txBody>
          <a:bodyPr/>
          <a:lstStyle/>
          <a:p>
            <a:pPr>
              <a:defRPr/>
            </a:pPr>
            <a:r>
              <a:rPr lang="en-US">
                <a:noFill/>
              </a:rPr>
              <a:t> </a:t>
            </a:r>
          </a:p>
        </p:txBody>
      </p:sp>
      <p:cxnSp>
        <p:nvCxnSpPr>
          <p:cNvPr id="16" name="Straight Arrow Connector 15"/>
          <p:cNvCxnSpPr/>
          <p:nvPr/>
        </p:nvCxnSpPr>
        <p:spPr bwMode="auto">
          <a:xfrm flipH="1">
            <a:off x="6198834" y="3297238"/>
            <a:ext cx="0" cy="696912"/>
          </a:xfrm>
          <a:prstGeom prst="straightConnector1">
            <a:avLst/>
          </a:prstGeom>
          <a:ln w="28575">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bwMode="auto">
          <a:xfrm flipH="1">
            <a:off x="6195659" y="2259013"/>
            <a:ext cx="0" cy="696912"/>
          </a:xfrm>
          <a:prstGeom prst="straightConnector1">
            <a:avLst/>
          </a:prstGeom>
          <a:ln w="28575">
            <a:solidFill>
              <a:schemeClr val="tx1"/>
            </a:solidFill>
            <a:headEnd type="arrow" w="med" len="med"/>
            <a:tailEnd type="non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a:spLocks noRot="1" noChangeAspect="1" noMove="1" noResize="1" noEditPoints="1" noAdjustHandles="1" noChangeArrowheads="1" noChangeShapeType="1" noTextEdit="1"/>
          </p:cNvSpPr>
          <p:nvPr/>
        </p:nvSpPr>
        <p:spPr bwMode="auto">
          <a:xfrm>
            <a:off x="6207875" y="2287360"/>
            <a:ext cx="638582" cy="369225"/>
          </a:xfrm>
          <a:prstGeom prst="rect">
            <a:avLst/>
          </a:prstGeom>
          <a:blipFill rotWithShape="1">
            <a:blip r:embed="rId4"/>
            <a:stretch>
              <a:fillRect/>
            </a:stretch>
          </a:blipFill>
        </p:spPr>
        <p:txBody>
          <a:bodyPr/>
          <a:lstStyle/>
          <a:p>
            <a:pPr>
              <a:defRPr/>
            </a:pPr>
            <a:r>
              <a:rPr lang="en-US">
                <a:noFill/>
              </a:rPr>
              <a:t> </a:t>
            </a:r>
          </a:p>
        </p:txBody>
      </p:sp>
      <p:sp>
        <p:nvSpPr>
          <p:cNvPr id="21" name="TextBox 20"/>
          <p:cNvSpPr txBox="1">
            <a:spLocks noRot="1" noChangeAspect="1" noMove="1" noResize="1" noEditPoints="1" noAdjustHandles="1" noChangeArrowheads="1" noChangeShapeType="1" noTextEdit="1"/>
          </p:cNvSpPr>
          <p:nvPr/>
        </p:nvSpPr>
        <p:spPr bwMode="auto">
          <a:xfrm>
            <a:off x="6188031" y="3536655"/>
            <a:ext cx="638582" cy="369225"/>
          </a:xfrm>
          <a:prstGeom prst="rect">
            <a:avLst/>
          </a:prstGeom>
          <a:blipFill rotWithShape="1">
            <a:blip r:embed="rId5"/>
            <a:stretch>
              <a:fillRect/>
            </a:stretch>
          </a:blipFill>
        </p:spPr>
        <p:txBody>
          <a:bodyPr/>
          <a:lstStyle/>
          <a:p>
            <a:pPr>
              <a:defRPr/>
            </a:pPr>
            <a:r>
              <a:rPr lang="en-US">
                <a:noFill/>
              </a:rPr>
              <a:t> </a:t>
            </a:r>
          </a:p>
        </p:txBody>
      </p:sp>
      <p:cxnSp>
        <p:nvCxnSpPr>
          <p:cNvPr id="22" name="Straight Arrow Connector 21"/>
          <p:cNvCxnSpPr/>
          <p:nvPr/>
        </p:nvCxnSpPr>
        <p:spPr bwMode="auto">
          <a:xfrm>
            <a:off x="8042275" y="3644900"/>
            <a:ext cx="0" cy="496888"/>
          </a:xfrm>
          <a:prstGeom prst="straightConnector1">
            <a:avLst/>
          </a:prstGeom>
          <a:ln w="28575">
            <a:solidFill>
              <a:schemeClr val="tx1"/>
            </a:solidFill>
            <a:headEnd type="arrow" w="med" len="med"/>
            <a:tailEnd type="non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a:spLocks noRot="1" noChangeAspect="1" noMove="1" noResize="1" noEditPoints="1" noAdjustHandles="1" noChangeArrowheads="1" noChangeShapeType="1" noTextEdit="1"/>
          </p:cNvSpPr>
          <p:nvPr/>
        </p:nvSpPr>
        <p:spPr bwMode="auto">
          <a:xfrm>
            <a:off x="8073618" y="3700483"/>
            <a:ext cx="638582" cy="369225"/>
          </a:xfrm>
          <a:prstGeom prst="rect">
            <a:avLst/>
          </a:prstGeom>
          <a:blipFill rotWithShape="1">
            <a:blip r:embed="rId6"/>
            <a:stretch>
              <a:fillRect/>
            </a:stretch>
          </a:blipFill>
        </p:spPr>
        <p:txBody>
          <a:bodyPr/>
          <a:lstStyle/>
          <a:p>
            <a:pPr>
              <a:defRPr/>
            </a:pPr>
            <a:r>
              <a:rPr lang="en-US">
                <a:noFill/>
              </a:rPr>
              <a:t> </a:t>
            </a:r>
          </a:p>
        </p:txBody>
      </p:sp>
      <p:sp>
        <p:nvSpPr>
          <p:cNvPr id="17"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18"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
        <p:nvSpPr>
          <p:cNvPr id="2" name="TextBox 1"/>
          <p:cNvSpPr txBox="1"/>
          <p:nvPr/>
        </p:nvSpPr>
        <p:spPr>
          <a:xfrm>
            <a:off x="3111581" y="4167188"/>
            <a:ext cx="817853" cy="369332"/>
          </a:xfrm>
          <a:prstGeom prst="rect">
            <a:avLst/>
          </a:prstGeom>
          <a:noFill/>
        </p:spPr>
        <p:txBody>
          <a:bodyPr wrap="none" rtlCol="0">
            <a:spAutoFit/>
          </a:bodyPr>
          <a:lstStyle/>
          <a:p>
            <a:r>
              <a:rPr lang="en-US" dirty="0" smtClean="0"/>
              <a:t>Earth </a:t>
            </a:r>
            <a:endParaRPr lang="en-US" dirty="0"/>
          </a:p>
        </p:txBody>
      </p:sp>
      <p:sp>
        <p:nvSpPr>
          <p:cNvPr id="5" name="TextBox 4"/>
          <p:cNvSpPr txBox="1"/>
          <p:nvPr/>
        </p:nvSpPr>
        <p:spPr>
          <a:xfrm>
            <a:off x="3159376" y="825067"/>
            <a:ext cx="583814" cy="369332"/>
          </a:xfrm>
          <a:prstGeom prst="rect">
            <a:avLst/>
          </a:prstGeom>
          <a:noFill/>
        </p:spPr>
        <p:txBody>
          <a:bodyPr wrap="none" rtlCol="0">
            <a:spAutoFit/>
          </a:bodyPr>
          <a:lstStyle/>
          <a:p>
            <a:r>
              <a:rPr lang="en-US" dirty="0" smtClean="0"/>
              <a:t>Sun</a:t>
            </a:r>
            <a:endParaRPr lang="en-US" dirty="0"/>
          </a:p>
        </p:txBody>
      </p:sp>
    </p:spTree>
    <p:extLst>
      <p:ext uri="{BB962C8B-B14F-4D97-AF65-F5344CB8AC3E}">
        <p14:creationId xmlns:p14="http://schemas.microsoft.com/office/powerpoint/2010/main" val="30626698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dirty="0"/>
          </a:p>
        </p:txBody>
      </p:sp>
      <p:sp>
        <p:nvSpPr>
          <p:cNvPr id="24579" name="Content Placeholder 2"/>
          <p:cNvSpPr>
            <a:spLocks noGrp="1"/>
          </p:cNvSpPr>
          <p:nvPr>
            <p:ph sz="quarter" idx="1"/>
          </p:nvPr>
        </p:nvSpPr>
        <p:spPr>
          <a:xfrm>
            <a:off x="301625" y="4414838"/>
            <a:ext cx="8504238" cy="1951037"/>
          </a:xfrm>
        </p:spPr>
        <p:txBody>
          <a:bodyPr/>
          <a:lstStyle/>
          <a:p>
            <a:r>
              <a:rPr lang="en-US" altLang="en-US" sz="2000" dirty="0" smtClean="0"/>
              <a:t>The amount of radiation entering the top of the Earth’s atmosphere is equal to the amount leaving it, if the system is in equilibrium</a:t>
            </a:r>
          </a:p>
          <a:p>
            <a:r>
              <a:rPr lang="en-US" altLang="en-US" sz="2000" dirty="0" smtClean="0"/>
              <a:t>The TOA imbalance is due to anthropogenic greenhouse forcing</a:t>
            </a:r>
          </a:p>
          <a:p>
            <a:r>
              <a:rPr lang="en-US" altLang="en-US" sz="2000" dirty="0" smtClean="0"/>
              <a:t>Within the Earth system, the Earth’s surface and atmospheric constituents all play different roles</a:t>
            </a:r>
          </a:p>
        </p:txBody>
      </p:sp>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solidFill>
                  <a:schemeClr val="bg1"/>
                </a:solidFill>
              </a:rPr>
              <a:t>http://earthref.org/SCC</a:t>
            </a:r>
          </a:p>
        </p:txBody>
      </p:sp>
      <p:grpSp>
        <p:nvGrpSpPr>
          <p:cNvPr id="4" name="Group 3"/>
          <p:cNvGrpSpPr/>
          <p:nvPr/>
        </p:nvGrpSpPr>
        <p:grpSpPr>
          <a:xfrm>
            <a:off x="93663" y="107950"/>
            <a:ext cx="8964612" cy="4306888"/>
            <a:chOff x="93663" y="107950"/>
            <a:chExt cx="8964612" cy="4306888"/>
          </a:xfrm>
        </p:grpSpPr>
        <p:pic>
          <p:nvPicPr>
            <p:cNvPr id="2458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63" y="107950"/>
              <a:ext cx="8964612" cy="430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473956" y="352821"/>
              <a:ext cx="559769" cy="276999"/>
            </a:xfrm>
            <a:prstGeom prst="rect">
              <a:avLst/>
            </a:prstGeom>
            <a:noFill/>
          </p:spPr>
          <p:txBody>
            <a:bodyPr wrap="none" rtlCol="0">
              <a:spAutoFit/>
            </a:bodyPr>
            <a:lstStyle/>
            <a:p>
              <a:r>
                <a:rPr lang="en-US" sz="1200" dirty="0" smtClean="0">
                  <a:latin typeface="Arial" panose="020B0604020202020204" pitchFamily="34" charset="0"/>
                  <a:cs typeface="Arial" panose="020B0604020202020204" pitchFamily="34" charset="0"/>
                </a:rPr>
                <a:t>W/m</a:t>
              </a:r>
              <a:r>
                <a:rPr lang="en-US" sz="1200" baseline="30000" dirty="0" smtClean="0">
                  <a:latin typeface="Arial" panose="020B0604020202020204" pitchFamily="34" charset="0"/>
                  <a:cs typeface="Arial" panose="020B0604020202020204" pitchFamily="34" charset="0"/>
                </a:rPr>
                <a:t>2</a:t>
              </a:r>
              <a:endParaRPr lang="en-US" sz="1200" baseline="30000" dirty="0">
                <a:latin typeface="Arial" panose="020B0604020202020204" pitchFamily="34" charset="0"/>
                <a:cs typeface="Arial" panose="020B0604020202020204" pitchFamily="34" charset="0"/>
              </a:endParaRPr>
            </a:p>
          </p:txBody>
        </p:sp>
        <p:sp>
          <p:nvSpPr>
            <p:cNvPr id="8" name="TextBox 7"/>
            <p:cNvSpPr txBox="1"/>
            <p:nvPr/>
          </p:nvSpPr>
          <p:spPr>
            <a:xfrm>
              <a:off x="3988904" y="352820"/>
              <a:ext cx="559769" cy="276999"/>
            </a:xfrm>
            <a:prstGeom prst="rect">
              <a:avLst/>
            </a:prstGeom>
            <a:noFill/>
          </p:spPr>
          <p:txBody>
            <a:bodyPr wrap="none" rtlCol="0">
              <a:spAutoFit/>
            </a:bodyPr>
            <a:lstStyle/>
            <a:p>
              <a:r>
                <a:rPr lang="en-US" sz="1200" dirty="0" smtClean="0">
                  <a:latin typeface="Arial" panose="020B0604020202020204" pitchFamily="34" charset="0"/>
                  <a:cs typeface="Arial" panose="020B0604020202020204" pitchFamily="34" charset="0"/>
                </a:rPr>
                <a:t>W/m</a:t>
              </a:r>
              <a:r>
                <a:rPr lang="en-US" sz="1200" baseline="30000" dirty="0" smtClean="0">
                  <a:latin typeface="Arial" panose="020B0604020202020204" pitchFamily="34" charset="0"/>
                  <a:cs typeface="Arial" panose="020B0604020202020204" pitchFamily="34" charset="0"/>
                </a:rPr>
                <a:t>2</a:t>
              </a:r>
              <a:endParaRPr lang="en-US" sz="1200" baseline="30000" dirty="0">
                <a:latin typeface="Arial" panose="020B0604020202020204" pitchFamily="34" charset="0"/>
                <a:cs typeface="Arial" panose="020B0604020202020204" pitchFamily="34" charset="0"/>
              </a:endParaRPr>
            </a:p>
          </p:txBody>
        </p:sp>
        <p:sp>
          <p:nvSpPr>
            <p:cNvPr id="9" name="TextBox 8"/>
            <p:cNvSpPr txBox="1"/>
            <p:nvPr/>
          </p:nvSpPr>
          <p:spPr>
            <a:xfrm>
              <a:off x="6307538" y="121598"/>
              <a:ext cx="567784" cy="276999"/>
            </a:xfrm>
            <a:prstGeom prst="rect">
              <a:avLst/>
            </a:prstGeom>
            <a:noFill/>
          </p:spPr>
          <p:txBody>
            <a:bodyPr wrap="none" rtlCol="0">
              <a:spAutoFit/>
            </a:bodyPr>
            <a:lstStyle/>
            <a:p>
              <a:r>
                <a:rPr lang="en-US" sz="1200" b="1" dirty="0" smtClean="0">
                  <a:latin typeface="Arial" panose="020B0604020202020204" pitchFamily="34" charset="0"/>
                  <a:cs typeface="Arial" panose="020B0604020202020204" pitchFamily="34" charset="0"/>
                </a:rPr>
                <a:t>W/m</a:t>
              </a:r>
              <a:r>
                <a:rPr lang="en-US" sz="1200" b="1" baseline="30000" dirty="0" smtClean="0">
                  <a:latin typeface="Arial" panose="020B0604020202020204" pitchFamily="34" charset="0"/>
                  <a:cs typeface="Arial" panose="020B0604020202020204" pitchFamily="34" charset="0"/>
                </a:rPr>
                <a:t>2</a:t>
              </a:r>
              <a:endParaRPr lang="en-US" sz="1200" b="1" baseline="30000" dirty="0">
                <a:latin typeface="Arial" panose="020B0604020202020204" pitchFamily="34" charset="0"/>
                <a:cs typeface="Arial" panose="020B0604020202020204" pitchFamily="34" charset="0"/>
              </a:endParaRPr>
            </a:p>
          </p:txBody>
        </p:sp>
        <p:sp>
          <p:nvSpPr>
            <p:cNvPr id="10" name="TextBox 9"/>
            <p:cNvSpPr txBox="1"/>
            <p:nvPr/>
          </p:nvSpPr>
          <p:spPr>
            <a:xfrm>
              <a:off x="5977278" y="768572"/>
              <a:ext cx="559769" cy="276999"/>
            </a:xfrm>
            <a:prstGeom prst="rect">
              <a:avLst/>
            </a:prstGeom>
            <a:noFill/>
          </p:spPr>
          <p:txBody>
            <a:bodyPr wrap="none" rtlCol="0">
              <a:spAutoFit/>
            </a:bodyPr>
            <a:lstStyle/>
            <a:p>
              <a:r>
                <a:rPr lang="en-US" sz="1200" dirty="0" smtClean="0">
                  <a:latin typeface="Arial" panose="020B0604020202020204" pitchFamily="34" charset="0"/>
                  <a:cs typeface="Arial" panose="020B0604020202020204" pitchFamily="34" charset="0"/>
                </a:rPr>
                <a:t>W/m</a:t>
              </a:r>
              <a:r>
                <a:rPr lang="en-US" sz="1200" baseline="30000" dirty="0" smtClean="0">
                  <a:latin typeface="Arial" panose="020B0604020202020204" pitchFamily="34" charset="0"/>
                  <a:cs typeface="Arial" panose="020B0604020202020204" pitchFamily="34" charset="0"/>
                </a:rPr>
                <a:t>2</a:t>
              </a:r>
              <a:endParaRPr lang="en-US" sz="1200" baseline="30000" dirty="0">
                <a:latin typeface="Arial" panose="020B0604020202020204" pitchFamily="34" charset="0"/>
                <a:cs typeface="Arial" panose="020B0604020202020204" pitchFamily="34" charset="0"/>
              </a:endParaRPr>
            </a:p>
          </p:txBody>
        </p:sp>
        <p:sp>
          <p:nvSpPr>
            <p:cNvPr id="11" name="TextBox 10"/>
            <p:cNvSpPr txBox="1"/>
            <p:nvPr/>
          </p:nvSpPr>
          <p:spPr>
            <a:xfrm>
              <a:off x="7194642" y="561579"/>
              <a:ext cx="559769" cy="276999"/>
            </a:xfrm>
            <a:prstGeom prst="rect">
              <a:avLst/>
            </a:prstGeom>
            <a:noFill/>
          </p:spPr>
          <p:txBody>
            <a:bodyPr wrap="none" rtlCol="0">
              <a:spAutoFit/>
            </a:bodyPr>
            <a:lstStyle/>
            <a:p>
              <a:r>
                <a:rPr lang="en-US" sz="1200" dirty="0" smtClean="0">
                  <a:latin typeface="Arial" panose="020B0604020202020204" pitchFamily="34" charset="0"/>
                  <a:cs typeface="Arial" panose="020B0604020202020204" pitchFamily="34" charset="0"/>
                </a:rPr>
                <a:t>W/m</a:t>
              </a:r>
              <a:r>
                <a:rPr lang="en-US" sz="1200" baseline="30000" dirty="0" smtClean="0">
                  <a:latin typeface="Arial" panose="020B0604020202020204" pitchFamily="34" charset="0"/>
                  <a:cs typeface="Arial" panose="020B0604020202020204" pitchFamily="34" charset="0"/>
                </a:rPr>
                <a:t>2</a:t>
              </a:r>
              <a:endParaRPr lang="en-US" sz="1200" baseline="30000" dirty="0">
                <a:latin typeface="Arial" panose="020B0604020202020204" pitchFamily="34" charset="0"/>
                <a:cs typeface="Arial" panose="020B0604020202020204" pitchFamily="34" charset="0"/>
              </a:endParaRPr>
            </a:p>
          </p:txBody>
        </p:sp>
        <p:sp>
          <p:nvSpPr>
            <p:cNvPr id="12" name="TextBox 11"/>
            <p:cNvSpPr txBox="1"/>
            <p:nvPr/>
          </p:nvSpPr>
          <p:spPr>
            <a:xfrm>
              <a:off x="4521586" y="1337735"/>
              <a:ext cx="559769" cy="276999"/>
            </a:xfrm>
            <a:prstGeom prst="rect">
              <a:avLst/>
            </a:prstGeom>
            <a:noFill/>
          </p:spPr>
          <p:txBody>
            <a:bodyPr wrap="none" rtlCol="0">
              <a:spAutoFit/>
            </a:bodyPr>
            <a:lstStyle/>
            <a:p>
              <a:r>
                <a:rPr lang="en-US" sz="1200" dirty="0" smtClean="0">
                  <a:latin typeface="Arial" panose="020B0604020202020204" pitchFamily="34" charset="0"/>
                  <a:cs typeface="Arial" panose="020B0604020202020204" pitchFamily="34" charset="0"/>
                </a:rPr>
                <a:t>W/m</a:t>
              </a:r>
              <a:r>
                <a:rPr lang="en-US" sz="1200" baseline="30000" dirty="0" smtClean="0">
                  <a:latin typeface="Arial" panose="020B0604020202020204" pitchFamily="34" charset="0"/>
                  <a:cs typeface="Arial" panose="020B0604020202020204" pitchFamily="34" charset="0"/>
                </a:rPr>
                <a:t>2</a:t>
              </a:r>
              <a:endParaRPr lang="en-US" sz="1200" baseline="30000" dirty="0">
                <a:latin typeface="Arial" panose="020B0604020202020204" pitchFamily="34" charset="0"/>
                <a:cs typeface="Arial" panose="020B0604020202020204" pitchFamily="34" charset="0"/>
              </a:endParaRPr>
            </a:p>
          </p:txBody>
        </p:sp>
        <p:sp>
          <p:nvSpPr>
            <p:cNvPr id="13" name="TextBox 12"/>
            <p:cNvSpPr txBox="1"/>
            <p:nvPr/>
          </p:nvSpPr>
          <p:spPr>
            <a:xfrm>
              <a:off x="3442748" y="1462839"/>
              <a:ext cx="559769" cy="276999"/>
            </a:xfrm>
            <a:prstGeom prst="rect">
              <a:avLst/>
            </a:prstGeom>
            <a:noFill/>
          </p:spPr>
          <p:txBody>
            <a:bodyPr wrap="none" rtlCol="0">
              <a:spAutoFit/>
            </a:bodyPr>
            <a:lstStyle/>
            <a:p>
              <a:r>
                <a:rPr lang="en-US" sz="1200" dirty="0" smtClean="0">
                  <a:latin typeface="Arial" panose="020B0604020202020204" pitchFamily="34" charset="0"/>
                  <a:cs typeface="Arial" panose="020B0604020202020204" pitchFamily="34" charset="0"/>
                </a:rPr>
                <a:t>W/m</a:t>
              </a:r>
              <a:r>
                <a:rPr lang="en-US" sz="1200" baseline="30000" dirty="0" smtClean="0">
                  <a:latin typeface="Arial" panose="020B0604020202020204" pitchFamily="34" charset="0"/>
                  <a:cs typeface="Arial" panose="020B0604020202020204" pitchFamily="34" charset="0"/>
                </a:rPr>
                <a:t>2</a:t>
              </a:r>
              <a:endParaRPr lang="en-US" sz="1200" baseline="30000" dirty="0">
                <a:latin typeface="Arial" panose="020B0604020202020204" pitchFamily="34" charset="0"/>
                <a:cs typeface="Arial" panose="020B0604020202020204" pitchFamily="34" charset="0"/>
              </a:endParaRPr>
            </a:p>
          </p:txBody>
        </p:sp>
        <p:sp>
          <p:nvSpPr>
            <p:cNvPr id="14" name="TextBox 13"/>
            <p:cNvSpPr txBox="1"/>
            <p:nvPr/>
          </p:nvSpPr>
          <p:spPr>
            <a:xfrm>
              <a:off x="5013324" y="3726093"/>
              <a:ext cx="567784" cy="276999"/>
            </a:xfrm>
            <a:prstGeom prst="rect">
              <a:avLst/>
            </a:prstGeom>
            <a:noFill/>
          </p:spPr>
          <p:txBody>
            <a:bodyPr wrap="none" rtlCol="0">
              <a:spAutoFit/>
            </a:bodyPr>
            <a:lstStyle/>
            <a:p>
              <a:r>
                <a:rPr lang="en-US" sz="1200" b="1" dirty="0" smtClean="0">
                  <a:latin typeface="Arial" panose="020B0604020202020204" pitchFamily="34" charset="0"/>
                  <a:cs typeface="Arial" panose="020B0604020202020204" pitchFamily="34" charset="0"/>
                </a:rPr>
                <a:t>W/m</a:t>
              </a:r>
              <a:r>
                <a:rPr lang="en-US" sz="1200" b="1" baseline="30000" dirty="0" smtClean="0">
                  <a:latin typeface="Arial" panose="020B0604020202020204" pitchFamily="34" charset="0"/>
                  <a:cs typeface="Arial" panose="020B0604020202020204" pitchFamily="34" charset="0"/>
                </a:rPr>
                <a:t>2</a:t>
              </a:r>
              <a:endParaRPr lang="en-US" sz="1200" b="1" baseline="30000" dirty="0">
                <a:latin typeface="Arial" panose="020B0604020202020204" pitchFamily="34" charset="0"/>
                <a:cs typeface="Arial" panose="020B0604020202020204" pitchFamily="34" charset="0"/>
              </a:endParaRPr>
            </a:p>
          </p:txBody>
        </p:sp>
        <p:sp>
          <p:nvSpPr>
            <p:cNvPr id="15" name="TextBox 14"/>
            <p:cNvSpPr txBox="1"/>
            <p:nvPr/>
          </p:nvSpPr>
          <p:spPr>
            <a:xfrm>
              <a:off x="6730618" y="2052634"/>
              <a:ext cx="559769" cy="276999"/>
            </a:xfrm>
            <a:prstGeom prst="rect">
              <a:avLst/>
            </a:prstGeom>
            <a:noFill/>
          </p:spPr>
          <p:txBody>
            <a:bodyPr wrap="none" rtlCol="0">
              <a:spAutoFit/>
            </a:bodyPr>
            <a:lstStyle/>
            <a:p>
              <a:r>
                <a:rPr lang="en-US" sz="1200" dirty="0" smtClean="0">
                  <a:latin typeface="Arial" panose="020B0604020202020204" pitchFamily="34" charset="0"/>
                  <a:cs typeface="Arial" panose="020B0604020202020204" pitchFamily="34" charset="0"/>
                </a:rPr>
                <a:t>W/m</a:t>
              </a:r>
              <a:r>
                <a:rPr lang="en-US" sz="1200" baseline="30000" dirty="0" smtClean="0">
                  <a:latin typeface="Arial" panose="020B0604020202020204" pitchFamily="34" charset="0"/>
                  <a:cs typeface="Arial" panose="020B0604020202020204" pitchFamily="34" charset="0"/>
                </a:rPr>
                <a:t>2</a:t>
              </a:r>
              <a:endParaRPr lang="en-US" sz="1200" baseline="300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8697134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smtClean="0"/>
              <a:t>The Keeling Curve</a:t>
            </a:r>
          </a:p>
        </p:txBody>
      </p:sp>
      <p:sp>
        <p:nvSpPr>
          <p:cNvPr id="25603" name="Text Placeholder 4"/>
          <p:cNvSpPr>
            <a:spLocks noGrp="1"/>
          </p:cNvSpPr>
          <p:nvPr>
            <p:ph type="body" sz="half" idx="2"/>
          </p:nvPr>
        </p:nvSpPr>
        <p:spPr/>
        <p:txBody>
          <a:bodyPr/>
          <a:lstStyle/>
          <a:p>
            <a:r>
              <a:rPr lang="en-US" altLang="en-US" dirty="0" smtClean="0"/>
              <a:t>Record started by Charles David Keeling in 1958 measuring carbon dioxide concentration.  The record is continued through the present at SIO</a:t>
            </a:r>
          </a:p>
          <a:p>
            <a:r>
              <a:rPr lang="en-US" altLang="en-US" dirty="0" smtClean="0"/>
              <a:t>-- carbon dioxide has increased from around 315ppm in 1958 to 400ppm in 2013</a:t>
            </a:r>
          </a:p>
          <a:p>
            <a:r>
              <a:rPr lang="en-US" altLang="en-US" dirty="0" smtClean="0"/>
              <a:t>-- the small oscillations in the annual cycle are due to </a:t>
            </a:r>
            <a:r>
              <a:rPr lang="en-US" altLang="en-US" dirty="0" smtClean="0"/>
              <a:t>plants breathing</a:t>
            </a:r>
            <a:endParaRPr lang="en-US" altLang="en-US" dirty="0" smtClean="0"/>
          </a:p>
        </p:txBody>
      </p:sp>
      <p:pic>
        <p:nvPicPr>
          <p:cNvPr id="25604" name="Picture 2" descr="http://bluemoon.ucsd.edu/co2_400/mlo_full_record.png"/>
          <p:cNvPicPr>
            <a:picLocks noChangeAspect="1" noChangeArrowheads="1"/>
          </p:cNvPicPr>
          <p:nvPr/>
        </p:nvPicPr>
        <p:blipFill>
          <a:blip r:embed="rId3">
            <a:extLst>
              <a:ext uri="{28A0092B-C50C-407E-A947-70E740481C1C}">
                <a14:useLocalDpi xmlns:a14="http://schemas.microsoft.com/office/drawing/2010/main" val="0"/>
              </a:ext>
            </a:extLst>
          </a:blip>
          <a:srcRect l="4549" r="5614"/>
          <a:stretch>
            <a:fillRect/>
          </a:stretch>
        </p:blipFill>
        <p:spPr bwMode="auto">
          <a:xfrm>
            <a:off x="2973388" y="739775"/>
            <a:ext cx="5918200" cy="375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39492436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32513" y="2819400"/>
            <a:ext cx="7519918" cy="3438896"/>
          </a:xfrm>
        </p:spPr>
        <p:txBody>
          <a:bodyPr>
            <a:noAutofit/>
          </a:bodyPr>
          <a:lstStyle/>
          <a:p>
            <a:pPr>
              <a:lnSpc>
                <a:spcPct val="80000"/>
              </a:lnSpc>
              <a:defRPr/>
            </a:pPr>
            <a:r>
              <a:rPr lang="en-US" sz="2400" cap="none" dirty="0" smtClean="0"/>
              <a:t>Bodies emit radiation based on their </a:t>
            </a:r>
            <a:r>
              <a:rPr lang="en-US" sz="2400" dirty="0" smtClean="0"/>
              <a:t>temperature, which </a:t>
            </a:r>
            <a:r>
              <a:rPr lang="en-US" sz="2400" dirty="0"/>
              <a:t>can interact with matter in several different ways. </a:t>
            </a:r>
            <a:endParaRPr lang="en-US" sz="2400" cap="none" dirty="0"/>
          </a:p>
          <a:p>
            <a:pPr eaLnBrk="1" hangingPunct="1">
              <a:lnSpc>
                <a:spcPct val="80000"/>
              </a:lnSpc>
              <a:defRPr/>
            </a:pPr>
            <a:r>
              <a:rPr lang="en-US" sz="2400" cap="none" dirty="0" smtClean="0"/>
              <a:t>Absorption and reemission of energy plays a key role in </a:t>
            </a:r>
            <a:r>
              <a:rPr lang="en-US" sz="2400" cap="none" smtClean="0"/>
              <a:t>the Eart</a:t>
            </a:r>
            <a:r>
              <a:rPr lang="en-US" sz="2400" smtClean="0"/>
              <a:t>h’s</a:t>
            </a:r>
            <a:r>
              <a:rPr lang="en-US" sz="2400" cap="none" smtClean="0"/>
              <a:t> </a:t>
            </a:r>
            <a:r>
              <a:rPr lang="en-US" sz="2400" cap="none" dirty="0" smtClean="0"/>
              <a:t>climate system.</a:t>
            </a:r>
          </a:p>
          <a:p>
            <a:pPr eaLnBrk="1" hangingPunct="1">
              <a:lnSpc>
                <a:spcPct val="80000"/>
              </a:lnSpc>
              <a:defRPr/>
            </a:pPr>
            <a:r>
              <a:rPr lang="en-US" sz="2400" dirty="0" smtClean="0"/>
              <a:t>Atmospheric greenhouse gases have increased over time due to human activities, which has increased the amount of energy trapped by the atmosphere.</a:t>
            </a:r>
            <a:endParaRPr lang="en-US" sz="2400" cap="none" dirty="0" smtClean="0"/>
          </a:p>
        </p:txBody>
      </p:sp>
      <p:sp>
        <p:nvSpPr>
          <p:cNvPr id="26627" name="Title 2"/>
          <p:cNvSpPr>
            <a:spLocks noGrp="1"/>
          </p:cNvSpPr>
          <p:nvPr>
            <p:ph type="ctrTitle"/>
          </p:nvPr>
        </p:nvSpPr>
        <p:spPr/>
        <p:txBody>
          <a:bodyPr/>
          <a:lstStyle/>
          <a:p>
            <a:pPr eaLnBrk="1" hangingPunct="1"/>
            <a:r>
              <a:rPr lang="en-US" altLang="en-US" smtClean="0"/>
              <a:t>Conclusions</a:t>
            </a:r>
            <a:br>
              <a:rPr lang="en-US" altLang="en-US" smtClean="0"/>
            </a:br>
            <a:endParaRPr lang="en-US" altLang="en-US" smtClean="0"/>
          </a:p>
        </p:txBody>
      </p:sp>
      <p:sp>
        <p:nvSpPr>
          <p:cNvPr id="4"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5"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9682730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18117</TotalTime>
  <Words>5776</Words>
  <Application>Microsoft Office PowerPoint</Application>
  <PresentationFormat>On-screen Show (4:3)</PresentationFormat>
  <Paragraphs>326</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SCC</vt:lpstr>
      <vt:lpstr>Energy, heat, and absorption</vt:lpstr>
      <vt:lpstr>Spectra of the sun and the Earth</vt:lpstr>
      <vt:lpstr>How energy interacts with matter</vt:lpstr>
      <vt:lpstr>Atmospheric composition</vt:lpstr>
      <vt:lpstr>What physically happens when we have molecular absorption?</vt:lpstr>
      <vt:lpstr>Absorption spectra</vt:lpstr>
      <vt:lpstr>Jar Activity</vt:lpstr>
      <vt:lpstr>Introduction to climate change</vt:lpstr>
      <vt:lpstr>PowerPoint Presentation</vt:lpstr>
      <vt:lpstr>Atmospheric spectrum</vt:lpstr>
      <vt:lpstr>Radiative equilibrium</vt:lpstr>
      <vt:lpstr>PowerPoint Presentation</vt:lpstr>
      <vt:lpstr>The Keeling Curve</vt:lpstr>
      <vt:lpstr>Conclusions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heat, and absorption</dc:title>
  <dc:creator>IGPP</dc:creator>
  <cp:lastModifiedBy>Kristina Pistone</cp:lastModifiedBy>
  <cp:revision>162</cp:revision>
  <cp:lastPrinted>2011-07-11T02:33:14Z</cp:lastPrinted>
  <dcterms:created xsi:type="dcterms:W3CDTF">2011-06-23T20:06:11Z</dcterms:created>
  <dcterms:modified xsi:type="dcterms:W3CDTF">2014-06-15T00:50:05Z</dcterms:modified>
</cp:coreProperties>
</file>