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9"/>
  </p:notesMasterIdLst>
  <p:sldIdLst>
    <p:sldId id="259" r:id="rId2"/>
    <p:sldId id="262" r:id="rId3"/>
    <p:sldId id="261" r:id="rId4"/>
    <p:sldId id="263" r:id="rId5"/>
    <p:sldId id="276" r:id="rId6"/>
    <p:sldId id="264" r:id="rId7"/>
    <p:sldId id="275" r:id="rId8"/>
    <p:sldId id="265" r:id="rId9"/>
    <p:sldId id="267" r:id="rId10"/>
    <p:sldId id="268" r:id="rId11"/>
    <p:sldId id="269" r:id="rId12"/>
    <p:sldId id="266" r:id="rId13"/>
    <p:sldId id="270" r:id="rId14"/>
    <p:sldId id="271" r:id="rId15"/>
    <p:sldId id="272" r:id="rId16"/>
    <p:sldId id="273" r:id="rId17"/>
    <p:sldId id="274"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67227" autoAdjust="0"/>
  </p:normalViewPr>
  <p:slideViewPr>
    <p:cSldViewPr snapToGrid="0" snapToObjects="1">
      <p:cViewPr>
        <p:scale>
          <a:sx n="60" d="100"/>
          <a:sy n="60" d="100"/>
        </p:scale>
        <p:origin x="-1080" y="1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mtweb.mtsu.edu/nchong/PM-Atm3.htm"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mtweb.mtsu.edu/nchong/PM-Atm3.htm"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en.wikipedia.org/wiki/Rayleigh_scattering" TargetMode="External"/><Relationship Id="rId4" Type="http://schemas.openxmlformats.org/officeDocument/2006/relationships/hyperlink" Target="http://en.wikipedia.org/wiki/Diffuse_sky_radiation"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Snell's_law"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mtweb.mtsu.edu/nchong/PM-Atm3.htm"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www.studioninja.co.uk/photography-tutorials/understanding-colour-3-colour-correction/"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en.wikipedia.org/wiki/Green_flash"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mintaka.sdsu.edu/GF/pictures.htm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www.ucsusa.org/global_warming/science_and_impacts/science/aerosols-and-global-warming-faq.html" TargetMode="External"/><Relationship Id="rId3" Type="http://schemas.openxmlformats.org/officeDocument/2006/relationships/hyperlink" Target="http://ciip.som.yale.edu/content/why-dont-poor-adopt-cookstoves-improve-their-health" TargetMode="External"/><Relationship Id="rId7" Type="http://schemas.openxmlformats.org/officeDocument/2006/relationships/hyperlink" Target="http://www.egu.eu/medialibrary/image/14/karymsky-volcano-2004/"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earthdata.nasa.gov/featured-stories/featured-research/volatile-trees" TargetMode="External"/><Relationship Id="rId5" Type="http://schemas.openxmlformats.org/officeDocument/2006/relationships/hyperlink" Target="http://www.coastalliving.com/lifestyle/capture-the-coast-reader-photo-contest/2005-capture-coast-photo-contest-honorable-mentions-00400000000862/page7.html" TargetMode="External"/><Relationship Id="rId4" Type="http://schemas.openxmlformats.org/officeDocument/2006/relationships/hyperlink" Target="http://biomasshub.com/epa-backtracks-biomass-carbon/"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aerosols.ucsd.edu/classes/COSMOS12_Lab_Smog.pdf"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en.wikipedia.org/wiki/Volatile_organic_compound" TargetMode="External"/><Relationship Id="rId5" Type="http://schemas.openxmlformats.org/officeDocument/2006/relationships/hyperlink" Target="http://en.wikipedia.org/wiki/Ozone#Location_and_production" TargetMode="External"/><Relationship Id="rId4" Type="http://schemas.openxmlformats.org/officeDocument/2006/relationships/hyperlink" Target="http://en.wikipedia.org/wiki/Photochemical_smog"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esrl.noaa.gov/psd/psd3/air-sea/csp/"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www.meted.ucar.edu/satmet/goeschan/navmenu.php?tab=1&amp;page=2.5.0&amp;type=text" TargetMode="External"/><Relationship Id="rId4" Type="http://schemas.openxmlformats.org/officeDocument/2006/relationships/hyperlink" Target="http://nsidc.org/cryosphere/allaboutcryosphere.html"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yperphysics.phy-astr.gsu.edu/hbase/atmos/blusky.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apollo.lsc.vsc.edu/classes/met130/notes/chapter19/mie_scatt.html"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apollo.lsc.vsc.edu/classes/met130/notes/chapter2/atm_conv3.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en.wikipedia.org/wiki/Kohler_theory" TargetMode="External"/><Relationship Id="rId5" Type="http://schemas.openxmlformats.org/officeDocument/2006/relationships/hyperlink" Target="http://www.ess.uci.edu/~cpasquer/classes/ess200b/pdfs/cloud_microphysics.pdf" TargetMode="External"/><Relationship Id="rId4" Type="http://schemas.openxmlformats.org/officeDocument/2006/relationships/hyperlink" Target="http://en.wikipedia.org/wiki/Nucleation"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youtube.com/watch?v=E8AvfXar9zs"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www.youtube.com/watch?v=msSVQ903T8k"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nasa.gov/mission_pages/calipso/main/"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ceres.larc.nasa.gov/atbd.php" TargetMode="External"/><Relationship Id="rId4" Type="http://schemas.openxmlformats.org/officeDocument/2006/relationships/hyperlink" Target="http://ceres.larc.nasa.gov/aqua_ceres.php"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contrailscience.com/a-very-unusual-contrail/"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hyperphysics.phy-astr.gsu.edu/hbase/atmos/blusky.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dirty="0" smtClean="0"/>
              <a:t>Authors: Kristina Pistone, Scripps Institution of Oceanography; Dave Van </a:t>
            </a:r>
            <a:r>
              <a:rPr lang="en-US" dirty="0" err="1" smtClean="0"/>
              <a:t>Dusen</a:t>
            </a:r>
            <a:r>
              <a:rPr lang="en-US" dirty="0" smtClean="0"/>
              <a:t>, San Diego School of Creative and Performing Arts</a:t>
            </a:r>
          </a:p>
          <a:p>
            <a:pPr eaLnBrk="1" hangingPunct="1">
              <a:spcBef>
                <a:spcPct val="0"/>
              </a:spcBef>
              <a:defRPr/>
            </a:pPr>
            <a:endParaRPr lang="en-US" dirty="0" smtClean="0"/>
          </a:p>
          <a:p>
            <a:pPr eaLnBrk="1" hangingPunct="1">
              <a:spcBef>
                <a:spcPct val="0"/>
              </a:spcBef>
              <a:defRPr/>
            </a:pPr>
            <a:r>
              <a:rPr lang="en-US" dirty="0" smtClean="0"/>
              <a:t>WHY:  Why is the sky blue?  Why are sunsets red?  Why are clouds white?  Energy interacts with matter in a variety of ways.  Here we talk about what happens when light is scattered by molecules, particularly in the context of atmospheric science.</a:t>
            </a:r>
          </a:p>
          <a:p>
            <a:pPr eaLnBrk="1" hangingPunct="1">
              <a:spcBef>
                <a:spcPct val="0"/>
              </a:spcBef>
              <a:defRPr/>
            </a:pPr>
            <a:endParaRPr lang="en-US" dirty="0" smtClean="0"/>
          </a:p>
          <a:p>
            <a:pPr eaLnBrk="1" hangingPunct="1">
              <a:spcBef>
                <a:spcPct val="0"/>
              </a:spcBef>
              <a:defRPr/>
            </a:pPr>
            <a:endParaRPr lang="en-US" dirty="0" smtClean="0"/>
          </a:p>
          <a:p>
            <a:pPr eaLnBrk="1" hangingPunct="1">
              <a:spcBef>
                <a:spcPct val="0"/>
              </a:spcBef>
              <a:defRPr/>
            </a:pPr>
            <a:r>
              <a:rPr lang="en-US" dirty="0" smtClean="0"/>
              <a:t>SUMMARY:  </a:t>
            </a:r>
          </a:p>
          <a:p>
            <a:pPr marL="171450" indent="-171450" eaLnBrk="1" hangingPunct="1">
              <a:spcBef>
                <a:spcPct val="0"/>
              </a:spcBef>
              <a:buFont typeface="Arial" pitchFamily="34" charset="0"/>
              <a:buChar char="•"/>
              <a:defRPr/>
            </a:pPr>
            <a:r>
              <a:rPr lang="en-US" dirty="0" smtClean="0"/>
              <a:t>The goal of this lesson is to introduce the concept of scattering in general, and specifically light scattering by matter in an atmospheric context.  Students should understand:</a:t>
            </a:r>
          </a:p>
          <a:p>
            <a:pPr marL="628650" lvl="1" indent="-171450" eaLnBrk="1" hangingPunct="1">
              <a:spcBef>
                <a:spcPct val="0"/>
              </a:spcBef>
              <a:buFont typeface="Arial" pitchFamily="34" charset="0"/>
              <a:buChar char="•"/>
              <a:defRPr/>
            </a:pPr>
            <a:r>
              <a:rPr lang="en-US" dirty="0" smtClean="0"/>
              <a:t>what scattering is and where and why it happens</a:t>
            </a:r>
          </a:p>
          <a:p>
            <a:pPr marL="628650" lvl="1" indent="-171450" eaLnBrk="1" hangingPunct="1">
              <a:spcBef>
                <a:spcPct val="0"/>
              </a:spcBef>
              <a:buFont typeface="Arial" pitchFamily="34" charset="0"/>
              <a:buChar char="•"/>
              <a:defRPr/>
            </a:pPr>
            <a:r>
              <a:rPr lang="en-US" dirty="0" smtClean="0"/>
              <a:t>that scattering varies based on wavelength, and that preferential scattering of shorter (blue) wavelengths by molecules in the atmosphere is what makes the sky blue.  Scattering by larger particles (aerosols and cloud droplets) is less dependent on wavelength </a:t>
            </a:r>
          </a:p>
          <a:p>
            <a:pPr marL="628650" lvl="1" indent="-171450" eaLnBrk="1" hangingPunct="1">
              <a:spcBef>
                <a:spcPct val="0"/>
              </a:spcBef>
              <a:buFont typeface="Arial" pitchFamily="34" charset="0"/>
              <a:buChar char="•"/>
              <a:defRPr/>
            </a:pPr>
            <a:r>
              <a:rPr lang="en-US" dirty="0" smtClean="0"/>
              <a:t>how scattering of incoming radiation by aerosols and clouds affects the Earth’s climate</a:t>
            </a:r>
          </a:p>
          <a:p>
            <a:pPr marL="628650" lvl="1" indent="-171450" eaLnBrk="1" hangingPunct="1">
              <a:spcBef>
                <a:spcPct val="0"/>
              </a:spcBef>
              <a:buFont typeface="Arial" pitchFamily="34" charset="0"/>
              <a:buChar char="•"/>
              <a:defRPr/>
            </a:pPr>
            <a:r>
              <a:rPr lang="en-US" dirty="0" smtClean="0"/>
              <a:t>how aerosol particles are formed, and the role they play in cloud formation</a:t>
            </a:r>
            <a:endParaRPr lang="en-US" sz="1100" dirty="0" smtClean="0"/>
          </a:p>
          <a:p>
            <a:pPr marL="171450" indent="-171450" eaLnBrk="1" hangingPunct="1">
              <a:spcBef>
                <a:spcPct val="0"/>
              </a:spcBef>
              <a:buFont typeface="Arial" pitchFamily="34" charset="0"/>
              <a:buChar char="•"/>
              <a:defRPr/>
            </a:pPr>
            <a:endParaRPr lang="en-US" dirty="0" smtClean="0"/>
          </a:p>
          <a:p>
            <a:pPr eaLnBrk="1" hangingPunct="1">
              <a:spcBef>
                <a:spcPct val="0"/>
              </a:spcBef>
              <a:defRPr/>
            </a:pPr>
            <a:endParaRPr lang="en-US" dirty="0" smtClean="0"/>
          </a:p>
          <a:p>
            <a:pPr eaLnBrk="1" hangingPunct="1">
              <a:spcBef>
                <a:spcPct val="0"/>
              </a:spcBef>
              <a:defRPr/>
            </a:pPr>
            <a:endParaRPr lang="en-US" dirty="0" smtClean="0"/>
          </a:p>
          <a:p>
            <a:pPr eaLnBrk="1" hangingPunct="1">
              <a:spcBef>
                <a:spcPct val="0"/>
              </a:spcBef>
              <a:defRPr/>
            </a:pPr>
            <a:r>
              <a:rPr lang="en-US" dirty="0" smtClean="0"/>
              <a:t>PICTURE/GRAPHICS CREDITS: Kristina Pistone, sunset in Hanimaadhoo, Maldives, 2012.</a:t>
            </a:r>
          </a:p>
          <a:p>
            <a:pPr eaLnBrk="1" hangingPunct="1">
              <a:spcBef>
                <a:spcPct val="0"/>
              </a:spcBef>
              <a:defRPr/>
            </a:pPr>
            <a:endParaRPr lang="en-US" dirty="0" smtClean="0"/>
          </a:p>
          <a:p>
            <a:pPr eaLnBrk="1" hangingPunct="1">
              <a:spcBef>
                <a:spcPct val="0"/>
              </a:spcBef>
              <a:defRPr/>
            </a:pPr>
            <a:endParaRPr lang="en-US" dirty="0" smtClean="0"/>
          </a:p>
          <a:p>
            <a:pPr eaLnBrk="1" hangingPunct="1">
              <a:spcBef>
                <a:spcPct val="0"/>
              </a:spcBef>
              <a:defRPr/>
            </a:pPr>
            <a:r>
              <a:rPr lang="en-US" dirty="0" smtClean="0"/>
              <a:t>WEBSITES USED IN THIS PRESENTATION/ADDITIONAL READING: </a:t>
            </a:r>
          </a:p>
          <a:p>
            <a:pPr eaLnBrk="1" hangingPunct="1">
              <a:spcBef>
                <a:spcPct val="0"/>
              </a:spcBef>
              <a:defRPr/>
            </a:pPr>
            <a:r>
              <a:rPr lang="en-US" dirty="0" smtClean="0"/>
              <a:t>http://www.webexhibits.org/causesofcolor/14.html</a:t>
            </a:r>
          </a:p>
          <a:p>
            <a:pPr eaLnBrk="1" hangingPunct="1">
              <a:spcBef>
                <a:spcPct val="0"/>
              </a:spcBef>
              <a:defRPr/>
            </a:pPr>
            <a:r>
              <a:rPr lang="en-US" dirty="0" smtClean="0"/>
              <a:t>http://hyperphysics.phy-astr.gsu.edu/hbase/atmos/blusky.html</a:t>
            </a:r>
          </a:p>
          <a:p>
            <a:pPr eaLnBrk="1" hangingPunct="1">
              <a:spcBef>
                <a:spcPct val="0"/>
              </a:spcBef>
              <a:defRPr/>
            </a:pPr>
            <a:r>
              <a:rPr lang="en-US" dirty="0" smtClean="0">
                <a:hlinkClick r:id="rId3"/>
              </a:rPr>
              <a:t>http://mtweb.mtsu.edu/nchong/PM-Atm3.htm</a:t>
            </a:r>
            <a:endParaRPr lang="en-US" dirty="0" smtClean="0"/>
          </a:p>
          <a:p>
            <a:pPr eaLnBrk="1" hangingPunct="1">
              <a:spcBef>
                <a:spcPct val="0"/>
              </a:spcBef>
              <a:defRPr/>
            </a:pPr>
            <a:endParaRPr lang="en-US" dirty="0" smtClean="0"/>
          </a:p>
          <a:p>
            <a:pPr eaLnBrk="1" hangingPunct="1">
              <a:spcBef>
                <a:spcPct val="0"/>
              </a:spcBef>
              <a:defRPr/>
            </a:pPr>
            <a:r>
              <a:rPr lang="en-US" dirty="0" smtClean="0"/>
              <a:t>Some useful animations: http://home.snc.edu/takamasatakahashi/login/AstroSp10/Animations/Active_Figures/20/</a:t>
            </a:r>
          </a:p>
          <a:p>
            <a:pPr eaLnBrk="1" hangingPunct="1">
              <a:spcBef>
                <a:spcPct val="0"/>
              </a:spcBef>
              <a:defRPr/>
            </a:pPr>
            <a:r>
              <a:rPr lang="en-US" dirty="0" smtClean="0"/>
              <a:t>http://home.snc.edu/takamasatakahashi/login/AstroSp10/Animations/Astronomy_Exercises/astro_applets_html/7608_bluesky.html</a:t>
            </a:r>
          </a:p>
          <a:p>
            <a:pPr eaLnBrk="1" hangingPunct="1">
              <a:spcBef>
                <a:spcPct val="0"/>
              </a:spcBef>
              <a:defRPr/>
            </a:pPr>
            <a:endParaRPr lang="en-US" dirty="0" smtClean="0"/>
          </a:p>
          <a:p>
            <a:pPr eaLnBrk="1" hangingPunct="1">
              <a:spcBef>
                <a:spcPct val="0"/>
              </a:spcBef>
              <a:defRPr/>
            </a:pPr>
            <a:r>
              <a:rPr lang="en-US" dirty="0" smtClean="0"/>
              <a:t>CONTEXT FOR USE: </a:t>
            </a:r>
          </a:p>
          <a:p>
            <a:pPr eaLnBrk="1" hangingPunct="1">
              <a:spcBef>
                <a:spcPct val="0"/>
              </a:spcBef>
              <a:defRPr/>
            </a:pPr>
            <a:r>
              <a:rPr lang="en-US" dirty="0" smtClean="0"/>
              <a:t>This is the third of a three-lesson series given to an AP Physics B class, but can be adapted down to other physics classrooms.  The Earth science here is presented in a physics context.</a:t>
            </a:r>
          </a:p>
          <a:p>
            <a:pPr eaLnBrk="1" hangingPunct="1">
              <a:spcBef>
                <a:spcPct val="0"/>
              </a:spcBef>
              <a:defRPr/>
            </a:pPr>
            <a:endParaRPr lang="en-US" dirty="0" smtClean="0"/>
          </a:p>
          <a:p>
            <a:pPr eaLnBrk="1" hangingPunct="1">
              <a:spcBef>
                <a:spcPct val="0"/>
              </a:spcBef>
              <a:defRPr/>
            </a:pPr>
            <a:endParaRPr lang="en-US" dirty="0" smtClean="0"/>
          </a:p>
          <a:p>
            <a:pPr eaLnBrk="1" hangingPunct="1">
              <a:spcBef>
                <a:spcPct val="0"/>
              </a:spcBef>
              <a:defRPr/>
            </a:pPr>
            <a:r>
              <a:rPr lang="en-US" dirty="0" smtClean="0"/>
              <a:t>POTENTIAL MISCONCEPTIONS: </a:t>
            </a:r>
          </a:p>
          <a:p>
            <a:pPr marL="171450" indent="-171450" eaLnBrk="1" hangingPunct="1">
              <a:spcBef>
                <a:spcPct val="0"/>
              </a:spcBef>
              <a:buFont typeface="Arial" pitchFamily="34" charset="0"/>
              <a:buChar char="•"/>
              <a:defRPr/>
            </a:pPr>
            <a:r>
              <a:rPr lang="en-US" dirty="0" smtClean="0"/>
              <a:t>“aerosol” comes from a hairspray can</a:t>
            </a:r>
          </a:p>
          <a:p>
            <a:pPr marL="171450" indent="-171450" eaLnBrk="1" hangingPunct="1">
              <a:spcBef>
                <a:spcPct val="0"/>
              </a:spcBef>
              <a:buFont typeface="Arial" pitchFamily="34" charset="0"/>
              <a:buChar char="•"/>
              <a:defRPr/>
            </a:pPr>
            <a:r>
              <a:rPr lang="en-US" dirty="0" smtClean="0"/>
              <a:t>The sky is blue because it reflects off the ocean (what’s the color of the sky in Kansas?)</a:t>
            </a:r>
          </a:p>
          <a:p>
            <a:pPr marL="171450" indent="-171450" eaLnBrk="1" hangingPunct="1">
              <a:spcBef>
                <a:spcPct val="0"/>
              </a:spcBef>
              <a:buFont typeface="Arial" pitchFamily="34" charset="0"/>
              <a:buChar char="•"/>
              <a:defRPr/>
            </a:pPr>
            <a:r>
              <a:rPr lang="en-US" dirty="0" smtClean="0"/>
              <a:t>Volcanoes cause global warming (false: while volcanoes do emit carbon dioxide, they also emit large amounts of sulfate aerosol into the stratosphere, for an overall cooling effect due to atmospheric scattering; also</a:t>
            </a:r>
            <a:r>
              <a:rPr lang="en-US" baseline="0" dirty="0" smtClean="0"/>
              <a:t> the relatively small amounts of CO2 emitted by volcanoes are balanced by natural sinks on geological timescales</a:t>
            </a:r>
            <a:r>
              <a:rPr lang="en-US" dirty="0" smtClean="0"/>
              <a:t>)</a:t>
            </a:r>
          </a:p>
          <a:p>
            <a:pPr marL="171450" indent="-171450" eaLnBrk="1" hangingPunct="1">
              <a:spcBef>
                <a:spcPct val="0"/>
              </a:spcBef>
              <a:buFont typeface="Arial" pitchFamily="34" charset="0"/>
              <a:buChar char="•"/>
              <a:defRPr/>
            </a:pPr>
            <a:r>
              <a:rPr lang="en-US" dirty="0" smtClean="0"/>
              <a:t>Laser beams get “thicker” with aerosol</a:t>
            </a:r>
          </a:p>
          <a:p>
            <a:pPr marL="171450" indent="-171450" eaLnBrk="1" hangingPunct="1">
              <a:spcBef>
                <a:spcPct val="0"/>
              </a:spcBef>
              <a:buFont typeface="Arial" pitchFamily="34" charset="0"/>
              <a:buChar char="•"/>
              <a:defRPr/>
            </a:pPr>
            <a:r>
              <a:rPr lang="en-US" dirty="0" smtClean="0"/>
              <a:t>“smoke” and “cloud” are the same thing</a:t>
            </a:r>
          </a:p>
          <a:p>
            <a:pPr marL="171450" indent="-171450" eaLnBrk="1" hangingPunct="1">
              <a:spcBef>
                <a:spcPct val="0"/>
              </a:spcBef>
              <a:buFont typeface="Arial" pitchFamily="34" charset="0"/>
              <a:buChar char="•"/>
              <a:defRPr/>
            </a:pPr>
            <a:r>
              <a:rPr lang="en-US" dirty="0" smtClean="0"/>
              <a:t>No scattering is occurring when one can see the path of a laser beam (the opposite is true)</a:t>
            </a:r>
          </a:p>
          <a:p>
            <a:pPr eaLnBrk="1" hangingPunct="1">
              <a:spcBef>
                <a:spcPct val="0"/>
              </a:spcBef>
              <a:defRPr/>
            </a:pPr>
            <a:endParaRPr lang="en-US" dirty="0"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05284452-63D9-4197-8EC1-FD3542216404}" type="slidenum">
              <a:rPr lang="en-US" altLang="en-US" smtClean="0">
                <a:latin typeface="Calibri" pitchFamily="34" charset="0"/>
              </a:rPr>
              <a:pPr eaLnBrk="1" hangingPunct="1"/>
              <a:t>1</a:t>
            </a:fld>
            <a:endParaRPr lang="en-US" alt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This slide introduces the concept of scattering, which is the focus of this lesson.  Later slides will go into more detail; here we introduce the principle.  </a:t>
            </a:r>
            <a:r>
              <a:rPr lang="en-US" b="1" dirty="0" smtClean="0"/>
              <a:t>Scattering</a:t>
            </a:r>
            <a:r>
              <a:rPr lang="en-US" dirty="0" smtClean="0"/>
              <a:t> is when the light interacts with particles in the atmosphere to change its direction, but not its properties (i.e. wavelength)</a:t>
            </a:r>
          </a:p>
          <a:p>
            <a:pPr>
              <a:defRPr/>
            </a:pPr>
            <a:endParaRPr lang="en-US" dirty="0" smtClean="0"/>
          </a:p>
          <a:p>
            <a:pPr marL="0" indent="0">
              <a:buFont typeface="Arial" pitchFamily="34" charset="0"/>
              <a:buNone/>
              <a:defRPr/>
            </a:pPr>
            <a:r>
              <a:rPr lang="en-US" dirty="0" smtClean="0"/>
              <a:t>The figure shows the difference between scattering by small particles (top), which will only scatter shorter wavelengths (Rayleigh scattering, which will be discussed later) and scattering by large particles (bottom), which scatter other wavelengths as well (Mie scattering).  </a:t>
            </a:r>
            <a:r>
              <a:rPr lang="en-US" baseline="0" dirty="0" smtClean="0"/>
              <a:t>Light of all wavelengths (here represented by red, green, and blue waves) enters from the left side of the figure, and encounters the particles (black dots).  In the case of smaller particles, only the blue (short wavelength) light is scattered; for larger particles, all wavelengths are scattered to some degree, although blue is still more scattered (as seen by some red wavelengths passing through to the right edge of the figure).</a:t>
            </a:r>
          </a:p>
          <a:p>
            <a:pPr marL="0" indent="0">
              <a:buFont typeface="Arial" pitchFamily="34" charset="0"/>
              <a:buNone/>
              <a:defRPr/>
            </a:pPr>
            <a:endParaRPr lang="en-US" dirty="0" smtClean="0"/>
          </a:p>
          <a:p>
            <a:pPr marL="171450" indent="-171450">
              <a:buFont typeface="Arial" pitchFamily="34" charset="0"/>
              <a:buChar char="•"/>
              <a:defRPr/>
            </a:pPr>
            <a:r>
              <a:rPr lang="en-US" dirty="0" smtClean="0"/>
              <a:t>scattering is analogous to diffuse reflection from particles (as opposed to from a surface)</a:t>
            </a:r>
          </a:p>
          <a:p>
            <a:pPr marL="171450" indent="-171450">
              <a:buFont typeface="Arial" pitchFamily="34" charset="0"/>
              <a:buChar char="•"/>
              <a:defRPr/>
            </a:pPr>
            <a:r>
              <a:rPr lang="en-US" dirty="0" smtClean="0"/>
              <a:t>scattering is dependent on the size of the particles doing the scattering as well as the wavelength of the EM energy.  Short</a:t>
            </a:r>
            <a:r>
              <a:rPr lang="en-US" baseline="0" dirty="0" smtClean="0"/>
              <a:t> wavelengths (such as blue versus red light) scatter more than long wavelengths (top figure).  For larger particles, there is more scattering in all wavelengths.</a:t>
            </a:r>
          </a:p>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US" altLang="en-US" dirty="0" smtClean="0"/>
              <a:t>scattering from small particles is </a:t>
            </a:r>
            <a:r>
              <a:rPr lang="en-US" altLang="en-US" b="1" dirty="0" smtClean="0"/>
              <a:t>Rayleigh scattering</a:t>
            </a:r>
            <a:r>
              <a:rPr lang="en-US" altLang="en-US" dirty="0" smtClean="0"/>
              <a:t>; from larger particles it is known as </a:t>
            </a:r>
            <a:r>
              <a:rPr lang="en-US" altLang="en-US" b="1" dirty="0" smtClean="0"/>
              <a:t>Mie scattering</a:t>
            </a:r>
            <a:r>
              <a:rPr lang="en-US" altLang="en-US" b="0" dirty="0" smtClean="0"/>
              <a:t>.</a:t>
            </a:r>
          </a:p>
          <a:p>
            <a:pPr marL="171450" indent="-171450">
              <a:buFont typeface="Arial" pitchFamily="34" charset="0"/>
              <a:buChar char="•"/>
              <a:defRPr/>
            </a:pPr>
            <a:endParaRPr lang="en-US" dirty="0" smtClean="0"/>
          </a:p>
          <a:p>
            <a:pPr>
              <a:defRPr/>
            </a:pPr>
            <a:endParaRPr lang="en-US" dirty="0" smtClean="0"/>
          </a:p>
          <a:p>
            <a:pPr>
              <a:defRPr/>
            </a:pPr>
            <a:endParaRPr lang="en-US" dirty="0" smtClean="0"/>
          </a:p>
          <a:p>
            <a:pPr>
              <a:defRPr/>
            </a:pPr>
            <a:r>
              <a:rPr lang="en-US" dirty="0" smtClean="0"/>
              <a:t>Image</a:t>
            </a:r>
            <a:r>
              <a:rPr lang="en-US" baseline="0" dirty="0" smtClean="0"/>
              <a:t> from</a:t>
            </a:r>
            <a:r>
              <a:rPr lang="en-US" dirty="0" smtClean="0"/>
              <a:t>: </a:t>
            </a:r>
            <a:r>
              <a:rPr lang="en-US" dirty="0" smtClean="0">
                <a:hlinkClick r:id="rId3"/>
              </a:rPr>
              <a:t>http://mtweb.mtsu.edu/nchong/PM-Atm3.htm</a:t>
            </a:r>
            <a:endParaRPr lang="en-US" dirty="0" smtClean="0"/>
          </a:p>
          <a:p>
            <a:pPr>
              <a:defRPr/>
            </a:pPr>
            <a:r>
              <a:rPr lang="en-US" dirty="0" smtClean="0"/>
              <a:t>For more information:</a:t>
            </a:r>
            <a:r>
              <a:rPr lang="en-US" baseline="0" dirty="0" smtClean="0"/>
              <a:t> </a:t>
            </a:r>
            <a:r>
              <a:rPr lang="en-US" dirty="0" smtClean="0">
                <a:hlinkClick r:id="rId4"/>
              </a:rPr>
              <a:t>http://en.wikipedia.org/wiki/Diffuse_sky_radiation</a:t>
            </a:r>
            <a:endParaRPr lang="en-US" dirty="0" smtClean="0"/>
          </a:p>
          <a:p>
            <a:pPr>
              <a:defRPr/>
            </a:pPr>
            <a:r>
              <a:rPr lang="en-US" dirty="0" smtClean="0">
                <a:hlinkClick r:id="rId5"/>
              </a:rPr>
              <a:t>http://en.wikipedia.org/wiki/Rayleigh_scattering</a:t>
            </a:r>
            <a:endParaRPr lang="en-US" dirty="0" smtClean="0"/>
          </a:p>
          <a:p>
            <a:pPr>
              <a:defRPr/>
            </a:pPr>
            <a:r>
              <a:rPr lang="en-US" dirty="0" smtClean="0"/>
              <a:t>http://en.wikipedia.org/wiki/Mie_theory</a:t>
            </a:r>
          </a:p>
          <a:p>
            <a:pPr>
              <a:defRPr/>
            </a:pPr>
            <a:endParaRPr lang="en-US" dirty="0"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2A2B47A7-4197-415A-AC4F-BD82C1E1F960}" type="slidenum">
              <a:rPr lang="en-US" altLang="en-US" smtClean="0">
                <a:latin typeface="Calibri" pitchFamily="34" charset="0"/>
              </a:rPr>
              <a:pPr eaLnBrk="1" hangingPunct="1"/>
              <a:t>2</a:t>
            </a:fld>
            <a:endParaRPr lang="en-US" alt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talks about reflection, and,</a:t>
            </a:r>
            <a:r>
              <a:rPr lang="en-US" baseline="0" dirty="0" smtClean="0"/>
              <a:t> for comparison, refraction,</a:t>
            </a:r>
            <a:r>
              <a:rPr lang="en-US" dirty="0" smtClean="0"/>
              <a:t> in a geometric optics context.  Physics students may have already seen reflection detailed in this way.  This is useful to contextualize the lecture within a standard high school physics curriculum, as</a:t>
            </a:r>
            <a:r>
              <a:rPr lang="en-US" baseline="0" dirty="0" smtClean="0"/>
              <a:t> </a:t>
            </a:r>
            <a:r>
              <a:rPr lang="en-US" altLang="en-US" dirty="0" smtClean="0"/>
              <a:t>scattering is analogous to diffuse reflection from particles (as opposed to a surface)</a:t>
            </a:r>
            <a:r>
              <a:rPr lang="en-US" sz="1200" kern="1200" dirty="0" smtClean="0">
                <a:solidFill>
                  <a:schemeClr val="tx1"/>
                </a:solidFill>
                <a:effectLst/>
                <a:latin typeface="+mn-lt"/>
                <a:ea typeface="+mn-ea"/>
                <a:cs typeface="+mn-cs"/>
              </a:rPr>
              <a:t> and it is different from refraction, which is a change in direction due to a change in light speed due</a:t>
            </a:r>
            <a:r>
              <a:rPr lang="en-US" sz="1200" kern="1200" baseline="0" dirty="0" smtClean="0">
                <a:solidFill>
                  <a:schemeClr val="tx1"/>
                </a:solidFill>
                <a:effectLst/>
                <a:latin typeface="+mn-lt"/>
                <a:ea typeface="+mn-ea"/>
                <a:cs typeface="+mn-cs"/>
              </a:rPr>
              <a:t> to a change in medium</a:t>
            </a:r>
            <a:r>
              <a:rPr lang="en-US" sz="1200" kern="1200" dirty="0" smtClean="0">
                <a:solidFill>
                  <a:schemeClr val="tx1"/>
                </a:solidFill>
                <a:effectLst/>
                <a:latin typeface="+mn-lt"/>
                <a:ea typeface="+mn-ea"/>
                <a:cs typeface="+mn-cs"/>
              </a:rPr>
              <a:t>.</a:t>
            </a:r>
            <a:endParaRPr lang="en-US" altLang="en-US" dirty="0" smtClean="0"/>
          </a:p>
          <a:p>
            <a:pPr>
              <a:defRPr/>
            </a:pPr>
            <a:endParaRPr lang="en-US" dirty="0" smtClean="0"/>
          </a:p>
          <a:p>
            <a:pPr>
              <a:defRPr/>
            </a:pPr>
            <a:endParaRPr lang="en-US" dirty="0" smtClean="0"/>
          </a:p>
          <a:p>
            <a:pPr>
              <a:defRPr/>
            </a:pPr>
            <a:r>
              <a:rPr lang="en-US" b="1" dirty="0" smtClean="0"/>
              <a:t>Reflection:</a:t>
            </a:r>
          </a:p>
          <a:p>
            <a:pPr marL="171450" indent="-171450">
              <a:buFont typeface="Arial" pitchFamily="34" charset="0"/>
              <a:buChar char="•"/>
              <a:defRPr/>
            </a:pPr>
            <a:r>
              <a:rPr lang="en-US" dirty="0" smtClean="0"/>
              <a:t>light/energy is bounced off a surface at the same angle as when it arrived (Law of Reflection)</a:t>
            </a:r>
          </a:p>
          <a:p>
            <a:pPr marL="171450" indent="-171450">
              <a:buFont typeface="Arial" pitchFamily="34" charset="0"/>
              <a:buChar char="•"/>
              <a:defRPr/>
            </a:pPr>
            <a:r>
              <a:rPr lang="en-US" dirty="0" smtClean="0"/>
              <a:t>For smooth (specular) surfaces, this produces a coherent reflection, as in mirrors</a:t>
            </a:r>
          </a:p>
          <a:p>
            <a:pPr marL="171450" indent="-171450">
              <a:buFont typeface="Arial" pitchFamily="34" charset="0"/>
              <a:buChar char="•"/>
              <a:defRPr/>
            </a:pPr>
            <a:r>
              <a:rPr lang="en-US" dirty="0" smtClean="0"/>
              <a:t>For rough surfaces, this produces diffuse reflection due to incident light beams hitting different angles of the surface.</a:t>
            </a:r>
          </a:p>
          <a:p>
            <a:pPr>
              <a:defRPr/>
            </a:pPr>
            <a:endParaRPr lang="en-US" dirty="0" smtClean="0"/>
          </a:p>
          <a:p>
            <a:pPr>
              <a:defRPr/>
            </a:pPr>
            <a:r>
              <a:rPr lang="en-US" dirty="0" smtClean="0"/>
              <a:t>Another topic of geometric optics is refraction.  This may be useful to mention depending on students’ prior knowledge.</a:t>
            </a:r>
          </a:p>
          <a:p>
            <a:pPr>
              <a:defRPr/>
            </a:pPr>
            <a:endParaRPr lang="en-US" dirty="0" smtClean="0"/>
          </a:p>
          <a:p>
            <a:pPr>
              <a:defRPr/>
            </a:pPr>
            <a:r>
              <a:rPr lang="en-US" b="1" dirty="0" smtClean="0"/>
              <a:t>Refraction:</a:t>
            </a:r>
          </a:p>
          <a:p>
            <a:pPr marL="171450" indent="-171450">
              <a:buFont typeface="Arial" pitchFamily="34" charset="0"/>
              <a:buChar char="•"/>
              <a:defRPr/>
            </a:pPr>
            <a:r>
              <a:rPr lang="en-US" dirty="0" smtClean="0"/>
              <a:t>light is bent as it travels from one medium to another (Snell’s Law: for more info see </a:t>
            </a:r>
            <a:r>
              <a:rPr lang="en-US" dirty="0" smtClean="0">
                <a:hlinkClick r:id="rId3"/>
              </a:rPr>
              <a:t>http://en.wikipedia.org/wiki/Snell's_law</a:t>
            </a:r>
            <a:r>
              <a:rPr lang="en-US" dirty="0" smtClean="0"/>
              <a:t>)</a:t>
            </a:r>
          </a:p>
          <a:p>
            <a:pPr>
              <a:defRPr/>
            </a:pPr>
            <a:endParaRPr lang="en-US" dirty="0" smtClean="0"/>
          </a:p>
          <a:p>
            <a:pPr>
              <a:defRPr/>
            </a:pPr>
            <a:endParaRPr lang="en-US" dirty="0" smtClean="0"/>
          </a:p>
          <a:p>
            <a:pPr>
              <a:defRPr/>
            </a:pPr>
            <a:r>
              <a:rPr lang="en-US" dirty="0" smtClean="0"/>
              <a:t>Images from:</a:t>
            </a:r>
          </a:p>
          <a:p>
            <a:pPr>
              <a:defRPr/>
            </a:pPr>
            <a:r>
              <a:rPr lang="en-US" dirty="0" smtClean="0"/>
              <a:t>http://www.physicsclassroom.com/Class/refln/u13l1d.cfm</a:t>
            </a:r>
          </a:p>
          <a:p>
            <a:pPr>
              <a:defRPr/>
            </a:pPr>
            <a:r>
              <a:rPr lang="en-US" dirty="0" smtClean="0">
                <a:hlinkClick r:id="rId3"/>
              </a:rPr>
              <a:t>http://en.wikipedia.org/wiki/Snell's_law</a:t>
            </a:r>
            <a:endParaRPr 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28B21873-78F2-4776-9F6C-043F53F27583}" type="slidenum">
              <a:rPr lang="en-US" altLang="en-US" smtClean="0">
                <a:latin typeface="Calibri" pitchFamily="34" charset="0"/>
              </a:rPr>
              <a:pPr eaLnBrk="1" hangingPunct="1"/>
              <a:t>3</a:t>
            </a:fld>
            <a:endParaRPr lang="en-US" alt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This slide draws</a:t>
            </a:r>
            <a:r>
              <a:rPr lang="en-US" baseline="0" dirty="0" smtClean="0"/>
              <a:t> on a real-world example to</a:t>
            </a:r>
            <a:r>
              <a:rPr lang="en-US" dirty="0" smtClean="0"/>
              <a:t> explain why the sky is </a:t>
            </a:r>
            <a:r>
              <a:rPr lang="en-US" sz="1200" kern="1200" dirty="0" smtClean="0">
                <a:solidFill>
                  <a:schemeClr val="tx1"/>
                </a:solidFill>
                <a:effectLst/>
                <a:latin typeface="+mn-lt"/>
                <a:ea typeface="+mn-ea"/>
                <a:cs typeface="+mn-cs"/>
              </a:rPr>
              <a:t>blue and why the sun overhead is white, while the setting sun is red (hint: it’s scattering!).</a:t>
            </a:r>
          </a:p>
          <a:p>
            <a:pPr>
              <a:defRPr/>
            </a:pPr>
            <a:endParaRPr lang="en-US" dirty="0" smtClean="0"/>
          </a:p>
          <a:p>
            <a:pPr marL="171450" indent="-171450">
              <a:buFont typeface="Arial" pitchFamily="34" charset="0"/>
              <a:buChar char="•"/>
              <a:defRPr/>
            </a:pPr>
            <a:r>
              <a:rPr lang="en-US" dirty="0" smtClean="0"/>
              <a:t>If there was no or very thin atmosphere, the sun would appear white, as no wavelengths</a:t>
            </a:r>
            <a:r>
              <a:rPr lang="en-US" baseline="0" dirty="0" smtClean="0"/>
              <a:t> would be scattered (top path).</a:t>
            </a:r>
          </a:p>
          <a:p>
            <a:pPr marL="171450" indent="-171450">
              <a:buFont typeface="Arial" pitchFamily="34" charset="0"/>
              <a:buChar char="•"/>
              <a:defRPr/>
            </a:pPr>
            <a:r>
              <a:rPr lang="en-US" dirty="0" smtClean="0"/>
              <a:t>For small atmospheric particles or a moderate atmosphere, incoming light from the sun is scattered preferentially for the shorter (i.e. bluer) wavelengths (middle ray path).  This happens in our actual atmosphere most of the time, and the sun appears yellow</a:t>
            </a:r>
          </a:p>
          <a:p>
            <a:pPr marL="171450" indent="-171450">
              <a:buFont typeface="Arial" pitchFamily="34" charset="0"/>
              <a:buChar char="•"/>
              <a:defRPr/>
            </a:pPr>
            <a:r>
              <a:rPr lang="en-US" dirty="0" smtClean="0"/>
              <a:t>During a sunset, the light has to travel through more atmosphere, so more light is scattered (both blues and the longer wavelengths), making the sun appear orange (leftmost ray path).  The sun will also appear orange under atmospheric conditions with high amounts of particles, such as smog, fires, or volcanic eruptions.  This is</a:t>
            </a:r>
            <a:r>
              <a:rPr lang="en-US" baseline="0" dirty="0" smtClean="0"/>
              <a:t> the same basic principle in that the light that passes through more mass will scatter more and look orange (either by traveling through more air volume, or through more molecules of polluted air in the same volume)</a:t>
            </a:r>
            <a:endParaRPr lang="en-US" dirty="0" smtClean="0"/>
          </a:p>
          <a:p>
            <a:pPr>
              <a:defRPr/>
            </a:pPr>
            <a:endParaRPr lang="en-US" dirty="0" smtClean="0"/>
          </a:p>
          <a:p>
            <a:pPr>
              <a:defRPr/>
            </a:pPr>
            <a:r>
              <a:rPr lang="en-US" dirty="0" smtClean="0"/>
              <a:t>Image from: </a:t>
            </a:r>
            <a:r>
              <a:rPr lang="en-US" dirty="0" smtClean="0">
                <a:hlinkClick r:id="rId3"/>
              </a:rPr>
              <a:t>http://mtweb.mtsu.edu/nchong/PM-Atm3.htm</a:t>
            </a:r>
            <a:endParaRPr lang="en-US" dirty="0" smtClean="0"/>
          </a:p>
          <a:p>
            <a:pPr>
              <a:defRPr/>
            </a:pPr>
            <a:r>
              <a:rPr lang="en-US" dirty="0" smtClean="0">
                <a:hlinkClick r:id="rId4"/>
              </a:rPr>
              <a:t>http://www.studioninja.co.uk/photography-tutorials/understanding-colour-3-colour-correction/</a:t>
            </a: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C157A8E5-A302-4237-A71C-A4FE671C875F}" type="slidenum">
              <a:rPr lang="en-US" altLang="en-US" smtClean="0">
                <a:latin typeface="Calibri" pitchFamily="34" charset="0"/>
              </a:rPr>
              <a:pPr eaLnBrk="1" hangingPunct="1"/>
              <a:t>4</a:t>
            </a:fld>
            <a:endParaRPr lang="en-US" altLang="en-US" smtClean="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This slide gives a basic idea of when Mie versus Rayleigh scattering happens in a more quantitative sense. On slide 2 we introduced Rayleigh scattering as what happens for small particles, and Mie scattering happens for larger particles; a more detailed</a:t>
            </a:r>
            <a:r>
              <a:rPr lang="en-US" baseline="0" dirty="0" smtClean="0"/>
              <a:t> </a:t>
            </a:r>
            <a:r>
              <a:rPr lang="en-US" dirty="0" smtClean="0"/>
              <a:t>description is that these scattering types happen for particles which are (small/large) </a:t>
            </a:r>
            <a:r>
              <a:rPr lang="en-US" b="1" dirty="0" smtClean="0"/>
              <a:t>with respect to the wavelength of light</a:t>
            </a:r>
            <a:r>
              <a:rPr lang="en-US" dirty="0" smtClean="0"/>
              <a:t>.  </a:t>
            </a:r>
          </a:p>
          <a:p>
            <a:pPr>
              <a:defRPr/>
            </a:pPr>
            <a:endParaRPr lang="en-US" dirty="0" smtClean="0"/>
          </a:p>
          <a:p>
            <a:pPr marL="0" marR="0" indent="0" algn="l" defTabSz="457200" rtl="0" eaLnBrk="1" fontAlgn="auto" latinLnBrk="0" hangingPunct="1">
              <a:lnSpc>
                <a:spcPct val="100000"/>
              </a:lnSpc>
              <a:spcBef>
                <a:spcPts val="0"/>
              </a:spcBef>
              <a:spcAft>
                <a:spcPts val="0"/>
              </a:spcAft>
              <a:buClrTx/>
              <a:buSzTx/>
              <a:buFont typeface="Arial" pitchFamily="34" charset="0"/>
              <a:buNone/>
              <a:tabLst/>
              <a:defRPr/>
            </a:pPr>
            <a:r>
              <a:rPr lang="en-US" dirty="0" smtClean="0"/>
              <a:t>On this figure, the</a:t>
            </a:r>
            <a:r>
              <a:rPr lang="en-US" baseline="0" dirty="0" smtClean="0"/>
              <a:t> wavelength on the x-axis is the wavelength of electromagnetic radiation as we defined in Lesson 1.  Visible light is between 0.4 and 0.7um and in infrared is around 10um.  Radio waves are around 1cm.  The y-axis shows the size of particles through which the light passes, in terms of the radius (large particles are at the top, and small particles are at the bottom)</a:t>
            </a:r>
            <a:r>
              <a:rPr lang="en-US" sz="1200" kern="1200" dirty="0" smtClean="0">
                <a:solidFill>
                  <a:schemeClr val="tx1"/>
                </a:solidFill>
                <a:effectLst/>
                <a:latin typeface="+mn-lt"/>
                <a:ea typeface="+mn-ea"/>
                <a:cs typeface="+mn-cs"/>
              </a:rPr>
              <a:t>.  Note that both scales are logarithmic and that typical examples are given for particle sizes (right side) and the type of radiation on top of the diagram.  Remember that our eyes can observe only in the visible range (but our instruments can observe</a:t>
            </a:r>
            <a:r>
              <a:rPr lang="en-US" sz="1200" kern="1200" baseline="0" dirty="0" smtClean="0">
                <a:solidFill>
                  <a:schemeClr val="tx1"/>
                </a:solidFill>
                <a:effectLst/>
                <a:latin typeface="+mn-lt"/>
                <a:ea typeface="+mn-ea"/>
                <a:cs typeface="+mn-cs"/>
              </a:rPr>
              <a:t> the full range)</a:t>
            </a:r>
            <a:r>
              <a:rPr lang="en-US" sz="1200" kern="120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 typeface="Arial" pitchFamily="34" charset="0"/>
              <a:buNone/>
              <a:tabLst/>
              <a:defRPr/>
            </a:pPr>
            <a:endParaRPr lang="en-US" baseline="0" dirty="0" smtClean="0"/>
          </a:p>
          <a:p>
            <a:pPr marL="171450" indent="-171450">
              <a:buFont typeface="Arial" pitchFamily="34" charset="0"/>
              <a:buChar char="•"/>
              <a:defRPr/>
            </a:pPr>
            <a:r>
              <a:rPr lang="en-US" baseline="0" dirty="0" smtClean="0"/>
              <a:t>The intersection between the two tells how a given wavelength of light will be affected by particles of a given size.  That is, the scattering is a function of both wavelength and particle size.  </a:t>
            </a:r>
            <a:r>
              <a:rPr lang="en-US" dirty="0" smtClean="0"/>
              <a:t>For example, light of 1</a:t>
            </a:r>
            <a:r>
              <a:rPr lang="en-US" baseline="0" dirty="0" smtClean="0"/>
              <a:t> micron in wavelength will experience Rayleigh scattering through particles of 1 nm radius, but Mie scattering through particles of 1 micron radius.</a:t>
            </a:r>
            <a:endParaRPr lang="en-US" dirty="0" smtClean="0"/>
          </a:p>
          <a:p>
            <a:pPr marL="171450" indent="-171450">
              <a:buFont typeface="Arial" pitchFamily="34" charset="0"/>
              <a:buChar char="•"/>
              <a:defRPr/>
            </a:pPr>
            <a:r>
              <a:rPr lang="en-US" dirty="0" smtClean="0"/>
              <a:t>For very small particles or very long wavelengths, there is no scattering.</a:t>
            </a:r>
          </a:p>
          <a:p>
            <a:pPr marL="171450" indent="-171450">
              <a:buFont typeface="Arial" pitchFamily="34" charset="0"/>
              <a:buChar char="•"/>
              <a:defRPr/>
            </a:pPr>
            <a:r>
              <a:rPr lang="en-US" dirty="0" smtClean="0"/>
              <a:t>For small particles (like air molecules), visible light is scattered.  Longer wavelengths (microwaves) may experience scattering for larger particles (drizzle).</a:t>
            </a:r>
          </a:p>
          <a:p>
            <a:pPr marL="171450" indent="-171450">
              <a:buFont typeface="Arial" pitchFamily="34" charset="0"/>
              <a:buChar char="•"/>
              <a:defRPr/>
            </a:pPr>
            <a:r>
              <a:rPr lang="en-US" dirty="0" smtClean="0"/>
              <a:t>Mie scattering happens for most aerosol/cloud/precipitation for visible light.</a:t>
            </a:r>
          </a:p>
          <a:p>
            <a:pPr marL="171450" indent="-171450">
              <a:buFont typeface="Arial" pitchFamily="34" charset="0"/>
              <a:buChar char="•"/>
              <a:defRPr/>
            </a:pPr>
            <a:r>
              <a:rPr lang="en-US" dirty="0" smtClean="0"/>
              <a:t>For much larger particles, the light behaves according to geometric optics, as taught in your typical physics classroom</a:t>
            </a:r>
          </a:p>
          <a:p>
            <a:pPr marL="171450" indent="-171450">
              <a:buFont typeface="Arial" pitchFamily="34" charset="0"/>
              <a:buChar char="•"/>
              <a:defRPr/>
            </a:pPr>
            <a:endParaRPr lang="en-US" dirty="0" smtClean="0"/>
          </a:p>
          <a:p>
            <a:pPr>
              <a:defRPr/>
            </a:pPr>
            <a:r>
              <a:rPr lang="en-US" dirty="0" smtClean="0"/>
              <a:t>Note: this slide is to give a general idea of the regimes of scattering; this should likely only be shown to advanced physics students (when appropriate).</a:t>
            </a:r>
          </a:p>
          <a:p>
            <a:pPr>
              <a:defRPr/>
            </a:pPr>
            <a:endParaRPr lang="en-US" dirty="0" smtClean="0"/>
          </a:p>
          <a:p>
            <a:pPr>
              <a:defRPr/>
            </a:pPr>
            <a:r>
              <a:rPr lang="en-US" dirty="0" smtClean="0"/>
              <a:t>Figures from: http://clouds.wikidot.com/session3</a:t>
            </a:r>
          </a:p>
          <a:p>
            <a:pPr>
              <a:defRPr/>
            </a:pPr>
            <a:endParaRPr lang="en-US" dirty="0"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A204E2EA-999F-414C-9236-8C29DF1CA07D}" type="slidenum">
              <a:rPr lang="en-US" altLang="en-US" smtClean="0">
                <a:latin typeface="Calibri" pitchFamily="34" charset="0"/>
              </a:rPr>
              <a:pPr eaLnBrk="1" hangingPunct="1"/>
              <a:t>5</a:t>
            </a:fld>
            <a:endParaRPr lang="en-US" altLang="en-US" smtClean="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This slide shows the abundances and sizes</a:t>
            </a:r>
            <a:r>
              <a:rPr lang="en-US" baseline="0" dirty="0" smtClean="0"/>
              <a:t> of typical particles found in the atmosphere. </a:t>
            </a:r>
            <a:r>
              <a:rPr lang="en-US" sz="1200" kern="1200" dirty="0" smtClean="0">
                <a:solidFill>
                  <a:schemeClr val="tx1"/>
                </a:solidFill>
                <a:effectLst/>
                <a:latin typeface="+mn-lt"/>
                <a:ea typeface="+mn-ea"/>
                <a:cs typeface="+mn-cs"/>
              </a:rPr>
              <a:t>Each type of particle is defined by its size (submicron to tens of meters), and the typical number of these particles in a given volume (from many per cubic centimeter less</a:t>
            </a:r>
            <a:r>
              <a:rPr lang="en-US" sz="1200" kern="1200" baseline="0" dirty="0" smtClean="0">
                <a:solidFill>
                  <a:schemeClr val="tx1"/>
                </a:solidFill>
                <a:effectLst/>
                <a:latin typeface="+mn-lt"/>
                <a:ea typeface="+mn-ea"/>
                <a:cs typeface="+mn-cs"/>
              </a:rPr>
              <a:t> than 1 per kilometer)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Macrophysical</a:t>
            </a:r>
            <a:r>
              <a:rPr lang="en-US" sz="1200" kern="1200" dirty="0" smtClean="0">
                <a:solidFill>
                  <a:schemeClr val="tx1"/>
                </a:solidFill>
                <a:effectLst/>
                <a:latin typeface="+mn-lt"/>
                <a:ea typeface="+mn-ea"/>
                <a:cs typeface="+mn-cs"/>
              </a:rPr>
              <a:t> objects (insects, birds, planes) are shown for context.  </a:t>
            </a:r>
            <a:r>
              <a:rPr lang="en-US" baseline="0" dirty="0" smtClean="0"/>
              <a:t>Together with the previous slide, this </a:t>
            </a:r>
            <a:r>
              <a:rPr lang="en-US" dirty="0" smtClean="0"/>
              <a:t>gives a basic idea of under what conditions Mie or Rayleigh scattering may happen. As on the previous slide, different types of scattering happen for small/large particles as defined </a:t>
            </a:r>
            <a:r>
              <a:rPr lang="en-US" b="1" dirty="0" smtClean="0"/>
              <a:t>with respect to the wavelength of light</a:t>
            </a:r>
            <a:r>
              <a:rPr lang="en-US" dirty="0" smtClean="0"/>
              <a:t>. </a:t>
            </a:r>
          </a:p>
          <a:p>
            <a:pPr>
              <a:defRPr/>
            </a:pPr>
            <a:endParaRPr lang="en-US" dirty="0" smtClean="0"/>
          </a:p>
          <a:p>
            <a:pPr marL="171450" indent="-171450">
              <a:buFont typeface="Arial" pitchFamily="34" charset="0"/>
              <a:buChar char="•"/>
              <a:defRPr/>
            </a:pPr>
            <a:r>
              <a:rPr lang="en-US" dirty="0" smtClean="0"/>
              <a:t>For small particles (such as gas molecules), there is no scattering of long</a:t>
            </a:r>
            <a:r>
              <a:rPr lang="en-US" baseline="0" dirty="0" smtClean="0"/>
              <a:t> wavelengths.</a:t>
            </a:r>
            <a:endParaRPr lang="en-US" dirty="0" smtClean="0"/>
          </a:p>
          <a:p>
            <a:pPr marL="171450" indent="-171450">
              <a:buFont typeface="Arial" pitchFamily="34" charset="0"/>
              <a:buChar char="•"/>
              <a:defRPr/>
            </a:pPr>
            <a:r>
              <a:rPr lang="en-US" dirty="0" smtClean="0"/>
              <a:t>For small particles (like air molecules), visible light is scattered.  </a:t>
            </a:r>
          </a:p>
          <a:p>
            <a:pPr marL="171450" indent="-171450">
              <a:buFont typeface="Arial" pitchFamily="34" charset="0"/>
              <a:buChar char="•"/>
              <a:defRPr/>
            </a:pPr>
            <a:r>
              <a:rPr lang="en-US" dirty="0" smtClean="0"/>
              <a:t>Longer wavelengths (microwaves) may experience scattering only for larger particles (such as drizzle</a:t>
            </a:r>
            <a:r>
              <a:rPr lang="en-US" baseline="0" dirty="0" smtClean="0"/>
              <a:t> droplets</a:t>
            </a:r>
            <a:r>
              <a:rPr lang="en-US" dirty="0" smtClean="0"/>
              <a:t>).</a:t>
            </a:r>
          </a:p>
          <a:p>
            <a:pPr marL="171450" indent="-171450">
              <a:buFont typeface="Arial" pitchFamily="34" charset="0"/>
              <a:buChar char="•"/>
              <a:defRPr/>
            </a:pPr>
            <a:r>
              <a:rPr lang="en-US" dirty="0" smtClean="0"/>
              <a:t>Mie scattering happens</a:t>
            </a:r>
            <a:r>
              <a:rPr lang="en-US" baseline="0" dirty="0" smtClean="0"/>
              <a:t> for visible light for aerosol, cloud and drizzle droplets</a:t>
            </a:r>
            <a:r>
              <a:rPr lang="en-US" dirty="0" smtClean="0"/>
              <a:t>.</a:t>
            </a:r>
          </a:p>
          <a:p>
            <a:pPr marL="171450" indent="-171450">
              <a:buFont typeface="Arial" pitchFamily="34" charset="0"/>
              <a:buChar char="•"/>
              <a:defRPr/>
            </a:pPr>
            <a:r>
              <a:rPr lang="en-US" dirty="0" smtClean="0"/>
              <a:t>Note that cloud droplet</a:t>
            </a:r>
            <a:r>
              <a:rPr lang="en-US" baseline="0" dirty="0" smtClean="0"/>
              <a:t>s are 5-100 times as large as aerosol particles</a:t>
            </a:r>
            <a:endParaRPr lang="en-US" dirty="0" smtClean="0"/>
          </a:p>
          <a:p>
            <a:pPr marL="171450" indent="-171450">
              <a:buFont typeface="Arial" pitchFamily="34" charset="0"/>
              <a:buChar char="•"/>
              <a:defRPr/>
            </a:pPr>
            <a:r>
              <a:rPr lang="en-US" dirty="0" smtClean="0"/>
              <a:t>For much larger particles, the light behaves according to geometric optics, as taught in your typical physics classroom</a:t>
            </a:r>
          </a:p>
          <a:p>
            <a:pPr marL="171450" indent="-171450">
              <a:buFont typeface="Arial" pitchFamily="34" charset="0"/>
              <a:buChar char="•"/>
              <a:defRPr/>
            </a:pPr>
            <a:endParaRPr lang="en-US" dirty="0" smtClean="0"/>
          </a:p>
          <a:p>
            <a:pPr>
              <a:defRPr/>
            </a:pPr>
            <a:r>
              <a:rPr lang="en-US" dirty="0" smtClean="0"/>
              <a:t>Note: this slide is to give a general idea of the regimes of scattering; this should likely only be shown to advanced physics students (when appropriate).</a:t>
            </a:r>
          </a:p>
          <a:p>
            <a:pPr>
              <a:defRPr/>
            </a:pPr>
            <a:endParaRPr lang="en-US" dirty="0" smtClean="0"/>
          </a:p>
          <a:p>
            <a:pPr>
              <a:defRPr/>
            </a:pPr>
            <a:r>
              <a:rPr lang="en-US" dirty="0" smtClean="0"/>
              <a:t>Figure from: http://clouds.wikidot.com/session3</a:t>
            </a:r>
          </a:p>
          <a:p>
            <a:pPr>
              <a:defRPr/>
            </a:pPr>
            <a:endParaRPr lang="en-US" dirty="0"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A204E2EA-999F-414C-9236-8C29DF1CA07D}" type="slidenum">
              <a:rPr lang="en-US" altLang="en-US" smtClean="0">
                <a:latin typeface="Calibri" pitchFamily="34" charset="0"/>
              </a:rPr>
              <a:pPr eaLnBrk="1" hangingPunct="1"/>
              <a:t>6</a:t>
            </a:fld>
            <a:endParaRPr lang="en-US" altLang="en-US" smtClean="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illustrates another example of atmospheric scattering</a:t>
            </a:r>
            <a:r>
              <a:rPr lang="en-US" baseline="0" dirty="0" smtClean="0"/>
              <a:t> and refraction; the image shows an</a:t>
            </a:r>
            <a:r>
              <a:rPr lang="en-US" dirty="0" smtClean="0"/>
              <a:t> atmospheric phenomenon known as a green flash</a:t>
            </a:r>
            <a:r>
              <a:rPr lang="en-US" baseline="0" dirty="0" smtClean="0"/>
              <a:t>.</a:t>
            </a:r>
          </a:p>
          <a:p>
            <a:endParaRPr lang="en-US" baseline="0" dirty="0" smtClean="0"/>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This may happen on clear days when the green wavelengths coming from the sun are most visible.  Green flashes are typically seen right at sunset when the disc of the sun is no longer visible, and slightly scattered (refracted) green light may still be seen</a:t>
            </a:r>
            <a:r>
              <a:rPr lang="en-US" sz="1200" kern="1200" dirty="0" smtClean="0">
                <a:solidFill>
                  <a:schemeClr val="tx1"/>
                </a:solidFill>
                <a:effectLst/>
                <a:latin typeface="+mn-lt"/>
                <a:ea typeface="+mn-ea"/>
                <a:cs typeface="+mn-cs"/>
              </a:rPr>
              <a:t>.  Just after the much brighter disc of the sun falls below the horizon, slightly scattered and refracted green light becomes visible as it is no longer overwhelmed by the yellow</a:t>
            </a:r>
            <a:r>
              <a:rPr lang="en-US" sz="1200" kern="1200" baseline="0" dirty="0" smtClean="0">
                <a:solidFill>
                  <a:schemeClr val="tx1"/>
                </a:solidFill>
                <a:effectLst/>
                <a:latin typeface="+mn-lt"/>
                <a:ea typeface="+mn-ea"/>
                <a:cs typeface="+mn-cs"/>
              </a:rPr>
              <a:t> disc</a:t>
            </a:r>
            <a:r>
              <a:rPr lang="en-US" sz="1200" kern="1200" dirty="0" smtClean="0">
                <a:solidFill>
                  <a:schemeClr val="tx1"/>
                </a:solidFill>
                <a:effectLst/>
                <a:latin typeface="+mn-lt"/>
                <a:ea typeface="+mn-ea"/>
                <a:cs typeface="+mn-cs"/>
              </a:rPr>
              <a:t>. </a:t>
            </a: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Some types of green flash,</a:t>
            </a:r>
            <a:r>
              <a:rPr lang="en-US" sz="1200" kern="1200" baseline="0" dirty="0" smtClean="0">
                <a:solidFill>
                  <a:schemeClr val="tx1"/>
                </a:solidFill>
                <a:effectLst/>
                <a:latin typeface="+mn-lt"/>
                <a:ea typeface="+mn-ea"/>
                <a:cs typeface="+mn-cs"/>
              </a:rPr>
              <a:t> occurring under a highly stratified atmosphere, are </a:t>
            </a:r>
            <a:r>
              <a:rPr lang="en-US" sz="1200" kern="1200" dirty="0" smtClean="0">
                <a:solidFill>
                  <a:schemeClr val="tx1"/>
                </a:solidFill>
                <a:effectLst/>
                <a:latin typeface="+mn-lt"/>
                <a:ea typeface="+mn-ea"/>
                <a:cs typeface="+mn-cs"/>
              </a:rPr>
              <a:t>similar to a phenomenon called a mirage where an image of a distant object appears on the horizon (in this way a</a:t>
            </a:r>
            <a:r>
              <a:rPr lang="en-US" sz="1200" kern="1200" baseline="0" dirty="0" smtClean="0">
                <a:solidFill>
                  <a:schemeClr val="tx1"/>
                </a:solidFill>
                <a:effectLst/>
                <a:latin typeface="+mn-lt"/>
                <a:ea typeface="+mn-ea"/>
                <a:cs typeface="+mn-cs"/>
              </a:rPr>
              <a:t> reflection of the sky off of land may be mistaken for water)</a:t>
            </a:r>
            <a:r>
              <a:rPr lang="en-US" sz="1200" kern="1200" dirty="0" smtClean="0">
                <a:solidFill>
                  <a:schemeClr val="tx1"/>
                </a:solidFill>
                <a:effectLst/>
                <a:latin typeface="+mn-lt"/>
                <a:ea typeface="+mn-ea"/>
                <a:cs typeface="+mn-cs"/>
              </a:rPr>
              <a:t>.   </a:t>
            </a:r>
            <a:r>
              <a:rPr lang="en-US" baseline="0" dirty="0" smtClean="0"/>
              <a:t>  </a:t>
            </a:r>
          </a:p>
          <a:p>
            <a:pPr marL="171450" indent="-171450">
              <a:buFont typeface="Arial" panose="020B0604020202020204" pitchFamily="34" charset="0"/>
              <a:buChar char="•"/>
            </a:pPr>
            <a:r>
              <a:rPr lang="en-US" baseline="0" dirty="0" smtClean="0"/>
              <a:t>Days with calm atmospheric conditions are more conducive to green flashes: a very stratified atmosphere increases the refraction within a certain layer (towards the viewer) rather than scattering it in all directions.</a:t>
            </a:r>
            <a:endParaRPr lang="en-US" u="none" baseline="0" dirty="0" smtClean="0">
              <a:solidFill>
                <a:schemeClr val="tx1"/>
              </a:solidFill>
            </a:endParaRPr>
          </a:p>
          <a:p>
            <a:endParaRPr lang="en-US" u="none" baseline="0" dirty="0" smtClean="0">
              <a:solidFill>
                <a:schemeClr val="tx1"/>
              </a:solidFill>
            </a:endParaRPr>
          </a:p>
          <a:p>
            <a:r>
              <a:rPr lang="en-US" u="none" baseline="0" dirty="0" smtClean="0">
                <a:solidFill>
                  <a:schemeClr val="tx1"/>
                </a:solidFill>
              </a:rPr>
              <a:t>Image from/for more information:</a:t>
            </a:r>
            <a:endParaRPr lang="en-US" u="none" dirty="0" smtClean="0">
              <a:solidFill>
                <a:schemeClr val="tx1"/>
              </a:solidFill>
              <a:hlinkClick r:id="rId3"/>
            </a:endParaRPr>
          </a:p>
          <a:p>
            <a:r>
              <a:rPr lang="en-US" u="none" dirty="0" smtClean="0">
                <a:solidFill>
                  <a:schemeClr val="tx1"/>
                </a:solidFill>
                <a:hlinkClick r:id="rId3"/>
              </a:rPr>
              <a:t>http://en.wikipedia.org/wiki/Green_flash</a:t>
            </a:r>
            <a:endParaRPr lang="en-US" u="none" dirty="0" smtClean="0">
              <a:solidFill>
                <a:schemeClr val="tx1"/>
              </a:solidFill>
              <a:hlinkClick r:id="rId4"/>
            </a:endParaRPr>
          </a:p>
          <a:p>
            <a:r>
              <a:rPr lang="en-US" u="none" dirty="0" smtClean="0">
                <a:solidFill>
                  <a:schemeClr val="tx1"/>
                </a:solidFill>
                <a:hlinkClick r:id="rId4"/>
              </a:rPr>
              <a:t>http://mintaka.sdsu.edu/GF/pictures.html</a:t>
            </a:r>
            <a:endParaRPr lang="en-US" u="none" dirty="0">
              <a:solidFill>
                <a:schemeClr val="tx1"/>
              </a:solidFill>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3004310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introduces the “sunset in a jar” classroom activity used to demonstrate scattering, and is not intended to be shown in class. This activity (#2) is described in more detail in the accompanying Activities</a:t>
            </a:r>
            <a:r>
              <a:rPr lang="en-US" baseline="0" dirty="0" smtClean="0"/>
              <a:t> description document.  </a:t>
            </a:r>
            <a:r>
              <a:rPr lang="en-US" altLang="en-US" dirty="0" smtClean="0"/>
              <a:t>An accompanying worksheet (Day 2) is also included.</a:t>
            </a:r>
          </a:p>
          <a:p>
            <a:pPr>
              <a:defRPr/>
            </a:pPr>
            <a:endParaRPr lang="en-US" dirty="0" smtClean="0"/>
          </a:p>
          <a:p>
            <a:pPr marL="171450" indent="-171450">
              <a:buFont typeface="Arial" pitchFamily="34" charset="0"/>
              <a:buChar char="•"/>
              <a:defRPr/>
            </a:pPr>
            <a:r>
              <a:rPr lang="en-US" dirty="0" smtClean="0"/>
              <a:t>a tank (“jar”) full of water will directly transmit the light of a white flashlight shone into it</a:t>
            </a:r>
          </a:p>
          <a:p>
            <a:pPr marL="171450" indent="-171450">
              <a:buFont typeface="Arial" pitchFamily="34" charset="0"/>
              <a:buChar char="•"/>
              <a:defRPr/>
            </a:pPr>
            <a:r>
              <a:rPr lang="en-US" dirty="0" smtClean="0"/>
              <a:t>The tank of clear water will also scatter blue laser (405nm) light versus red laser light, i.e. one will be able to see the path of the blue laser (due to scattering) but will not be able to see the red beam as the light is transmitted through the water without scattering.  Green laser light will experience some scattering.</a:t>
            </a:r>
          </a:p>
          <a:p>
            <a:pPr marL="171450" indent="-171450">
              <a:buFont typeface="Arial" pitchFamily="34" charset="0"/>
              <a:buChar char="•"/>
              <a:defRPr/>
            </a:pPr>
            <a:r>
              <a:rPr lang="en-US" dirty="0" smtClean="0"/>
              <a:t>when a few drops of milk are added, the beam appears yellow while the rest of the tank appears bluish</a:t>
            </a:r>
          </a:p>
          <a:p>
            <a:pPr marL="171450" indent="-171450">
              <a:buFont typeface="Arial" pitchFamily="34" charset="0"/>
              <a:buChar char="•"/>
              <a:defRPr/>
            </a:pPr>
            <a:r>
              <a:rPr lang="en-US" dirty="0" smtClean="0"/>
              <a:t>With added milk, all laser colors will be visible through the tank; the blue will likely be completely scattered before passing completely through the tank.</a:t>
            </a:r>
          </a:p>
          <a:p>
            <a:pPr marL="171450" indent="-171450">
              <a:buFont typeface="Arial" pitchFamily="34" charset="0"/>
              <a:buChar char="•"/>
              <a:defRPr/>
            </a:pPr>
            <a:r>
              <a:rPr lang="en-US" dirty="0" smtClean="0"/>
              <a:t>this demonstrates atmospheric Rayleigh scattering (why the sky is blue and the sun appears yellow), due to scattering by particles</a:t>
            </a:r>
          </a:p>
          <a:p>
            <a:pPr marL="171450" indent="-171450">
              <a:buFont typeface="Arial" pitchFamily="34" charset="0"/>
              <a:buChar char="•"/>
              <a:defRPr/>
            </a:pPr>
            <a:endParaRPr lang="en-US" dirty="0" smtClean="0"/>
          </a:p>
          <a:p>
            <a:pPr>
              <a:defRPr/>
            </a:pPr>
            <a:r>
              <a:rPr lang="en-US" dirty="0" smtClean="0"/>
              <a:t>See accompanying handout for more information.</a:t>
            </a:r>
          </a:p>
          <a:p>
            <a:pPr>
              <a:defRPr/>
            </a:pPr>
            <a:endParaRPr lang="en-US" dirty="0" smtClean="0"/>
          </a:p>
          <a:p>
            <a:pPr>
              <a:defRPr/>
            </a:pPr>
            <a:r>
              <a:rPr lang="en-US" dirty="0" smtClean="0"/>
              <a:t>Teaching note: be prepared to discuss why the visible blue beam means it *is* scattered (the light emitted by the laser is made to change direction (scatter) by the water molecules, and some of these photons hit your eye which is why you can see it), and although the red beam is not visible in the tank, this does not mean the water is completely scattering the red light away (put your hand on the opposite side of the tank– do you see a red dot on it?).  The concept of when scattering is happening (when the tank turns blue) and when it is not (when you cannot see the red line, but see a red dot on your hand because all of the light is passing through the tank) is a difficult one, and likely deserves special </a:t>
            </a:r>
            <a:r>
              <a:rPr lang="en-US" baseline="0" dirty="0" smtClean="0"/>
              <a:t>mention in class.</a:t>
            </a:r>
            <a:endParaRPr lang="en-US" dirty="0" smtClean="0"/>
          </a:p>
          <a:p>
            <a:pPr>
              <a:defRPr/>
            </a:pPr>
            <a:endParaRPr lang="en-US" dirty="0" smtClean="0"/>
          </a:p>
          <a:p>
            <a:pPr>
              <a:defRPr/>
            </a:pPr>
            <a:r>
              <a:rPr lang="en-US" dirty="0" smtClean="0"/>
              <a:t>Photo credit: Dave Van </a:t>
            </a:r>
            <a:r>
              <a:rPr lang="en-US" dirty="0" err="1" smtClean="0"/>
              <a:t>Dusen</a:t>
            </a:r>
            <a:endParaRPr lang="en-US" dirty="0"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B15A50A0-EF52-40DB-AE52-ADD81D888727}" type="slidenum">
              <a:rPr lang="en-US" altLang="en-US" smtClean="0">
                <a:latin typeface="Calibri" pitchFamily="34" charset="0"/>
              </a:rPr>
              <a:pPr eaLnBrk="1" hangingPunct="1"/>
              <a:t>8</a:t>
            </a:fld>
            <a:endParaRPr lang="en-US" altLang="en-US" smtClean="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Now that we have defined scattering, we will talk about some atmospheric components</a:t>
            </a:r>
            <a:r>
              <a:rPr lang="en-US" baseline="0" dirty="0" smtClean="0"/>
              <a:t> which do a good deal of it.  </a:t>
            </a:r>
            <a:r>
              <a:rPr lang="en-US" dirty="0" smtClean="0"/>
              <a:t>This slide defines the term “aerosol” as used in an atmospheric science context.  Aerosol plays</a:t>
            </a:r>
            <a:r>
              <a:rPr lang="en-US" baseline="0" dirty="0" smtClean="0"/>
              <a:t> </a:t>
            </a:r>
            <a:r>
              <a:rPr lang="en-US" dirty="0" smtClean="0"/>
              <a:t>a complex role in atmospheric science.  Potential misconceptions: “aerosol” is what comes out of a hairspray can.</a:t>
            </a:r>
          </a:p>
          <a:p>
            <a:pPr>
              <a:defRPr/>
            </a:pPr>
            <a:endParaRPr lang="en-US" dirty="0" smtClean="0"/>
          </a:p>
          <a:p>
            <a:pPr marL="171450" indent="-171450">
              <a:buFont typeface="Arial" pitchFamily="34" charset="0"/>
              <a:buChar char="•"/>
              <a:defRPr/>
            </a:pPr>
            <a:r>
              <a:rPr lang="en-US" b="1" dirty="0" smtClean="0"/>
              <a:t>Aerosol</a:t>
            </a:r>
            <a:r>
              <a:rPr lang="en-US" dirty="0" smtClean="0"/>
              <a:t>, as the term is used in atmospheric science, is defined as a solid particle or liquid droplet suspended in a gas.</a:t>
            </a:r>
          </a:p>
          <a:p>
            <a:pPr marL="171450" indent="-171450">
              <a:buFont typeface="Arial" pitchFamily="34" charset="0"/>
              <a:buChar char="•"/>
              <a:defRPr/>
            </a:pPr>
            <a:r>
              <a:rPr lang="en-US" dirty="0" smtClean="0"/>
              <a:t>Many types of atmospheric aerosol particles are </a:t>
            </a:r>
            <a:r>
              <a:rPr lang="en-US" b="1" dirty="0" smtClean="0"/>
              <a:t>important in creating cloud droplets</a:t>
            </a:r>
            <a:r>
              <a:rPr lang="en-US" dirty="0" smtClean="0"/>
              <a:t> (see next slide for sources)</a:t>
            </a:r>
          </a:p>
          <a:p>
            <a:pPr marL="171450" indent="-171450">
              <a:buFont typeface="Arial" pitchFamily="34" charset="0"/>
              <a:buChar char="•"/>
              <a:defRPr/>
            </a:pPr>
            <a:r>
              <a:rPr lang="en-US" dirty="0" smtClean="0"/>
              <a:t>However, certain types of aerosol (from human emissions/pollution) have </a:t>
            </a:r>
            <a:r>
              <a:rPr lang="en-US" b="1" dirty="0" smtClean="0"/>
              <a:t>adverse health impacts</a:t>
            </a:r>
            <a:r>
              <a:rPr lang="en-US" dirty="0" smtClean="0"/>
              <a:t> and may </a:t>
            </a:r>
            <a:r>
              <a:rPr lang="en-US" b="1" dirty="0" smtClean="0"/>
              <a:t>create smog</a:t>
            </a:r>
            <a:r>
              <a:rPr lang="en-US" dirty="0" smtClean="0"/>
              <a:t>.  For example, tropospheric sulfate aerosol was found to cause acid rain in the 1970s-80s.  Particulate soot aerosol from </a:t>
            </a:r>
            <a:r>
              <a:rPr lang="en-US" dirty="0" err="1" smtClean="0"/>
              <a:t>cookstoves</a:t>
            </a:r>
            <a:r>
              <a:rPr lang="en-US" dirty="0" smtClean="0"/>
              <a:t> contributes to morbidity and mortality particularly among rural, poor women and children.</a:t>
            </a:r>
          </a:p>
          <a:p>
            <a:pPr marL="171450" indent="-171450">
              <a:buFont typeface="Arial" pitchFamily="34" charset="0"/>
              <a:buChar char="•"/>
              <a:defRPr/>
            </a:pPr>
            <a:r>
              <a:rPr lang="en-US" dirty="0" smtClean="0"/>
              <a:t>Aerosols play a complex role in the climate as they</a:t>
            </a:r>
            <a:r>
              <a:rPr lang="en-US" baseline="0" dirty="0" smtClean="0"/>
              <a:t> </a:t>
            </a:r>
            <a:r>
              <a:rPr lang="en-US" dirty="0" smtClean="0"/>
              <a:t>have an </a:t>
            </a:r>
            <a:r>
              <a:rPr lang="en-US" b="1" dirty="0" smtClean="0"/>
              <a:t>overall cooling effect </a:t>
            </a:r>
            <a:r>
              <a:rPr lang="en-US" dirty="0" smtClean="0"/>
              <a:t>(scattering radiation back to space)</a:t>
            </a:r>
            <a:r>
              <a:rPr lang="en-US" baseline="0" dirty="0" smtClean="0"/>
              <a:t> for reasons explained in the beginning slides.  </a:t>
            </a:r>
            <a:r>
              <a:rPr lang="en-US" dirty="0" smtClean="0"/>
              <a:t>This includes sulfate aerosol from power plants.  However, some aerosol </a:t>
            </a:r>
            <a:r>
              <a:rPr lang="en-US" b="1" dirty="0" smtClean="0"/>
              <a:t>warm the planet </a:t>
            </a:r>
            <a:r>
              <a:rPr lang="en-US" dirty="0" smtClean="0"/>
              <a:t> by absorbing solar radiation.  </a:t>
            </a:r>
          </a:p>
          <a:p>
            <a:pPr marL="171450" indent="-171450">
              <a:buFont typeface="Arial" pitchFamily="34" charset="0"/>
              <a:buChar char="•"/>
              <a:defRPr/>
            </a:pPr>
            <a:r>
              <a:rPr lang="en-US" dirty="0" smtClean="0"/>
              <a:t>Whether aerosols cool or warm</a:t>
            </a:r>
            <a:r>
              <a:rPr lang="en-US" baseline="0" dirty="0" smtClean="0"/>
              <a:t> (locally) depends on the composition and source of the aerosol.</a:t>
            </a:r>
          </a:p>
          <a:p>
            <a:pPr marL="171450" indent="-171450">
              <a:buFont typeface="Arial" pitchFamily="34" charset="0"/>
              <a:buChar char="•"/>
              <a:defRPr/>
            </a:pPr>
            <a:r>
              <a:rPr lang="en-US" baseline="0" dirty="0" smtClean="0"/>
              <a:t>Some suggestions of geoengineering ideas include injecting quantities of cooling aerosol high into the stratosphere where they will persist for a long time and scatter incoming radiation back to space.</a:t>
            </a:r>
            <a:endParaRPr lang="en-US" dirty="0" smtClean="0"/>
          </a:p>
          <a:p>
            <a:pPr>
              <a:defRPr/>
            </a:pPr>
            <a:endParaRPr lang="en-US" dirty="0" smtClean="0"/>
          </a:p>
          <a:p>
            <a:pPr>
              <a:defRPr/>
            </a:pPr>
            <a:endParaRPr lang="en-US" dirty="0" smtClean="0"/>
          </a:p>
          <a:p>
            <a:pPr>
              <a:defRPr/>
            </a:pPr>
            <a:r>
              <a:rPr lang="en-US" dirty="0" smtClean="0"/>
              <a:t>Image from: http://earthobservatory.nasa.gov/NaturalHazards/view.php?id=19481  This image shows aerosol pollution from biomass (wood, crop residue, animal dung) or fossil fuel (diesel, coal) burning over India.  This atmospheric brown cloud is visible from space.</a:t>
            </a:r>
          </a:p>
          <a:p>
            <a:pPr>
              <a:defRPr/>
            </a:pPr>
            <a:endParaRPr lang="en-US" dirty="0" smtClean="0"/>
          </a:p>
          <a:p>
            <a:pPr>
              <a:defRPr/>
            </a:pPr>
            <a:endParaRPr lang="en-US" dirty="0" smtClean="0"/>
          </a:p>
          <a:p>
            <a:pPr>
              <a:defRPr/>
            </a:pPr>
            <a:endParaRPr lang="en-US" dirty="0"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B733AA55-6C82-41B3-9C17-15283FD39E19}" type="slidenum">
              <a:rPr lang="en-US" altLang="en-US" smtClean="0">
                <a:latin typeface="Calibri" pitchFamily="34" charset="0"/>
              </a:rPr>
              <a:pPr eaLnBrk="1" hangingPunct="1"/>
              <a:t>9</a:t>
            </a:fld>
            <a:endParaRPr lang="en-US" altLang="en-US" smtClean="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This slide describes sources of aerosol as defined on the previous slide.  Aerosol can be: </a:t>
            </a:r>
          </a:p>
          <a:p>
            <a:pPr marL="171450" indent="-171450">
              <a:buFont typeface="Arial" pitchFamily="34" charset="0"/>
              <a:buChar char="•"/>
              <a:defRPr/>
            </a:pPr>
            <a:r>
              <a:rPr lang="en-US" dirty="0" smtClean="0"/>
              <a:t>Of </a:t>
            </a:r>
            <a:r>
              <a:rPr lang="en-US" b="1" dirty="0" smtClean="0"/>
              <a:t>natural</a:t>
            </a:r>
            <a:r>
              <a:rPr lang="en-US" dirty="0" smtClean="0"/>
              <a:t> origin: sea spray (c), desert dust, volatiles from trees or other plants (a), volcanoes (e), forest fires (d)</a:t>
            </a:r>
          </a:p>
          <a:p>
            <a:pPr marL="171450" indent="-171450">
              <a:buFont typeface="Arial" pitchFamily="34" charset="0"/>
              <a:buChar char="•"/>
              <a:defRPr/>
            </a:pPr>
            <a:r>
              <a:rPr lang="en-US" b="1" dirty="0" smtClean="0"/>
              <a:t>Anthropogenic</a:t>
            </a:r>
            <a:r>
              <a:rPr lang="en-US" dirty="0" smtClean="0"/>
              <a:t> (from humans): power plant emissions, diesel engines, open biomass burning (crop residue, deforestation/ clear-cut burning), residential coal or wood/ animal dung (b)</a:t>
            </a:r>
          </a:p>
          <a:p>
            <a:pPr>
              <a:buFont typeface="Arial" pitchFamily="34" charset="0"/>
              <a:buNone/>
              <a:defRPr/>
            </a:pPr>
            <a:endParaRPr lang="en-US" b="1" dirty="0" smtClean="0"/>
          </a:p>
          <a:p>
            <a:pPr>
              <a:spcAft>
                <a:spcPts val="0"/>
              </a:spcAft>
              <a:defRPr/>
            </a:pPr>
            <a:r>
              <a:rPr lang="en-US" b="1" dirty="0" smtClean="0"/>
              <a:t>Common aerosol types:</a:t>
            </a:r>
          </a:p>
          <a:p>
            <a:pPr>
              <a:spcAft>
                <a:spcPts val="0"/>
              </a:spcAft>
              <a:defRPr/>
            </a:pPr>
            <a:r>
              <a:rPr lang="en-US" dirty="0" smtClean="0"/>
              <a:t>-- sulfate: from power plants and other sources of combustion (especially coal), sulfates were found to cause acid rain in the 1970s, and so the US and the rest of the industrialized world started working to clean up their power plants.  Unfortunately sulfate are one of the emissions with an overall cooling effect on the atmosphere and so these aerosols actually have the opposite effect of global warming from CO2 and other greenhouse gases.  Hence, when we remove sulfate (as we should), we end up accelerating the warming.</a:t>
            </a:r>
          </a:p>
          <a:p>
            <a:pPr>
              <a:spcAft>
                <a:spcPts val="0"/>
              </a:spcAft>
              <a:defRPr/>
            </a:pPr>
            <a:r>
              <a:rPr lang="en-US" dirty="0" smtClean="0"/>
              <a:t>-- dust: typically from deserts; dust are very large aerosol particles</a:t>
            </a:r>
          </a:p>
          <a:p>
            <a:pPr>
              <a:spcAft>
                <a:spcPts val="0"/>
              </a:spcAft>
              <a:defRPr/>
            </a:pPr>
            <a:r>
              <a:rPr lang="en-US" dirty="0" smtClean="0"/>
              <a:t>-- sea spray: as bubbles on the surface of the ocean burst, droplets of salt water can be transferred to the atmosphere, where sea salt can act as cloud condensation nuclei. For more information on sea spray, see the SCC lesson plan on the topic at: http://earthref.org/SCC/lessons/2012/airseainteractions/</a:t>
            </a:r>
          </a:p>
          <a:p>
            <a:pPr>
              <a:spcAft>
                <a:spcPts val="0"/>
              </a:spcAft>
              <a:defRPr/>
            </a:pPr>
            <a:r>
              <a:rPr lang="en-US" dirty="0" smtClean="0"/>
              <a:t>-- smoke and soot: from fires, particularly smoldering fires of incomplete combustion, smoke contains so-called black carbon or organic carbon.  The organic carbon tends to have a cooling effect, and black carbon absorbs solar heat for a warming effect.  Black carbon is also hydrophobic, meaning it doesn’t like to take up water to become cloud droplets.  More efficient stoves can cut down on the amount of soot from cooking sources, and open biomass burning </a:t>
            </a:r>
          </a:p>
          <a:p>
            <a:pPr>
              <a:defRPr/>
            </a:pPr>
            <a:endParaRPr lang="en-US" dirty="0" smtClean="0"/>
          </a:p>
          <a:p>
            <a:pPr>
              <a:defRPr/>
            </a:pPr>
            <a:r>
              <a:rPr lang="en-US" dirty="0" smtClean="0"/>
              <a:t>Images from: </a:t>
            </a:r>
            <a:r>
              <a:rPr lang="en-US" dirty="0" smtClean="0">
                <a:hlinkClick r:id="rId3"/>
              </a:rPr>
              <a:t>http://ciip.som.yale.edu/content/why-dont-poor-adopt-cookstoves-improve-their-health</a:t>
            </a:r>
            <a:endParaRPr lang="en-US" dirty="0" smtClean="0"/>
          </a:p>
          <a:p>
            <a:pPr>
              <a:defRPr/>
            </a:pPr>
            <a:r>
              <a:rPr lang="en-US" dirty="0" smtClean="0">
                <a:hlinkClick r:id="rId4"/>
              </a:rPr>
              <a:t>http://biomasshub.com/epa-backtracks-biomass-carbon/</a:t>
            </a:r>
            <a:endParaRPr lang="en-US" dirty="0" smtClean="0"/>
          </a:p>
          <a:p>
            <a:pPr>
              <a:defRPr/>
            </a:pPr>
            <a:r>
              <a:rPr lang="en-US" dirty="0" smtClean="0">
                <a:hlinkClick r:id="rId5"/>
              </a:rPr>
              <a:t>http://www.coastalliving.com/lifestyle/capture-the-coast-reader-photo-contest/2005-capture-coast-photo-contest-honorable-mentions-00400000000862/page7.html</a:t>
            </a:r>
            <a:endParaRPr lang="en-US" dirty="0" smtClean="0"/>
          </a:p>
          <a:p>
            <a:pPr>
              <a:defRPr/>
            </a:pPr>
            <a:r>
              <a:rPr lang="en-US" dirty="0" smtClean="0">
                <a:hlinkClick r:id="rId6"/>
              </a:rPr>
              <a:t>http://earthdata.nasa.gov/featured-stories/featured-research/volatile-trees</a:t>
            </a:r>
            <a:endParaRPr lang="en-US" dirty="0" smtClean="0"/>
          </a:p>
          <a:p>
            <a:pPr>
              <a:defRPr/>
            </a:pPr>
            <a:r>
              <a:rPr lang="en-US" dirty="0" smtClean="0">
                <a:hlinkClick r:id="rId7"/>
              </a:rPr>
              <a:t>http://www.egu.eu/medialibrary/image/14/karymsky-volcano-2004/</a:t>
            </a:r>
            <a:endParaRPr lang="en-US" dirty="0" smtClean="0"/>
          </a:p>
          <a:p>
            <a:pPr>
              <a:defRPr/>
            </a:pPr>
            <a:endParaRPr lang="en-US" dirty="0" smtClean="0"/>
          </a:p>
          <a:p>
            <a:pPr>
              <a:defRPr/>
            </a:pPr>
            <a:r>
              <a:rPr lang="en-US" dirty="0" smtClean="0"/>
              <a:t>For more information: </a:t>
            </a:r>
            <a:r>
              <a:rPr lang="en-US" dirty="0" smtClean="0">
                <a:hlinkClick r:id="rId8"/>
              </a:rPr>
              <a:t>http://www.ucsusa.org/global_warming/science_and_impacts/science/aerosols-and-global-warming-faq.html</a:t>
            </a:r>
            <a:endParaRPr lang="en-US" dirty="0"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2D1C22B1-1116-40DB-8CBF-A4576C6728D1}" type="slidenum">
              <a:rPr lang="en-US" altLang="en-US" smtClean="0">
                <a:latin typeface="Calibri" pitchFamily="34" charset="0"/>
              </a:rPr>
              <a:pPr eaLnBrk="1" hangingPunct="1"/>
              <a:t>10</a:t>
            </a:fld>
            <a:endParaRPr lang="en-US" altLang="en-US" smtClean="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This slide introduces a demo on aerosol intended to illustrate how ultraviolet radiation interacts with aromatic particulates to form smog, and is not intended to be shown in class. </a:t>
            </a:r>
            <a:r>
              <a:rPr lang="en-US" dirty="0" smtClean="0"/>
              <a:t>This activity (#3) is described in more detail in the accompanying Activities</a:t>
            </a:r>
            <a:r>
              <a:rPr lang="en-US" baseline="0" dirty="0" smtClean="0"/>
              <a:t> description document.  </a:t>
            </a:r>
            <a:r>
              <a:rPr lang="en-US" altLang="en-US" dirty="0" smtClean="0"/>
              <a:t>An accompanying worksheet (Day 2) is also included.</a:t>
            </a:r>
          </a:p>
          <a:p>
            <a:endParaRPr lang="en-US" altLang="en-US" dirty="0" smtClean="0"/>
          </a:p>
          <a:p>
            <a:r>
              <a:rPr lang="en-US" altLang="en-US" dirty="0" smtClean="0"/>
              <a:t>In the experiment, a jar is prepared with a ultraviolet pen lamp,</a:t>
            </a:r>
            <a:r>
              <a:rPr lang="en-US" altLang="en-US" baseline="0" dirty="0" smtClean="0"/>
              <a:t> which creates ozone molecules from the O2 oxygen molecules in ambient air.  </a:t>
            </a:r>
            <a:r>
              <a:rPr lang="en-US" altLang="en-US" dirty="0" smtClean="0"/>
              <a:t>Before the orange peel is added, a laser pen shone through the jar shows nothing.  After, the beam will be visible within the jar as the</a:t>
            </a:r>
            <a:r>
              <a:rPr lang="en-US" altLang="en-US" baseline="0" dirty="0" smtClean="0"/>
              <a:t> volatile organics from the orange peel interact with the ozone to form particulates</a:t>
            </a:r>
            <a:r>
              <a:rPr lang="en-US" altLang="en-US" dirty="0" smtClean="0"/>
              <a:t>.  This demonstrates how photochemical smog is formed.</a:t>
            </a:r>
          </a:p>
          <a:p>
            <a:endParaRPr lang="en-US" altLang="en-US" dirty="0" smtClean="0"/>
          </a:p>
          <a:p>
            <a:r>
              <a:rPr lang="en-US" altLang="en-US" b="1" dirty="0" smtClean="0"/>
              <a:t>Note: </a:t>
            </a:r>
            <a:r>
              <a:rPr lang="en-US" altLang="en-US" dirty="0" smtClean="0"/>
              <a:t>this may be done as a demo rather than a student activity depending on limited numbers of UV pens and the amount of time the pen must sit in the jar, and the potential hazards of the pen to eyes.  If these can be overcome, this activity can be done as a student exploratory activity.  In our unit of study, this was done as a breakout student activity (with accompanying worksheet); UV pens/flasks were set up before class and allowed to run until used.</a:t>
            </a:r>
          </a:p>
          <a:p>
            <a:endParaRPr lang="en-US" altLang="en-US" dirty="0" smtClean="0"/>
          </a:p>
          <a:p>
            <a:r>
              <a:rPr lang="en-US" altLang="en-US" dirty="0" smtClean="0"/>
              <a:t>For further information: </a:t>
            </a:r>
            <a:r>
              <a:rPr lang="en-US" altLang="en-US" dirty="0" smtClean="0">
                <a:hlinkClick r:id="rId3"/>
              </a:rPr>
              <a:t>http://aerosols.ucsd.edu/classes/COSMOS12_Lab_Smog.pdf</a:t>
            </a:r>
            <a:endParaRPr lang="en-US" altLang="en-US" dirty="0" smtClean="0"/>
          </a:p>
          <a:p>
            <a:r>
              <a:rPr lang="en-US" dirty="0" smtClean="0">
                <a:hlinkClick r:id="rId4"/>
              </a:rPr>
              <a:t>http://en.wikipedia.org/wiki/Photochemical_smog</a:t>
            </a:r>
            <a:endParaRPr lang="en-US" altLang="en-US" dirty="0" smtClean="0"/>
          </a:p>
          <a:p>
            <a:r>
              <a:rPr lang="en-US" dirty="0" smtClean="0">
                <a:hlinkClick r:id="rId5"/>
              </a:rPr>
              <a:t>http://en.wikipedia.org/wiki/Ozone#Location_and_production</a:t>
            </a:r>
            <a:endParaRPr lang="en-US" altLang="en-US" dirty="0" smtClean="0"/>
          </a:p>
          <a:p>
            <a:r>
              <a:rPr lang="en-US" dirty="0" smtClean="0">
                <a:hlinkClick r:id="rId6"/>
              </a:rPr>
              <a:t>http://en.wikipedia.org/wiki/Volatile_organic_compound</a:t>
            </a:r>
            <a:endParaRPr lang="en-US" altLang="en-US" dirty="0" smtClean="0"/>
          </a:p>
          <a:p>
            <a:endParaRPr lang="en-US" altLang="en-US" dirty="0" smtClean="0"/>
          </a:p>
          <a:p>
            <a:r>
              <a:rPr lang="en-US" altLang="en-US" dirty="0" smtClean="0"/>
              <a:t>Photo credit: Kristina Pistone</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4C1E0958-4C27-4C80-B096-1BB2720A7C57}" type="slidenum">
              <a:rPr lang="en-US" altLang="en-US" smtClean="0">
                <a:latin typeface="Calibri" pitchFamily="34" charset="0"/>
              </a:rPr>
              <a:pPr eaLnBrk="1" hangingPunct="1"/>
              <a:t>11</a:t>
            </a:fld>
            <a:endParaRPr lang="en-US" alt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While scattering happens on an individual molecular level, when taken together the amount of backscattering may be termed albedo. This slide introduces this concept.  Albedo is the reflectivity</a:t>
            </a:r>
            <a:r>
              <a:rPr lang="en-US" baseline="0" dirty="0" smtClean="0"/>
              <a:t> of an object, or how much incident light is reflected back into space rather than being absorbed (This concept also appeared on Slide 12 in Lesson 2).</a:t>
            </a:r>
          </a:p>
          <a:p>
            <a:pPr>
              <a:defRPr/>
            </a:pPr>
            <a:endParaRPr lang="en-US" dirty="0" smtClean="0"/>
          </a:p>
          <a:p>
            <a:pPr marL="171450" indent="-171450">
              <a:buFont typeface="Arial" pitchFamily="34" charset="0"/>
              <a:buChar char="•"/>
              <a:defRPr/>
            </a:pPr>
            <a:r>
              <a:rPr lang="en-US" dirty="0" smtClean="0"/>
              <a:t>The leftmost figure is a GOES satellite image showing reflection</a:t>
            </a:r>
            <a:r>
              <a:rPr lang="en-US" baseline="0" dirty="0" smtClean="0"/>
              <a:t> off of clouds and aerosol over the </a:t>
            </a:r>
            <a:r>
              <a:rPr lang="en-US" baseline="0" dirty="0" err="1" smtClean="0"/>
              <a:t>midwest</a:t>
            </a:r>
            <a:r>
              <a:rPr lang="en-US" baseline="0" dirty="0" smtClean="0"/>
              <a:t> of the US.  Along with sea ice, clouds and aerosol are the main contributors to planetary albedo.</a:t>
            </a:r>
            <a:endParaRPr lang="en-US" dirty="0" smtClean="0"/>
          </a:p>
          <a:p>
            <a:pPr marL="171450" indent="-171450">
              <a:buFont typeface="Arial" pitchFamily="34" charset="0"/>
              <a:buChar char="•"/>
              <a:defRPr/>
            </a:pPr>
            <a:r>
              <a:rPr lang="en-US" dirty="0" smtClean="0"/>
              <a:t>Albedo is a “bulk property,” meaning that it is the overall reflectivity off of many particles, rather than just one solid surface as in traditional optical reflection.  Particularly in clouds, light will be scattered from individual particles in many directions, mostly forward, but when scattered by many particles together, much energy ends up reflected back to space.  </a:t>
            </a:r>
          </a:p>
          <a:p>
            <a:pPr marL="171450" indent="-171450">
              <a:buFont typeface="Arial" pitchFamily="34" charset="0"/>
              <a:buChar char="•"/>
              <a:defRPr/>
            </a:pPr>
            <a:r>
              <a:rPr lang="en-US" dirty="0" smtClean="0"/>
              <a:t>High albedo regions on Earth are mostly due to clouds, ice and snow, and atmospheric aerosol; as such these all appear white.</a:t>
            </a:r>
          </a:p>
          <a:p>
            <a:pPr marL="171450" indent="-171450">
              <a:buFont typeface="Arial" pitchFamily="34" charset="0"/>
              <a:buChar char="•"/>
              <a:defRPr/>
            </a:pPr>
            <a:r>
              <a:rPr lang="en-US" dirty="0" smtClean="0"/>
              <a:t>Earth’s planetary albedo (the fraction of light from the sun that is reflected back to space instead of absorbed by the Earth or its atmosphere) is around 30% (Lesson 2, Slide 12).  This is mostly due to clouds; although ice is very reflective, it is mostly concentrated in polar regions, which get less incident sunlight than the tropics. </a:t>
            </a:r>
          </a:p>
          <a:p>
            <a:pPr marL="171450" indent="-171450">
              <a:buFont typeface="Arial" pitchFamily="34" charset="0"/>
              <a:buChar char="•"/>
              <a:defRPr/>
            </a:pPr>
            <a:endParaRPr lang="en-US" dirty="0" smtClean="0"/>
          </a:p>
          <a:p>
            <a:pPr>
              <a:buFont typeface="Arial" pitchFamily="34" charset="0"/>
              <a:buNone/>
              <a:defRPr/>
            </a:pPr>
            <a:r>
              <a:rPr lang="en-US" dirty="0" smtClean="0"/>
              <a:t>Images from: </a:t>
            </a:r>
          </a:p>
          <a:p>
            <a:pPr>
              <a:defRPr/>
            </a:pPr>
            <a:r>
              <a:rPr lang="en-US" dirty="0" smtClean="0">
                <a:hlinkClick r:id="rId3"/>
              </a:rPr>
              <a:t>http://www.esrl.noaa.gov/psd/psd3/air-sea/csp/</a:t>
            </a:r>
            <a:endParaRPr lang="en-US" dirty="0" smtClean="0"/>
          </a:p>
          <a:p>
            <a:pPr>
              <a:defRPr/>
            </a:pPr>
            <a:r>
              <a:rPr lang="en-US" dirty="0" smtClean="0">
                <a:hlinkClick r:id="rId4"/>
              </a:rPr>
              <a:t>http://nsidc.org/cryosphere/allaboutcryosphere.html</a:t>
            </a:r>
            <a:endParaRPr lang="en-US" dirty="0" smtClean="0"/>
          </a:p>
          <a:p>
            <a:pPr>
              <a:defRPr/>
            </a:pPr>
            <a:r>
              <a:rPr lang="en-US" dirty="0" smtClean="0">
                <a:hlinkClick r:id="rId5"/>
              </a:rPr>
              <a:t>http://www.meted.ucar.edu/satmet/goeschan/navmenu.php?tab=1&amp;page=2.5.0&amp;type=text</a:t>
            </a:r>
            <a:endParaRPr lang="en-US" dirty="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4919FF28-6AC4-4C34-90F6-F1B39A6F45AB}" type="slidenum">
              <a:rPr lang="en-US" altLang="en-US" smtClean="0">
                <a:latin typeface="Calibri" pitchFamily="34" charset="0"/>
              </a:rPr>
              <a:pPr eaLnBrk="1" hangingPunct="1"/>
              <a:t>12</a:t>
            </a:fld>
            <a:endParaRPr lang="en-US" alt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This slide introduces Mie scattering as it differs from Rayleigh scattering.  You will remember (Slides 4-6) that Mie scattering involves larger particles than Rayleigh scattering, and thus the scattered light behaves differently.  Here</a:t>
            </a:r>
            <a:r>
              <a:rPr lang="en-US" baseline="0" dirty="0" smtClean="0"/>
              <a:t> we place this into the context of albedo, specifically cloud albedo and how predominantly forward- (Mie) scattering particles can still have albedo (i.e. backwards reflection).</a:t>
            </a:r>
            <a:endParaRPr lang="en-US" dirty="0" smtClean="0"/>
          </a:p>
          <a:p>
            <a:pPr>
              <a:defRPr/>
            </a:pPr>
            <a:endParaRPr lang="en-US" dirty="0" smtClean="0"/>
          </a:p>
          <a:p>
            <a:pPr>
              <a:defRPr/>
            </a:pPr>
            <a:r>
              <a:rPr lang="en-US" dirty="0" smtClean="0"/>
              <a:t>The top image</a:t>
            </a:r>
            <a:r>
              <a:rPr lang="en-US" baseline="0" dirty="0" smtClean="0"/>
              <a:t> indicates what happens to light when it interacts with a particle of particular size.  The size of the arrows correspond to the probability that light will proceed in a given direction.</a:t>
            </a:r>
            <a:endParaRPr lang="en-US" dirty="0" smtClean="0"/>
          </a:p>
          <a:p>
            <a:pPr marL="171450" indent="-171450">
              <a:buFont typeface="Arial" pitchFamily="34" charset="0"/>
              <a:buChar char="•"/>
              <a:defRPr/>
            </a:pPr>
            <a:r>
              <a:rPr lang="en-US" dirty="0" smtClean="0"/>
              <a:t>When light encounters small particles, light is equally likely to be scattered forward or backwards (Rayleigh scattering; left).</a:t>
            </a:r>
          </a:p>
          <a:p>
            <a:pPr marL="171450" indent="-171450">
              <a:buFont typeface="Arial" pitchFamily="34" charset="0"/>
              <a:buChar char="•"/>
              <a:defRPr/>
            </a:pPr>
            <a:r>
              <a:rPr lang="en-US" dirty="0" smtClean="0"/>
              <a:t>When light encounters larger particles, light is scattered in all directions, but mostly forward (Mie scattering; right).  This effect is stronger</a:t>
            </a:r>
            <a:r>
              <a:rPr lang="en-US" baseline="0" dirty="0" smtClean="0"/>
              <a:t> for larger particles (far right image).</a:t>
            </a:r>
          </a:p>
          <a:p>
            <a:pPr marL="0" indent="0">
              <a:buFont typeface="Arial" pitchFamily="34" charset="0"/>
              <a:buNone/>
              <a:defRPr/>
            </a:pPr>
            <a:endParaRPr lang="en-US" dirty="0" smtClean="0"/>
          </a:p>
          <a:p>
            <a:pPr marL="0" indent="0">
              <a:buFont typeface="Arial" pitchFamily="34" charset="0"/>
              <a:buNone/>
              <a:defRPr/>
            </a:pPr>
            <a:r>
              <a:rPr lang="en-US" dirty="0" smtClean="0"/>
              <a:t>The second image shows what happens when light encounters many</a:t>
            </a:r>
            <a:r>
              <a:rPr lang="en-US" baseline="0" dirty="0" smtClean="0"/>
              <a:t> particles.  The black arrows indicate an example of some complex scattering paths that individual photons might take within the cloud.</a:t>
            </a:r>
            <a:endParaRPr lang="en-US" dirty="0" smtClean="0"/>
          </a:p>
          <a:p>
            <a:pPr marL="171450" indent="-171450">
              <a:buFont typeface="Arial" pitchFamily="34" charset="0"/>
              <a:buChar char="•"/>
              <a:defRPr/>
            </a:pPr>
            <a:r>
              <a:rPr lang="en-US" dirty="0" smtClean="0"/>
              <a:t>When light is scattered from many particles, as in a thick cloud, although the</a:t>
            </a:r>
            <a:r>
              <a:rPr lang="en-US" baseline="0" dirty="0" smtClean="0"/>
              <a:t> majority of photons may be scattered forward, there is always some which is scattered backwards.  When we deal with many </a:t>
            </a:r>
            <a:r>
              <a:rPr lang="en-US" baseline="0" dirty="0" err="1" smtClean="0"/>
              <a:t>many</a:t>
            </a:r>
            <a:r>
              <a:rPr lang="en-US" baseline="0" dirty="0" smtClean="0"/>
              <a:t> particles, there is an increased probability that these multiple scatterings will end up curving the path around to exit the top of the cloud (due e.g. to one incident of backscattering), rather than effectively passing through the entire thick cloud (and more scatterings) without significant deviations.</a:t>
            </a:r>
          </a:p>
          <a:p>
            <a:pPr marL="171450" indent="-171450">
              <a:buFont typeface="Arial" pitchFamily="34" charset="0"/>
              <a:buChar char="•"/>
              <a:defRPr/>
            </a:pPr>
            <a:r>
              <a:rPr lang="en-US" baseline="0" dirty="0" smtClean="0"/>
              <a:t>Thus in thick clouds</a:t>
            </a:r>
            <a:r>
              <a:rPr lang="en-US" dirty="0" smtClean="0"/>
              <a:t> there is a higher probability a</a:t>
            </a:r>
            <a:r>
              <a:rPr lang="en-US" baseline="0" dirty="0" smtClean="0"/>
              <a:t> lot of light</a:t>
            </a:r>
            <a:r>
              <a:rPr lang="en-US" dirty="0" smtClean="0"/>
              <a:t> will end up scattered back out the top of the cloud.  In thinner clouds, more light may pass through.  For this reason, thick clouds have higher </a:t>
            </a:r>
            <a:r>
              <a:rPr lang="en-US" b="1" dirty="0" smtClean="0"/>
              <a:t>albedo</a:t>
            </a:r>
            <a:r>
              <a:rPr lang="en-US" dirty="0" smtClean="0"/>
              <a:t> (as</a:t>
            </a:r>
            <a:r>
              <a:rPr lang="en-US" baseline="0" dirty="0" smtClean="0"/>
              <a:t> described earlier).</a:t>
            </a:r>
          </a:p>
          <a:p>
            <a:pPr marL="171450" indent="-171450">
              <a:buFont typeface="Arial" pitchFamily="34" charset="0"/>
              <a:buChar char="•"/>
              <a:defRPr/>
            </a:pPr>
            <a:r>
              <a:rPr lang="en-US" baseline="0" dirty="0" smtClean="0"/>
              <a:t>One can observe this: thicker (either in terms of physical thickness or more particles) clouds will appear grey (dark) from the ground, because little light is able to pass all the way out to the bottom of the cloud.</a:t>
            </a:r>
          </a:p>
          <a:p>
            <a:pPr marL="171450" indent="-171450">
              <a:buFont typeface="Arial" pitchFamily="34" charset="0"/>
              <a:buChar char="•"/>
              <a:defRPr/>
            </a:pPr>
            <a:r>
              <a:rPr lang="en-US" baseline="0" dirty="0" smtClean="0"/>
              <a:t>This is also one of the </a:t>
            </a:r>
            <a:r>
              <a:rPr lang="en-US" b="1" baseline="0" dirty="0" smtClean="0"/>
              <a:t>indirect effects</a:t>
            </a:r>
            <a:r>
              <a:rPr lang="en-US" b="0" baseline="0" dirty="0" smtClean="0"/>
              <a:t> of aerosol on climate: where we have more anthropogenic aerosol, we have smaller droplets which form, for more relative backscattering and higher-albedo clouds.  This is an area of active research in climate science!</a:t>
            </a:r>
            <a:endParaRPr lang="en-US" dirty="0" smtClean="0"/>
          </a:p>
          <a:p>
            <a:pPr>
              <a:defRPr/>
            </a:pPr>
            <a:endParaRPr lang="en-US" dirty="0" smtClean="0"/>
          </a:p>
          <a:p>
            <a:pPr>
              <a:defRPr/>
            </a:pPr>
            <a:r>
              <a:rPr lang="en-US" dirty="0" smtClean="0"/>
              <a:t>Image from: </a:t>
            </a:r>
            <a:r>
              <a:rPr lang="en-US" dirty="0" smtClean="0">
                <a:hlinkClick r:id="rId3"/>
              </a:rPr>
              <a:t>http://hyperphysics.phy-astr.gsu.edu/hbase/atmos/blusky.html</a:t>
            </a:r>
            <a:endParaRPr lang="en-US" dirty="0" smtClean="0"/>
          </a:p>
          <a:p>
            <a:pPr>
              <a:defRPr/>
            </a:pPr>
            <a:r>
              <a:rPr lang="en-US" dirty="0" smtClean="0">
                <a:hlinkClick r:id="rId4"/>
              </a:rPr>
              <a:t>http://apollo.lsc.vsc.edu/classes/met130/notes/chapter19/mie_scatt.html</a:t>
            </a:r>
            <a:r>
              <a:rPr lang="en-US" dirty="0" smtClean="0"/>
              <a:t> (overlay </a:t>
            </a:r>
            <a:r>
              <a:rPr lang="en-US" baseline="0" dirty="0" smtClean="0"/>
              <a:t>by K. Pistone)</a:t>
            </a:r>
            <a:endParaRPr lang="en-US" dirty="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F073A7D7-BEDF-4D9A-830D-526FE1D40DED}" type="slidenum">
              <a:rPr lang="en-US" altLang="en-US" smtClean="0">
                <a:latin typeface="Calibri" pitchFamily="34" charset="0"/>
              </a:rPr>
              <a:pPr eaLnBrk="1" hangingPunct="1"/>
              <a:t>13</a:t>
            </a:fld>
            <a:endParaRPr lang="en-US" alt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t>This slide represents a very brief overview of how clouds are formed, in order to give an idea of how</a:t>
            </a:r>
            <a:r>
              <a:rPr lang="en-US" baseline="0" dirty="0" smtClean="0"/>
              <a:t> ae</a:t>
            </a:r>
            <a:r>
              <a:rPr lang="en-US" dirty="0" smtClean="0"/>
              <a:t>rosol actually helps to form cloud droplets (a process called </a:t>
            </a:r>
            <a:r>
              <a:rPr lang="en-US" b="1" dirty="0" smtClean="0"/>
              <a:t>nucleation</a:t>
            </a:r>
            <a:r>
              <a:rPr lang="en-US" b="0" dirty="0" smtClean="0"/>
              <a:t>).</a:t>
            </a:r>
          </a:p>
          <a:p>
            <a:pPr>
              <a:defRPr/>
            </a:pPr>
            <a:endParaRPr lang="en-US" dirty="0" smtClean="0"/>
          </a:p>
          <a:p>
            <a:pPr marL="171450" indent="-171450">
              <a:buFont typeface="Arial" pitchFamily="34" charset="0"/>
              <a:buChar char="•"/>
              <a:defRPr/>
            </a:pPr>
            <a:r>
              <a:rPr lang="en-US" dirty="0" smtClean="0"/>
              <a:t>Water typically evaporates from the land or ocean surface, and as the air rises, it cools and becomes saturated.  If at some altitude enough water vapor is present so that the rising plume becomes supersaturated with respect to its surroundings, the vapor may condense out to form cloud droplets.</a:t>
            </a:r>
          </a:p>
          <a:p>
            <a:pPr marL="171450" indent="-171450">
              <a:buFont typeface="Arial" pitchFamily="34" charset="0"/>
              <a:buChar char="•"/>
              <a:defRPr/>
            </a:pPr>
            <a:r>
              <a:rPr lang="en-US" altLang="en-US" dirty="0" smtClean="0"/>
              <a:t>Without any particulates in the atmosphere, air must become very </a:t>
            </a:r>
            <a:r>
              <a:rPr lang="en-US" altLang="en-US" b="1" dirty="0" smtClean="0"/>
              <a:t>supersaturated</a:t>
            </a:r>
            <a:r>
              <a:rPr lang="en-US" altLang="en-US" dirty="0" smtClean="0"/>
              <a:t> in order to form cloud droplets.  Instead aerosol can act as </a:t>
            </a:r>
            <a:r>
              <a:rPr lang="en-US" altLang="en-US" b="1" dirty="0" smtClean="0"/>
              <a:t>cloud condensation nuclei (CCN)</a:t>
            </a:r>
            <a:r>
              <a:rPr lang="en-US" altLang="en-US" dirty="0" smtClean="0"/>
              <a:t> to form clouds at lower saturations (requiring less energy). </a:t>
            </a:r>
            <a:r>
              <a:rPr lang="en-US" dirty="0" smtClean="0"/>
              <a:t>It is very difficult for atmospheric water vapor to overcome surface tension to spontaneously become a cloud droplet; we need aerosol to act as a seed.  This is the</a:t>
            </a:r>
            <a:r>
              <a:rPr lang="en-US" baseline="0" dirty="0" smtClean="0"/>
              <a:t> same basic idea behind putting a string in boiling sugar water to make rock candy.  The string gives the sugar something to condense on and form the crystals, rather than having hundreds of tiny crystals forming in the pot.</a:t>
            </a:r>
            <a:endParaRPr lang="en-US" dirty="0" smtClean="0"/>
          </a:p>
          <a:p>
            <a:pPr marL="171450" indent="-171450">
              <a:buFont typeface="Arial" pitchFamily="34" charset="0"/>
              <a:buChar char="•"/>
              <a:defRPr/>
            </a:pPr>
            <a:r>
              <a:rPr lang="en-US" dirty="0" smtClean="0"/>
              <a:t>The ability of a type of aerosol to act as CCN depends on its </a:t>
            </a:r>
            <a:r>
              <a:rPr lang="en-US" b="1" dirty="0" smtClean="0"/>
              <a:t>size</a:t>
            </a:r>
            <a:r>
              <a:rPr lang="en-US" dirty="0" smtClean="0"/>
              <a:t> and </a:t>
            </a:r>
            <a:r>
              <a:rPr lang="en-US" b="1" dirty="0" smtClean="0"/>
              <a:t>chemical</a:t>
            </a:r>
            <a:r>
              <a:rPr lang="en-US" dirty="0" smtClean="0"/>
              <a:t> </a:t>
            </a:r>
            <a:r>
              <a:rPr lang="en-US" b="1" dirty="0" smtClean="0"/>
              <a:t>composition</a:t>
            </a:r>
            <a:r>
              <a:rPr lang="en-US" dirty="0" smtClean="0"/>
              <a:t>.  Certain particles are very good at taking up water (“</a:t>
            </a:r>
            <a:r>
              <a:rPr lang="en-US" dirty="0" err="1" smtClean="0"/>
              <a:t>hydrophillic</a:t>
            </a:r>
            <a:r>
              <a:rPr lang="en-US" dirty="0" smtClean="0"/>
              <a:t>”), such as sea salt or sulfates; others effectively</a:t>
            </a:r>
            <a:r>
              <a:rPr lang="en-US" baseline="0" dirty="0" smtClean="0"/>
              <a:t> repel water (“hydrophobic”) such as fresh soot.  Regardless, aerosol of some type is needed to form clouds!</a:t>
            </a:r>
          </a:p>
          <a:p>
            <a:pPr marL="171450" indent="-171450">
              <a:buFont typeface="Arial" pitchFamily="34" charset="0"/>
              <a:buChar char="•"/>
              <a:defRPr/>
            </a:pPr>
            <a:r>
              <a:rPr lang="en-US" baseline="0" dirty="0" smtClean="0"/>
              <a:t>This is also the idea behind cloud seeding: putting more particles into the atmosphere will induce clouds to form, though such experiments have not been proven effective beyond the natural variability within cloud formation. </a:t>
            </a:r>
          </a:p>
          <a:p>
            <a:pPr marL="171450" indent="-171450">
              <a:buFont typeface="Arial" pitchFamily="34" charset="0"/>
              <a:buChar char="•"/>
              <a:defRPr/>
            </a:pPr>
            <a:r>
              <a:rPr lang="en-US" dirty="0" smtClean="0"/>
              <a:t>For more information, see </a:t>
            </a:r>
            <a:r>
              <a:rPr lang="en-US" b="1" dirty="0" smtClean="0"/>
              <a:t>K</a:t>
            </a:r>
            <a:r>
              <a:rPr lang="es-AR" b="1" dirty="0" err="1" smtClean="0"/>
              <a:t>öhler</a:t>
            </a:r>
            <a:r>
              <a:rPr lang="es-AR" b="1" dirty="0" smtClean="0"/>
              <a:t> </a:t>
            </a:r>
            <a:r>
              <a:rPr lang="es-AR" b="1" dirty="0" err="1" smtClean="0"/>
              <a:t>theory</a:t>
            </a:r>
            <a:r>
              <a:rPr lang="en-US" dirty="0" smtClean="0"/>
              <a:t>, which describes how particle activation (becoming able to be a CCN) depends on the interaction between surface tension that needs to be overcome (depending on the size of the particles) and the saturation vapor pressure of the aerosol, or how readily that particular molecule will take up water.  </a:t>
            </a:r>
          </a:p>
          <a:p>
            <a:pPr>
              <a:defRPr/>
            </a:pPr>
            <a:endParaRPr lang="en-US" dirty="0" smtClean="0"/>
          </a:p>
          <a:p>
            <a:pPr>
              <a:defRPr/>
            </a:pPr>
            <a:endParaRPr lang="en-US" dirty="0" smtClean="0"/>
          </a:p>
          <a:p>
            <a:pPr>
              <a:defRPr/>
            </a:pPr>
            <a:r>
              <a:rPr lang="en-US" dirty="0" smtClean="0"/>
              <a:t>Image from: </a:t>
            </a:r>
            <a:r>
              <a:rPr lang="en-US" dirty="0" smtClean="0">
                <a:hlinkClick r:id="rId3"/>
              </a:rPr>
              <a:t>http://apollo.lsc.vsc.edu/classes/met130/notes/chapter2/atm_conv3.html</a:t>
            </a:r>
            <a:endParaRPr lang="en-US" dirty="0" smtClean="0"/>
          </a:p>
          <a:p>
            <a:pPr>
              <a:defRPr/>
            </a:pPr>
            <a:endParaRPr lang="en-US" dirty="0" smtClean="0"/>
          </a:p>
          <a:p>
            <a:pPr>
              <a:defRPr/>
            </a:pPr>
            <a:r>
              <a:rPr lang="en-US" dirty="0" smtClean="0"/>
              <a:t>For more information: </a:t>
            </a:r>
            <a:r>
              <a:rPr lang="en-US" dirty="0" smtClean="0">
                <a:hlinkClick r:id="rId4"/>
              </a:rPr>
              <a:t>http://en.wikipedia.org/wiki/Nucleation</a:t>
            </a:r>
            <a:endParaRPr lang="en-US" dirty="0" smtClean="0"/>
          </a:p>
          <a:p>
            <a:pPr>
              <a:defRPr/>
            </a:pPr>
            <a:r>
              <a:rPr lang="en-US" dirty="0" smtClean="0">
                <a:hlinkClick r:id="rId5"/>
              </a:rPr>
              <a:t>http://www.ess.uci.edu/~cpasquer/classes/ess200b/pdfs/cloud_microphysics.pdf</a:t>
            </a:r>
            <a:endParaRPr lang="en-US" dirty="0" smtClean="0"/>
          </a:p>
          <a:p>
            <a:pPr>
              <a:defRPr/>
            </a:pPr>
            <a:r>
              <a:rPr lang="en-US" dirty="0" smtClean="0">
                <a:hlinkClick r:id="rId6"/>
              </a:rPr>
              <a:t>http://en.wikipedia.org/wiki/Kohler_theory</a:t>
            </a:r>
            <a:endParaRPr lang="en-US" dirty="0" smtClean="0"/>
          </a:p>
          <a:p>
            <a:pPr>
              <a:defRPr/>
            </a:pPr>
            <a:endParaRPr lang="en-US" dirty="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44BCBC74-538F-4AAE-8977-32E40A123BEB}" type="slidenum">
              <a:rPr lang="en-US" altLang="en-US" smtClean="0">
                <a:latin typeface="Calibri" pitchFamily="34" charset="0"/>
              </a:rPr>
              <a:pPr eaLnBrk="1" hangingPunct="1"/>
              <a:t>14</a:t>
            </a:fld>
            <a:endParaRPr lang="en-US" altLang="en-US"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describes the activity to demonstrate cloud nucleation, and is not intended to be shown in class. This </a:t>
            </a:r>
            <a:r>
              <a:rPr lang="en-US" smtClean="0"/>
              <a:t>activity (#4) </a:t>
            </a:r>
            <a:r>
              <a:rPr lang="en-US" dirty="0" smtClean="0"/>
              <a:t>is described in more detail in the accompanying Activities</a:t>
            </a:r>
            <a:r>
              <a:rPr lang="en-US" baseline="0" dirty="0" smtClean="0"/>
              <a:t> description document.  </a:t>
            </a:r>
            <a:r>
              <a:rPr lang="en-US" altLang="en-US" dirty="0" smtClean="0"/>
              <a:t>An accompanying worksheet (Day 2) is also included.</a:t>
            </a:r>
          </a:p>
          <a:p>
            <a:pPr>
              <a:defRPr/>
            </a:pPr>
            <a:endParaRPr lang="en-US" baseline="0" dirty="0" smtClean="0"/>
          </a:p>
          <a:p>
            <a:pPr>
              <a:defRPr/>
            </a:pPr>
            <a:endParaRPr lang="en-US" dirty="0" smtClean="0"/>
          </a:p>
          <a:p>
            <a:pPr marL="171450" indent="-171450">
              <a:buFont typeface="Arial" pitchFamily="34" charset="0"/>
              <a:buChar char="•"/>
              <a:defRPr/>
            </a:pPr>
            <a:r>
              <a:rPr lang="en-US" dirty="0" smtClean="0"/>
              <a:t>a small amount of water is put into a plastic soda bottle</a:t>
            </a:r>
          </a:p>
          <a:p>
            <a:pPr marL="171450" indent="-171450">
              <a:buFont typeface="Arial" pitchFamily="34" charset="0"/>
              <a:buChar char="•"/>
              <a:defRPr/>
            </a:pPr>
            <a:r>
              <a:rPr lang="en-US" dirty="0" smtClean="0"/>
              <a:t>aerosol particles are introduced using a match</a:t>
            </a:r>
          </a:p>
          <a:p>
            <a:pPr marL="171450" indent="-171450">
              <a:buFont typeface="Arial" pitchFamily="34" charset="0"/>
              <a:buChar char="•"/>
              <a:defRPr/>
            </a:pPr>
            <a:r>
              <a:rPr lang="en-US" dirty="0" smtClean="0"/>
              <a:t>when the pressure in the bottle is increased using a bicycle pump and then released, the water will nucleate around the aerosol particles and a cloud forms in the bottle</a:t>
            </a:r>
          </a:p>
          <a:p>
            <a:pPr marL="171450" indent="-171450">
              <a:buFont typeface="Arial" pitchFamily="34" charset="0"/>
              <a:buChar char="•"/>
              <a:defRPr/>
            </a:pPr>
            <a:endParaRPr lang="en-US" dirty="0" smtClean="0"/>
          </a:p>
          <a:p>
            <a:pPr>
              <a:buFont typeface="Arial" pitchFamily="34" charset="0"/>
              <a:buNone/>
              <a:defRPr/>
            </a:pPr>
            <a:r>
              <a:rPr lang="en-US" dirty="0" smtClean="0"/>
              <a:t>Photo credit: Dave Van </a:t>
            </a:r>
            <a:r>
              <a:rPr lang="en-US" dirty="0" err="1" smtClean="0"/>
              <a:t>Dusen</a:t>
            </a:r>
            <a:endParaRPr lang="en-US" dirty="0" smtClean="0"/>
          </a:p>
          <a:p>
            <a:pPr>
              <a:buFont typeface="Arial" pitchFamily="34" charset="0"/>
              <a:buNone/>
              <a:defRPr/>
            </a:pPr>
            <a:endParaRPr lang="en-US" dirty="0" smtClean="0"/>
          </a:p>
          <a:p>
            <a:pPr>
              <a:buFont typeface="Arial" pitchFamily="34" charset="0"/>
              <a:buNone/>
              <a:defRPr/>
            </a:pPr>
            <a:r>
              <a:rPr lang="en-US" dirty="0" smtClean="0"/>
              <a:t>See also: </a:t>
            </a:r>
            <a:r>
              <a:rPr lang="en-US" dirty="0" smtClean="0">
                <a:hlinkClick r:id="rId3"/>
              </a:rPr>
              <a:t>http://www.youtube.com/watch?v=E8AvfXar9zs</a:t>
            </a:r>
            <a:r>
              <a:rPr lang="en-US" dirty="0" smtClean="0"/>
              <a:t>, or </a:t>
            </a:r>
            <a:r>
              <a:rPr lang="en-US" dirty="0" smtClean="0">
                <a:hlinkClick r:id="rId4"/>
              </a:rPr>
              <a:t>http://www.youtube.com/watch?v=msSVQ903T8k</a:t>
            </a:r>
            <a:r>
              <a:rPr lang="en-US" dirty="0" smtClean="0"/>
              <a:t> for another variation.</a:t>
            </a:r>
          </a:p>
          <a:p>
            <a:pPr>
              <a:defRPr/>
            </a:pPr>
            <a:endParaRPr lang="en-US" dirty="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C18D2E32-52CB-4639-A01E-C5F44B19C974}" type="slidenum">
              <a:rPr lang="en-US" altLang="en-US" smtClean="0">
                <a:latin typeface="Calibri" pitchFamily="34" charset="0"/>
              </a:rPr>
              <a:pPr eaLnBrk="1" hangingPunct="1"/>
              <a:t>15</a:t>
            </a:fld>
            <a:endParaRPr lang="en-US" alt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Why do we care about scattering?  This slide introduces one important application of scattering theory.  The image is</a:t>
            </a:r>
            <a:r>
              <a:rPr lang="en-US" baseline="0" dirty="0" smtClean="0"/>
              <a:t> an illustration of the CERES instrument (</a:t>
            </a:r>
            <a:r>
              <a:rPr lang="en-US" dirty="0" smtClean="0"/>
              <a:t>http://ceres.larc.nasa.gov/)</a:t>
            </a:r>
            <a:r>
              <a:rPr lang="en-US" baseline="0" dirty="0" smtClean="0"/>
              <a:t> on the Aqua spacecraft.  CERES measures the radiation coming from the Earth in different wavelengths.  (the image is not to scale!)</a:t>
            </a:r>
          </a:p>
          <a:p>
            <a:pPr>
              <a:defRPr/>
            </a:pPr>
            <a:endParaRPr lang="en-US" baseline="0" dirty="0" smtClean="0"/>
          </a:p>
          <a:p>
            <a:pPr marL="171450" indent="-171450">
              <a:buFont typeface="Arial" panose="020B0604020202020204" pitchFamily="34" charset="0"/>
              <a:buChar char="•"/>
              <a:defRPr/>
            </a:pPr>
            <a:r>
              <a:rPr lang="en-US" baseline="0" dirty="0" smtClean="0"/>
              <a:t>Satellites typically measure radiation in a number of different wavelengths (or wavelength ranges) at once.  I hope by this point I have conveyed how important the wavelength dependence of these measurements are, and how much information is in them!</a:t>
            </a:r>
          </a:p>
          <a:p>
            <a:pPr marL="171450" indent="-171450">
              <a:buFont typeface="Arial" panose="020B0604020202020204" pitchFamily="34" charset="0"/>
              <a:buChar char="•"/>
              <a:defRPr/>
            </a:pPr>
            <a:r>
              <a:rPr lang="en-US" baseline="0" dirty="0" smtClean="0"/>
              <a:t>Any time you have light arriving at a satellite we can learn something about the earth system– sometimes as signal and sometimes as noise, because reflection and/or emission off of land, ocean, atmospheric constituents, vegetation, </a:t>
            </a:r>
            <a:r>
              <a:rPr lang="en-US" baseline="0" dirty="0" err="1" smtClean="0"/>
              <a:t>etc</a:t>
            </a:r>
            <a:r>
              <a:rPr lang="en-US" baseline="0" dirty="0" smtClean="0"/>
              <a:t>, may dominate any particular wavelength channel; one must have a good understanding of these components in order to interpret the measurements. For example, see the microwave satellite image in Lesson 1.  As another example, if a satellite measures the incoming and reflected shortwave (solar) radiation, it can tell us how much of the incoming energy has been absorbed somewhere in the climate system. </a:t>
            </a:r>
            <a:endParaRPr lang="en-US" dirty="0" smtClean="0"/>
          </a:p>
          <a:p>
            <a:pPr marL="171450" indent="-171450">
              <a:buFont typeface="Arial" panose="020B0604020202020204" pitchFamily="34" charset="0"/>
              <a:buChar char="•"/>
              <a:defRPr/>
            </a:pPr>
            <a:r>
              <a:rPr lang="en-US" dirty="0" smtClean="0"/>
              <a:t>However, in many cases of satellite observations of the Earth, we know the location of the sun and of the satellite, but what the satellite observes (i.e. in terms of reflected sunlight) may vary based on the geometry of clouds (or aerosol!)– which scatter.  Thus it is important to</a:t>
            </a:r>
            <a:r>
              <a:rPr lang="en-US" baseline="0" dirty="0" smtClean="0"/>
              <a:t> understand scattering if we are to be able to accurately interpret the observations.</a:t>
            </a:r>
            <a:endParaRPr lang="en-US" dirty="0" smtClean="0"/>
          </a:p>
          <a:p>
            <a:pPr marL="171450" indent="-171450">
              <a:buFont typeface="Arial" panose="020B0604020202020204" pitchFamily="34" charset="0"/>
              <a:buChar char="•"/>
              <a:defRPr/>
            </a:pPr>
            <a:r>
              <a:rPr lang="en-US" dirty="0" smtClean="0"/>
              <a:t>If we know how incident light scatters off of clouds and how that will relate to the satellite location, we can gain a better understanding of the climate system.  Many</a:t>
            </a:r>
            <a:r>
              <a:rPr lang="en-US" baseline="0" dirty="0" smtClean="0"/>
              <a:t> </a:t>
            </a:r>
            <a:r>
              <a:rPr lang="en-US" dirty="0" smtClean="0"/>
              <a:t>satellites</a:t>
            </a:r>
            <a:r>
              <a:rPr lang="en-US" baseline="0" dirty="0" smtClean="0"/>
              <a:t> measure in different wavelength bands, meaning they can combine different images in different wavelengths, meaning our knowledge of how the radiation scatters, absorbs, or reflects in each different wavelength is very important.</a:t>
            </a:r>
          </a:p>
          <a:p>
            <a:pPr marL="171450" indent="-171450">
              <a:buFont typeface="Arial" panose="020B0604020202020204" pitchFamily="34" charset="0"/>
              <a:buChar char="•"/>
              <a:defRPr/>
            </a:pPr>
            <a:r>
              <a:rPr lang="en-US" dirty="0" smtClean="0"/>
              <a:t>For</a:t>
            </a:r>
            <a:r>
              <a:rPr lang="en-US" baseline="0" dirty="0" smtClean="0"/>
              <a:t> example, in order to determine what fraction of radiation is scattered back to space from the sun, we need to know:</a:t>
            </a:r>
          </a:p>
          <a:p>
            <a:pPr marL="628650" lvl="1" indent="-171450">
              <a:buFont typeface="Arial" pitchFamily="34" charset="0"/>
              <a:buChar char="•"/>
              <a:defRPr/>
            </a:pPr>
            <a:r>
              <a:rPr lang="en-US" baseline="0" dirty="0" smtClean="0"/>
              <a:t>Where the sun is in relation to the satellite</a:t>
            </a:r>
          </a:p>
          <a:p>
            <a:pPr marL="628650" lvl="1" indent="-171450">
              <a:buFont typeface="Arial" pitchFamily="34" charset="0"/>
              <a:buChar char="•"/>
              <a:defRPr/>
            </a:pPr>
            <a:r>
              <a:rPr lang="en-US" baseline="0" dirty="0" smtClean="0"/>
              <a:t>What sort of surface is below the satellite.  Is it land, ocean, or ice?  Are there clouds present?  Did the clouds interact with the radiation from the surface or directly from the sun?</a:t>
            </a:r>
          </a:p>
          <a:p>
            <a:pPr marL="628650" lvl="1" indent="-171450">
              <a:buFont typeface="Arial" pitchFamily="34" charset="0"/>
              <a:buChar char="•"/>
              <a:defRPr/>
            </a:pPr>
            <a:r>
              <a:rPr lang="en-US" baseline="0" dirty="0" smtClean="0"/>
              <a:t>How the light is scattered (Mie or Rayleigh or geometric optics?)</a:t>
            </a:r>
          </a:p>
          <a:p>
            <a:pPr marL="628650" lvl="1" indent="-171450">
              <a:buFont typeface="Arial" pitchFamily="34" charset="0"/>
              <a:buChar char="•"/>
              <a:defRPr/>
            </a:pPr>
            <a:r>
              <a:rPr lang="en-US" baseline="0" dirty="0" smtClean="0"/>
              <a:t>Is what the satellite sees coming from directly below, or has it been scattered from a neighboring area?</a:t>
            </a:r>
          </a:p>
          <a:p>
            <a:pPr marL="628650" lvl="1" indent="-171450">
              <a:buFont typeface="Arial" pitchFamily="34" charset="0"/>
              <a:buChar char="•"/>
              <a:defRPr/>
            </a:pPr>
            <a:r>
              <a:rPr lang="en-US" baseline="0" dirty="0" smtClean="0"/>
              <a:t>The figure is meant to give a basic schematic idea of the different questions at play.</a:t>
            </a:r>
            <a:endParaRPr lang="en-US" dirty="0" smtClean="0"/>
          </a:p>
          <a:p>
            <a:pPr marL="171450" indent="-171450">
              <a:buFont typeface="Arial" pitchFamily="34" charset="0"/>
              <a:buChar char="•"/>
              <a:defRPr/>
            </a:pPr>
            <a:r>
              <a:rPr lang="en-US" dirty="0" smtClean="0"/>
              <a:t>In order to address these questions</a:t>
            </a:r>
            <a:r>
              <a:rPr lang="en-US" baseline="0" dirty="0" smtClean="0"/>
              <a:t> and obtain meaningful results from satellite instruments, scientists must have a good working knowledge of how light scatters within the Earth system.  Then they apply these equations to the raw observations to obtain the desired metrics.  For CERES this involves measuring both incoming and outgoing shortwave energy (effectively measuring the planetary </a:t>
            </a:r>
            <a:r>
              <a:rPr lang="en-US" b="1" baseline="0" dirty="0" smtClean="0"/>
              <a:t>albedo</a:t>
            </a:r>
            <a:r>
              <a:rPr lang="en-US" b="0" baseline="0" dirty="0" smtClean="0"/>
              <a:t>), as well as measuring the amount of </a:t>
            </a:r>
            <a:r>
              <a:rPr lang="en-US" b="1" baseline="0" dirty="0" err="1" smtClean="0"/>
              <a:t>longwave</a:t>
            </a:r>
            <a:r>
              <a:rPr lang="en-US" b="1" baseline="0" dirty="0" smtClean="0"/>
              <a:t> radiation</a:t>
            </a:r>
            <a:r>
              <a:rPr lang="en-US" b="0" baseline="0" dirty="0" smtClean="0"/>
              <a:t> emitted from the Earth’s surface </a:t>
            </a:r>
            <a:r>
              <a:rPr lang="en-US" b="0" dirty="0" smtClean="0"/>
              <a:t>(This </a:t>
            </a:r>
            <a:r>
              <a:rPr lang="en-US" dirty="0" smtClean="0"/>
              <a:t>is an area of active research; algorithms are always being tested, validated, and improved).</a:t>
            </a:r>
          </a:p>
          <a:p>
            <a:pPr marL="171450" indent="-171450">
              <a:buFont typeface="Arial" pitchFamily="34" charset="0"/>
              <a:buChar char="•"/>
              <a:defRPr/>
            </a:pPr>
            <a:r>
              <a:rPr lang="en-US" baseline="0" dirty="0" smtClean="0"/>
              <a:t>Another satellite, CALIPSO (</a:t>
            </a:r>
            <a:r>
              <a:rPr lang="en-US" dirty="0" smtClean="0">
                <a:hlinkClick r:id="rId3"/>
              </a:rPr>
              <a:t>http://www.nasa.gov/mission_pages/calipso/main/</a:t>
            </a:r>
            <a:r>
              <a:rPr lang="en-US" dirty="0" smtClean="0"/>
              <a:t>),</a:t>
            </a:r>
            <a:r>
              <a:rPr lang="en-US" baseline="0" dirty="0" smtClean="0"/>
              <a:t> shoots a laser beam known as a </a:t>
            </a:r>
            <a:r>
              <a:rPr lang="en-US" baseline="0" dirty="0" err="1" smtClean="0"/>
              <a:t>lidar</a:t>
            </a:r>
            <a:r>
              <a:rPr lang="en-US" baseline="0" dirty="0" smtClean="0"/>
              <a:t> at the Earth, and measures the amount and timing of backscatter to determine where clouds and aerosol are in the vertical column.</a:t>
            </a:r>
            <a:endParaRPr lang="en-US" dirty="0" smtClean="0"/>
          </a:p>
          <a:p>
            <a:pPr marL="171450" indent="-171450">
              <a:buFont typeface="Arial" pitchFamily="34" charset="0"/>
              <a:buChar char="•"/>
              <a:defRPr/>
            </a:pPr>
            <a:endParaRPr lang="en-US" dirty="0" smtClean="0"/>
          </a:p>
          <a:p>
            <a:pPr>
              <a:buFont typeface="Arial" pitchFamily="34" charset="0"/>
              <a:buNone/>
              <a:defRPr/>
            </a:pPr>
            <a:r>
              <a:rPr lang="en-US" dirty="0" smtClean="0"/>
              <a:t>Image from: </a:t>
            </a:r>
            <a:r>
              <a:rPr lang="en-US" dirty="0" smtClean="0">
                <a:hlinkClick r:id="rId4"/>
              </a:rPr>
              <a:t>http://ceres.larc.nasa.gov/aqua_ceres.php</a:t>
            </a:r>
            <a:endParaRPr lang="en-US" dirty="0" smtClean="0"/>
          </a:p>
          <a:p>
            <a:pPr>
              <a:buFont typeface="Arial" pitchFamily="34" charset="0"/>
              <a:buNone/>
              <a:defRPr/>
            </a:pPr>
            <a:endParaRPr lang="en-US" dirty="0" smtClean="0"/>
          </a:p>
          <a:p>
            <a:pPr>
              <a:buFont typeface="Arial" pitchFamily="34" charset="0"/>
              <a:buNone/>
              <a:defRPr/>
            </a:pPr>
            <a:r>
              <a:rPr lang="en-US" dirty="0" smtClean="0"/>
              <a:t>For (a</a:t>
            </a:r>
            <a:r>
              <a:rPr lang="en-US" baseline="0" dirty="0" smtClean="0"/>
              <a:t> great deal of) further information: </a:t>
            </a:r>
            <a:r>
              <a:rPr lang="en-US" dirty="0" smtClean="0">
                <a:hlinkClick r:id="rId5"/>
              </a:rPr>
              <a:t>http://ceres.larc.nasa.gov/atbd.php</a:t>
            </a:r>
            <a:endParaRPr lang="en-US" dirty="0"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260DA428-EE60-4613-A3A2-011959865DB7}" type="slidenum">
              <a:rPr lang="en-US" altLang="en-US" smtClean="0">
                <a:latin typeface="Calibri" pitchFamily="34" charset="0"/>
              </a:rPr>
              <a:pPr eaLnBrk="1" hangingPunct="1"/>
              <a:t>16</a:t>
            </a:fld>
            <a:endParaRPr lang="en-US" altLang="en-US"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buFont typeface="Arial" pitchFamily="34" charset="0"/>
              <a:buNone/>
              <a:defRPr/>
            </a:pPr>
            <a:r>
              <a:rPr lang="en-US" dirty="0" smtClean="0"/>
              <a:t>To conclude:</a:t>
            </a:r>
          </a:p>
          <a:p>
            <a:pPr marL="171450" indent="-171450" eaLnBrk="1" hangingPunct="1">
              <a:lnSpc>
                <a:spcPct val="80000"/>
              </a:lnSpc>
              <a:buFont typeface="Arial" pitchFamily="34" charset="0"/>
              <a:buChar char="•"/>
              <a:defRPr/>
            </a:pPr>
            <a:r>
              <a:rPr lang="en-US" dirty="0" smtClean="0"/>
              <a:t>Scattering is when the direction but not the wavelength of light is changed upon encountering matter</a:t>
            </a:r>
          </a:p>
          <a:p>
            <a:pPr marL="171450" indent="-171450" eaLnBrk="1" hangingPunct="1">
              <a:lnSpc>
                <a:spcPct val="80000"/>
              </a:lnSpc>
              <a:buFont typeface="Arial" pitchFamily="34" charset="0"/>
              <a:buChar char="•"/>
              <a:defRPr/>
            </a:pPr>
            <a:r>
              <a:rPr lang="en-US" dirty="0" smtClean="0"/>
              <a:t>Scattering can be predicted probabilistically based on the wavelength of the radiation and the size of the particles</a:t>
            </a:r>
          </a:p>
          <a:p>
            <a:pPr marL="171450" indent="-171450" eaLnBrk="1" hangingPunct="1">
              <a:lnSpc>
                <a:spcPct val="80000"/>
              </a:lnSpc>
              <a:buFont typeface="Arial" pitchFamily="34" charset="0"/>
              <a:buChar char="•"/>
              <a:defRPr/>
            </a:pPr>
            <a:r>
              <a:rPr lang="en-US" dirty="0" smtClean="0"/>
              <a:t>Atmospheric aerosol particles have a number of sources and play an important role in cloud formation.</a:t>
            </a:r>
            <a:r>
              <a:rPr lang="en-US" baseline="0" dirty="0" smtClean="0"/>
              <a:t>  Our knowledge of scattering is used in such applications as satellites and is important to our knowledge of the Earth system as a whole.</a:t>
            </a:r>
            <a:endParaRPr lang="en-US" dirty="0" smtClean="0"/>
          </a:p>
          <a:p>
            <a:pPr eaLnBrk="1" hangingPunct="1">
              <a:spcBef>
                <a:spcPct val="0"/>
              </a:spcBef>
              <a:defRPr/>
            </a:pPr>
            <a:endParaRPr lang="en-US" dirty="0" smtClean="0"/>
          </a:p>
          <a:p>
            <a:pPr eaLnBrk="1" hangingPunct="1">
              <a:spcBef>
                <a:spcPct val="0"/>
              </a:spcBef>
              <a:defRPr/>
            </a:pPr>
            <a:endParaRPr lang="en-US" dirty="0" smtClean="0"/>
          </a:p>
          <a:p>
            <a:pPr eaLnBrk="1" hangingPunct="1">
              <a:spcBef>
                <a:spcPct val="0"/>
              </a:spcBef>
              <a:defRPr/>
            </a:pPr>
            <a:r>
              <a:rPr lang="en-US" dirty="0" smtClean="0"/>
              <a:t>Image from NASA, via </a:t>
            </a:r>
            <a:r>
              <a:rPr lang="en-US" dirty="0" smtClean="0">
                <a:hlinkClick r:id="rId3"/>
              </a:rPr>
              <a:t>http://contrailscience.com/a-very-unusual-contrail/</a:t>
            </a:r>
            <a:r>
              <a:rPr lang="en-US" dirty="0" smtClean="0"/>
              <a:t>, showing the </a:t>
            </a:r>
            <a:r>
              <a:rPr lang="en-US" sz="1200" b="0" i="0" kern="1200" dirty="0" err="1" smtClean="0">
                <a:solidFill>
                  <a:schemeClr val="tx1"/>
                </a:solidFill>
                <a:effectLst/>
                <a:latin typeface="+mn-lt"/>
                <a:ea typeface="+mn-ea"/>
                <a:cs typeface="+mn-cs"/>
              </a:rPr>
              <a:t>Sarychev</a:t>
            </a:r>
            <a:r>
              <a:rPr lang="en-US" sz="1200" b="0" i="0" kern="1200" dirty="0" smtClean="0">
                <a:solidFill>
                  <a:schemeClr val="tx1"/>
                </a:solidFill>
                <a:effectLst/>
                <a:latin typeface="+mn-lt"/>
                <a:ea typeface="+mn-ea"/>
                <a:cs typeface="+mn-cs"/>
              </a:rPr>
              <a:t> Volcano </a:t>
            </a:r>
            <a:r>
              <a:rPr lang="en-US" dirty="0" smtClean="0"/>
              <a:t>erupting</a:t>
            </a:r>
            <a:r>
              <a:rPr lang="en-US" baseline="0" dirty="0" smtClean="0"/>
              <a:t> </a:t>
            </a:r>
            <a:r>
              <a:rPr lang="en-US" dirty="0" smtClean="0"/>
              <a:t>on </a:t>
            </a:r>
            <a:r>
              <a:rPr lang="en-US" dirty="0" err="1" smtClean="0"/>
              <a:t>Matua</a:t>
            </a:r>
            <a:r>
              <a:rPr lang="en-US" dirty="0" smtClean="0"/>
              <a:t> Island emitting ash and sulfate aerosol (the brown-gray color), as well as lifting water vapor from lower altitudes (which condenses into the white cloud at altitude).  The photo was taken by an astronaut</a:t>
            </a:r>
            <a:r>
              <a:rPr lang="en-US" baseline="0" dirty="0" smtClean="0"/>
              <a:t> on the International Space Station.  You will remember that sulfate aerosol is primarily scattering (for a cooling effect); overall, the cooling effect of the sulfate emitted is greater than the warming effect from the carbon dioxide emitted by the </a:t>
            </a:r>
            <a:r>
              <a:rPr lang="en-US" baseline="0" smtClean="0"/>
              <a:t>same eruption</a:t>
            </a:r>
            <a:endParaRPr lang="en-US" dirty="0" smtClean="0"/>
          </a:p>
          <a:p>
            <a:pPr eaLnBrk="1" hangingPunct="1">
              <a:spcBef>
                <a:spcPct val="0"/>
              </a:spcBef>
              <a:defRPr/>
            </a:pPr>
            <a:endParaRPr lang="en-US" dirty="0" smtClean="0"/>
          </a:p>
          <a:p>
            <a:pPr eaLnBrk="1" hangingPunct="1">
              <a:spcBef>
                <a:spcPct val="0"/>
              </a:spcBef>
              <a:defRPr/>
            </a:pPr>
            <a:r>
              <a:rPr lang="en-US" dirty="0" smtClean="0"/>
              <a:t>For further information see also: </a:t>
            </a:r>
            <a:r>
              <a:rPr lang="en-US" dirty="0" smtClean="0">
                <a:hlinkClick r:id="rId4"/>
              </a:rPr>
              <a:t>http://hyperphysics.phy-astr.gsu.edu/hbase/atmos/blusky.html</a:t>
            </a:r>
            <a:endParaRPr lang="en-US" dirty="0"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fld id="{A3028D93-6B4F-4F5F-BFB6-1928506BAC3E}" type="slidenum">
              <a:rPr lang="en-US" altLang="en-US" smtClean="0">
                <a:latin typeface="Calibri" pitchFamily="34" charset="0"/>
              </a:rPr>
              <a:pPr eaLnBrk="1" hangingPunct="1"/>
              <a:t>17</a:t>
            </a:fld>
            <a:endParaRPr lang="en-US" alt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8.gif"/><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3.gif"/><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C:\Users\Kristina\Pictures\CARDEX_2012\2012-03-11 CARDEX_3\IMG_03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13" y="457200"/>
            <a:ext cx="7697787" cy="57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p:txBody>
          <a:bodyPr>
            <a:normAutofit/>
          </a:bodyPr>
          <a:lstStyle/>
          <a:p>
            <a:pPr eaLnBrk="1" fontAlgn="auto" hangingPunct="1">
              <a:spcAft>
                <a:spcPts val="0"/>
              </a:spcAft>
              <a:defRPr/>
            </a:pPr>
            <a:r>
              <a:rPr lang="en-US" dirty="0" smtClean="0">
                <a:solidFill>
                  <a:schemeClr val="tx1"/>
                </a:solidFill>
                <a:ea typeface="+mj-ea"/>
              </a:rPr>
              <a:t>Scattering</a:t>
            </a:r>
            <a:endParaRPr lang="en-US" dirty="0">
              <a:solidFill>
                <a:schemeClr val="tx1"/>
              </a:solidFill>
              <a:ea typeface="+mj-ea"/>
            </a:endParaRPr>
          </a:p>
        </p:txBody>
      </p:sp>
      <p:sp>
        <p:nvSpPr>
          <p:cNvPr id="4"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5"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658816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3"/>
          <p:cNvSpPr>
            <a:spLocks noGrp="1"/>
          </p:cNvSpPr>
          <p:nvPr>
            <p:ph type="body" sz="half" idx="2"/>
          </p:nvPr>
        </p:nvSpPr>
        <p:spPr/>
        <p:txBody>
          <a:bodyPr/>
          <a:lstStyle/>
          <a:p>
            <a:r>
              <a:rPr lang="en-US" altLang="en-US" b="1" dirty="0" smtClean="0"/>
              <a:t>Scattering</a:t>
            </a:r>
            <a:r>
              <a:rPr lang="en-US" altLang="en-US" dirty="0" smtClean="0"/>
              <a:t> is when the light interacts with particles in the atmosphere to change its direction, but not its properties (i.e. wavelength)</a:t>
            </a:r>
          </a:p>
          <a:p>
            <a:r>
              <a:rPr lang="en-US" altLang="en-US" dirty="0" smtClean="0"/>
              <a:t>-- </a:t>
            </a:r>
            <a:r>
              <a:rPr lang="en-US" altLang="en-US" dirty="0" smtClean="0"/>
              <a:t>dependent </a:t>
            </a:r>
            <a:r>
              <a:rPr lang="en-US" altLang="en-US" dirty="0" smtClean="0"/>
              <a:t>on the size of </a:t>
            </a:r>
            <a:r>
              <a:rPr lang="en-US" altLang="en-US" dirty="0" smtClean="0"/>
              <a:t>the scattering </a:t>
            </a:r>
            <a:r>
              <a:rPr lang="en-US" altLang="en-US" dirty="0" smtClean="0"/>
              <a:t>particles </a:t>
            </a:r>
            <a:r>
              <a:rPr lang="en-US" altLang="en-US" dirty="0" smtClean="0"/>
              <a:t>and the </a:t>
            </a:r>
            <a:r>
              <a:rPr lang="en-US" altLang="en-US" dirty="0" smtClean="0"/>
              <a:t>wavelength of the </a:t>
            </a:r>
            <a:r>
              <a:rPr lang="en-US" altLang="en-US" dirty="0" smtClean="0"/>
              <a:t>scattered energy</a:t>
            </a:r>
            <a:endParaRPr lang="en-US" altLang="en-US" dirty="0" smtClean="0"/>
          </a:p>
          <a:p>
            <a:r>
              <a:rPr lang="en-US" altLang="en-US" dirty="0" smtClean="0"/>
              <a:t>--scattering from small particles is </a:t>
            </a:r>
            <a:r>
              <a:rPr lang="en-US" altLang="en-US" b="1" dirty="0" smtClean="0"/>
              <a:t>Rayleigh scattering</a:t>
            </a:r>
            <a:r>
              <a:rPr lang="en-US" altLang="en-US" dirty="0" smtClean="0"/>
              <a:t>; from larger particles it is known as </a:t>
            </a:r>
            <a:r>
              <a:rPr lang="en-US" altLang="en-US" b="1" dirty="0" smtClean="0"/>
              <a:t>Mie scattering</a:t>
            </a:r>
            <a:endParaRPr lang="en-US" altLang="en-US" dirty="0" smtClean="0"/>
          </a:p>
        </p:txBody>
      </p:sp>
      <p:pic>
        <p:nvPicPr>
          <p:cNvPr id="16387" name="Picture 6" descr="http://mtweb.mtsu.edu/nchong/Fig35_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5900" y="620713"/>
            <a:ext cx="3832225"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itle 1"/>
          <p:cNvSpPr>
            <a:spLocks noGrp="1"/>
          </p:cNvSpPr>
          <p:nvPr>
            <p:ph type="title"/>
          </p:nvPr>
        </p:nvSpPr>
        <p:spPr>
          <a:xfrm>
            <a:off x="3000375" y="3016250"/>
            <a:ext cx="5867400" cy="952500"/>
          </a:xfrm>
        </p:spPr>
        <p:txBody>
          <a:bodyPr/>
          <a:lstStyle/>
          <a:p>
            <a:pPr algn="ctr"/>
            <a:r>
              <a:rPr lang="en-US" altLang="en-US" smtClean="0"/>
              <a:t>Scattering</a:t>
            </a:r>
          </a:p>
        </p:txBody>
      </p:sp>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2851000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p:nvPr>
        </p:nvSpPr>
        <p:spPr>
          <a:xfrm>
            <a:off x="2925219" y="5735638"/>
            <a:ext cx="5867400" cy="512762"/>
          </a:xfrm>
        </p:spPr>
        <p:txBody>
          <a:bodyPr/>
          <a:lstStyle/>
          <a:p>
            <a:r>
              <a:rPr lang="en-US" altLang="en-US" dirty="0" smtClean="0"/>
              <a:t>Reflection and Refraction</a:t>
            </a:r>
          </a:p>
        </p:txBody>
      </p:sp>
      <p:sp>
        <p:nvSpPr>
          <p:cNvPr id="15364" name="Text Placeholder 3"/>
          <p:cNvSpPr>
            <a:spLocks noGrp="1"/>
          </p:cNvSpPr>
          <p:nvPr>
            <p:ph type="body" sz="half" idx="2"/>
          </p:nvPr>
        </p:nvSpPr>
        <p:spPr/>
        <p:txBody>
          <a:bodyPr/>
          <a:lstStyle/>
          <a:p>
            <a:r>
              <a:rPr lang="en-US" altLang="en-US" b="1" dirty="0" smtClean="0"/>
              <a:t>Reflection:</a:t>
            </a:r>
          </a:p>
          <a:p>
            <a:r>
              <a:rPr lang="en-US" altLang="en-US" dirty="0" smtClean="0"/>
              <a:t>-- light/energy is bounced off a surface at the same angle as when it arrived (Law of Reflection)</a:t>
            </a:r>
          </a:p>
          <a:p>
            <a:r>
              <a:rPr lang="en-US" altLang="en-US" dirty="0" smtClean="0"/>
              <a:t>-- reflection may be specular (smooth surfaces) or diffuse (rough surfaces)</a:t>
            </a:r>
          </a:p>
          <a:p>
            <a:r>
              <a:rPr lang="en-US" altLang="en-US" b="1" dirty="0" smtClean="0"/>
              <a:t>Refraction: </a:t>
            </a:r>
          </a:p>
          <a:p>
            <a:r>
              <a:rPr lang="en-US" altLang="en-US" dirty="0" smtClean="0"/>
              <a:t>-- light is bent as it travels between media</a:t>
            </a:r>
          </a:p>
        </p:txBody>
      </p:sp>
      <p:sp>
        <p:nvSpPr>
          <p:cNvPr id="8"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10"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pic>
        <p:nvPicPr>
          <p:cNvPr id="2050" name="Picture 2" descr="http://upload.wikimedia.org/wikipedia/commons/thumb/3/3f/Snells_law2.svg/220px-Snells_law2.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0" y="1738430"/>
            <a:ext cx="2095500" cy="3762376"/>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2912693" y="621432"/>
            <a:ext cx="4402507" cy="4677646"/>
            <a:chOff x="2912693" y="621431"/>
            <a:chExt cx="4891088" cy="5196761"/>
          </a:xfrm>
        </p:grpSpPr>
        <p:pic>
          <p:nvPicPr>
            <p:cNvPr id="5" name="Picture 2" descr="http://www.physicsclassroom.com/Class/refln/u13l1d3.gif"/>
            <p:cNvPicPr>
              <a:picLocks noChangeAspect="1" noChangeArrowheads="1"/>
            </p:cNvPicPr>
            <p:nvPr/>
          </p:nvPicPr>
          <p:blipFill>
            <a:blip r:embed="rId4">
              <a:extLst>
                <a:ext uri="{28A0092B-C50C-407E-A947-70E740481C1C}">
                  <a14:useLocalDpi xmlns:a14="http://schemas.microsoft.com/office/drawing/2010/main" val="0"/>
                </a:ext>
              </a:extLst>
            </a:blip>
            <a:srcRect r="46445"/>
            <a:stretch>
              <a:fillRect/>
            </a:stretch>
          </p:blipFill>
          <p:spPr bwMode="auto">
            <a:xfrm>
              <a:off x="3000375" y="621431"/>
              <a:ext cx="4755672" cy="2481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4" descr="http://www.physicsclassroom.com/Class/refln/u13l1d6.gif"/>
            <p:cNvSpPr>
              <a:spLocks noChangeAspect="1" noChangeArrowheads="1"/>
            </p:cNvSpPr>
            <p:nvPr/>
          </p:nvSpPr>
          <p:spPr bwMode="auto">
            <a:xfrm>
              <a:off x="2912693" y="2657214"/>
              <a:ext cx="4891088"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eorgia" pitchFamily="18" charset="0"/>
                  <a:ea typeface="MS PGothic" pitchFamily="34" charset="-128"/>
                </a:defRPr>
              </a:lvl1pPr>
              <a:lvl2pPr marL="742950" indent="-285750" eaLnBrk="0" hangingPunct="0">
                <a:defRPr>
                  <a:solidFill>
                    <a:schemeClr val="tx1"/>
                  </a:solidFill>
                  <a:latin typeface="Georgia" pitchFamily="18" charset="0"/>
                  <a:ea typeface="MS PGothic" pitchFamily="34" charset="-128"/>
                </a:defRPr>
              </a:lvl2pPr>
              <a:lvl3pPr marL="1143000" indent="-228600" eaLnBrk="0" hangingPunct="0">
                <a:defRPr>
                  <a:solidFill>
                    <a:schemeClr val="tx1"/>
                  </a:solidFill>
                  <a:latin typeface="Georgia" pitchFamily="18" charset="0"/>
                  <a:ea typeface="MS PGothic" pitchFamily="34" charset="-128"/>
                </a:defRPr>
              </a:lvl3pPr>
              <a:lvl4pPr marL="1600200" indent="-228600" eaLnBrk="0" hangingPunct="0">
                <a:defRPr>
                  <a:solidFill>
                    <a:schemeClr val="tx1"/>
                  </a:solidFill>
                  <a:latin typeface="Georgia" pitchFamily="18" charset="0"/>
                  <a:ea typeface="MS PGothic" pitchFamily="34" charset="-128"/>
                </a:defRPr>
              </a:lvl4pPr>
              <a:lvl5pPr marL="2057400" indent="-228600" eaLnBrk="0" hangingPunct="0">
                <a:defRPr>
                  <a:solidFill>
                    <a:schemeClr val="tx1"/>
                  </a:solidFill>
                  <a:latin typeface="Georgia" pitchFamily="18"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Georgia" pitchFamily="18"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Georgia" pitchFamily="18"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Georgia" pitchFamily="18"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Georgia" pitchFamily="18" charset="0"/>
                  <a:ea typeface="MS PGothic" pitchFamily="34" charset="-128"/>
                </a:defRPr>
              </a:lvl9pPr>
            </a:lstStyle>
            <a:p>
              <a:pPr eaLnBrk="1" hangingPunct="1"/>
              <a:endParaRPr lang="en-US" altLang="en-US"/>
            </a:p>
          </p:txBody>
        </p:sp>
        <p:pic>
          <p:nvPicPr>
            <p:cNvPr id="9" name="Picture 4" descr="http://www.physicsclassroom.com/Class/refln/u13l1d6.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2693" y="3080620"/>
              <a:ext cx="4516716" cy="1999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http://www.physicsclassroom.com/Class/refln/u13l1d3.gif"/>
            <p:cNvPicPr>
              <a:picLocks noChangeAspect="1" noChangeArrowheads="1"/>
            </p:cNvPicPr>
            <p:nvPr/>
          </p:nvPicPr>
          <p:blipFill rotWithShape="1">
            <a:blip r:embed="rId6">
              <a:extLst>
                <a:ext uri="{28A0092B-C50C-407E-A947-70E740481C1C}">
                  <a14:useLocalDpi xmlns:a14="http://schemas.microsoft.com/office/drawing/2010/main" val="0"/>
                </a:ext>
              </a:extLst>
            </a:blip>
            <a:srcRect l="56386" t="69992"/>
            <a:stretch/>
          </p:blipFill>
          <p:spPr bwMode="auto">
            <a:xfrm>
              <a:off x="2912693" y="5080231"/>
              <a:ext cx="3835505" cy="73796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848773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8" descr="http://www.studioninja.co.uk/wp-content/uploads/2010/08/rayleigh.jpg"/>
          <p:cNvPicPr>
            <a:picLocks noChangeAspect="1" noChangeArrowheads="1"/>
          </p:cNvPicPr>
          <p:nvPr/>
        </p:nvPicPr>
        <p:blipFill>
          <a:blip r:embed="rId3">
            <a:extLst>
              <a:ext uri="{28A0092B-C50C-407E-A947-70E740481C1C}">
                <a14:useLocalDpi xmlns:a14="http://schemas.microsoft.com/office/drawing/2010/main" val="0"/>
              </a:ext>
            </a:extLst>
          </a:blip>
          <a:srcRect l="5623" r="3722"/>
          <a:stretch>
            <a:fillRect/>
          </a:stretch>
        </p:blipFill>
        <p:spPr bwMode="auto">
          <a:xfrm>
            <a:off x="2921000" y="609600"/>
            <a:ext cx="6045200" cy="415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itle 1"/>
          <p:cNvSpPr>
            <a:spLocks noGrp="1"/>
          </p:cNvSpPr>
          <p:nvPr>
            <p:ph type="title"/>
          </p:nvPr>
        </p:nvSpPr>
        <p:spPr/>
        <p:txBody>
          <a:bodyPr/>
          <a:lstStyle/>
          <a:p>
            <a:r>
              <a:rPr lang="en-US" altLang="en-US" smtClean="0"/>
              <a:t>Rayleigh scattering</a:t>
            </a:r>
          </a:p>
        </p:txBody>
      </p:sp>
      <p:sp>
        <p:nvSpPr>
          <p:cNvPr id="17412" name="Text Placeholder 3"/>
          <p:cNvSpPr>
            <a:spLocks noGrp="1"/>
          </p:cNvSpPr>
          <p:nvPr>
            <p:ph type="body" sz="half" idx="2"/>
          </p:nvPr>
        </p:nvSpPr>
        <p:spPr>
          <a:xfrm>
            <a:off x="302169" y="840472"/>
            <a:ext cx="2618831" cy="5257800"/>
          </a:xfrm>
        </p:spPr>
        <p:txBody>
          <a:bodyPr>
            <a:noAutofit/>
          </a:bodyPr>
          <a:lstStyle/>
          <a:p>
            <a:r>
              <a:rPr lang="en-US" altLang="en-US" sz="2000" dirty="0" smtClean="0"/>
              <a:t>-- For </a:t>
            </a:r>
            <a:r>
              <a:rPr lang="en-US" altLang="en-US" sz="2000" b="1" dirty="0" smtClean="0"/>
              <a:t>small particles</a:t>
            </a:r>
            <a:r>
              <a:rPr lang="en-US" altLang="en-US" sz="2000" dirty="0" smtClean="0"/>
              <a:t>, incoming light from the sun is scattered </a:t>
            </a:r>
            <a:r>
              <a:rPr lang="en-US" altLang="en-US" sz="2000" b="1" dirty="0" smtClean="0"/>
              <a:t>more at shorter </a:t>
            </a:r>
            <a:r>
              <a:rPr lang="en-US" altLang="en-US" sz="2000" dirty="0" smtClean="0"/>
              <a:t>(blue) </a:t>
            </a:r>
            <a:r>
              <a:rPr lang="en-US" altLang="en-US" sz="2000" b="1" dirty="0" smtClean="0"/>
              <a:t>wavelengths</a:t>
            </a:r>
          </a:p>
          <a:p>
            <a:r>
              <a:rPr lang="en-US" altLang="en-US" sz="2000" dirty="0" smtClean="0"/>
              <a:t>-- During a sunset, or times of more pollution, the light has to travel through more atmosphere, so longer (redder) wavelengths are also scattered</a:t>
            </a:r>
          </a:p>
        </p:txBody>
      </p:sp>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2182911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7" name="Picture 4" descr="fig12-1-T"/>
          <p:cNvPicPr>
            <a:picLocks noChangeAspect="1" noChangeArrowheads="1"/>
          </p:cNvPicPr>
          <p:nvPr/>
        </p:nvPicPr>
        <p:blipFill rotWithShape="1">
          <a:blip r:embed="rId3">
            <a:extLst>
              <a:ext uri="{28A0092B-C50C-407E-A947-70E740481C1C}">
                <a14:useLocalDpi xmlns:a14="http://schemas.microsoft.com/office/drawing/2010/main" val="0"/>
              </a:ext>
            </a:extLst>
          </a:blip>
          <a:srcRect t="12826"/>
          <a:stretch/>
        </p:blipFill>
        <p:spPr bwMode="auto">
          <a:xfrm>
            <a:off x="1324307" y="266540"/>
            <a:ext cx="6416519" cy="610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dirty="0" smtClean="0">
                <a:solidFill>
                  <a:schemeClr val="bg1"/>
                </a:solidFill>
              </a:rPr>
              <a:t>http://earthref.org/SCC</a:t>
            </a:r>
          </a:p>
        </p:txBody>
      </p:sp>
    </p:spTree>
    <p:extLst>
      <p:ext uri="{BB962C8B-B14F-4D97-AF65-F5344CB8AC3E}">
        <p14:creationId xmlns:p14="http://schemas.microsoft.com/office/powerpoint/2010/main" val="2861240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18435" name="Content Placeholder 2"/>
          <p:cNvSpPr>
            <a:spLocks noGrp="1"/>
          </p:cNvSpPr>
          <p:nvPr>
            <p:ph sz="quarter" idx="1"/>
          </p:nvPr>
        </p:nvSpPr>
        <p:spPr>
          <a:xfrm>
            <a:off x="301625" y="1527175"/>
            <a:ext cx="8504238" cy="4572000"/>
          </a:xfrm>
        </p:spPr>
        <p:txBody>
          <a:bodyPr/>
          <a:lstStyle/>
          <a:p>
            <a:endParaRPr lang="en-US" altLang="en-US" smtClean="0"/>
          </a:p>
        </p:txBody>
      </p:sp>
      <p:pic>
        <p:nvPicPr>
          <p:cNvPr id="1843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664" b="6385"/>
          <a:stretch/>
        </p:blipFill>
        <p:spPr bwMode="auto">
          <a:xfrm>
            <a:off x="282052" y="514316"/>
            <a:ext cx="8632930" cy="5730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dirty="0" smtClean="0">
                <a:solidFill>
                  <a:schemeClr val="bg1"/>
                </a:solidFill>
              </a:rPr>
              <a:t>http://earthref.org/SCC</a:t>
            </a:r>
          </a:p>
        </p:txBody>
      </p:sp>
    </p:spTree>
    <p:extLst>
      <p:ext uri="{BB962C8B-B14F-4D97-AF65-F5344CB8AC3E}">
        <p14:creationId xmlns:p14="http://schemas.microsoft.com/office/powerpoint/2010/main" val="2332972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 flash</a:t>
            </a:r>
            <a:endParaRPr lang="en-US" dirty="0"/>
          </a:p>
        </p:txBody>
      </p:sp>
      <p:sp>
        <p:nvSpPr>
          <p:cNvPr id="4" name="Text Placeholder 3"/>
          <p:cNvSpPr>
            <a:spLocks noGrp="1"/>
          </p:cNvSpPr>
          <p:nvPr>
            <p:ph type="body" sz="half" idx="2"/>
          </p:nvPr>
        </p:nvSpPr>
        <p:spPr/>
        <p:txBody>
          <a:bodyPr/>
          <a:lstStyle/>
          <a:p>
            <a:r>
              <a:rPr lang="en-US" dirty="0" smtClean="0"/>
              <a:t>A green flash occurs under specific atmospheric conditions; green light around the edge of the sun may be seen just as the sun sinks below the horizon.</a:t>
            </a:r>
          </a:p>
          <a:p>
            <a:endParaRPr lang="en-US" dirty="0" smtClean="0"/>
          </a:p>
          <a:p>
            <a:r>
              <a:rPr lang="en-US" dirty="0" smtClean="0"/>
              <a:t>Green flashes are due to atmospheric scattering </a:t>
            </a:r>
            <a:r>
              <a:rPr lang="en-US" dirty="0" smtClean="0"/>
              <a:t> and refraction of </a:t>
            </a:r>
            <a:r>
              <a:rPr lang="en-US" dirty="0" smtClean="0"/>
              <a:t>visible light.</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3074" name="Picture 2" descr="File:Inferior Mirage green flash.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l="4195" r="419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18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Activity: Rayleigh scattering</a:t>
            </a:r>
            <a:br>
              <a:rPr lang="en-US" altLang="en-US" smtClean="0"/>
            </a:br>
            <a:r>
              <a:rPr lang="en-US" altLang="en-US" smtClean="0"/>
              <a:t>“Sunset in a jar”</a:t>
            </a:r>
          </a:p>
        </p:txBody>
      </p:sp>
      <p:sp>
        <p:nvSpPr>
          <p:cNvPr id="19460" name="Text Placeholder 3"/>
          <p:cNvSpPr>
            <a:spLocks noGrp="1"/>
          </p:cNvSpPr>
          <p:nvPr>
            <p:ph type="body" sz="half" idx="2"/>
          </p:nvPr>
        </p:nvSpPr>
        <p:spPr/>
        <p:txBody>
          <a:bodyPr/>
          <a:lstStyle/>
          <a:p>
            <a:r>
              <a:rPr lang="en-US" altLang="en-US" smtClean="0"/>
              <a:t>-- a tank full of water will directly transmit the light of a white flashlight shone into it</a:t>
            </a:r>
          </a:p>
          <a:p>
            <a:r>
              <a:rPr lang="en-US" altLang="en-US" smtClean="0"/>
              <a:t>-- when a few drops of milk are added, the beam appears yellow while the rest of the tank appears bluish</a:t>
            </a:r>
          </a:p>
          <a:p>
            <a:r>
              <a:rPr lang="en-US" altLang="en-US" smtClean="0"/>
              <a:t>-- this demonstrates atmospheric Rayleigh scattering (why the sky is blue and the sun appears yellow)</a:t>
            </a:r>
          </a:p>
        </p:txBody>
      </p:sp>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pic>
        <p:nvPicPr>
          <p:cNvPr id="1026" name="Picture 2" descr="IMG_2470"/>
          <p:cNvPicPr>
            <a:picLocks noChangeAspect="1" noChangeArrowheads="1"/>
          </p:cNvPicPr>
          <p:nvPr/>
        </p:nvPicPr>
        <p:blipFill rotWithShape="1">
          <a:blip r:embed="rId3">
            <a:extLst>
              <a:ext uri="{28A0092B-C50C-407E-A947-70E740481C1C}">
                <a14:useLocalDpi xmlns:a14="http://schemas.microsoft.com/office/drawing/2010/main" val="0"/>
              </a:ext>
            </a:extLst>
          </a:blip>
          <a:srcRect l="27753" t="31187" r="4584" b="1006"/>
          <a:stretch/>
        </p:blipFill>
        <p:spPr bwMode="auto">
          <a:xfrm>
            <a:off x="3000376" y="612228"/>
            <a:ext cx="5867400" cy="441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115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Aerosol</a:t>
            </a:r>
          </a:p>
        </p:txBody>
      </p:sp>
      <p:sp>
        <p:nvSpPr>
          <p:cNvPr id="21507" name="Text Placeholder 3"/>
          <p:cNvSpPr>
            <a:spLocks noGrp="1"/>
          </p:cNvSpPr>
          <p:nvPr>
            <p:ph type="body" sz="half" idx="2"/>
          </p:nvPr>
        </p:nvSpPr>
        <p:spPr>
          <a:xfrm>
            <a:off x="381000" y="890588"/>
            <a:ext cx="2438400" cy="5357812"/>
          </a:xfrm>
        </p:spPr>
        <p:txBody>
          <a:bodyPr>
            <a:normAutofit/>
          </a:bodyPr>
          <a:lstStyle/>
          <a:p>
            <a:r>
              <a:rPr lang="en-US" altLang="en-US" dirty="0" smtClean="0"/>
              <a:t>A solid particle or liquid droplet suspended in a gas.</a:t>
            </a:r>
          </a:p>
          <a:p>
            <a:r>
              <a:rPr lang="en-US" altLang="en-US" dirty="0" smtClean="0"/>
              <a:t>Important in </a:t>
            </a:r>
            <a:r>
              <a:rPr lang="en-US" altLang="en-US" b="1" dirty="0" smtClean="0"/>
              <a:t>creating cloud droplets</a:t>
            </a:r>
          </a:p>
          <a:p>
            <a:r>
              <a:rPr lang="en-US" altLang="en-US" dirty="0" smtClean="0"/>
              <a:t>May have </a:t>
            </a:r>
            <a:r>
              <a:rPr lang="en-US" altLang="en-US" b="1" dirty="0" smtClean="0"/>
              <a:t>adverse health impacts</a:t>
            </a:r>
            <a:r>
              <a:rPr lang="en-US" altLang="en-US" dirty="0" smtClean="0"/>
              <a:t> and </a:t>
            </a:r>
            <a:r>
              <a:rPr lang="en-US" altLang="en-US" b="1" dirty="0" smtClean="0"/>
              <a:t>create smog</a:t>
            </a:r>
          </a:p>
          <a:p>
            <a:r>
              <a:rPr lang="en-US" altLang="en-US" dirty="0" smtClean="0"/>
              <a:t>Most aerosol has an </a:t>
            </a:r>
            <a:r>
              <a:rPr lang="en-US" altLang="en-US" b="1" dirty="0" smtClean="0"/>
              <a:t>overall cooling effect </a:t>
            </a:r>
            <a:r>
              <a:rPr lang="en-US" altLang="en-US" dirty="0" smtClean="0"/>
              <a:t>on climate, but some aerosol may instead </a:t>
            </a:r>
            <a:r>
              <a:rPr lang="en-US" altLang="en-US" b="1" dirty="0" smtClean="0"/>
              <a:t>warm the planet</a:t>
            </a:r>
            <a:endParaRPr lang="en-US" altLang="en-US" dirty="0" smtClean="0"/>
          </a:p>
          <a:p>
            <a:endParaRPr lang="en-US" altLang="en-US" dirty="0" smtClean="0"/>
          </a:p>
        </p:txBody>
      </p:sp>
      <p:pic>
        <p:nvPicPr>
          <p:cNvPr id="21508" name="Picture 2" descr="http://eoimages.gsfc.nasa.gov/images/imagerecords/19000/19481/inban_tmo_2008004_lrg.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3079" b="3079"/>
          <a:stretch>
            <a:fillRect/>
          </a:stretch>
        </p:blipFill>
        <p:spPr>
          <a:noFill/>
        </p:spPr>
      </p:pic>
    </p:spTree>
    <p:extLst>
      <p:ext uri="{BB962C8B-B14F-4D97-AF65-F5344CB8AC3E}">
        <p14:creationId xmlns:p14="http://schemas.microsoft.com/office/powerpoint/2010/main" val="2866400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4" descr="Photograph of the Great Smoky Mountains in the southeastern United Stat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6263" y="563563"/>
            <a:ext cx="367665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itle 1"/>
          <p:cNvSpPr>
            <a:spLocks noGrp="1"/>
          </p:cNvSpPr>
          <p:nvPr>
            <p:ph type="title"/>
          </p:nvPr>
        </p:nvSpPr>
        <p:spPr/>
        <p:txBody>
          <a:bodyPr/>
          <a:lstStyle/>
          <a:p>
            <a:r>
              <a:rPr lang="en-US" altLang="en-US" smtClean="0"/>
              <a:t>Sources of aerosol</a:t>
            </a:r>
          </a:p>
        </p:txBody>
      </p:sp>
      <p:sp>
        <p:nvSpPr>
          <p:cNvPr id="22532" name="Text Placeholder 3"/>
          <p:cNvSpPr>
            <a:spLocks noGrp="1"/>
          </p:cNvSpPr>
          <p:nvPr>
            <p:ph type="body" sz="half" idx="2"/>
          </p:nvPr>
        </p:nvSpPr>
        <p:spPr>
          <a:xfrm>
            <a:off x="201613" y="990600"/>
            <a:ext cx="2665412" cy="5257800"/>
          </a:xfrm>
        </p:spPr>
        <p:txBody>
          <a:bodyPr/>
          <a:lstStyle/>
          <a:p>
            <a:r>
              <a:rPr lang="en-US" altLang="en-US" dirty="0" smtClean="0"/>
              <a:t>-- </a:t>
            </a:r>
            <a:r>
              <a:rPr lang="en-US" altLang="en-US" b="1" dirty="0" smtClean="0"/>
              <a:t>natural</a:t>
            </a:r>
            <a:r>
              <a:rPr lang="en-US" altLang="en-US" dirty="0" smtClean="0"/>
              <a:t>: sea spray, desert dust, volatiles from trees or other plants, volcanoes</a:t>
            </a:r>
            <a:endParaRPr lang="en-US" altLang="en-US" b="1" dirty="0" smtClean="0"/>
          </a:p>
          <a:p>
            <a:r>
              <a:rPr lang="en-US" altLang="en-US" dirty="0" smtClean="0"/>
              <a:t>-- </a:t>
            </a:r>
            <a:r>
              <a:rPr lang="en-US" altLang="en-US" b="1" dirty="0" smtClean="0"/>
              <a:t>anthropogenic</a:t>
            </a:r>
            <a:r>
              <a:rPr lang="en-US" altLang="en-US" dirty="0" smtClean="0"/>
              <a:t>: power plant emissions, diesel engines, open biomass burning (crop residue, deforestation/ clear-cut burning), residential coal or wood/ animal dung</a:t>
            </a:r>
            <a:endParaRPr lang="en-US" altLang="en-US" b="1" dirty="0" smtClean="0"/>
          </a:p>
          <a:p>
            <a:pPr>
              <a:spcAft>
                <a:spcPct val="0"/>
              </a:spcAft>
            </a:pPr>
            <a:r>
              <a:rPr lang="en-US" altLang="en-US" b="1" dirty="0" smtClean="0"/>
              <a:t>Common aerosol types:</a:t>
            </a:r>
          </a:p>
          <a:p>
            <a:pPr>
              <a:spcAft>
                <a:spcPct val="0"/>
              </a:spcAft>
            </a:pPr>
            <a:r>
              <a:rPr lang="en-US" altLang="en-US" dirty="0" smtClean="0"/>
              <a:t>-- sulfate</a:t>
            </a:r>
          </a:p>
          <a:p>
            <a:pPr>
              <a:spcAft>
                <a:spcPct val="0"/>
              </a:spcAft>
            </a:pPr>
            <a:r>
              <a:rPr lang="en-US" altLang="en-US" dirty="0" smtClean="0"/>
              <a:t>-- dust</a:t>
            </a:r>
          </a:p>
          <a:p>
            <a:pPr>
              <a:spcAft>
                <a:spcPct val="0"/>
              </a:spcAft>
            </a:pPr>
            <a:r>
              <a:rPr lang="en-US" altLang="en-US" dirty="0" smtClean="0"/>
              <a:t>-- sea spray</a:t>
            </a:r>
          </a:p>
          <a:p>
            <a:pPr>
              <a:spcAft>
                <a:spcPct val="0"/>
              </a:spcAft>
            </a:pPr>
            <a:r>
              <a:rPr lang="en-US" altLang="en-US" dirty="0" smtClean="0"/>
              <a:t>-- smoke</a:t>
            </a:r>
          </a:p>
          <a:p>
            <a:pPr>
              <a:spcAft>
                <a:spcPct val="0"/>
              </a:spcAft>
            </a:pPr>
            <a:r>
              <a:rPr lang="en-US" altLang="en-US" dirty="0" smtClean="0"/>
              <a:t>-- soot (black carbon)</a:t>
            </a:r>
          </a:p>
        </p:txBody>
      </p:sp>
      <p:pic>
        <p:nvPicPr>
          <p:cNvPr id="22533" name="Picture 8" descr="http://ciip.som.yale.edu/testcici/sites/nexus.som.yale.edu.testcici/files/cookstove-2.jpg"/>
          <p:cNvPicPr>
            <a:picLocks noGrp="1" noChangeAspect="1" noChangeArrowheads="1"/>
          </p:cNvPicPr>
          <p:nvPr>
            <p:ph type="pic" idx="1"/>
          </p:nvPr>
        </p:nvPicPr>
        <p:blipFill>
          <a:blip r:embed="rId4">
            <a:extLst>
              <a:ext uri="{28A0092B-C50C-407E-A947-70E740481C1C}">
                <a14:useLocalDpi xmlns:a14="http://schemas.microsoft.com/office/drawing/2010/main" val="0"/>
              </a:ext>
            </a:extLst>
          </a:blip>
          <a:srcRect l="4167" r="4167"/>
          <a:stretch>
            <a:fillRect/>
          </a:stretch>
        </p:blipFill>
        <p:spPr>
          <a:xfrm>
            <a:off x="6045200" y="595313"/>
            <a:ext cx="2763838" cy="2009775"/>
          </a:xfrm>
          <a:noFill/>
        </p:spPr>
      </p:pic>
      <p:pic>
        <p:nvPicPr>
          <p:cNvPr id="22534" name="Picture 10" descr="http://biomasshub.com/wp-content/uploads/2011/07/Biomass-Carb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0538" y="2605088"/>
            <a:ext cx="3240087"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2" descr="http://img4-2.coastalliving.timeinc.net/i/2005/09/pc-seaspray-l.jpg?400:400"/>
          <p:cNvPicPr>
            <a:picLocks noChangeAspect="1" noChangeArrowheads="1"/>
          </p:cNvPicPr>
          <p:nvPr/>
        </p:nvPicPr>
        <p:blipFill>
          <a:blip r:embed="rId6">
            <a:extLst>
              <a:ext uri="{28A0092B-C50C-407E-A947-70E740481C1C}">
                <a14:useLocalDpi xmlns:a14="http://schemas.microsoft.com/office/drawing/2010/main" val="0"/>
              </a:ext>
            </a:extLst>
          </a:blip>
          <a:srcRect t="6715" b="2245"/>
          <a:stretch>
            <a:fillRect/>
          </a:stretch>
        </p:blipFill>
        <p:spPr bwMode="auto">
          <a:xfrm>
            <a:off x="3116263" y="2595563"/>
            <a:ext cx="2454275"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8" descr="Karymsky volcano, 2004 (Credit: Alexander Belousov, Earth Observatory of Singapore)"/>
          <p:cNvPicPr>
            <a:picLocks noChangeAspect="1" noChangeArrowheads="1"/>
          </p:cNvPicPr>
          <p:nvPr/>
        </p:nvPicPr>
        <p:blipFill>
          <a:blip r:embed="rId7">
            <a:extLst>
              <a:ext uri="{28A0092B-C50C-407E-A947-70E740481C1C}">
                <a14:useLocalDpi xmlns:a14="http://schemas.microsoft.com/office/drawing/2010/main" val="0"/>
              </a:ext>
            </a:extLst>
          </a:blip>
          <a:srcRect t="7944" b="7249"/>
          <a:stretch>
            <a:fillRect/>
          </a:stretch>
        </p:blipFill>
        <p:spPr bwMode="auto">
          <a:xfrm>
            <a:off x="6046788" y="4829175"/>
            <a:ext cx="2763837" cy="147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10"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
        <p:nvSpPr>
          <p:cNvPr id="11" name="Text Placeholder 3"/>
          <p:cNvSpPr txBox="1">
            <a:spLocks/>
          </p:cNvSpPr>
          <p:nvPr/>
        </p:nvSpPr>
        <p:spPr>
          <a:xfrm>
            <a:off x="3086936" y="563781"/>
            <a:ext cx="3771061" cy="5257800"/>
          </a:xfrm>
          <a:prstGeom prst="rect">
            <a:avLst/>
          </a:prstGeom>
        </p:spPr>
        <p:txBody>
          <a:bodyPr vert="horz">
            <a:normAutofit/>
          </a:bodyPr>
          <a:lstStyle>
            <a:lvl1pPr marL="0" indent="0" algn="l" rtl="0" eaLnBrk="1" latinLnBrk="0" hangingPunct="1">
              <a:spcBef>
                <a:spcPct val="20000"/>
              </a:spcBef>
              <a:spcAft>
                <a:spcPts val="1000"/>
              </a:spcAft>
              <a:buClr>
                <a:srgbClr val="8B216A"/>
              </a:buClr>
              <a:buSzPct val="85000"/>
              <a:buFontTx/>
              <a:buNone/>
              <a:defRPr kumimoji="0" sz="1600" kern="1200">
                <a:solidFill>
                  <a:srgbClr val="FFFFFF"/>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1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1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9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9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defTabSz="914400"/>
            <a:r>
              <a:rPr lang="en-US" altLang="en-US" sz="2000" b="1" dirty="0" smtClean="0">
                <a:solidFill>
                  <a:schemeClr val="tx1"/>
                </a:solidFill>
              </a:rPr>
              <a:t>a.   			   b.</a:t>
            </a:r>
          </a:p>
          <a:p>
            <a:pPr defTabSz="914400"/>
            <a:endParaRPr lang="en-US" altLang="en-US" sz="2000" b="1" dirty="0" smtClean="0">
              <a:solidFill>
                <a:schemeClr val="tx1"/>
              </a:solidFill>
            </a:endParaRPr>
          </a:p>
          <a:p>
            <a:pPr defTabSz="914400"/>
            <a:endParaRPr lang="en-US" altLang="en-US" sz="2000" b="1" dirty="0">
              <a:solidFill>
                <a:schemeClr val="tx1"/>
              </a:solidFill>
            </a:endParaRPr>
          </a:p>
          <a:p>
            <a:pPr defTabSz="914400"/>
            <a:endParaRPr lang="en-US" altLang="en-US" sz="2000" b="1" dirty="0" smtClean="0">
              <a:solidFill>
                <a:schemeClr val="tx1"/>
              </a:solidFill>
            </a:endParaRPr>
          </a:p>
          <a:p>
            <a:pPr defTabSz="914400"/>
            <a:r>
              <a:rPr lang="en-US" altLang="en-US" sz="2000" b="1" dirty="0" smtClean="0">
                <a:solidFill>
                  <a:schemeClr val="tx1"/>
                </a:solidFill>
              </a:rPr>
              <a:t>c.			d.</a:t>
            </a:r>
          </a:p>
          <a:p>
            <a:pPr defTabSz="914400"/>
            <a:endParaRPr lang="en-US" altLang="en-US" sz="2000" b="1" dirty="0" smtClean="0">
              <a:solidFill>
                <a:schemeClr val="tx1"/>
              </a:solidFill>
            </a:endParaRPr>
          </a:p>
          <a:p>
            <a:pPr defTabSz="914400"/>
            <a:endParaRPr lang="en-US" altLang="en-US" sz="2000" b="1" dirty="0">
              <a:solidFill>
                <a:schemeClr val="tx1"/>
              </a:solidFill>
            </a:endParaRPr>
          </a:p>
          <a:p>
            <a:pPr defTabSz="914400"/>
            <a:endParaRPr lang="en-US" altLang="en-US" sz="2000" b="1" dirty="0" smtClean="0">
              <a:solidFill>
                <a:schemeClr val="tx1"/>
              </a:solidFill>
            </a:endParaRPr>
          </a:p>
          <a:p>
            <a:pPr defTabSz="914400">
              <a:spcBef>
                <a:spcPts val="0"/>
              </a:spcBef>
              <a:spcAft>
                <a:spcPts val="0"/>
              </a:spcAft>
            </a:pPr>
            <a:endParaRPr lang="en-US" altLang="en-US" sz="2000" b="1" dirty="0">
              <a:solidFill>
                <a:schemeClr val="tx1"/>
              </a:solidFill>
            </a:endParaRPr>
          </a:p>
          <a:p>
            <a:pPr defTabSz="914400">
              <a:spcBef>
                <a:spcPts val="0"/>
              </a:spcBef>
              <a:spcAft>
                <a:spcPts val="0"/>
              </a:spcAft>
            </a:pPr>
            <a:r>
              <a:rPr lang="en-US" altLang="en-US" sz="2000" b="1" dirty="0" smtClean="0">
                <a:solidFill>
                  <a:schemeClr val="tx1"/>
                </a:solidFill>
              </a:rPr>
              <a:t>			    e.</a:t>
            </a:r>
            <a:endParaRPr lang="en-US" altLang="en-US" sz="2000" b="1" dirty="0">
              <a:solidFill>
                <a:schemeClr val="tx1"/>
              </a:solidFill>
            </a:endParaRPr>
          </a:p>
          <a:p>
            <a:pPr defTabSz="914400"/>
            <a:endParaRPr lang="en-US" altLang="en-US" sz="2000" b="1" dirty="0" smtClean="0">
              <a:solidFill>
                <a:schemeClr val="tx1"/>
              </a:solidFill>
            </a:endParaRPr>
          </a:p>
        </p:txBody>
      </p:sp>
    </p:spTree>
    <p:extLst>
      <p:ext uri="{BB962C8B-B14F-4D97-AF65-F5344CB8AC3E}">
        <p14:creationId xmlns:p14="http://schemas.microsoft.com/office/powerpoint/2010/main" val="2226875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Activity: smog in a bottle</a:t>
            </a:r>
          </a:p>
        </p:txBody>
      </p:sp>
      <p:pic>
        <p:nvPicPr>
          <p:cNvPr id="23555" name="Picture Placeholder 1"/>
          <p:cNvPicPr>
            <a:picLocks noGrp="1" noChangeAspect="1"/>
          </p:cNvPicPr>
          <p:nvPr>
            <p:ph type="pic" idx="1"/>
          </p:nvPr>
        </p:nvPicPr>
        <p:blipFill>
          <a:blip r:embed="rId3">
            <a:extLst>
              <a:ext uri="{28A0092B-C50C-407E-A947-70E740481C1C}">
                <a14:useLocalDpi xmlns:a14="http://schemas.microsoft.com/office/drawing/2010/main" val="0"/>
              </a:ext>
            </a:extLst>
          </a:blip>
          <a:srcRect t="1515" b="1515"/>
          <a:stretch>
            <a:fillRect/>
          </a:stretch>
        </p:blipFill>
        <p:spPr/>
      </p:pic>
      <p:sp>
        <p:nvSpPr>
          <p:cNvPr id="23556" name="Text Placeholder 3"/>
          <p:cNvSpPr>
            <a:spLocks noGrp="1"/>
          </p:cNvSpPr>
          <p:nvPr>
            <p:ph type="body" sz="half" idx="2"/>
          </p:nvPr>
        </p:nvSpPr>
        <p:spPr/>
        <p:txBody>
          <a:bodyPr/>
          <a:lstStyle/>
          <a:p>
            <a:r>
              <a:rPr lang="en-US" altLang="en-US" smtClean="0"/>
              <a:t>Demo to illustrate how </a:t>
            </a:r>
            <a:r>
              <a:rPr lang="en-US" altLang="en-US" b="1" smtClean="0"/>
              <a:t>UV radiation interacts with aerosol to produce smog</a:t>
            </a:r>
            <a:endParaRPr lang="en-US" altLang="en-US" smtClean="0"/>
          </a:p>
          <a:p>
            <a:r>
              <a:rPr lang="en-US" altLang="en-US" smtClean="0"/>
              <a:t>A UV pen in a jar will oxidize the air in the jar; when a source of aromatic aerosol (orange peel) is introduced to the jar, smog particles are produced.</a:t>
            </a:r>
          </a:p>
        </p:txBody>
      </p:sp>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322366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68240" t="19482" b="18104"/>
          <a:stretch/>
        </p:blipFill>
        <p:spPr bwMode="auto">
          <a:xfrm>
            <a:off x="2936875" y="1177175"/>
            <a:ext cx="2671372" cy="3599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3" name="Title 1"/>
          <p:cNvSpPr>
            <a:spLocks noGrp="1"/>
          </p:cNvSpPr>
          <p:nvPr>
            <p:ph type="title"/>
          </p:nvPr>
        </p:nvSpPr>
        <p:spPr/>
        <p:txBody>
          <a:bodyPr/>
          <a:lstStyle/>
          <a:p>
            <a:r>
              <a:rPr lang="en-US" altLang="en-US" dirty="0" smtClean="0"/>
              <a:t>Albedo</a:t>
            </a:r>
          </a:p>
        </p:txBody>
      </p:sp>
      <p:sp>
        <p:nvSpPr>
          <p:cNvPr id="20484" name="Text Placeholder 3"/>
          <p:cNvSpPr>
            <a:spLocks noGrp="1"/>
          </p:cNvSpPr>
          <p:nvPr>
            <p:ph type="body" sz="half" idx="2"/>
          </p:nvPr>
        </p:nvSpPr>
        <p:spPr>
          <a:xfrm>
            <a:off x="381000" y="1341438"/>
            <a:ext cx="2438400" cy="4906962"/>
          </a:xfrm>
        </p:spPr>
        <p:txBody>
          <a:bodyPr/>
          <a:lstStyle/>
          <a:p>
            <a:r>
              <a:rPr lang="en-US" altLang="en-US" dirty="0" smtClean="0"/>
              <a:t>-- Albedo is a “bulk property” = reflection from many particles</a:t>
            </a:r>
          </a:p>
          <a:p>
            <a:r>
              <a:rPr lang="en-US" altLang="en-US" dirty="0" smtClean="0"/>
              <a:t>-- Regions of high albedo on Earth are mostly due to </a:t>
            </a:r>
            <a:r>
              <a:rPr lang="en-US" altLang="en-US" b="1" dirty="0" smtClean="0"/>
              <a:t>clouds, ice and snow</a:t>
            </a:r>
            <a:r>
              <a:rPr lang="en-US" altLang="en-US" dirty="0" smtClean="0"/>
              <a:t>, and </a:t>
            </a:r>
            <a:r>
              <a:rPr lang="en-US" altLang="en-US" b="1" dirty="0" smtClean="0"/>
              <a:t>atmospheric aerosol</a:t>
            </a:r>
          </a:p>
          <a:p>
            <a:r>
              <a:rPr lang="en-US" altLang="en-US" dirty="0" smtClean="0"/>
              <a:t>-- Earth’s planetary albedo is </a:t>
            </a:r>
            <a:r>
              <a:rPr lang="en-US" altLang="en-US" b="1" dirty="0" smtClean="0"/>
              <a:t>around 30%</a:t>
            </a:r>
          </a:p>
        </p:txBody>
      </p:sp>
      <p:sp>
        <p:nvSpPr>
          <p:cNvPr id="8"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9"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
        <p:nvSpPr>
          <p:cNvPr id="2" name="AutoShape 2" descr="Haze detection with GOES-13 Vis imagery at 3 times: 1345 UTC and 1845 UTC 21 Jun 2010 and 0045 UTC 22 Jun 201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aze detection with GOES-13 Vis imagery at 3 times: 1345 UTC and 1845 UTC 21 Jun 2010 and 0045 UTC 22 Jun 2010"/>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6" descr="Haze detection with GOES-13 Vis imagery at 3 times: 1345 UTC and 1845 UTC 21 Jun 2010 and 0045 UTC 22 Jun 2010"/>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6"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7838" y="3247697"/>
            <a:ext cx="3392697" cy="2506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8" name="Picture 14" descr="CSP Clouds"/>
          <p:cNvPicPr>
            <a:picLocks noChangeAspect="1" noChangeArrowheads="1"/>
          </p:cNvPicPr>
          <p:nvPr/>
        </p:nvPicPr>
        <p:blipFill rotWithShape="1">
          <a:blip r:embed="rId5">
            <a:extLst>
              <a:ext uri="{28A0092B-C50C-407E-A947-70E740481C1C}">
                <a14:useLocalDpi xmlns:a14="http://schemas.microsoft.com/office/drawing/2010/main" val="0"/>
              </a:ext>
            </a:extLst>
          </a:blip>
          <a:srcRect l="4659" r="13648" b="9182"/>
          <a:stretch/>
        </p:blipFill>
        <p:spPr bwMode="auto">
          <a:xfrm>
            <a:off x="5557837" y="580760"/>
            <a:ext cx="3392697" cy="2664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735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68288" y="801688"/>
            <a:ext cx="2551112" cy="1371600"/>
          </a:xfrm>
        </p:spPr>
        <p:txBody>
          <a:bodyPr/>
          <a:lstStyle/>
          <a:p>
            <a:pPr algn="ctr"/>
            <a:r>
              <a:rPr lang="en-US" altLang="en-US" smtClean="0">
                <a:solidFill>
                  <a:schemeClr val="bg1"/>
                </a:solidFill>
              </a:rPr>
              <a:t>Mie scattering</a:t>
            </a:r>
          </a:p>
        </p:txBody>
      </p:sp>
      <p:sp>
        <p:nvSpPr>
          <p:cNvPr id="24579" name="Text Placeholder 3"/>
          <p:cNvSpPr>
            <a:spLocks noGrp="1"/>
          </p:cNvSpPr>
          <p:nvPr>
            <p:ph type="body" sz="half" idx="2"/>
          </p:nvPr>
        </p:nvSpPr>
        <p:spPr>
          <a:xfrm>
            <a:off x="268288" y="1306513"/>
            <a:ext cx="2427615" cy="4941887"/>
          </a:xfrm>
        </p:spPr>
        <p:txBody>
          <a:bodyPr/>
          <a:lstStyle/>
          <a:p>
            <a:r>
              <a:rPr lang="en-US" altLang="en-US" dirty="0" smtClean="0"/>
              <a:t>When light encounters </a:t>
            </a:r>
            <a:r>
              <a:rPr lang="en-US" altLang="en-US" b="1" dirty="0" smtClean="0"/>
              <a:t>larger particles</a:t>
            </a:r>
            <a:r>
              <a:rPr lang="en-US" altLang="en-US" dirty="0" smtClean="0"/>
              <a:t>, light is </a:t>
            </a:r>
            <a:r>
              <a:rPr lang="en-US" altLang="en-US" b="1" dirty="0" smtClean="0"/>
              <a:t>scattered in all directions</a:t>
            </a:r>
            <a:r>
              <a:rPr lang="en-US" altLang="en-US" dirty="0" smtClean="0"/>
              <a:t>, but preferentially forward</a:t>
            </a:r>
          </a:p>
          <a:p>
            <a:r>
              <a:rPr lang="en-US" altLang="en-US" dirty="0" smtClean="0"/>
              <a:t>When light is </a:t>
            </a:r>
            <a:r>
              <a:rPr lang="en-US" altLang="en-US" b="1" dirty="0" smtClean="0"/>
              <a:t>scattered from many particles</a:t>
            </a:r>
            <a:r>
              <a:rPr lang="en-US" altLang="en-US" dirty="0" smtClean="0"/>
              <a:t>, </a:t>
            </a:r>
            <a:r>
              <a:rPr lang="en-US" altLang="en-US" dirty="0" smtClean="0"/>
              <a:t>it is more likely to be </a:t>
            </a:r>
            <a:r>
              <a:rPr lang="en-US" altLang="en-US" b="1" dirty="0" smtClean="0"/>
              <a:t>scattered back out the top of the cloud</a:t>
            </a:r>
            <a:r>
              <a:rPr lang="en-US" altLang="en-US" dirty="0" smtClean="0"/>
              <a:t> </a:t>
            </a:r>
          </a:p>
        </p:txBody>
      </p:sp>
      <p:pic>
        <p:nvPicPr>
          <p:cNvPr id="24580" name="Picture 6" descr="http://apollo.lsc.vsc.edu/classes/met130/notes/chapter19/graphics/mie_scatt_cloud_schem.jpg"/>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704" b="1704"/>
          <a:stretch>
            <a:fillRect/>
          </a:stretch>
        </p:blipFill>
        <p:spPr>
          <a:xfrm>
            <a:off x="3018347" y="2069499"/>
            <a:ext cx="5867400" cy="4267200"/>
          </a:xfrm>
          <a:noFill/>
        </p:spPr>
      </p:pic>
      <p:pic>
        <p:nvPicPr>
          <p:cNvPr id="24581" name="Picture 8" descr="http://hyperphysics.phy-astr.gsu.edu/hbase/atmos/imgatm/mi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3659" y="606260"/>
            <a:ext cx="487680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grpSp>
        <p:nvGrpSpPr>
          <p:cNvPr id="24590" name="Group 24589"/>
          <p:cNvGrpSpPr/>
          <p:nvPr/>
        </p:nvGrpSpPr>
        <p:grpSpPr>
          <a:xfrm>
            <a:off x="3220872" y="3521121"/>
            <a:ext cx="4388111" cy="1480767"/>
            <a:chOff x="3220872" y="3521121"/>
            <a:chExt cx="4388111" cy="1480767"/>
          </a:xfrm>
        </p:grpSpPr>
        <p:cxnSp>
          <p:nvCxnSpPr>
            <p:cNvPr id="3" name="Straight Arrow Connector 2"/>
            <p:cNvCxnSpPr/>
            <p:nvPr/>
          </p:nvCxnSpPr>
          <p:spPr>
            <a:xfrm>
              <a:off x="5186149" y="3937379"/>
              <a:ext cx="184245" cy="16377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5338549" y="4089779"/>
              <a:ext cx="197767"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5536316" y="4089779"/>
              <a:ext cx="41068" cy="1524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5577384" y="4230805"/>
              <a:ext cx="210768" cy="8188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5788152" y="4299044"/>
              <a:ext cx="190376"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5978529" y="4165979"/>
              <a:ext cx="99948" cy="12396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6070246" y="4165979"/>
              <a:ext cx="184245" cy="1705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6259648" y="4034050"/>
              <a:ext cx="28962" cy="12623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6288586" y="3924868"/>
              <a:ext cx="183436" cy="11145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6477772" y="3823647"/>
              <a:ext cx="52682" cy="11373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6504113" y="3521121"/>
              <a:ext cx="446560" cy="335505"/>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4937960" y="4148918"/>
              <a:ext cx="67102" cy="2115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5370394" y="4596163"/>
              <a:ext cx="165922" cy="12214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5871587" y="4634545"/>
              <a:ext cx="106942" cy="16261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5734698" y="4567298"/>
              <a:ext cx="148642" cy="8049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5536317" y="4548352"/>
              <a:ext cx="195743" cy="3525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5191582" y="4716292"/>
              <a:ext cx="184245" cy="1338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5007337" y="4565909"/>
              <a:ext cx="184245" cy="16377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H="1">
              <a:off x="5005062" y="4347948"/>
              <a:ext cx="1" cy="21796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H="1" flipV="1">
              <a:off x="3220872" y="4675713"/>
              <a:ext cx="986858" cy="3196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4253551" y="4565909"/>
              <a:ext cx="106909" cy="16377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5965160" y="4785792"/>
              <a:ext cx="179447" cy="1137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6125747" y="4702785"/>
              <a:ext cx="180972" cy="9548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6306391" y="4641840"/>
              <a:ext cx="180322" cy="6094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6473131" y="4641840"/>
              <a:ext cx="123913" cy="11035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flipV="1">
              <a:off x="6597044" y="4675767"/>
              <a:ext cx="176014" cy="5628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flipV="1">
              <a:off x="6748299" y="4559531"/>
              <a:ext cx="88007" cy="10674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flipV="1">
              <a:off x="7483779" y="3742964"/>
              <a:ext cx="125204" cy="36735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H="1">
              <a:off x="4207730" y="4989825"/>
              <a:ext cx="152730" cy="715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flipV="1">
              <a:off x="6836306" y="4485353"/>
              <a:ext cx="145052" cy="7417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flipV="1">
              <a:off x="6986431" y="4390339"/>
              <a:ext cx="180972" cy="9548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4" name="Straight Arrow Connector 103"/>
            <p:cNvCxnSpPr/>
            <p:nvPr/>
          </p:nvCxnSpPr>
          <p:spPr>
            <a:xfrm flipV="1">
              <a:off x="7167075" y="4329394"/>
              <a:ext cx="180322" cy="6094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5" name="Straight Arrow Connector 104"/>
            <p:cNvCxnSpPr/>
            <p:nvPr/>
          </p:nvCxnSpPr>
          <p:spPr>
            <a:xfrm flipV="1">
              <a:off x="7333815" y="4172907"/>
              <a:ext cx="61956" cy="12868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6" name="Straight Arrow Connector 105"/>
            <p:cNvCxnSpPr/>
            <p:nvPr/>
          </p:nvCxnSpPr>
          <p:spPr>
            <a:xfrm flipV="1">
              <a:off x="7395771" y="4110315"/>
              <a:ext cx="88007" cy="7022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7" name="Straight Arrow Connector 106"/>
            <p:cNvCxnSpPr/>
            <p:nvPr/>
          </p:nvCxnSpPr>
          <p:spPr>
            <a:xfrm>
              <a:off x="4360460" y="4722963"/>
              <a:ext cx="44003" cy="15651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08" name="Straight Arrow Connector 107"/>
            <p:cNvCxnSpPr/>
            <p:nvPr/>
          </p:nvCxnSpPr>
          <p:spPr>
            <a:xfrm flipH="1">
              <a:off x="4360460" y="4880301"/>
              <a:ext cx="44003" cy="12158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87950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6" descr="http://apollo.lsc.vsc.edu/classes/met130/notes/chapter2/graphics/convection_cloud_ex.gif"/>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7248" b="4102"/>
          <a:stretch>
            <a:fillRect/>
          </a:stretch>
        </p:blipFill>
        <p:spPr>
          <a:xfrm>
            <a:off x="3000375" y="628650"/>
            <a:ext cx="5867400" cy="5689600"/>
          </a:xfrm>
          <a:noFill/>
        </p:spPr>
      </p:pic>
      <p:sp>
        <p:nvSpPr>
          <p:cNvPr id="25603" name="Title 1"/>
          <p:cNvSpPr>
            <a:spLocks noGrp="1"/>
          </p:cNvSpPr>
          <p:nvPr>
            <p:ph type="title"/>
          </p:nvPr>
        </p:nvSpPr>
        <p:spPr/>
        <p:txBody>
          <a:bodyPr/>
          <a:lstStyle/>
          <a:p>
            <a:r>
              <a:rPr lang="en-US" altLang="en-US" dirty="0" smtClean="0">
                <a:solidFill>
                  <a:schemeClr val="bg1"/>
                </a:solidFill>
              </a:rPr>
              <a:t>Cloud formation</a:t>
            </a:r>
          </a:p>
        </p:txBody>
      </p:sp>
      <p:sp>
        <p:nvSpPr>
          <p:cNvPr id="25604" name="Text Placeholder 3"/>
          <p:cNvSpPr>
            <a:spLocks noGrp="1"/>
          </p:cNvSpPr>
          <p:nvPr>
            <p:ph type="body" sz="half" idx="2"/>
          </p:nvPr>
        </p:nvSpPr>
        <p:spPr>
          <a:xfrm>
            <a:off x="214313" y="990600"/>
            <a:ext cx="2605087" cy="5257800"/>
          </a:xfrm>
        </p:spPr>
        <p:txBody>
          <a:bodyPr/>
          <a:lstStyle/>
          <a:p>
            <a:r>
              <a:rPr lang="en-US" altLang="en-US" dirty="0" smtClean="0"/>
              <a:t>Water typically evaporates from the surface, and as the warm, moist air rises, it cools and becomes saturated</a:t>
            </a:r>
          </a:p>
          <a:p>
            <a:r>
              <a:rPr lang="en-US" altLang="en-US" dirty="0" smtClean="0"/>
              <a:t>Without any particulates in the atmosphere, air must become very </a:t>
            </a:r>
            <a:r>
              <a:rPr lang="en-US" altLang="en-US" b="1" dirty="0" smtClean="0"/>
              <a:t>supersaturated</a:t>
            </a:r>
            <a:r>
              <a:rPr lang="en-US" altLang="en-US" dirty="0" smtClean="0"/>
              <a:t> in order to form cloud droplets.  Instead aerosol can act as </a:t>
            </a:r>
            <a:r>
              <a:rPr lang="en-US" altLang="en-US" b="1" dirty="0" smtClean="0"/>
              <a:t>cloud condensation nuclei (CCN)</a:t>
            </a:r>
            <a:r>
              <a:rPr lang="en-US" altLang="en-US" dirty="0" smtClean="0"/>
              <a:t> to form clouds at lower saturation.</a:t>
            </a:r>
          </a:p>
          <a:p>
            <a:r>
              <a:rPr lang="en-US" altLang="en-US" dirty="0" smtClean="0"/>
              <a:t>The ability of a type of aerosol to act as CCN depends on its </a:t>
            </a:r>
            <a:r>
              <a:rPr lang="en-US" altLang="en-US" b="1" dirty="0" smtClean="0"/>
              <a:t>size</a:t>
            </a:r>
            <a:r>
              <a:rPr lang="en-US" altLang="en-US" dirty="0" smtClean="0"/>
              <a:t> and </a:t>
            </a:r>
            <a:r>
              <a:rPr lang="en-US" altLang="en-US" b="1" dirty="0" smtClean="0"/>
              <a:t>chemical</a:t>
            </a:r>
            <a:r>
              <a:rPr lang="en-US" altLang="en-US" dirty="0" smtClean="0"/>
              <a:t> </a:t>
            </a:r>
            <a:r>
              <a:rPr lang="en-US" altLang="en-US" b="1" dirty="0" smtClean="0"/>
              <a:t>composition</a:t>
            </a:r>
          </a:p>
        </p:txBody>
      </p:sp>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2849562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000375" y="5691188"/>
            <a:ext cx="5867400" cy="557212"/>
          </a:xfrm>
        </p:spPr>
        <p:txBody>
          <a:bodyPr/>
          <a:lstStyle/>
          <a:p>
            <a:r>
              <a:rPr lang="en-US" altLang="en-US" smtClean="0"/>
              <a:t>Activity: cloud in a bottle</a:t>
            </a:r>
          </a:p>
        </p:txBody>
      </p:sp>
      <p:pic>
        <p:nvPicPr>
          <p:cNvPr id="26627" name="Picture Placeholder 1"/>
          <p:cNvPicPr>
            <a:picLocks noGrp="1" noChangeAspect="1"/>
          </p:cNvPicPr>
          <p:nvPr>
            <p:ph type="pic" idx="1"/>
          </p:nvPr>
        </p:nvPicPr>
        <p:blipFill>
          <a:blip r:embed="rId3">
            <a:extLst>
              <a:ext uri="{28A0092B-C50C-407E-A947-70E740481C1C}">
                <a14:useLocalDpi xmlns:a14="http://schemas.microsoft.com/office/drawing/2010/main" val="0"/>
              </a:ext>
            </a:extLst>
          </a:blip>
          <a:srcRect t="29803" b="5238"/>
          <a:stretch>
            <a:fillRect/>
          </a:stretch>
        </p:blipFill>
        <p:spPr>
          <a:xfrm>
            <a:off x="3000375" y="609600"/>
            <a:ext cx="5867400" cy="5081588"/>
          </a:xfrm>
        </p:spPr>
      </p:pic>
      <p:sp>
        <p:nvSpPr>
          <p:cNvPr id="26628" name="Text Placeholder 3"/>
          <p:cNvSpPr>
            <a:spLocks noGrp="1"/>
          </p:cNvSpPr>
          <p:nvPr>
            <p:ph type="body" sz="half" idx="2"/>
          </p:nvPr>
        </p:nvSpPr>
        <p:spPr>
          <a:xfrm>
            <a:off x="285750" y="990600"/>
            <a:ext cx="2533650" cy="5257800"/>
          </a:xfrm>
        </p:spPr>
        <p:txBody>
          <a:bodyPr/>
          <a:lstStyle/>
          <a:p>
            <a:r>
              <a:rPr lang="en-US" altLang="en-US" dirty="0" smtClean="0"/>
              <a:t>This activity demonstrates cloud nucleation</a:t>
            </a:r>
          </a:p>
          <a:p>
            <a:r>
              <a:rPr lang="en-US" altLang="en-US" dirty="0" smtClean="0"/>
              <a:t>-- a small amount of water is put into a plastic soda bottle</a:t>
            </a:r>
          </a:p>
          <a:p>
            <a:r>
              <a:rPr lang="en-US" altLang="en-US" dirty="0" smtClean="0"/>
              <a:t>-- aerosol particles are introduced using a match</a:t>
            </a:r>
          </a:p>
          <a:p>
            <a:r>
              <a:rPr lang="en-US" altLang="en-US" dirty="0" smtClean="0"/>
              <a:t>-- when the pressure in the bottle is </a:t>
            </a:r>
            <a:r>
              <a:rPr lang="en-US" altLang="en-US" dirty="0" smtClean="0"/>
              <a:t>increased, </a:t>
            </a:r>
            <a:r>
              <a:rPr lang="en-US" altLang="en-US" dirty="0" smtClean="0"/>
              <a:t>the water will nucleate around the aerosol particles and a cloud forms in the bottle</a:t>
            </a:r>
          </a:p>
        </p:txBody>
      </p:sp>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1759268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Why do we care about how things scatter?</a:t>
            </a:r>
          </a:p>
        </p:txBody>
      </p:sp>
      <p:sp>
        <p:nvSpPr>
          <p:cNvPr id="27651" name="Text Placeholder 3"/>
          <p:cNvSpPr>
            <a:spLocks noGrp="1"/>
          </p:cNvSpPr>
          <p:nvPr>
            <p:ph type="body" sz="half" idx="2"/>
          </p:nvPr>
        </p:nvSpPr>
        <p:spPr/>
        <p:txBody>
          <a:bodyPr/>
          <a:lstStyle/>
          <a:p>
            <a:r>
              <a:rPr lang="en-US" altLang="en-US" dirty="0" smtClean="0"/>
              <a:t>Understanding of scattering is important to many areas of science</a:t>
            </a:r>
          </a:p>
          <a:p>
            <a:r>
              <a:rPr lang="en-US" altLang="en-US" dirty="0" smtClean="0"/>
              <a:t>--</a:t>
            </a:r>
            <a:r>
              <a:rPr lang="en-US" altLang="en-US" dirty="0" smtClean="0"/>
              <a:t>proper interpretation of satellite observations depends </a:t>
            </a:r>
            <a:r>
              <a:rPr lang="en-US" altLang="en-US" smtClean="0"/>
              <a:t>on scattering</a:t>
            </a:r>
          </a:p>
          <a:p>
            <a:r>
              <a:rPr lang="en-US" altLang="en-US" dirty="0" smtClean="0"/>
              <a:t>-- </a:t>
            </a:r>
            <a:r>
              <a:rPr lang="en-US" altLang="en-US" dirty="0" smtClean="0"/>
              <a:t>this is an area of active research!</a:t>
            </a:r>
          </a:p>
        </p:txBody>
      </p:sp>
      <p:sp>
        <p:nvSpPr>
          <p:cNvPr id="6"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7"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cxnSp>
        <p:nvCxnSpPr>
          <p:cNvPr id="4" name="Straight Connector 3"/>
          <p:cNvCxnSpPr/>
          <p:nvPr/>
        </p:nvCxnSpPr>
        <p:spPr>
          <a:xfrm flipV="1">
            <a:off x="3099460" y="4358244"/>
            <a:ext cx="1745672" cy="1"/>
          </a:xfrm>
          <a:prstGeom prst="line">
            <a:avLst/>
          </a:prstGeom>
          <a:ln w="38100">
            <a:solidFill>
              <a:schemeClr val="accent6">
                <a:lumMod val="40000"/>
                <a:lumOff val="6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7362701" y="4346369"/>
            <a:ext cx="1601190" cy="1"/>
          </a:xfrm>
          <a:prstGeom prst="line">
            <a:avLst/>
          </a:prstGeom>
          <a:ln w="38100">
            <a:solidFill>
              <a:schemeClr val="accent3">
                <a:lumMod val="40000"/>
                <a:lumOff val="60000"/>
              </a:schemeClr>
            </a:solidFill>
            <a:prstDash val="solid"/>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277590" y="4346369"/>
            <a:ext cx="5107488" cy="369332"/>
          </a:xfrm>
          <a:prstGeom prst="rect">
            <a:avLst/>
          </a:prstGeom>
          <a:noFill/>
        </p:spPr>
        <p:txBody>
          <a:bodyPr wrap="none" rtlCol="0">
            <a:spAutoFit/>
          </a:bodyPr>
          <a:lstStyle/>
          <a:p>
            <a:r>
              <a:rPr lang="en-US" dirty="0" smtClean="0"/>
              <a:t>Land				Ocean				Ice</a:t>
            </a:r>
            <a:endParaRPr lang="en-US" dirty="0"/>
          </a:p>
        </p:txBody>
      </p:sp>
      <p:sp>
        <p:nvSpPr>
          <p:cNvPr id="17" name="Sun 16"/>
          <p:cNvSpPr/>
          <p:nvPr/>
        </p:nvSpPr>
        <p:spPr>
          <a:xfrm>
            <a:off x="3099460" y="688769"/>
            <a:ext cx="451262" cy="439387"/>
          </a:xfrm>
          <a:prstGeom prst="sun">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2" name="Picture 4" descr="Image: Aqua Satell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8966" y="584365"/>
            <a:ext cx="935804" cy="950026"/>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Arrow Connector 18"/>
          <p:cNvCxnSpPr/>
          <p:nvPr/>
        </p:nvCxnSpPr>
        <p:spPr>
          <a:xfrm>
            <a:off x="3325091" y="1163782"/>
            <a:ext cx="83127" cy="302820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3459680" y="1163785"/>
            <a:ext cx="2014845" cy="318258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3560618" y="990600"/>
            <a:ext cx="4602678" cy="335576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5" name="Cloud 24"/>
          <p:cNvSpPr/>
          <p:nvPr/>
        </p:nvSpPr>
        <p:spPr>
          <a:xfrm>
            <a:off x="4971802" y="2991591"/>
            <a:ext cx="1448790" cy="575954"/>
          </a:xfrm>
          <a:prstGeom prst="cloud">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a:off x="3542805" y="1059378"/>
            <a:ext cx="2038598" cy="193221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5581403" y="1246910"/>
            <a:ext cx="2327563" cy="174468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flipV="1">
            <a:off x="8163296" y="1534392"/>
            <a:ext cx="410688" cy="281197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V="1">
            <a:off x="5788152" y="1399311"/>
            <a:ext cx="2273214" cy="294705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3542805" y="1163783"/>
            <a:ext cx="4306784" cy="296883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845132" y="4346369"/>
            <a:ext cx="2814452" cy="2"/>
          </a:xfrm>
          <a:prstGeom prst="line">
            <a:avLst/>
          </a:prstGeom>
          <a:ln w="38100">
            <a:solidFill>
              <a:srgbClr val="0070C0"/>
            </a:solidFill>
            <a:prstDash val="solid"/>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H="1" flipV="1">
            <a:off x="6436427" y="3210295"/>
            <a:ext cx="1033152" cy="113607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flipV="1">
            <a:off x="6436427" y="1399311"/>
            <a:ext cx="1472539" cy="181098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80623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esc_large_iss0200-wide"/>
          <p:cNvPicPr>
            <a:picLocks noChangeAspect="1" noChangeArrowheads="1"/>
          </p:cNvPicPr>
          <p:nvPr/>
        </p:nvPicPr>
        <p:blipFill>
          <a:blip r:embed="rId3">
            <a:extLst>
              <a:ext uri="{28A0092B-C50C-407E-A947-70E740481C1C}">
                <a14:useLocalDpi xmlns:a14="http://schemas.microsoft.com/office/drawing/2010/main" val="0"/>
              </a:ext>
            </a:extLst>
          </a:blip>
          <a:srcRect t="7031" r="6696" b="11296"/>
          <a:stretch>
            <a:fillRect/>
          </a:stretch>
        </p:blipFill>
        <p:spPr bwMode="auto">
          <a:xfrm>
            <a:off x="1350963" y="130175"/>
            <a:ext cx="6332537" cy="51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ubtitle 1"/>
          <p:cNvSpPr>
            <a:spLocks noGrp="1"/>
          </p:cNvSpPr>
          <p:nvPr>
            <p:ph type="subTitle" idx="1"/>
          </p:nvPr>
        </p:nvSpPr>
        <p:spPr>
          <a:xfrm>
            <a:off x="1371600" y="4849813"/>
            <a:ext cx="6400800" cy="1752600"/>
          </a:xfrm>
        </p:spPr>
        <p:txBody>
          <a:bodyPr>
            <a:normAutofit/>
          </a:bodyPr>
          <a:lstStyle/>
          <a:p>
            <a:pPr eaLnBrk="1" hangingPunct="1">
              <a:lnSpc>
                <a:spcPct val="80000"/>
              </a:lnSpc>
              <a:defRPr/>
            </a:pPr>
            <a:r>
              <a:rPr lang="en-US" sz="1200" cap="none" dirty="0" smtClean="0">
                <a:solidFill>
                  <a:schemeClr val="tx1"/>
                </a:solidFill>
              </a:rPr>
              <a:t>Scattering is when the direction but not the wavelength of light is changed upon encountering matter</a:t>
            </a:r>
          </a:p>
          <a:p>
            <a:pPr eaLnBrk="1" hangingPunct="1">
              <a:lnSpc>
                <a:spcPct val="80000"/>
              </a:lnSpc>
              <a:defRPr/>
            </a:pPr>
            <a:endParaRPr lang="en-US" sz="1200" cap="none" dirty="0">
              <a:solidFill>
                <a:schemeClr val="tx1"/>
              </a:solidFill>
            </a:endParaRPr>
          </a:p>
          <a:p>
            <a:pPr eaLnBrk="1" hangingPunct="1">
              <a:lnSpc>
                <a:spcPct val="80000"/>
              </a:lnSpc>
              <a:defRPr/>
            </a:pPr>
            <a:r>
              <a:rPr lang="en-US" sz="1200" cap="none" dirty="0" smtClean="0">
                <a:solidFill>
                  <a:schemeClr val="tx1"/>
                </a:solidFill>
              </a:rPr>
              <a:t>Scattering can be predicted probabilistically based on the wavelength of the radiation and the size of the particles</a:t>
            </a:r>
          </a:p>
          <a:p>
            <a:pPr eaLnBrk="1" hangingPunct="1">
              <a:lnSpc>
                <a:spcPct val="80000"/>
              </a:lnSpc>
              <a:defRPr/>
            </a:pPr>
            <a:endParaRPr lang="en-US" sz="1200" cap="none" dirty="0">
              <a:solidFill>
                <a:schemeClr val="tx1"/>
              </a:solidFill>
            </a:endParaRPr>
          </a:p>
          <a:p>
            <a:pPr eaLnBrk="1" hangingPunct="1">
              <a:lnSpc>
                <a:spcPct val="80000"/>
              </a:lnSpc>
              <a:defRPr/>
            </a:pPr>
            <a:r>
              <a:rPr lang="en-US" sz="1200" cap="none" dirty="0" smtClean="0">
                <a:solidFill>
                  <a:schemeClr val="tx1"/>
                </a:solidFill>
              </a:rPr>
              <a:t>Atmospheric aerosol particles have a number of sources and play an important role in cloud formation </a:t>
            </a:r>
          </a:p>
        </p:txBody>
      </p:sp>
      <p:sp>
        <p:nvSpPr>
          <p:cNvPr id="28676" name="Title 2"/>
          <p:cNvSpPr>
            <a:spLocks noGrp="1"/>
          </p:cNvSpPr>
          <p:nvPr>
            <p:ph type="ctrTitle"/>
          </p:nvPr>
        </p:nvSpPr>
        <p:spPr/>
        <p:txBody>
          <a:bodyPr/>
          <a:lstStyle/>
          <a:p>
            <a:pPr eaLnBrk="1" hangingPunct="1"/>
            <a:r>
              <a:rPr lang="en-US" altLang="en-US" smtClean="0"/>
              <a:t>Conclusions</a:t>
            </a:r>
            <a:br>
              <a:rPr lang="en-US" altLang="en-US" smtClean="0"/>
            </a:br>
            <a:endParaRPr lang="en-US" altLang="en-US" smtClean="0"/>
          </a:p>
        </p:txBody>
      </p:sp>
      <p:sp>
        <p:nvSpPr>
          <p:cNvPr id="5" name="Date Placeholder 6"/>
          <p:cNvSpPr>
            <a:spLocks noGrp="1"/>
          </p:cNvSpPr>
          <p:nvPr>
            <p:ph type="dt" sz="half" idx="10"/>
          </p:nvPr>
        </p:nvSpPr>
        <p:spPr>
          <a:xfrm>
            <a:off x="5788152" y="6404984"/>
            <a:ext cx="3044952" cy="365760"/>
          </a:xfrm>
        </p:spPr>
        <p:txBody>
          <a:body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smtClean="0"/>
              <a:t>http://earthref.org/SCC</a:t>
            </a:r>
            <a:endParaRPr lang="en-US" dirty="0" smtClean="0"/>
          </a:p>
        </p:txBody>
      </p:sp>
    </p:spTree>
    <p:extLst>
      <p:ext uri="{BB962C8B-B14F-4D97-AF65-F5344CB8AC3E}">
        <p14:creationId xmlns:p14="http://schemas.microsoft.com/office/powerpoint/2010/main" val="21418353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12032</TotalTime>
  <Words>5725</Words>
  <Application>Microsoft Office PowerPoint</Application>
  <PresentationFormat>On-screen Show (4:3)</PresentationFormat>
  <Paragraphs>364</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SCC</vt:lpstr>
      <vt:lpstr>Scattering</vt:lpstr>
      <vt:lpstr>Scattering</vt:lpstr>
      <vt:lpstr>Reflection and Refraction</vt:lpstr>
      <vt:lpstr>Rayleigh scattering</vt:lpstr>
      <vt:lpstr>PowerPoint Presentation</vt:lpstr>
      <vt:lpstr>PowerPoint Presentation</vt:lpstr>
      <vt:lpstr>Green flash</vt:lpstr>
      <vt:lpstr>Activity: Rayleigh scattering “Sunset in a jar”</vt:lpstr>
      <vt:lpstr>Aerosol</vt:lpstr>
      <vt:lpstr>Sources of aerosol</vt:lpstr>
      <vt:lpstr>Activity: smog in a bottle</vt:lpstr>
      <vt:lpstr>Albedo</vt:lpstr>
      <vt:lpstr>Mie scattering</vt:lpstr>
      <vt:lpstr>Cloud formation</vt:lpstr>
      <vt:lpstr>Activity: cloud in a bottle</vt:lpstr>
      <vt:lpstr>Why do we care about how things scatter?</vt:lpstr>
      <vt:lpstr>Conclusions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Kristina Pistone</cp:lastModifiedBy>
  <cp:revision>177</cp:revision>
  <cp:lastPrinted>2011-07-11T02:33:14Z</cp:lastPrinted>
  <dcterms:created xsi:type="dcterms:W3CDTF">2011-06-23T20:06:11Z</dcterms:created>
  <dcterms:modified xsi:type="dcterms:W3CDTF">2014-06-15T00:46:25Z</dcterms:modified>
</cp:coreProperties>
</file>