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0"/>
  </p:notesMasterIdLst>
  <p:sldIdLst>
    <p:sldId id="267" r:id="rId2"/>
    <p:sldId id="257" r:id="rId3"/>
    <p:sldId id="262" r:id="rId4"/>
    <p:sldId id="263" r:id="rId5"/>
    <p:sldId id="258" r:id="rId6"/>
    <p:sldId id="259" r:id="rId7"/>
    <p:sldId id="271" r:id="rId8"/>
    <p:sldId id="266"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2FF10F"/>
    <a:srgbClr val="00CC66"/>
    <a:srgbClr val="FF99FF"/>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724" autoAdjust="0"/>
  </p:normalViewPr>
  <p:slideViewPr>
    <p:cSldViewPr showGuides="1">
      <p:cViewPr varScale="1">
        <p:scale>
          <a:sx n="40" d="100"/>
          <a:sy n="40" d="100"/>
        </p:scale>
        <p:origin x="-2172" y="-114"/>
      </p:cViewPr>
      <p:guideLst>
        <p:guide orient="horz" pos="2160"/>
        <p:guide pos="768"/>
      </p:guideLst>
    </p:cSldViewPr>
  </p:slideViewPr>
  <p:notesTextViewPr>
    <p:cViewPr>
      <p:scale>
        <a:sx n="100" d="100"/>
        <a:sy n="100" d="100"/>
      </p:scale>
      <p:origin x="0" y="48"/>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D86EF3-1EC3-4D0D-BFCA-3D465BD89822}" type="datetimeFigureOut">
              <a:rPr lang="en-US" smtClean="0"/>
              <a:pPr/>
              <a:t>6/30/2013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999CA4-2265-4B1A-B0E1-004EF4BC3BD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smtClean="0">
                <a:solidFill>
                  <a:schemeClr val="tx1"/>
                </a:solidFill>
                <a:latin typeface="+mn-lt"/>
                <a:ea typeface="+mn-ea"/>
                <a:cs typeface="+mn-cs"/>
              </a:rPr>
              <a:t>1. AUTHORS AND CONTEXT: </a:t>
            </a:r>
          </a:p>
          <a:p>
            <a:r>
              <a:rPr lang="en-US" sz="1200" kern="1200" dirty="0" err="1" smtClean="0">
                <a:solidFill>
                  <a:schemeClr val="tx1"/>
                </a:solidFill>
                <a:latin typeface="+mn-lt"/>
                <a:ea typeface="+mn-ea"/>
                <a:cs typeface="+mn-cs"/>
              </a:rPr>
              <a:t>Randelle</a:t>
            </a:r>
            <a:r>
              <a:rPr lang="en-US" sz="1200" kern="1200" dirty="0" smtClean="0">
                <a:solidFill>
                  <a:schemeClr val="tx1"/>
                </a:solidFill>
                <a:latin typeface="+mn-lt"/>
                <a:ea typeface="+mn-ea"/>
                <a:cs typeface="+mn-cs"/>
              </a:rPr>
              <a:t> Bundy, Scripps Institution of Oceanography, Ph.D. Candidate</a:t>
            </a:r>
          </a:p>
          <a:p>
            <a:r>
              <a:rPr lang="en-US" sz="1200" kern="1200" dirty="0" smtClean="0">
                <a:solidFill>
                  <a:schemeClr val="tx1"/>
                </a:solidFill>
                <a:latin typeface="+mn-lt"/>
                <a:ea typeface="+mn-ea"/>
                <a:cs typeface="+mn-cs"/>
              </a:rPr>
              <a:t>Jennifer </a:t>
            </a:r>
            <a:r>
              <a:rPr lang="en-US" sz="1200" kern="1200" dirty="0" err="1" smtClean="0">
                <a:solidFill>
                  <a:schemeClr val="tx1"/>
                </a:solidFill>
                <a:latin typeface="+mn-lt"/>
                <a:ea typeface="+mn-ea"/>
                <a:cs typeface="+mn-cs"/>
              </a:rPr>
              <a:t>Ogo</a:t>
            </a:r>
            <a:r>
              <a:rPr lang="en-US" sz="1200" kern="1200" dirty="0" smtClean="0">
                <a:solidFill>
                  <a:schemeClr val="tx1"/>
                </a:solidFill>
                <a:latin typeface="+mn-lt"/>
                <a:ea typeface="+mn-ea"/>
                <a:cs typeface="+mn-cs"/>
              </a:rPr>
              <a:t>, Kearny High School, Science Teacher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a:t>
            </a:r>
            <a:r>
              <a:rPr lang="en-US" sz="1200" kern="1200" dirty="0" smtClean="0">
                <a:solidFill>
                  <a:schemeClr val="tx1"/>
                </a:solidFill>
                <a:latin typeface="+mn-lt"/>
                <a:ea typeface="+mn-ea"/>
                <a:cs typeface="+mn-cs"/>
              </a:rPr>
              <a:t>this lesson, students are introduced to dose response curves, specifically LD-50 (lethal dose 50%) and threshold effects. Students will understand that the dose of toxin will determine its effects, and these effects can vary between organisms. Students will draw their own LD-50 curves on mini-whiteboards in order to be formatively assessed by the teacher.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This lesson is the second part of a multi-part lesson on heavy metal pollution and phytoremediation.  </a:t>
            </a:r>
          </a:p>
          <a:p>
            <a:r>
              <a:rPr lang="en-US" sz="1200" kern="1200" dirty="0" smtClean="0">
                <a:solidFill>
                  <a:schemeClr val="tx1"/>
                </a:solidFill>
                <a:latin typeface="+mn-lt"/>
                <a:ea typeface="+mn-ea"/>
                <a:cs typeface="+mn-cs"/>
              </a:rPr>
              <a:t>This introductory lesson is designed to be implemented before completing the </a:t>
            </a:r>
            <a:r>
              <a:rPr lang="en-US" sz="1200" i="1" kern="1200" dirty="0" smtClean="0">
                <a:solidFill>
                  <a:schemeClr val="tx1"/>
                </a:solidFill>
                <a:latin typeface="+mn-lt"/>
                <a:ea typeface="+mn-ea"/>
                <a:cs typeface="+mn-cs"/>
              </a:rPr>
              <a:t>LD-50 Lab for Blackworms</a:t>
            </a:r>
            <a:r>
              <a:rPr lang="en-US" sz="1200" kern="1200" dirty="0" smtClean="0">
                <a:solidFill>
                  <a:schemeClr val="tx1"/>
                </a:solidFill>
                <a:latin typeface="+mn-lt"/>
                <a:ea typeface="+mn-ea"/>
                <a:cs typeface="+mn-cs"/>
              </a:rPr>
              <a:t>, see </a:t>
            </a:r>
            <a:r>
              <a:rPr lang="en-US" sz="1200" i="1" kern="1200" dirty="0" smtClean="0">
                <a:solidFill>
                  <a:schemeClr val="tx1"/>
                </a:solidFill>
                <a:latin typeface="+mn-lt"/>
                <a:ea typeface="+mn-ea"/>
                <a:cs typeface="+mn-cs"/>
              </a:rPr>
              <a:t>Lesson Overview </a:t>
            </a:r>
            <a:r>
              <a:rPr lang="en-US" sz="1200" kern="1200" dirty="0" smtClean="0">
                <a:solidFill>
                  <a:schemeClr val="tx1"/>
                </a:solidFill>
                <a:latin typeface="+mn-lt"/>
                <a:ea typeface="+mn-ea"/>
                <a:cs typeface="+mn-cs"/>
              </a:rPr>
              <a:t>for an overview of the lesson.</a:t>
            </a:r>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2.  WHY: </a:t>
            </a:r>
          </a:p>
          <a:p>
            <a:r>
              <a:rPr lang="en-US" sz="1200" kern="1200" dirty="0" smtClean="0">
                <a:solidFill>
                  <a:schemeClr val="tx1"/>
                </a:solidFill>
                <a:latin typeface="+mn-lt"/>
                <a:ea typeface="+mn-ea"/>
                <a:cs typeface="+mn-cs"/>
              </a:rPr>
              <a:t>How do we determine what level of toxins can be tolerated in the environment? When we determine the LD-50 value of different toxins in the environment, we can use these values to make informed decisions in risk assessments about safe concentrations of pollutants in our soil and water. This introductory lesson allows students to discover why we calculate LD-50 values, and how we use them to make safe environmental laws.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3. SUMMARY:  </a:t>
            </a:r>
          </a:p>
          <a:p>
            <a:r>
              <a:rPr lang="en-US" sz="1200" kern="1200" dirty="0" smtClean="0">
                <a:solidFill>
                  <a:schemeClr val="tx1"/>
                </a:solidFill>
                <a:latin typeface="+mn-lt"/>
                <a:ea typeface="+mn-ea"/>
                <a:cs typeface="+mn-cs"/>
              </a:rPr>
              <a:t>This presentation introduces the students to dose response curves, and how to calculate LD-50 and threshold values.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4. PICTURE/GRAPHICS CREDITS:</a:t>
            </a:r>
          </a:p>
          <a:p>
            <a:r>
              <a:rPr lang="en-US" sz="1200" kern="1200" dirty="0" smtClean="0">
                <a:solidFill>
                  <a:schemeClr val="tx1"/>
                </a:solidFill>
                <a:latin typeface="+mn-lt"/>
                <a:ea typeface="+mn-ea"/>
                <a:cs typeface="+mn-cs"/>
              </a:rPr>
              <a:t>This picture shows the set-up for a traditional LD-50 lab. Photograph by </a:t>
            </a:r>
            <a:r>
              <a:rPr lang="en-US" sz="1200" kern="1200" dirty="0" err="1" smtClean="0">
                <a:solidFill>
                  <a:schemeClr val="tx1"/>
                </a:solidFill>
                <a:latin typeface="+mn-lt"/>
                <a:ea typeface="+mn-ea"/>
                <a:cs typeface="+mn-cs"/>
              </a:rPr>
              <a:t>Randelle</a:t>
            </a:r>
            <a:r>
              <a:rPr lang="en-US" sz="1200" kern="1200" dirty="0" smtClean="0">
                <a:solidFill>
                  <a:schemeClr val="tx1"/>
                </a:solidFill>
                <a:latin typeface="+mn-lt"/>
                <a:ea typeface="+mn-ea"/>
                <a:cs typeface="+mn-cs"/>
              </a:rPr>
              <a:t> Bundy.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5. WEBSITES USED IN THIS PRESENTATION: </a:t>
            </a:r>
          </a:p>
          <a:p>
            <a:r>
              <a:rPr lang="en-US" sz="1200" kern="1200" dirty="0" smtClean="0">
                <a:solidFill>
                  <a:schemeClr val="tx1"/>
                </a:solidFill>
                <a:latin typeface="+mn-lt"/>
                <a:ea typeface="+mn-ea"/>
                <a:cs typeface="+mn-cs"/>
              </a:rPr>
              <a:t>none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6.  ADDITIONAL READING:</a:t>
            </a:r>
          </a:p>
          <a:p>
            <a:r>
              <a:rPr lang="en-US" sz="1200" kern="1200" dirty="0" smtClean="0">
                <a:solidFill>
                  <a:schemeClr val="tx1"/>
                </a:solidFill>
                <a:latin typeface="+mn-lt"/>
                <a:ea typeface="+mn-ea"/>
                <a:cs typeface="+mn-cs"/>
              </a:rPr>
              <a:t>Students can read background information in their AP Environmental Science text book on toxicity and dose response curves.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7.  CONTEXT FOR USE:  </a:t>
            </a:r>
          </a:p>
          <a:p>
            <a:r>
              <a:rPr lang="en-US" sz="1200" kern="1200" dirty="0" smtClean="0">
                <a:solidFill>
                  <a:schemeClr val="tx1"/>
                </a:solidFill>
                <a:latin typeface="+mn-lt"/>
                <a:ea typeface="+mn-ea"/>
                <a:cs typeface="+mn-cs"/>
              </a:rPr>
              <a:t>This presentation was designed for an AP Environmental Science class within their toxicology unit. It is an introduction to dose response curves, with specific focus on LD-50 values and threshold effects.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8.  MISCONCEPTIONS:  </a:t>
            </a:r>
          </a:p>
          <a:p>
            <a:r>
              <a:rPr lang="en-US" sz="1200" kern="1200" dirty="0" smtClean="0">
                <a:solidFill>
                  <a:schemeClr val="tx1"/>
                </a:solidFill>
                <a:latin typeface="+mn-lt"/>
                <a:ea typeface="+mn-ea"/>
                <a:cs typeface="+mn-cs"/>
              </a:rPr>
              <a:t>Certain things are bad for you or good for you; the amount you consume doesn’t matter- This misconception is addressed in this lesson with an introductory statement from Paracelsus and by using examples of dose response curves with activities such as watching TV or taking Advil, which the students associate as “good for them.”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9.  EVALUATION TIPS: </a:t>
            </a:r>
          </a:p>
          <a:p>
            <a:r>
              <a:rPr lang="en-US" sz="1200" kern="1200" dirty="0" smtClean="0">
                <a:solidFill>
                  <a:schemeClr val="tx1"/>
                </a:solidFill>
                <a:latin typeface="+mn-lt"/>
                <a:ea typeface="+mn-ea"/>
                <a:cs typeface="+mn-cs"/>
              </a:rPr>
              <a:t>The teacher can use mini-whiteboards throughout this lesson to ask students to draw their own LD-50 curves, and answer questions throughout the lesson to formatively assess the students.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10.  TEACHING NOTES:  </a:t>
            </a:r>
          </a:p>
          <a:p>
            <a:r>
              <a:rPr lang="en-US" sz="1200" kern="1200" dirty="0" smtClean="0">
                <a:solidFill>
                  <a:schemeClr val="tx1"/>
                </a:solidFill>
                <a:latin typeface="+mn-lt"/>
                <a:ea typeface="+mn-ea"/>
                <a:cs typeface="+mn-cs"/>
              </a:rPr>
              <a:t>See the </a:t>
            </a:r>
            <a:r>
              <a:rPr lang="en-US" sz="1200" i="1" kern="1200" dirty="0" smtClean="0">
                <a:solidFill>
                  <a:schemeClr val="tx1"/>
                </a:solidFill>
                <a:latin typeface="+mn-lt"/>
                <a:ea typeface="+mn-ea"/>
                <a:cs typeface="+mn-cs"/>
              </a:rPr>
              <a:t>Lesson Outline </a:t>
            </a:r>
            <a:r>
              <a:rPr lang="en-US" sz="1200" kern="1200" dirty="0" smtClean="0">
                <a:solidFill>
                  <a:schemeClr val="tx1"/>
                </a:solidFill>
                <a:latin typeface="+mn-lt"/>
                <a:ea typeface="+mn-ea"/>
                <a:cs typeface="+mn-cs"/>
              </a:rPr>
              <a:t>for more information about how this lesson fits into the heavy metal and phytoremediation unit. Also refer to the </a:t>
            </a:r>
            <a:r>
              <a:rPr lang="en-US" sz="1200" i="1" kern="1200" dirty="0" smtClean="0">
                <a:solidFill>
                  <a:schemeClr val="tx1"/>
                </a:solidFill>
                <a:latin typeface="+mn-lt"/>
                <a:ea typeface="+mn-ea"/>
                <a:cs typeface="+mn-cs"/>
              </a:rPr>
              <a:t>LD-50 Lab with Blackworms </a:t>
            </a:r>
            <a:r>
              <a:rPr lang="en-US" sz="1200" kern="1200" dirty="0" smtClean="0">
                <a:solidFill>
                  <a:schemeClr val="tx1"/>
                </a:solidFill>
                <a:latin typeface="+mn-lt"/>
                <a:ea typeface="+mn-ea"/>
                <a:cs typeface="+mn-cs"/>
              </a:rPr>
              <a:t>for the students and teacher for additional background information on LD-50 values and the activity that follows this introductory lesson. </a:t>
            </a:r>
          </a:p>
          <a:p>
            <a:endParaRPr lang="en-US" dirty="0"/>
          </a:p>
        </p:txBody>
      </p:sp>
      <p:sp>
        <p:nvSpPr>
          <p:cNvPr id="4" name="Slide Number Placeholder 3"/>
          <p:cNvSpPr>
            <a:spLocks noGrp="1"/>
          </p:cNvSpPr>
          <p:nvPr>
            <p:ph type="sldNum" sz="quarter" idx="10"/>
          </p:nvPr>
        </p:nvSpPr>
        <p:spPr/>
        <p:txBody>
          <a:bodyPr/>
          <a:lstStyle/>
          <a:p>
            <a:fld id="{14999CA4-2265-4B1A-B0E1-004EF4BC3BD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introduces the concepts to be covered in this lesson.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BULLETED </a:t>
            </a:r>
            <a:r>
              <a:rPr lang="en-US" sz="1200" kern="1200" dirty="0" smtClean="0">
                <a:solidFill>
                  <a:schemeClr val="tx1"/>
                </a:solidFill>
                <a:latin typeface="+mn-lt"/>
                <a:ea typeface="+mn-ea"/>
                <a:cs typeface="+mn-cs"/>
              </a:rPr>
              <a:t>POINTS: </a:t>
            </a:r>
          </a:p>
          <a:p>
            <a:r>
              <a:rPr lang="en-US" sz="1200" kern="1200" dirty="0" smtClean="0">
                <a:solidFill>
                  <a:schemeClr val="tx1"/>
                </a:solidFill>
                <a:latin typeface="+mn-lt"/>
                <a:ea typeface="+mn-ea"/>
                <a:cs typeface="+mn-cs"/>
              </a:rPr>
              <a:t>Have the students share aloud what they think this quote means. This will get the students thinking about how the dose of something might determine its effects on humans or other organisms. Make sure the students understand that anything can be poisonous (bad for you) if you have too much of it.  It is the dose that matters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PICTURE/GRAPHICS </a:t>
            </a:r>
            <a:r>
              <a:rPr lang="en-US" sz="1200" kern="1200" dirty="0" smtClean="0">
                <a:solidFill>
                  <a:schemeClr val="tx1"/>
                </a:solidFill>
                <a:latin typeface="+mn-lt"/>
                <a:ea typeface="+mn-ea"/>
                <a:cs typeface="+mn-cs"/>
              </a:rPr>
              <a:t>CREDITS: </a:t>
            </a:r>
          </a:p>
          <a:p>
            <a:r>
              <a:rPr lang="en-US" sz="1200" kern="1200" dirty="0" smtClean="0">
                <a:solidFill>
                  <a:schemeClr val="tx1"/>
                </a:solidFill>
                <a:latin typeface="+mn-lt"/>
                <a:ea typeface="+mn-ea"/>
                <a:cs typeface="+mn-cs"/>
              </a:rPr>
              <a:t>none</a:t>
            </a:r>
          </a:p>
          <a:p>
            <a:pPr>
              <a:defRPr/>
            </a:pPr>
            <a:endParaRPr lang="en-US" dirty="0" smtClean="0"/>
          </a:p>
        </p:txBody>
      </p:sp>
      <p:sp>
        <p:nvSpPr>
          <p:cNvPr id="4" name="Slide Number Placeholder 3"/>
          <p:cNvSpPr>
            <a:spLocks noGrp="1"/>
          </p:cNvSpPr>
          <p:nvPr>
            <p:ph type="sldNum" sz="quarter" idx="10"/>
          </p:nvPr>
        </p:nvSpPr>
        <p:spPr/>
        <p:txBody>
          <a:bodyPr/>
          <a:lstStyle/>
          <a:p>
            <a:fld id="{A55B4CB0-25AF-46F0-A0FD-6442D554724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introduces dose response curves.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BULLETED </a:t>
            </a:r>
            <a:r>
              <a:rPr lang="en-US" sz="1200" kern="1200" dirty="0" smtClean="0">
                <a:solidFill>
                  <a:schemeClr val="tx1"/>
                </a:solidFill>
                <a:latin typeface="+mn-lt"/>
                <a:ea typeface="+mn-ea"/>
                <a:cs typeface="+mn-cs"/>
              </a:rPr>
              <a:t>POINTS: </a:t>
            </a:r>
          </a:p>
          <a:p>
            <a:r>
              <a:rPr lang="en-US" sz="1200" kern="1200" dirty="0" smtClean="0">
                <a:solidFill>
                  <a:schemeClr val="tx1"/>
                </a:solidFill>
                <a:latin typeface="+mn-lt"/>
                <a:ea typeface="+mn-ea"/>
                <a:cs typeface="+mn-cs"/>
              </a:rPr>
              <a:t>Certain things can be beneficial up to a certain amount or “dose,” but then may become harmful once that dose is exceeded. Even medicines or activities you think might be good for you such as Advil can be harmful if you take too much, or if you exceed the desired dose. Advil will not help you if you take too little, but can then kill you if you exceed a certain dose. Therefore the dose is essential for maximum benefit and minimal harm.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PICTURES/GRAPHICS </a:t>
            </a:r>
            <a:r>
              <a:rPr lang="en-US" sz="1200" kern="1200" dirty="0" smtClean="0">
                <a:solidFill>
                  <a:schemeClr val="tx1"/>
                </a:solidFill>
                <a:latin typeface="+mn-lt"/>
                <a:ea typeface="+mn-ea"/>
                <a:cs typeface="+mn-cs"/>
              </a:rPr>
              <a:t>CREDITS:</a:t>
            </a:r>
          </a:p>
          <a:p>
            <a:r>
              <a:rPr lang="en-US" sz="1200" kern="1200" dirty="0" err="1" smtClean="0">
                <a:solidFill>
                  <a:schemeClr val="tx1"/>
                </a:solidFill>
                <a:latin typeface="+mn-lt"/>
                <a:ea typeface="+mn-ea"/>
                <a:cs typeface="+mn-cs"/>
              </a:rPr>
              <a:t>Randelle</a:t>
            </a:r>
            <a:r>
              <a:rPr lang="en-US" sz="1200" kern="1200" dirty="0" smtClean="0">
                <a:solidFill>
                  <a:schemeClr val="tx1"/>
                </a:solidFill>
                <a:latin typeface="+mn-lt"/>
                <a:ea typeface="+mn-ea"/>
                <a:cs typeface="+mn-cs"/>
              </a:rPr>
              <a:t> Bundy</a:t>
            </a:r>
          </a:p>
          <a:p>
            <a:endParaRPr lang="en-US" dirty="0"/>
          </a:p>
        </p:txBody>
      </p:sp>
      <p:sp>
        <p:nvSpPr>
          <p:cNvPr id="4" name="Slide Number Placeholder 3"/>
          <p:cNvSpPr>
            <a:spLocks noGrp="1"/>
          </p:cNvSpPr>
          <p:nvPr>
            <p:ph type="sldNum" sz="quarter" idx="10"/>
          </p:nvPr>
        </p:nvSpPr>
        <p:spPr/>
        <p:txBody>
          <a:bodyPr/>
          <a:lstStyle/>
          <a:p>
            <a:fld id="{14999CA4-2265-4B1A-B0E1-004EF4BC3BD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shows a dose response curve with an example of a “beneficial” activity, such as watching TV.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BULLETED </a:t>
            </a:r>
            <a:r>
              <a:rPr lang="en-US" sz="1200" kern="1200" dirty="0" smtClean="0">
                <a:solidFill>
                  <a:schemeClr val="tx1"/>
                </a:solidFill>
                <a:latin typeface="+mn-lt"/>
                <a:ea typeface="+mn-ea"/>
                <a:cs typeface="+mn-cs"/>
              </a:rPr>
              <a:t>POINTS: </a:t>
            </a:r>
          </a:p>
          <a:p>
            <a:r>
              <a:rPr lang="en-US" sz="1200" kern="1200" dirty="0" smtClean="0">
                <a:solidFill>
                  <a:schemeClr val="tx1"/>
                </a:solidFill>
                <a:latin typeface="+mn-lt"/>
                <a:ea typeface="+mn-ea"/>
                <a:cs typeface="+mn-cs"/>
              </a:rPr>
              <a:t>Watching TV is assumed to be a generally beneficial activity, but once you pass a certain number of hours it may become bad for you. This effect might also vary between people, where one person gets tired of watching TV after only 30 minutes, and another can watch it for 3 hours before it is harmful to their eyes and their health.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PICTURE/GRAPHICS </a:t>
            </a:r>
            <a:r>
              <a:rPr lang="en-US" sz="1200" kern="1200" dirty="0" smtClean="0">
                <a:solidFill>
                  <a:schemeClr val="tx1"/>
                </a:solidFill>
                <a:latin typeface="+mn-lt"/>
                <a:ea typeface="+mn-ea"/>
                <a:cs typeface="+mn-cs"/>
              </a:rPr>
              <a:t>CREDITS: </a:t>
            </a:r>
          </a:p>
          <a:p>
            <a:r>
              <a:rPr lang="en-US" sz="1200" kern="1200" dirty="0" err="1" smtClean="0">
                <a:solidFill>
                  <a:schemeClr val="tx1"/>
                </a:solidFill>
                <a:latin typeface="+mn-lt"/>
                <a:ea typeface="+mn-ea"/>
                <a:cs typeface="+mn-cs"/>
              </a:rPr>
              <a:t>Randelle</a:t>
            </a:r>
            <a:r>
              <a:rPr lang="en-US" sz="1200" kern="1200" dirty="0" smtClean="0">
                <a:solidFill>
                  <a:schemeClr val="tx1"/>
                </a:solidFill>
                <a:latin typeface="+mn-lt"/>
                <a:ea typeface="+mn-ea"/>
                <a:cs typeface="+mn-cs"/>
              </a:rPr>
              <a:t> Bundy</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4999CA4-2265-4B1A-B0E1-004EF4BC3BD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introduces dose indicators, specifically LD-50 values, by having the students first think about what indicators can be used to determine if a dose is harmful or beneficial.</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BULLETED </a:t>
            </a:r>
            <a:r>
              <a:rPr lang="en-US" sz="1200" kern="1200" dirty="0" smtClean="0">
                <a:solidFill>
                  <a:schemeClr val="tx1"/>
                </a:solidFill>
                <a:latin typeface="+mn-lt"/>
                <a:ea typeface="+mn-ea"/>
                <a:cs typeface="+mn-cs"/>
              </a:rPr>
              <a:t>POINTS: </a:t>
            </a:r>
          </a:p>
          <a:p>
            <a:r>
              <a:rPr lang="en-US" sz="1200" kern="1200" dirty="0" smtClean="0">
                <a:solidFill>
                  <a:schemeClr val="tx1"/>
                </a:solidFill>
                <a:latin typeface="+mn-lt"/>
                <a:ea typeface="+mn-ea"/>
                <a:cs typeface="+mn-cs"/>
              </a:rPr>
              <a:t>Every living thing has a different response to different doses of chemicals. Therefore, we have to use indicators in order to determine toxicity. One of the most important dose indicators is the LD-50, which stands for the lethal dose of 50% of the population. This is the dose where 50% of the population dies at a certain dose of the toxin or chemical.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PICTURE/GRAPHICS </a:t>
            </a:r>
            <a:r>
              <a:rPr lang="en-US" sz="1200" kern="1200" dirty="0" smtClean="0">
                <a:solidFill>
                  <a:schemeClr val="tx1"/>
                </a:solidFill>
                <a:latin typeface="+mn-lt"/>
                <a:ea typeface="+mn-ea"/>
                <a:cs typeface="+mn-cs"/>
              </a:rPr>
              <a:t>CREDITS: </a:t>
            </a:r>
          </a:p>
          <a:p>
            <a:r>
              <a:rPr lang="en-US" sz="1200" kern="1200" dirty="0" smtClean="0">
                <a:solidFill>
                  <a:schemeClr val="tx1"/>
                </a:solidFill>
                <a:latin typeface="+mn-lt"/>
                <a:ea typeface="+mn-ea"/>
                <a:cs typeface="+mn-cs"/>
              </a:rPr>
              <a:t>none</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5B4CB0-25AF-46F0-A0FD-6442D554724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shows examples of LD-50 curves.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BULLETED </a:t>
            </a:r>
            <a:r>
              <a:rPr lang="en-US" sz="1200" kern="1200" dirty="0" smtClean="0">
                <a:solidFill>
                  <a:schemeClr val="tx1"/>
                </a:solidFill>
                <a:latin typeface="+mn-lt"/>
                <a:ea typeface="+mn-ea"/>
                <a:cs typeface="+mn-cs"/>
              </a:rPr>
              <a:t>POINTS: </a:t>
            </a:r>
          </a:p>
          <a:p>
            <a:r>
              <a:rPr lang="en-US" sz="1200" kern="1200" dirty="0" smtClean="0">
                <a:solidFill>
                  <a:schemeClr val="tx1"/>
                </a:solidFill>
                <a:latin typeface="+mn-lt"/>
                <a:ea typeface="+mn-ea"/>
                <a:cs typeface="+mn-cs"/>
              </a:rPr>
              <a:t>The plot on the left shows a generalized LD-50 curve, where the 50% lethal dose is shown by the dashed blue line. The response is a negative response (death, etc…). In the plot on the right, two different curves are shown, for a toxin A and B. Discuss the differences between the curves: At low concentration substance B shows a stronger response than A, but that response levels off and substance A becomes more toxic at lower concentration. Here you can have the students write on their mini-whiteboards which substance they think is more toxic between the two shown. Toxic substance A is more toxic because a lower dose of that toxin will kill half of the population.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PICTURE/GRAPHICS </a:t>
            </a:r>
            <a:r>
              <a:rPr lang="en-US" sz="1200" kern="1200" dirty="0" smtClean="0">
                <a:solidFill>
                  <a:schemeClr val="tx1"/>
                </a:solidFill>
                <a:latin typeface="+mn-lt"/>
                <a:ea typeface="+mn-ea"/>
                <a:cs typeface="+mn-cs"/>
              </a:rPr>
              <a:t>CREDITS: </a:t>
            </a:r>
          </a:p>
          <a:p>
            <a:r>
              <a:rPr lang="en-US" sz="1200" kern="1200" dirty="0" err="1" smtClean="0">
                <a:solidFill>
                  <a:schemeClr val="tx1"/>
                </a:solidFill>
                <a:latin typeface="+mn-lt"/>
                <a:ea typeface="+mn-ea"/>
                <a:cs typeface="+mn-cs"/>
              </a:rPr>
              <a:t>Randelle</a:t>
            </a:r>
            <a:r>
              <a:rPr lang="en-US" sz="1200" kern="1200" dirty="0" smtClean="0">
                <a:solidFill>
                  <a:schemeClr val="tx1"/>
                </a:solidFill>
                <a:latin typeface="+mn-lt"/>
                <a:ea typeface="+mn-ea"/>
                <a:cs typeface="+mn-cs"/>
              </a:rPr>
              <a:t> Bundy</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4999CA4-2265-4B1A-B0E1-004EF4BC3BD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shows examples of another type of dose indicator, called the threshold value.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BULLETED </a:t>
            </a:r>
            <a:r>
              <a:rPr lang="en-US" sz="1200" kern="1200" dirty="0" smtClean="0">
                <a:solidFill>
                  <a:schemeClr val="tx1"/>
                </a:solidFill>
                <a:latin typeface="+mn-lt"/>
                <a:ea typeface="+mn-ea"/>
                <a:cs typeface="+mn-cs"/>
              </a:rPr>
              <a:t>POINTS: </a:t>
            </a:r>
          </a:p>
          <a:p>
            <a:r>
              <a:rPr lang="en-US" sz="1200" kern="1200" dirty="0" smtClean="0">
                <a:solidFill>
                  <a:schemeClr val="tx1"/>
                </a:solidFill>
                <a:latin typeface="+mn-lt"/>
                <a:ea typeface="+mn-ea"/>
                <a:cs typeface="+mn-cs"/>
              </a:rPr>
              <a:t>Threshold effects refer to the dose at which an effect in seen in the population you are examining. An “effect” can be defined as a change in behavior, or any adverse symptoms of toxicity. The plot shown shows two response curves for a substance A and B. You can ask the students again to write on their mini-whiteboards which substance they think is less toxic, or has a higher toxicity threshold. Substance B has the higher threshold value (less toxic) because a higher dose is needed before a response is seen in the population. The arrows indicate the value of the threshold dose for each substance shown.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PICTURE/GRAPHICS </a:t>
            </a:r>
            <a:r>
              <a:rPr lang="en-US" sz="1200" kern="1200" dirty="0" smtClean="0">
                <a:solidFill>
                  <a:schemeClr val="tx1"/>
                </a:solidFill>
                <a:latin typeface="+mn-lt"/>
                <a:ea typeface="+mn-ea"/>
                <a:cs typeface="+mn-cs"/>
              </a:rPr>
              <a:t>CREDITS: </a:t>
            </a:r>
          </a:p>
          <a:p>
            <a:r>
              <a:rPr lang="en-US" sz="1200" kern="1200" dirty="0" err="1" smtClean="0">
                <a:solidFill>
                  <a:schemeClr val="tx1"/>
                </a:solidFill>
                <a:latin typeface="+mn-lt"/>
                <a:ea typeface="+mn-ea"/>
                <a:cs typeface="+mn-cs"/>
              </a:rPr>
              <a:t>Randelle</a:t>
            </a:r>
            <a:r>
              <a:rPr lang="en-US" sz="1200" kern="1200" dirty="0" smtClean="0">
                <a:solidFill>
                  <a:schemeClr val="tx1"/>
                </a:solidFill>
                <a:latin typeface="+mn-lt"/>
                <a:ea typeface="+mn-ea"/>
                <a:cs typeface="+mn-cs"/>
              </a:rPr>
              <a:t> Bundy</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4999CA4-2265-4B1A-B0E1-004EF4BC3BD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POINT OF SLIDE: </a:t>
            </a:r>
          </a:p>
          <a:p>
            <a:r>
              <a:rPr lang="en-US" sz="1200" kern="1200" dirty="0" smtClean="0">
                <a:solidFill>
                  <a:schemeClr val="tx1"/>
                </a:solidFill>
                <a:latin typeface="+mn-lt"/>
                <a:ea typeface="+mn-ea"/>
                <a:cs typeface="+mn-cs"/>
              </a:rPr>
              <a:t>This slide introduces risk assessments and why LD-50 values are beneficial for these assessments.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BULLETED </a:t>
            </a:r>
            <a:r>
              <a:rPr lang="en-US" sz="1200" kern="1200" dirty="0" smtClean="0">
                <a:solidFill>
                  <a:schemeClr val="tx1"/>
                </a:solidFill>
                <a:latin typeface="+mn-lt"/>
                <a:ea typeface="+mn-ea"/>
                <a:cs typeface="+mn-cs"/>
              </a:rPr>
              <a:t>POINTS: </a:t>
            </a:r>
          </a:p>
          <a:p>
            <a:r>
              <a:rPr lang="en-US" sz="1200" kern="1200" dirty="0" smtClean="0">
                <a:solidFill>
                  <a:schemeClr val="tx1"/>
                </a:solidFill>
                <a:latin typeface="+mn-lt"/>
                <a:ea typeface="+mn-ea"/>
                <a:cs typeface="+mn-cs"/>
              </a:rPr>
              <a:t>Risk assessments are used to compile the potential adverse effects that a toxin can have on humans and other organisms in the environment. Since toxins cannot be directly tested on people, LD-50 values and threshold effects are often used in risk assessments as indicators of toxicity. Risk assessments involve many steps and levels of processing, but are often the first step in transforming toxicity indicators into environmental regulations. Humans are never used for risk assessments, and often LD-50 tests are performed on mice or another relevant species (marine species if dealing with water pollution). LD-50 tests are then eventually a component of the overall risk assessment. </a:t>
            </a:r>
          </a:p>
          <a:p>
            <a:endParaRPr lang="en-US" sz="1200" kern="1200" smtClean="0">
              <a:solidFill>
                <a:schemeClr val="tx1"/>
              </a:solidFill>
              <a:latin typeface="+mn-lt"/>
              <a:ea typeface="+mn-ea"/>
              <a:cs typeface="+mn-cs"/>
            </a:endParaRPr>
          </a:p>
          <a:p>
            <a:r>
              <a:rPr lang="en-US" sz="1200" kern="1200" smtClean="0">
                <a:solidFill>
                  <a:schemeClr val="tx1"/>
                </a:solidFill>
                <a:latin typeface="+mn-lt"/>
                <a:ea typeface="+mn-ea"/>
                <a:cs typeface="+mn-cs"/>
              </a:rPr>
              <a:t>PICTURE/GRAPHICS </a:t>
            </a:r>
            <a:r>
              <a:rPr lang="en-US" sz="1200" kern="1200" dirty="0" smtClean="0">
                <a:solidFill>
                  <a:schemeClr val="tx1"/>
                </a:solidFill>
                <a:latin typeface="+mn-lt"/>
                <a:ea typeface="+mn-ea"/>
                <a:cs typeface="+mn-cs"/>
              </a:rPr>
              <a:t>CREDITS: </a:t>
            </a:r>
          </a:p>
          <a:p>
            <a:r>
              <a:rPr lang="en-US" sz="1200" kern="1200" dirty="0" smtClean="0">
                <a:solidFill>
                  <a:schemeClr val="tx1"/>
                </a:solidFill>
                <a:latin typeface="+mn-lt"/>
                <a:ea typeface="+mn-ea"/>
                <a:cs typeface="+mn-cs"/>
              </a:rPr>
              <a:t>none</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4999CA4-2265-4B1A-B0E1-004EF4BC3BD8}"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84C83A1-A9E8-45B5-9494-C88150AACE69}" type="datetimeFigureOut">
              <a:rPr lang="en-US" smtClean="0"/>
              <a:pPr/>
              <a:t>6/30/2013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D058CA6-E895-4E25-83F9-22C74FC8AA01}"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84C83A1-A9E8-45B5-9494-C88150AACE69}" type="datetimeFigureOut">
              <a:rPr lang="en-US" smtClean="0"/>
              <a:pPr/>
              <a:t>6/30/2013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6D058CA6-E895-4E25-83F9-22C74FC8AA01}"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B84C83A1-A9E8-45B5-9494-C88150AACE69}" type="datetimeFigureOut">
              <a:rPr lang="en-US" smtClean="0"/>
              <a:pPr/>
              <a:t>6/30/2013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D058CA6-E895-4E25-83F9-22C74FC8AA01}"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84C83A1-A9E8-45B5-9494-C88150AACE69}" type="datetimeFigureOut">
              <a:rPr lang="en-US" smtClean="0"/>
              <a:pPr/>
              <a:t>6/30/2013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58CA6-E895-4E25-83F9-22C74FC8AA01}"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84C83A1-A9E8-45B5-9494-C88150AACE69}" type="datetimeFigureOut">
              <a:rPr lang="en-US" smtClean="0"/>
              <a:pPr/>
              <a:t>6/30/2013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D058CA6-E895-4E25-83F9-22C74FC8AA01}"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84C83A1-A9E8-45B5-9494-C88150AACE69}" type="datetimeFigureOut">
              <a:rPr lang="en-US" smtClean="0"/>
              <a:pPr/>
              <a:t>6/30/2013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6D058CA6-E895-4E25-83F9-22C74FC8AA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84C83A1-A9E8-45B5-9494-C88150AACE69}" type="datetimeFigureOut">
              <a:rPr lang="en-US" smtClean="0"/>
              <a:pPr/>
              <a:t>6/30/2013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D058CA6-E895-4E25-83F9-22C74FC8AA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D058CA6-E895-4E25-83F9-22C74FC8AA01}"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84C83A1-A9E8-45B5-9494-C88150AACE69}" type="datetimeFigureOut">
              <a:rPr lang="en-US" smtClean="0"/>
              <a:pPr/>
              <a:t>6/30/2013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D058CA6-E895-4E25-83F9-22C74FC8AA01}"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84C83A1-A9E8-45B5-9494-C88150AACE69}" type="datetimeFigureOut">
              <a:rPr lang="en-US" smtClean="0"/>
              <a:pPr/>
              <a:t>6/30/2013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4C83A1-A9E8-45B5-9494-C88150AACE69}" type="datetimeFigureOut">
              <a:rPr lang="en-US" smtClean="0"/>
              <a:pPr/>
              <a:t>6/30/2013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58CA6-E895-4E25-83F9-22C74FC8AA0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D058CA6-E895-4E25-83F9-22C74FC8AA01}"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4C83A1-A9E8-45B5-9494-C88150AACE69}" type="datetimeFigureOut">
              <a:rPr lang="en-US" smtClean="0"/>
              <a:pPr/>
              <a:t>6/30/2013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84C83A1-A9E8-45B5-9494-C88150AACE69}" type="datetimeFigureOut">
              <a:rPr lang="en-US" smtClean="0"/>
              <a:pPr/>
              <a:t>6/30/2013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D058CA6-E895-4E25-83F9-22C74FC8AA01}"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324600"/>
            <a:ext cx="2286000" cy="609600"/>
          </a:xfrm>
        </p:spPr>
        <p:txBody>
          <a:bodyPr>
            <a:normAutofit/>
          </a:bodyPr>
          <a:lstStyle/>
          <a:p>
            <a:r>
              <a:rPr lang="en-US" sz="2000" cap="none" dirty="0" smtClean="0">
                <a:solidFill>
                  <a:schemeClr val="tx1"/>
                </a:solidFill>
                <a:latin typeface="+mj-lt"/>
              </a:rPr>
              <a:t>earthref.org</a:t>
            </a:r>
            <a:endParaRPr lang="en-US" sz="2000" b="1" cap="none" dirty="0" smtClean="0">
              <a:solidFill>
                <a:schemeClr val="tx1"/>
              </a:solidFill>
              <a:latin typeface="+mj-lt"/>
            </a:endParaRPr>
          </a:p>
        </p:txBody>
      </p:sp>
      <p:sp>
        <p:nvSpPr>
          <p:cNvPr id="2" name="Title 1"/>
          <p:cNvSpPr>
            <a:spLocks noGrp="1"/>
          </p:cNvSpPr>
          <p:nvPr>
            <p:ph type="ctrTitle"/>
          </p:nvPr>
        </p:nvSpPr>
        <p:spPr/>
        <p:txBody>
          <a:bodyPr/>
          <a:lstStyle/>
          <a:p>
            <a:r>
              <a:rPr lang="en-US" b="1" dirty="0" smtClean="0">
                <a:solidFill>
                  <a:schemeClr val="tx1"/>
                </a:solidFill>
              </a:rPr>
              <a:t>LD-50 Lab Introduction</a:t>
            </a:r>
            <a:endParaRPr lang="en-US" b="1" dirty="0">
              <a:solidFill>
                <a:schemeClr val="tx1"/>
              </a:solidFill>
            </a:endParaRPr>
          </a:p>
        </p:txBody>
      </p:sp>
      <p:sp>
        <p:nvSpPr>
          <p:cNvPr id="4"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pic>
        <p:nvPicPr>
          <p:cNvPr id="1026" name="Picture 2" descr="C:\Users\Randie\Pictures\Grad School\FifthYear12and13\Jan13\IMG_1970.JPG"/>
          <p:cNvPicPr>
            <a:picLocks noChangeArrowheads="1"/>
          </p:cNvPicPr>
          <p:nvPr/>
        </p:nvPicPr>
        <p:blipFill>
          <a:blip r:embed="rId3" cstate="print"/>
          <a:srcRect/>
          <a:stretch>
            <a:fillRect/>
          </a:stretch>
        </p:blipFill>
        <p:spPr bwMode="auto">
          <a:xfrm rot="10800000">
            <a:off x="2286001" y="2743199"/>
            <a:ext cx="4572000" cy="3505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685800"/>
            <a:ext cx="8686800" cy="4419600"/>
          </a:xfrm>
        </p:spPr>
        <p:txBody>
          <a:bodyPr>
            <a:noAutofit/>
          </a:bodyPr>
          <a:lstStyle/>
          <a:p>
            <a:r>
              <a:rPr lang="en-US" dirty="0" smtClean="0">
                <a:solidFill>
                  <a:schemeClr val="tx1"/>
                </a:solidFill>
              </a:rPr>
              <a:t>“Everything is poisonous yet nothing is poisonous.”</a:t>
            </a:r>
            <a:br>
              <a:rPr lang="en-US" dirty="0" smtClean="0">
                <a:solidFill>
                  <a:schemeClr val="tx1"/>
                </a:solidFill>
              </a:rPr>
            </a:br>
            <a:r>
              <a:rPr lang="en-US" dirty="0" smtClean="0">
                <a:solidFill>
                  <a:schemeClr val="tx1"/>
                </a:solidFill>
              </a:rPr>
              <a:t>                                </a:t>
            </a:r>
            <a:br>
              <a:rPr lang="en-US" dirty="0" smtClean="0">
                <a:solidFill>
                  <a:schemeClr val="tx1"/>
                </a:solidFill>
              </a:rPr>
            </a:br>
            <a:r>
              <a:rPr lang="en-US" dirty="0" smtClean="0">
                <a:solidFill>
                  <a:schemeClr val="tx1"/>
                </a:solidFill>
              </a:rPr>
              <a:t>Paracelsus</a:t>
            </a:r>
            <a:endParaRPr lang="en-US" dirty="0">
              <a:solidFill>
                <a:schemeClr val="tx1"/>
              </a:solidFill>
            </a:endParaRPr>
          </a:p>
        </p:txBody>
      </p:sp>
      <p:sp>
        <p:nvSpPr>
          <p:cNvPr id="3" name="Subtitle 2"/>
          <p:cNvSpPr>
            <a:spLocks noGrp="1"/>
          </p:cNvSpPr>
          <p:nvPr>
            <p:ph type="subTitle" idx="1"/>
          </p:nvPr>
        </p:nvSpPr>
        <p:spPr>
          <a:xfrm>
            <a:off x="0" y="6324600"/>
            <a:ext cx="2286000" cy="609600"/>
          </a:xfrm>
        </p:spPr>
        <p:txBody>
          <a:bodyPr>
            <a:normAutofit/>
          </a:bodyPr>
          <a:lstStyle/>
          <a:p>
            <a:r>
              <a:rPr lang="en-US" sz="2000" cap="none" dirty="0" smtClean="0">
                <a:solidFill>
                  <a:schemeClr val="tx1"/>
                </a:solidFill>
                <a:latin typeface="+mj-lt"/>
              </a:rPr>
              <a:t>earthref.org</a:t>
            </a:r>
            <a:endParaRPr lang="en-US" sz="2000" b="1" cap="none" dirty="0" smtClean="0">
              <a:solidFill>
                <a:schemeClr val="tx1"/>
              </a:solidFill>
              <a:latin typeface="+mj-lt"/>
            </a:endParaRPr>
          </a:p>
        </p:txBody>
      </p:sp>
      <p:sp>
        <p:nvSpPr>
          <p:cNvPr id="5"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Arrow Connector 14"/>
          <p:cNvCxnSpPr/>
          <p:nvPr/>
        </p:nvCxnSpPr>
        <p:spPr>
          <a:xfrm>
            <a:off x="5029200" y="38862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304799" y="926068"/>
            <a:ext cx="7970967" cy="5490626"/>
            <a:chOff x="487233" y="926068"/>
            <a:chExt cx="7970967" cy="5490626"/>
          </a:xfrm>
        </p:grpSpPr>
        <p:grpSp>
          <p:nvGrpSpPr>
            <p:cNvPr id="14" name="Group 13"/>
            <p:cNvGrpSpPr/>
            <p:nvPr/>
          </p:nvGrpSpPr>
          <p:grpSpPr>
            <a:xfrm>
              <a:off x="487233" y="1006494"/>
              <a:ext cx="7970967" cy="5410200"/>
              <a:chOff x="487233" y="838200"/>
              <a:chExt cx="7970967" cy="5410200"/>
            </a:xfrm>
          </p:grpSpPr>
          <p:cxnSp>
            <p:nvCxnSpPr>
              <p:cNvPr id="5" name="Straight Connector 4"/>
              <p:cNvCxnSpPr/>
              <p:nvPr/>
            </p:nvCxnSpPr>
            <p:spPr>
              <a:xfrm flipH="1">
                <a:off x="1143000" y="838200"/>
                <a:ext cx="76200" cy="54102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1219200" y="3429000"/>
                <a:ext cx="7239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1334125" y="884420"/>
                <a:ext cx="6925455" cy="3732550"/>
              </a:xfrm>
              <a:custGeom>
                <a:avLst/>
                <a:gdLst>
                  <a:gd name="connsiteX0" fmla="*/ 0 w 6925455"/>
                  <a:gd name="connsiteY0" fmla="*/ 3402767 h 3732550"/>
                  <a:gd name="connsiteX1" fmla="*/ 1798819 w 6925455"/>
                  <a:gd name="connsiteY1" fmla="*/ 224852 h 3732550"/>
                  <a:gd name="connsiteX2" fmla="*/ 3477718 w 6925455"/>
                  <a:gd name="connsiteY2" fmla="*/ 2053652 h 3732550"/>
                  <a:gd name="connsiteX3" fmla="*/ 6925455 w 6925455"/>
                  <a:gd name="connsiteY3" fmla="*/ 3732550 h 3732550"/>
                  <a:gd name="connsiteX4" fmla="*/ 6925455 w 6925455"/>
                  <a:gd name="connsiteY4" fmla="*/ 3732550 h 3732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5455" h="3732550">
                    <a:moveTo>
                      <a:pt x="0" y="3402767"/>
                    </a:moveTo>
                    <a:cubicBezTo>
                      <a:pt x="609599" y="1926235"/>
                      <a:pt x="1219199" y="449704"/>
                      <a:pt x="1798819" y="224852"/>
                    </a:cubicBezTo>
                    <a:cubicBezTo>
                      <a:pt x="2378439" y="0"/>
                      <a:pt x="2623279" y="1469036"/>
                      <a:pt x="3477718" y="2053652"/>
                    </a:cubicBezTo>
                    <a:cubicBezTo>
                      <a:pt x="4332157" y="2638268"/>
                      <a:pt x="6925455" y="3732550"/>
                      <a:pt x="6925455" y="3732550"/>
                    </a:cubicBezTo>
                    <a:lnTo>
                      <a:pt x="6925455" y="3732550"/>
                    </a:lnTo>
                  </a:path>
                </a:pathLst>
              </a:cu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accent2"/>
                  </a:solidFill>
                </a:endParaRPr>
              </a:p>
            </p:txBody>
          </p:sp>
          <p:sp>
            <p:nvSpPr>
              <p:cNvPr id="10" name="TextBox 9"/>
              <p:cNvSpPr txBox="1"/>
              <p:nvPr/>
            </p:nvSpPr>
            <p:spPr>
              <a:xfrm rot="16200000">
                <a:off x="-167754" y="1858834"/>
                <a:ext cx="1771639" cy="461665"/>
              </a:xfrm>
              <a:prstGeom prst="rect">
                <a:avLst/>
              </a:prstGeom>
              <a:noFill/>
            </p:spPr>
            <p:txBody>
              <a:bodyPr wrap="none" rtlCol="0">
                <a:spAutoFit/>
              </a:bodyPr>
              <a:lstStyle/>
              <a:p>
                <a:r>
                  <a:rPr lang="en-US" sz="2400" b="1" dirty="0" smtClean="0"/>
                  <a:t>Beneficial</a:t>
                </a:r>
                <a:endParaRPr lang="en-US" sz="2400" b="1" dirty="0"/>
              </a:p>
            </p:txBody>
          </p:sp>
          <p:sp>
            <p:nvSpPr>
              <p:cNvPr id="11" name="TextBox 10"/>
              <p:cNvSpPr txBox="1"/>
              <p:nvPr/>
            </p:nvSpPr>
            <p:spPr>
              <a:xfrm rot="16200000">
                <a:off x="-87157" y="4754434"/>
                <a:ext cx="1633781" cy="461665"/>
              </a:xfrm>
              <a:prstGeom prst="rect">
                <a:avLst/>
              </a:prstGeom>
              <a:noFill/>
            </p:spPr>
            <p:txBody>
              <a:bodyPr wrap="none" rtlCol="0">
                <a:spAutoFit/>
              </a:bodyPr>
              <a:lstStyle/>
              <a:p>
                <a:r>
                  <a:rPr lang="en-US" sz="2400" b="1" dirty="0"/>
                  <a:t>H</a:t>
                </a:r>
                <a:r>
                  <a:rPr lang="en-US" sz="2400" b="1" dirty="0" smtClean="0"/>
                  <a:t>armful </a:t>
                </a:r>
                <a:endParaRPr lang="en-US" sz="2400" b="1" dirty="0"/>
              </a:p>
            </p:txBody>
          </p:sp>
          <p:sp>
            <p:nvSpPr>
              <p:cNvPr id="13" name="TextBox 12"/>
              <p:cNvSpPr txBox="1"/>
              <p:nvPr/>
            </p:nvSpPr>
            <p:spPr>
              <a:xfrm>
                <a:off x="1905000" y="3657600"/>
                <a:ext cx="3235181" cy="461665"/>
              </a:xfrm>
              <a:prstGeom prst="rect">
                <a:avLst/>
              </a:prstGeom>
              <a:noFill/>
            </p:spPr>
            <p:txBody>
              <a:bodyPr wrap="none" rtlCol="0">
                <a:spAutoFit/>
              </a:bodyPr>
              <a:lstStyle/>
              <a:p>
                <a:r>
                  <a:rPr lang="en-US" sz="2400" b="1" dirty="0" smtClean="0"/>
                  <a:t>Increasing Amount</a:t>
                </a:r>
                <a:endParaRPr lang="en-US" sz="2400" b="1" dirty="0"/>
              </a:p>
            </p:txBody>
          </p:sp>
          <p:cxnSp>
            <p:nvCxnSpPr>
              <p:cNvPr id="17" name="Straight Connector 16"/>
              <p:cNvCxnSpPr/>
              <p:nvPr/>
            </p:nvCxnSpPr>
            <p:spPr>
              <a:xfrm>
                <a:off x="2971800" y="1295400"/>
                <a:ext cx="0" cy="2133600"/>
              </a:xfrm>
              <a:prstGeom prst="line">
                <a:avLst/>
              </a:prstGeom>
              <a:ln w="28575">
                <a:solidFill>
                  <a:srgbClr val="000066"/>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81400" y="1295400"/>
                <a:ext cx="0" cy="2133600"/>
              </a:xfrm>
              <a:prstGeom prst="line">
                <a:avLst/>
              </a:prstGeom>
              <a:ln w="28575">
                <a:solidFill>
                  <a:srgbClr val="000066"/>
                </a:solidFill>
                <a:prstDash val="lgDash"/>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2514600" y="926068"/>
              <a:ext cx="1614545" cy="369332"/>
            </a:xfrm>
            <a:prstGeom prst="rect">
              <a:avLst/>
            </a:prstGeom>
            <a:noFill/>
          </p:spPr>
          <p:txBody>
            <a:bodyPr wrap="none" rtlCol="0">
              <a:spAutoFit/>
            </a:bodyPr>
            <a:lstStyle/>
            <a:p>
              <a:r>
                <a:rPr lang="en-US" b="1" dirty="0" smtClean="0"/>
                <a:t>Max Benefit</a:t>
              </a:r>
              <a:endParaRPr lang="en-US" b="1" dirty="0"/>
            </a:p>
          </p:txBody>
        </p:sp>
      </p:grpSp>
      <p:sp>
        <p:nvSpPr>
          <p:cNvPr id="12" name="TextBox 11"/>
          <p:cNvSpPr txBox="1"/>
          <p:nvPr/>
        </p:nvSpPr>
        <p:spPr>
          <a:xfrm>
            <a:off x="2590800" y="5105400"/>
            <a:ext cx="6445995" cy="1384995"/>
          </a:xfrm>
          <a:prstGeom prst="rect">
            <a:avLst/>
          </a:prstGeom>
          <a:noFill/>
        </p:spPr>
        <p:txBody>
          <a:bodyPr wrap="none" rtlCol="0">
            <a:spAutoFit/>
          </a:bodyPr>
          <a:lstStyle/>
          <a:p>
            <a:r>
              <a:rPr lang="en-US" sz="2800" b="1" dirty="0" smtClean="0"/>
              <a:t>Everything can be beneficial up </a:t>
            </a:r>
          </a:p>
          <a:p>
            <a:r>
              <a:rPr lang="en-US" sz="2800" b="1" dirty="0" smtClean="0"/>
              <a:t>to a certain point, and then might </a:t>
            </a:r>
          </a:p>
          <a:p>
            <a:r>
              <a:rPr lang="en-US" sz="2800" b="1" dirty="0" smtClean="0"/>
              <a:t>be harmful.</a:t>
            </a:r>
            <a:endParaRPr lang="en-US" sz="2800" b="1" dirty="0"/>
          </a:p>
        </p:txBody>
      </p:sp>
      <p:sp>
        <p:nvSpPr>
          <p:cNvPr id="19" name="Subtitle 2"/>
          <p:cNvSpPr txBox="1">
            <a:spLocks/>
          </p:cNvSpPr>
          <p:nvPr/>
        </p:nvSpPr>
        <p:spPr>
          <a:xfrm>
            <a:off x="0" y="6324600"/>
            <a:ext cx="2286000" cy="6096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000" b="0" i="0" u="none" strike="noStrike" kern="1200" cap="none" spc="0" normalizeH="0" baseline="0" noProof="0" smtClean="0">
                <a:ln>
                  <a:noFill/>
                </a:ln>
                <a:solidFill>
                  <a:schemeClr val="tx1"/>
                </a:solidFill>
                <a:effectLst/>
                <a:uLnTx/>
                <a:uFillTx/>
                <a:latin typeface="+mj-lt"/>
                <a:ea typeface="+mn-ea"/>
                <a:cs typeface="+mn-cs"/>
              </a:rPr>
              <a:t>earthref.org</a:t>
            </a:r>
            <a:endParaRPr kumimoji="0" lang="en-US" sz="2000" b="1"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20"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endCxn id="20" idx="0"/>
          </p:cNvCxnSpPr>
          <p:nvPr/>
        </p:nvCxnSpPr>
        <p:spPr>
          <a:xfrm flipH="1">
            <a:off x="1143000" y="1371600"/>
            <a:ext cx="76200" cy="4953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144959"/>
            <a:ext cx="6824304" cy="769441"/>
          </a:xfrm>
          <a:prstGeom prst="rect">
            <a:avLst/>
          </a:prstGeom>
          <a:noFill/>
        </p:spPr>
        <p:txBody>
          <a:bodyPr wrap="none" rtlCol="0">
            <a:spAutoFit/>
          </a:bodyPr>
          <a:lstStyle/>
          <a:p>
            <a:r>
              <a:rPr lang="en-US" sz="4400" b="1" dirty="0" smtClean="0"/>
              <a:t>Example: Watching TV</a:t>
            </a:r>
            <a:endParaRPr lang="en-US" sz="4400" b="1" dirty="0"/>
          </a:p>
        </p:txBody>
      </p:sp>
      <p:cxnSp>
        <p:nvCxnSpPr>
          <p:cNvPr id="19" name="Straight Connector 18"/>
          <p:cNvCxnSpPr/>
          <p:nvPr/>
        </p:nvCxnSpPr>
        <p:spPr>
          <a:xfrm>
            <a:off x="0" y="914400"/>
            <a:ext cx="9144000" cy="0"/>
          </a:xfrm>
          <a:prstGeom prst="line">
            <a:avLst/>
          </a:prstGeom>
          <a:ln w="28575">
            <a:solidFill>
              <a:schemeClr val="bg2">
                <a:lumMod val="60000"/>
                <a:lumOff val="4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457200" y="1143000"/>
            <a:ext cx="8001000" cy="4834181"/>
            <a:chOff x="457200" y="1143000"/>
            <a:chExt cx="8001000" cy="4834181"/>
          </a:xfrm>
        </p:grpSpPr>
        <p:cxnSp>
          <p:nvCxnSpPr>
            <p:cNvPr id="6" name="Straight Connector 5"/>
            <p:cNvCxnSpPr/>
            <p:nvPr/>
          </p:nvCxnSpPr>
          <p:spPr>
            <a:xfrm flipH="1">
              <a:off x="1219200" y="3962400"/>
              <a:ext cx="7239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1334125" y="1417820"/>
              <a:ext cx="6925455" cy="3732550"/>
            </a:xfrm>
            <a:custGeom>
              <a:avLst/>
              <a:gdLst>
                <a:gd name="connsiteX0" fmla="*/ 0 w 6925455"/>
                <a:gd name="connsiteY0" fmla="*/ 3402767 h 3732550"/>
                <a:gd name="connsiteX1" fmla="*/ 1798819 w 6925455"/>
                <a:gd name="connsiteY1" fmla="*/ 224852 h 3732550"/>
                <a:gd name="connsiteX2" fmla="*/ 3477718 w 6925455"/>
                <a:gd name="connsiteY2" fmla="*/ 2053652 h 3732550"/>
                <a:gd name="connsiteX3" fmla="*/ 6925455 w 6925455"/>
                <a:gd name="connsiteY3" fmla="*/ 3732550 h 3732550"/>
                <a:gd name="connsiteX4" fmla="*/ 6925455 w 6925455"/>
                <a:gd name="connsiteY4" fmla="*/ 3732550 h 3732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5455" h="3732550">
                  <a:moveTo>
                    <a:pt x="0" y="3402767"/>
                  </a:moveTo>
                  <a:cubicBezTo>
                    <a:pt x="609599" y="1926235"/>
                    <a:pt x="1219199" y="449704"/>
                    <a:pt x="1798819" y="224852"/>
                  </a:cubicBezTo>
                  <a:cubicBezTo>
                    <a:pt x="2378439" y="0"/>
                    <a:pt x="2623279" y="1469036"/>
                    <a:pt x="3477718" y="2053652"/>
                  </a:cubicBezTo>
                  <a:cubicBezTo>
                    <a:pt x="4332157" y="2638268"/>
                    <a:pt x="6925455" y="3732550"/>
                    <a:pt x="6925455" y="3732550"/>
                  </a:cubicBezTo>
                  <a:lnTo>
                    <a:pt x="6925455" y="3732550"/>
                  </a:lnTo>
                </a:path>
              </a:pathLst>
            </a:custGeom>
            <a:ln w="38100">
              <a:solidFill>
                <a:srgbClr val="0000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rot="16200000">
              <a:off x="-197787" y="2026587"/>
              <a:ext cx="1771639" cy="461665"/>
            </a:xfrm>
            <a:prstGeom prst="rect">
              <a:avLst/>
            </a:prstGeom>
            <a:noFill/>
          </p:spPr>
          <p:txBody>
            <a:bodyPr wrap="none" rtlCol="0">
              <a:spAutoFit/>
            </a:bodyPr>
            <a:lstStyle/>
            <a:p>
              <a:r>
                <a:rPr lang="en-US" sz="2400" b="1" dirty="0" smtClean="0"/>
                <a:t>Beneficial</a:t>
              </a:r>
              <a:endParaRPr lang="en-US" sz="2400" b="1" dirty="0"/>
            </a:p>
          </p:txBody>
        </p:sp>
        <p:sp>
          <p:nvSpPr>
            <p:cNvPr id="11" name="TextBox 10"/>
            <p:cNvSpPr txBox="1"/>
            <p:nvPr/>
          </p:nvSpPr>
          <p:spPr>
            <a:xfrm rot="16200000">
              <a:off x="-87157" y="4929458"/>
              <a:ext cx="1633781" cy="461665"/>
            </a:xfrm>
            <a:prstGeom prst="rect">
              <a:avLst/>
            </a:prstGeom>
            <a:noFill/>
          </p:spPr>
          <p:txBody>
            <a:bodyPr wrap="none" rtlCol="0">
              <a:spAutoFit/>
            </a:bodyPr>
            <a:lstStyle/>
            <a:p>
              <a:r>
                <a:rPr lang="en-US" sz="2400" b="1" dirty="0"/>
                <a:t>H</a:t>
              </a:r>
              <a:r>
                <a:rPr lang="en-US" sz="2400" b="1" dirty="0" smtClean="0"/>
                <a:t>armful </a:t>
              </a:r>
              <a:endParaRPr lang="en-US" sz="2400" b="1" dirty="0"/>
            </a:p>
          </p:txBody>
        </p:sp>
        <p:sp>
          <p:nvSpPr>
            <p:cNvPr id="13" name="TextBox 12"/>
            <p:cNvSpPr txBox="1"/>
            <p:nvPr/>
          </p:nvSpPr>
          <p:spPr>
            <a:xfrm>
              <a:off x="1905000" y="4491335"/>
              <a:ext cx="2658100" cy="461665"/>
            </a:xfrm>
            <a:prstGeom prst="rect">
              <a:avLst/>
            </a:prstGeom>
            <a:noFill/>
          </p:spPr>
          <p:txBody>
            <a:bodyPr wrap="none" rtlCol="0">
              <a:spAutoFit/>
            </a:bodyPr>
            <a:lstStyle/>
            <a:p>
              <a:r>
                <a:rPr lang="en-US" sz="2400" b="1" dirty="0" smtClean="0"/>
                <a:t>Increasing Hours</a:t>
              </a:r>
              <a:endParaRPr lang="en-US" sz="2400" b="1" dirty="0"/>
            </a:p>
          </p:txBody>
        </p:sp>
        <p:cxnSp>
          <p:nvCxnSpPr>
            <p:cNvPr id="15" name="Straight Arrow Connector 14"/>
            <p:cNvCxnSpPr/>
            <p:nvPr/>
          </p:nvCxnSpPr>
          <p:spPr>
            <a:xfrm>
              <a:off x="4572000" y="47244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971800" y="1828800"/>
              <a:ext cx="0" cy="2133600"/>
            </a:xfrm>
            <a:prstGeom prst="line">
              <a:avLst/>
            </a:prstGeom>
            <a:ln w="28575">
              <a:solidFill>
                <a:srgbClr val="000066"/>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81400" y="1828800"/>
              <a:ext cx="0" cy="2133600"/>
            </a:xfrm>
            <a:prstGeom prst="line">
              <a:avLst/>
            </a:prstGeom>
            <a:ln w="28575">
              <a:solidFill>
                <a:srgbClr val="000066"/>
              </a:solidFill>
              <a:prstDash val="lg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514600" y="1143000"/>
              <a:ext cx="1500732" cy="369332"/>
            </a:xfrm>
            <a:prstGeom prst="rect">
              <a:avLst/>
            </a:prstGeom>
            <a:noFill/>
          </p:spPr>
          <p:txBody>
            <a:bodyPr wrap="none" rtlCol="0">
              <a:spAutoFit/>
            </a:bodyPr>
            <a:lstStyle/>
            <a:p>
              <a:r>
                <a:rPr lang="en-US" b="1" dirty="0" smtClean="0"/>
                <a:t>Max Benefit</a:t>
              </a:r>
              <a:endParaRPr lang="en-US" b="1" dirty="0"/>
            </a:p>
          </p:txBody>
        </p:sp>
        <p:sp>
          <p:nvSpPr>
            <p:cNvPr id="22" name="TextBox 21"/>
            <p:cNvSpPr txBox="1"/>
            <p:nvPr/>
          </p:nvSpPr>
          <p:spPr>
            <a:xfrm>
              <a:off x="1600200" y="4038600"/>
              <a:ext cx="6776214" cy="369332"/>
            </a:xfrm>
            <a:prstGeom prst="rect">
              <a:avLst/>
            </a:prstGeom>
            <a:noFill/>
          </p:spPr>
          <p:txBody>
            <a:bodyPr wrap="none" rtlCol="0">
              <a:spAutoFit/>
            </a:bodyPr>
            <a:lstStyle/>
            <a:p>
              <a:r>
                <a:rPr lang="en-US" b="1" dirty="0" smtClean="0"/>
                <a:t>0.5	1	2	3	4	5	6	7</a:t>
              </a:r>
              <a:endParaRPr lang="en-US" b="1" dirty="0"/>
            </a:p>
          </p:txBody>
        </p:sp>
      </p:grpSp>
      <p:sp>
        <p:nvSpPr>
          <p:cNvPr id="20" name="Subtitle 2"/>
          <p:cNvSpPr txBox="1">
            <a:spLocks/>
          </p:cNvSpPr>
          <p:nvPr/>
        </p:nvSpPr>
        <p:spPr>
          <a:xfrm>
            <a:off x="0" y="6324600"/>
            <a:ext cx="2286000" cy="6096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earthref.org</a:t>
            </a:r>
            <a:endParaRPr kumimoji="0" lang="en-US" sz="2000" b="1"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23"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lstStyle/>
          <a:p>
            <a:r>
              <a:rPr lang="en-US" b="1" dirty="0" smtClean="0">
                <a:solidFill>
                  <a:schemeClr val="tx1"/>
                </a:solidFill>
                <a:effectLst/>
              </a:rPr>
              <a:t>Dose Response Curves</a:t>
            </a:r>
            <a:endParaRPr lang="en-US" b="1" dirty="0">
              <a:solidFill>
                <a:schemeClr val="tx1"/>
              </a:solidFill>
              <a:effectLst/>
            </a:endParaRPr>
          </a:p>
        </p:txBody>
      </p:sp>
      <p:sp>
        <p:nvSpPr>
          <p:cNvPr id="3" name="Content Placeholder 2"/>
          <p:cNvSpPr>
            <a:spLocks noGrp="1"/>
          </p:cNvSpPr>
          <p:nvPr>
            <p:ph sz="quarter" idx="1"/>
          </p:nvPr>
        </p:nvSpPr>
        <p:spPr>
          <a:xfrm>
            <a:off x="457200" y="1752600"/>
            <a:ext cx="8229600" cy="4821936"/>
          </a:xfrm>
        </p:spPr>
        <p:txBody>
          <a:bodyPr>
            <a:normAutofit/>
          </a:bodyPr>
          <a:lstStyle/>
          <a:p>
            <a:r>
              <a:rPr lang="en-US" sz="3200" dirty="0" smtClean="0"/>
              <a:t>How can you decide what is the optimal dose? A harmful dose?</a:t>
            </a:r>
            <a:endParaRPr lang="en-US" sz="3200" dirty="0" smtClean="0">
              <a:solidFill>
                <a:schemeClr val="tx1"/>
              </a:solidFill>
            </a:endParaRPr>
          </a:p>
          <a:p>
            <a:endParaRPr lang="en-US" sz="3200" dirty="0" smtClean="0"/>
          </a:p>
          <a:p>
            <a:r>
              <a:rPr lang="en-US" sz="3200" dirty="0" smtClean="0"/>
              <a:t>Important dose “indicator”</a:t>
            </a:r>
          </a:p>
          <a:p>
            <a:pPr lvl="1"/>
            <a:r>
              <a:rPr lang="en-US" sz="3200" b="1" u="sng" dirty="0" smtClean="0">
                <a:solidFill>
                  <a:srgbClr val="000066"/>
                </a:solidFill>
              </a:rPr>
              <a:t>LD50</a:t>
            </a:r>
            <a:r>
              <a:rPr lang="en-US" sz="3200" dirty="0" smtClean="0">
                <a:solidFill>
                  <a:srgbClr val="000066"/>
                </a:solidFill>
              </a:rPr>
              <a:t>-</a:t>
            </a:r>
            <a:r>
              <a:rPr lang="en-US" sz="3200" dirty="0" smtClean="0"/>
              <a:t> </a:t>
            </a:r>
            <a:r>
              <a:rPr lang="en-US" sz="3200" dirty="0" smtClean="0">
                <a:solidFill>
                  <a:schemeClr val="tx1"/>
                </a:solidFill>
              </a:rPr>
              <a:t>lethal dose, where 50% of the population dies</a:t>
            </a:r>
          </a:p>
        </p:txBody>
      </p:sp>
      <p:sp>
        <p:nvSpPr>
          <p:cNvPr id="4" name="Subtitle 2"/>
          <p:cNvSpPr txBox="1">
            <a:spLocks/>
          </p:cNvSpPr>
          <p:nvPr/>
        </p:nvSpPr>
        <p:spPr>
          <a:xfrm>
            <a:off x="0" y="6324600"/>
            <a:ext cx="2286000" cy="6096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earthref.org</a:t>
            </a:r>
            <a:endParaRPr kumimoji="0" lang="en-US" sz="2000" b="1"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5"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fontScale="90000"/>
          </a:bodyPr>
          <a:lstStyle/>
          <a:p>
            <a:r>
              <a:rPr lang="en-US" sz="4000" b="1" dirty="0" smtClean="0">
                <a:solidFill>
                  <a:schemeClr val="tx1"/>
                </a:solidFill>
                <a:effectLst/>
              </a:rPr>
              <a:t>A Closer Look: LD 50 Examples</a:t>
            </a:r>
            <a:endParaRPr lang="en-US" sz="4000" b="1" dirty="0">
              <a:solidFill>
                <a:schemeClr val="tx1"/>
              </a:solidFill>
              <a:effectLst/>
            </a:endParaRPr>
          </a:p>
        </p:txBody>
      </p:sp>
      <p:cxnSp>
        <p:nvCxnSpPr>
          <p:cNvPr id="7" name="Straight Connector 6"/>
          <p:cNvCxnSpPr/>
          <p:nvPr/>
        </p:nvCxnSpPr>
        <p:spPr>
          <a:xfrm>
            <a:off x="848710" y="2514600"/>
            <a:ext cx="0" cy="3581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8710" y="60960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869731" y="2496207"/>
            <a:ext cx="3626069" cy="3599793"/>
          </a:xfrm>
          <a:custGeom>
            <a:avLst/>
            <a:gdLst>
              <a:gd name="connsiteX0" fmla="*/ 0 w 3626069"/>
              <a:gd name="connsiteY0" fmla="*/ 2033752 h 2033752"/>
              <a:gd name="connsiteX1" fmla="*/ 1418896 w 3626069"/>
              <a:gd name="connsiteY1" fmla="*/ 1592318 h 2033752"/>
              <a:gd name="connsiteX2" fmla="*/ 2222938 w 3626069"/>
              <a:gd name="connsiteY2" fmla="*/ 299545 h 2033752"/>
              <a:gd name="connsiteX3" fmla="*/ 3626069 w 3626069"/>
              <a:gd name="connsiteY3" fmla="*/ 0 h 2033752"/>
            </a:gdLst>
            <a:ahLst/>
            <a:cxnLst>
              <a:cxn ang="0">
                <a:pos x="connsiteX0" y="connsiteY0"/>
              </a:cxn>
              <a:cxn ang="0">
                <a:pos x="connsiteX1" y="connsiteY1"/>
              </a:cxn>
              <a:cxn ang="0">
                <a:pos x="connsiteX2" y="connsiteY2"/>
              </a:cxn>
              <a:cxn ang="0">
                <a:pos x="connsiteX3" y="connsiteY3"/>
              </a:cxn>
            </a:cxnLst>
            <a:rect l="l" t="t" r="r" b="b"/>
            <a:pathLst>
              <a:path w="3626069" h="2033752">
                <a:moveTo>
                  <a:pt x="0" y="2033752"/>
                </a:moveTo>
                <a:cubicBezTo>
                  <a:pt x="524203" y="1957552"/>
                  <a:pt x="1048406" y="1881352"/>
                  <a:pt x="1418896" y="1592318"/>
                </a:cubicBezTo>
                <a:cubicBezTo>
                  <a:pt x="1789386" y="1303284"/>
                  <a:pt x="1855076" y="564931"/>
                  <a:pt x="2222938" y="299545"/>
                </a:cubicBezTo>
                <a:cubicBezTo>
                  <a:pt x="2590800" y="34159"/>
                  <a:pt x="3108434" y="17079"/>
                  <a:pt x="3626069" y="0"/>
                </a:cubicBezTo>
              </a:path>
            </a:pathLst>
          </a:custGeom>
          <a:noFill/>
          <a:ln w="571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66"/>
              </a:solidFill>
            </a:endParaRPr>
          </a:p>
        </p:txBody>
      </p:sp>
      <p:cxnSp>
        <p:nvCxnSpPr>
          <p:cNvPr id="19" name="Straight Connector 18"/>
          <p:cNvCxnSpPr/>
          <p:nvPr/>
        </p:nvCxnSpPr>
        <p:spPr>
          <a:xfrm>
            <a:off x="848710" y="4191000"/>
            <a:ext cx="1828800" cy="0"/>
          </a:xfrm>
          <a:prstGeom prst="line">
            <a:avLst/>
          </a:prstGeom>
          <a:ln w="38100">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677510" y="4191000"/>
            <a:ext cx="0" cy="1905000"/>
          </a:xfrm>
          <a:prstGeom prst="line">
            <a:avLst/>
          </a:prstGeom>
          <a:ln w="38100">
            <a:solidFill>
              <a:srgbClr val="000066"/>
            </a:solidFill>
            <a:prstDash val="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15310" y="2438400"/>
            <a:ext cx="566181" cy="369332"/>
          </a:xfrm>
          <a:prstGeom prst="rect">
            <a:avLst/>
          </a:prstGeom>
          <a:noFill/>
        </p:spPr>
        <p:txBody>
          <a:bodyPr wrap="none" rtlCol="0">
            <a:spAutoFit/>
          </a:bodyPr>
          <a:lstStyle/>
          <a:p>
            <a:r>
              <a:rPr lang="en-US" dirty="0" smtClean="0"/>
              <a:t>100</a:t>
            </a:r>
            <a:endParaRPr lang="en-US" dirty="0"/>
          </a:p>
        </p:txBody>
      </p:sp>
      <p:sp>
        <p:nvSpPr>
          <p:cNvPr id="23" name="TextBox 22"/>
          <p:cNvSpPr txBox="1"/>
          <p:nvPr/>
        </p:nvSpPr>
        <p:spPr>
          <a:xfrm>
            <a:off x="324952" y="3962400"/>
            <a:ext cx="447558" cy="369332"/>
          </a:xfrm>
          <a:prstGeom prst="rect">
            <a:avLst/>
          </a:prstGeom>
          <a:noFill/>
        </p:spPr>
        <p:txBody>
          <a:bodyPr wrap="none" rtlCol="0">
            <a:spAutoFit/>
          </a:bodyPr>
          <a:lstStyle/>
          <a:p>
            <a:r>
              <a:rPr lang="en-US" dirty="0" smtClean="0"/>
              <a:t>50</a:t>
            </a:r>
            <a:endParaRPr lang="en-US" dirty="0"/>
          </a:p>
        </p:txBody>
      </p:sp>
      <p:sp>
        <p:nvSpPr>
          <p:cNvPr id="24" name="TextBox 23"/>
          <p:cNvSpPr txBox="1"/>
          <p:nvPr/>
        </p:nvSpPr>
        <p:spPr>
          <a:xfrm>
            <a:off x="467710" y="5867400"/>
            <a:ext cx="325730" cy="369332"/>
          </a:xfrm>
          <a:prstGeom prst="rect">
            <a:avLst/>
          </a:prstGeom>
          <a:noFill/>
        </p:spPr>
        <p:txBody>
          <a:bodyPr wrap="none" rtlCol="0">
            <a:spAutoFit/>
          </a:bodyPr>
          <a:lstStyle/>
          <a:p>
            <a:r>
              <a:rPr lang="en-US" dirty="0" smtClean="0"/>
              <a:t>0</a:t>
            </a:r>
            <a:endParaRPr lang="en-US" dirty="0"/>
          </a:p>
        </p:txBody>
      </p:sp>
      <p:sp>
        <p:nvSpPr>
          <p:cNvPr id="26" name="TextBox 25"/>
          <p:cNvSpPr txBox="1"/>
          <p:nvPr/>
        </p:nvSpPr>
        <p:spPr>
          <a:xfrm>
            <a:off x="3652244" y="6076890"/>
            <a:ext cx="2214068" cy="400110"/>
          </a:xfrm>
          <a:prstGeom prst="rect">
            <a:avLst/>
          </a:prstGeom>
          <a:noFill/>
        </p:spPr>
        <p:txBody>
          <a:bodyPr wrap="none" rtlCol="0">
            <a:spAutoFit/>
          </a:bodyPr>
          <a:lstStyle/>
          <a:p>
            <a:r>
              <a:rPr lang="en-US" sz="2000" dirty="0" smtClean="0"/>
              <a:t>Dose of toxicant</a:t>
            </a:r>
            <a:endParaRPr lang="en-US" sz="2000" dirty="0"/>
          </a:p>
        </p:txBody>
      </p:sp>
      <p:sp>
        <p:nvSpPr>
          <p:cNvPr id="27" name="TextBox 26"/>
          <p:cNvSpPr txBox="1"/>
          <p:nvPr/>
        </p:nvSpPr>
        <p:spPr>
          <a:xfrm rot="16200000">
            <a:off x="-1365899" y="4121260"/>
            <a:ext cx="3276859" cy="400110"/>
          </a:xfrm>
          <a:prstGeom prst="rect">
            <a:avLst/>
          </a:prstGeom>
          <a:noFill/>
        </p:spPr>
        <p:txBody>
          <a:bodyPr wrap="none" rtlCol="0">
            <a:spAutoFit/>
          </a:bodyPr>
          <a:lstStyle/>
          <a:p>
            <a:r>
              <a:rPr lang="en-US" sz="2000" b="1" dirty="0" smtClean="0"/>
              <a:t>%  Showing A Response</a:t>
            </a:r>
            <a:endParaRPr lang="en-US" sz="2000" b="1" dirty="0"/>
          </a:p>
        </p:txBody>
      </p:sp>
      <p:cxnSp>
        <p:nvCxnSpPr>
          <p:cNvPr id="41" name="Straight Connector 40"/>
          <p:cNvCxnSpPr/>
          <p:nvPr/>
        </p:nvCxnSpPr>
        <p:spPr>
          <a:xfrm>
            <a:off x="7848600" y="4191000"/>
            <a:ext cx="0" cy="1905000"/>
          </a:xfrm>
          <a:prstGeom prst="line">
            <a:avLst/>
          </a:prstGeom>
          <a:ln w="38100">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105400" y="2514600"/>
            <a:ext cx="0" cy="3581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105400" y="60960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Freeform 30"/>
          <p:cNvSpPr/>
          <p:nvPr/>
        </p:nvSpPr>
        <p:spPr>
          <a:xfrm>
            <a:off x="5126421" y="2496207"/>
            <a:ext cx="3626069" cy="3599793"/>
          </a:xfrm>
          <a:custGeom>
            <a:avLst/>
            <a:gdLst>
              <a:gd name="connsiteX0" fmla="*/ 0 w 3626069"/>
              <a:gd name="connsiteY0" fmla="*/ 2033752 h 2033752"/>
              <a:gd name="connsiteX1" fmla="*/ 1418896 w 3626069"/>
              <a:gd name="connsiteY1" fmla="*/ 1592318 h 2033752"/>
              <a:gd name="connsiteX2" fmla="*/ 2222938 w 3626069"/>
              <a:gd name="connsiteY2" fmla="*/ 299545 h 2033752"/>
              <a:gd name="connsiteX3" fmla="*/ 3626069 w 3626069"/>
              <a:gd name="connsiteY3" fmla="*/ 0 h 2033752"/>
            </a:gdLst>
            <a:ahLst/>
            <a:cxnLst>
              <a:cxn ang="0">
                <a:pos x="connsiteX0" y="connsiteY0"/>
              </a:cxn>
              <a:cxn ang="0">
                <a:pos x="connsiteX1" y="connsiteY1"/>
              </a:cxn>
              <a:cxn ang="0">
                <a:pos x="connsiteX2" y="connsiteY2"/>
              </a:cxn>
              <a:cxn ang="0">
                <a:pos x="connsiteX3" y="connsiteY3"/>
              </a:cxn>
            </a:cxnLst>
            <a:rect l="l" t="t" r="r" b="b"/>
            <a:pathLst>
              <a:path w="3626069" h="2033752">
                <a:moveTo>
                  <a:pt x="0" y="2033752"/>
                </a:moveTo>
                <a:cubicBezTo>
                  <a:pt x="524203" y="1957552"/>
                  <a:pt x="1048406" y="1881352"/>
                  <a:pt x="1418896" y="1592318"/>
                </a:cubicBezTo>
                <a:cubicBezTo>
                  <a:pt x="1789386" y="1303284"/>
                  <a:pt x="1855076" y="564931"/>
                  <a:pt x="2222938" y="299545"/>
                </a:cubicBezTo>
                <a:cubicBezTo>
                  <a:pt x="2590800" y="34159"/>
                  <a:pt x="3108434" y="17079"/>
                  <a:pt x="3626069" y="0"/>
                </a:cubicBezTo>
              </a:path>
            </a:pathLst>
          </a:cu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2" name="Straight Connector 31"/>
          <p:cNvCxnSpPr/>
          <p:nvPr/>
        </p:nvCxnSpPr>
        <p:spPr>
          <a:xfrm>
            <a:off x="5105400" y="4191000"/>
            <a:ext cx="18288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934200" y="4191000"/>
            <a:ext cx="0" cy="190500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572000" y="2438400"/>
            <a:ext cx="566181" cy="369332"/>
          </a:xfrm>
          <a:prstGeom prst="rect">
            <a:avLst/>
          </a:prstGeom>
          <a:noFill/>
        </p:spPr>
        <p:txBody>
          <a:bodyPr wrap="none" rtlCol="0">
            <a:spAutoFit/>
          </a:bodyPr>
          <a:lstStyle/>
          <a:p>
            <a:r>
              <a:rPr lang="en-US" dirty="0" smtClean="0"/>
              <a:t>100</a:t>
            </a:r>
            <a:endParaRPr lang="en-US" dirty="0"/>
          </a:p>
        </p:txBody>
      </p:sp>
      <p:sp>
        <p:nvSpPr>
          <p:cNvPr id="35" name="TextBox 34"/>
          <p:cNvSpPr txBox="1"/>
          <p:nvPr/>
        </p:nvSpPr>
        <p:spPr>
          <a:xfrm>
            <a:off x="4581642" y="3962400"/>
            <a:ext cx="447558" cy="369332"/>
          </a:xfrm>
          <a:prstGeom prst="rect">
            <a:avLst/>
          </a:prstGeom>
          <a:noFill/>
        </p:spPr>
        <p:txBody>
          <a:bodyPr wrap="none" rtlCol="0">
            <a:spAutoFit/>
          </a:bodyPr>
          <a:lstStyle/>
          <a:p>
            <a:r>
              <a:rPr lang="en-US" dirty="0" smtClean="0"/>
              <a:t>50</a:t>
            </a:r>
            <a:endParaRPr lang="en-US" dirty="0"/>
          </a:p>
        </p:txBody>
      </p:sp>
      <p:sp>
        <p:nvSpPr>
          <p:cNvPr id="36" name="TextBox 35"/>
          <p:cNvSpPr txBox="1"/>
          <p:nvPr/>
        </p:nvSpPr>
        <p:spPr>
          <a:xfrm>
            <a:off x="4724400" y="5867400"/>
            <a:ext cx="325730" cy="369332"/>
          </a:xfrm>
          <a:prstGeom prst="rect">
            <a:avLst/>
          </a:prstGeom>
          <a:noFill/>
        </p:spPr>
        <p:txBody>
          <a:bodyPr wrap="none" rtlCol="0">
            <a:spAutoFit/>
          </a:bodyPr>
          <a:lstStyle/>
          <a:p>
            <a:r>
              <a:rPr lang="en-US" dirty="0" smtClean="0"/>
              <a:t>0</a:t>
            </a:r>
            <a:endParaRPr lang="en-US" dirty="0"/>
          </a:p>
        </p:txBody>
      </p:sp>
      <p:sp>
        <p:nvSpPr>
          <p:cNvPr id="38" name="Freeform 37"/>
          <p:cNvSpPr/>
          <p:nvPr/>
        </p:nvSpPr>
        <p:spPr>
          <a:xfrm>
            <a:off x="5457497" y="3429000"/>
            <a:ext cx="3305503" cy="2640724"/>
          </a:xfrm>
          <a:custGeom>
            <a:avLst/>
            <a:gdLst>
              <a:gd name="connsiteX0" fmla="*/ 0 w 3610303"/>
              <a:gd name="connsiteY0" fmla="*/ 2853559 h 2853559"/>
              <a:gd name="connsiteX1" fmla="*/ 441434 w 3610303"/>
              <a:gd name="connsiteY1" fmla="*/ 2096814 h 2853559"/>
              <a:gd name="connsiteX2" fmla="*/ 2317531 w 3610303"/>
              <a:gd name="connsiteY2" fmla="*/ 1797269 h 2853559"/>
              <a:gd name="connsiteX3" fmla="*/ 2727434 w 3610303"/>
              <a:gd name="connsiteY3" fmla="*/ 299545 h 2853559"/>
              <a:gd name="connsiteX4" fmla="*/ 3610303 w 3610303"/>
              <a:gd name="connsiteY4" fmla="*/ 1 h 2853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0303" h="2853559">
                <a:moveTo>
                  <a:pt x="0" y="2853559"/>
                </a:moveTo>
                <a:cubicBezTo>
                  <a:pt x="27589" y="2563210"/>
                  <a:pt x="55179" y="2272862"/>
                  <a:pt x="441434" y="2096814"/>
                </a:cubicBezTo>
                <a:cubicBezTo>
                  <a:pt x="827689" y="1920766"/>
                  <a:pt x="1936531" y="2096814"/>
                  <a:pt x="2317531" y="1797269"/>
                </a:cubicBezTo>
                <a:cubicBezTo>
                  <a:pt x="2698531" y="1497724"/>
                  <a:pt x="2511972" y="599090"/>
                  <a:pt x="2727434" y="299545"/>
                </a:cubicBezTo>
                <a:cubicBezTo>
                  <a:pt x="2942896" y="0"/>
                  <a:pt x="3276599" y="0"/>
                  <a:pt x="3610303" y="1"/>
                </a:cubicBezTo>
              </a:path>
            </a:pathLst>
          </a:custGeom>
          <a:ln w="57150">
            <a:solidFill>
              <a:srgbClr val="00CC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9" name="Straight Connector 38"/>
          <p:cNvCxnSpPr/>
          <p:nvPr/>
        </p:nvCxnSpPr>
        <p:spPr>
          <a:xfrm>
            <a:off x="6934200" y="4191000"/>
            <a:ext cx="9144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915593" y="2133600"/>
            <a:ext cx="1843774" cy="338554"/>
          </a:xfrm>
          <a:prstGeom prst="rect">
            <a:avLst/>
          </a:prstGeom>
          <a:noFill/>
        </p:spPr>
        <p:txBody>
          <a:bodyPr wrap="none" rtlCol="0">
            <a:spAutoFit/>
          </a:bodyPr>
          <a:lstStyle/>
          <a:p>
            <a:r>
              <a:rPr lang="en-US" sz="1600" dirty="0" smtClean="0"/>
              <a:t>Toxic Substance A</a:t>
            </a:r>
            <a:endParaRPr lang="en-US" sz="1600" dirty="0"/>
          </a:p>
        </p:txBody>
      </p:sp>
      <p:sp>
        <p:nvSpPr>
          <p:cNvPr id="43" name="TextBox 42"/>
          <p:cNvSpPr txBox="1"/>
          <p:nvPr/>
        </p:nvSpPr>
        <p:spPr>
          <a:xfrm>
            <a:off x="7303432" y="3059668"/>
            <a:ext cx="1840568" cy="338554"/>
          </a:xfrm>
          <a:prstGeom prst="rect">
            <a:avLst/>
          </a:prstGeom>
          <a:noFill/>
        </p:spPr>
        <p:txBody>
          <a:bodyPr wrap="none" rtlCol="0">
            <a:spAutoFit/>
          </a:bodyPr>
          <a:lstStyle/>
          <a:p>
            <a:r>
              <a:rPr lang="en-US" sz="1600" dirty="0" smtClean="0"/>
              <a:t>Toxic Substance B</a:t>
            </a:r>
            <a:endParaRPr lang="en-US" sz="1600" dirty="0"/>
          </a:p>
        </p:txBody>
      </p:sp>
      <p:sp>
        <p:nvSpPr>
          <p:cNvPr id="28" name="Subtitle 2"/>
          <p:cNvSpPr txBox="1">
            <a:spLocks/>
          </p:cNvSpPr>
          <p:nvPr/>
        </p:nvSpPr>
        <p:spPr>
          <a:xfrm>
            <a:off x="0" y="6324600"/>
            <a:ext cx="2286000" cy="6096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earthref.org</a:t>
            </a:r>
            <a:endParaRPr kumimoji="0" lang="en-US" sz="2000" b="1"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37"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effectLst/>
              </a:rPr>
              <a:t>Threshold Effects</a:t>
            </a:r>
            <a:endParaRPr lang="en-US" b="1" dirty="0">
              <a:solidFill>
                <a:schemeClr val="tx1"/>
              </a:solidFill>
              <a:effectLst/>
            </a:endParaRPr>
          </a:p>
        </p:txBody>
      </p:sp>
      <p:sp>
        <p:nvSpPr>
          <p:cNvPr id="3" name="Content Placeholder 2"/>
          <p:cNvSpPr>
            <a:spLocks noGrp="1"/>
          </p:cNvSpPr>
          <p:nvPr>
            <p:ph sz="quarter" idx="1"/>
          </p:nvPr>
        </p:nvSpPr>
        <p:spPr/>
        <p:txBody>
          <a:bodyPr/>
          <a:lstStyle/>
          <a:p>
            <a:r>
              <a:rPr lang="en-US" b="1" dirty="0" smtClean="0">
                <a:solidFill>
                  <a:srgbClr val="000066"/>
                </a:solidFill>
              </a:rPr>
              <a:t>Threshold:</a:t>
            </a:r>
            <a:r>
              <a:rPr lang="en-US" dirty="0" smtClean="0">
                <a:solidFill>
                  <a:srgbClr val="000066"/>
                </a:solidFill>
              </a:rPr>
              <a:t> </a:t>
            </a:r>
            <a:r>
              <a:rPr lang="en-US" dirty="0" smtClean="0"/>
              <a:t>no effects are seen to occur in response to the dose</a:t>
            </a:r>
            <a:endParaRPr lang="en-US" dirty="0"/>
          </a:p>
        </p:txBody>
      </p:sp>
      <p:grpSp>
        <p:nvGrpSpPr>
          <p:cNvPr id="25" name="Group 24"/>
          <p:cNvGrpSpPr/>
          <p:nvPr/>
        </p:nvGrpSpPr>
        <p:grpSpPr>
          <a:xfrm>
            <a:off x="3831079" y="2514600"/>
            <a:ext cx="5013118" cy="3798332"/>
            <a:chOff x="3831079" y="2907268"/>
            <a:chExt cx="5013118" cy="3798332"/>
          </a:xfrm>
        </p:grpSpPr>
        <p:grpSp>
          <p:nvGrpSpPr>
            <p:cNvPr id="4" name="Group 24"/>
            <p:cNvGrpSpPr/>
            <p:nvPr/>
          </p:nvGrpSpPr>
          <p:grpSpPr>
            <a:xfrm>
              <a:off x="4125310" y="2907268"/>
              <a:ext cx="4180490" cy="3798332"/>
              <a:chOff x="76200" y="2438400"/>
              <a:chExt cx="4180490" cy="3798332"/>
            </a:xfrm>
          </p:grpSpPr>
          <p:cxnSp>
            <p:nvCxnSpPr>
              <p:cNvPr id="5" name="Straight Connector 4"/>
              <p:cNvCxnSpPr/>
              <p:nvPr/>
            </p:nvCxnSpPr>
            <p:spPr>
              <a:xfrm>
                <a:off x="609600" y="2514600"/>
                <a:ext cx="0" cy="3581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09600" y="6096000"/>
                <a:ext cx="3581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a:off x="630621" y="2496207"/>
                <a:ext cx="3626069" cy="3599793"/>
              </a:xfrm>
              <a:custGeom>
                <a:avLst/>
                <a:gdLst>
                  <a:gd name="connsiteX0" fmla="*/ 0 w 3626069"/>
                  <a:gd name="connsiteY0" fmla="*/ 2033752 h 2033752"/>
                  <a:gd name="connsiteX1" fmla="*/ 1418896 w 3626069"/>
                  <a:gd name="connsiteY1" fmla="*/ 1592318 h 2033752"/>
                  <a:gd name="connsiteX2" fmla="*/ 2222938 w 3626069"/>
                  <a:gd name="connsiteY2" fmla="*/ 299545 h 2033752"/>
                  <a:gd name="connsiteX3" fmla="*/ 3626069 w 3626069"/>
                  <a:gd name="connsiteY3" fmla="*/ 0 h 2033752"/>
                </a:gdLst>
                <a:ahLst/>
                <a:cxnLst>
                  <a:cxn ang="0">
                    <a:pos x="connsiteX0" y="connsiteY0"/>
                  </a:cxn>
                  <a:cxn ang="0">
                    <a:pos x="connsiteX1" y="connsiteY1"/>
                  </a:cxn>
                  <a:cxn ang="0">
                    <a:pos x="connsiteX2" y="connsiteY2"/>
                  </a:cxn>
                  <a:cxn ang="0">
                    <a:pos x="connsiteX3" y="connsiteY3"/>
                  </a:cxn>
                </a:cxnLst>
                <a:rect l="l" t="t" r="r" b="b"/>
                <a:pathLst>
                  <a:path w="3626069" h="2033752">
                    <a:moveTo>
                      <a:pt x="0" y="2033752"/>
                    </a:moveTo>
                    <a:cubicBezTo>
                      <a:pt x="524203" y="1957552"/>
                      <a:pt x="1048406" y="1881352"/>
                      <a:pt x="1418896" y="1592318"/>
                    </a:cubicBezTo>
                    <a:cubicBezTo>
                      <a:pt x="1789386" y="1303284"/>
                      <a:pt x="1855076" y="564931"/>
                      <a:pt x="2222938" y="299545"/>
                    </a:cubicBezTo>
                    <a:cubicBezTo>
                      <a:pt x="2590800" y="34159"/>
                      <a:pt x="3108434" y="17079"/>
                      <a:pt x="3626069" y="0"/>
                    </a:cubicBezTo>
                  </a:path>
                </a:pathLst>
              </a:custGeom>
              <a:noFill/>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76200" y="2438400"/>
                <a:ext cx="566181" cy="369332"/>
              </a:xfrm>
              <a:prstGeom prst="rect">
                <a:avLst/>
              </a:prstGeom>
              <a:noFill/>
            </p:spPr>
            <p:txBody>
              <a:bodyPr wrap="none" rtlCol="0">
                <a:spAutoFit/>
              </a:bodyPr>
              <a:lstStyle/>
              <a:p>
                <a:r>
                  <a:rPr lang="en-US" dirty="0" smtClean="0"/>
                  <a:t>100</a:t>
                </a:r>
                <a:endParaRPr lang="en-US" dirty="0"/>
              </a:p>
            </p:txBody>
          </p:sp>
          <p:sp>
            <p:nvSpPr>
              <p:cNvPr id="11" name="TextBox 10"/>
              <p:cNvSpPr txBox="1"/>
              <p:nvPr/>
            </p:nvSpPr>
            <p:spPr>
              <a:xfrm>
                <a:off x="85842" y="3962400"/>
                <a:ext cx="447558" cy="369332"/>
              </a:xfrm>
              <a:prstGeom prst="rect">
                <a:avLst/>
              </a:prstGeom>
              <a:noFill/>
            </p:spPr>
            <p:txBody>
              <a:bodyPr wrap="none" rtlCol="0">
                <a:spAutoFit/>
              </a:bodyPr>
              <a:lstStyle/>
              <a:p>
                <a:r>
                  <a:rPr lang="en-US" dirty="0" smtClean="0"/>
                  <a:t>50</a:t>
                </a:r>
                <a:endParaRPr lang="en-US" dirty="0"/>
              </a:p>
            </p:txBody>
          </p:sp>
          <p:sp>
            <p:nvSpPr>
              <p:cNvPr id="12" name="TextBox 11"/>
              <p:cNvSpPr txBox="1"/>
              <p:nvPr/>
            </p:nvSpPr>
            <p:spPr>
              <a:xfrm>
                <a:off x="228600" y="5867400"/>
                <a:ext cx="325730" cy="369332"/>
              </a:xfrm>
              <a:prstGeom prst="rect">
                <a:avLst/>
              </a:prstGeom>
              <a:noFill/>
            </p:spPr>
            <p:txBody>
              <a:bodyPr wrap="none" rtlCol="0">
                <a:spAutoFit/>
              </a:bodyPr>
              <a:lstStyle/>
              <a:p>
                <a:r>
                  <a:rPr lang="en-US" dirty="0" smtClean="0"/>
                  <a:t>0</a:t>
                </a:r>
                <a:endParaRPr lang="en-US" dirty="0"/>
              </a:p>
            </p:txBody>
          </p:sp>
        </p:grpSp>
        <p:sp>
          <p:nvSpPr>
            <p:cNvPr id="13" name="Freeform 12"/>
            <p:cNvSpPr/>
            <p:nvPr/>
          </p:nvSpPr>
          <p:spPr>
            <a:xfrm>
              <a:off x="4691921" y="3627620"/>
              <a:ext cx="4152276" cy="3003029"/>
            </a:xfrm>
            <a:custGeom>
              <a:avLst/>
              <a:gdLst>
                <a:gd name="connsiteX0" fmla="*/ 0 w 4152276"/>
                <a:gd name="connsiteY0" fmla="*/ 2923082 h 3003029"/>
                <a:gd name="connsiteX1" fmla="*/ 1034322 w 4152276"/>
                <a:gd name="connsiteY1" fmla="*/ 2908091 h 3003029"/>
                <a:gd name="connsiteX2" fmla="*/ 1618938 w 4152276"/>
                <a:gd name="connsiteY2" fmla="*/ 2353455 h 3003029"/>
                <a:gd name="connsiteX3" fmla="*/ 2248525 w 4152276"/>
                <a:gd name="connsiteY3" fmla="*/ 674557 h 3003029"/>
                <a:gd name="connsiteX4" fmla="*/ 4152276 w 4152276"/>
                <a:gd name="connsiteY4" fmla="*/ 0 h 3003029"/>
                <a:gd name="connsiteX5" fmla="*/ 4152276 w 4152276"/>
                <a:gd name="connsiteY5" fmla="*/ 0 h 300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2276" h="3003029">
                  <a:moveTo>
                    <a:pt x="0" y="2923082"/>
                  </a:moveTo>
                  <a:cubicBezTo>
                    <a:pt x="382249" y="2963055"/>
                    <a:pt x="764499" y="3003029"/>
                    <a:pt x="1034322" y="2908091"/>
                  </a:cubicBezTo>
                  <a:cubicBezTo>
                    <a:pt x="1304145" y="2813153"/>
                    <a:pt x="1416571" y="2725711"/>
                    <a:pt x="1618938" y="2353455"/>
                  </a:cubicBezTo>
                  <a:cubicBezTo>
                    <a:pt x="1821305" y="1981199"/>
                    <a:pt x="1826302" y="1066800"/>
                    <a:pt x="2248525" y="674557"/>
                  </a:cubicBezTo>
                  <a:cubicBezTo>
                    <a:pt x="2670748" y="282315"/>
                    <a:pt x="4152276" y="0"/>
                    <a:pt x="4152276" y="0"/>
                  </a:cubicBezTo>
                  <a:lnTo>
                    <a:pt x="4152276" y="0"/>
                  </a:lnTo>
                </a:path>
              </a:pathLst>
            </a:custGeom>
            <a:ln w="38100">
              <a:solidFill>
                <a:srgbClr val="0000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4" name="Group 23"/>
            <p:cNvGrpSpPr/>
            <p:nvPr/>
          </p:nvGrpSpPr>
          <p:grpSpPr>
            <a:xfrm>
              <a:off x="3831079" y="3200400"/>
              <a:ext cx="4489239" cy="3200400"/>
              <a:chOff x="3831079" y="3200400"/>
              <a:chExt cx="4489239" cy="3200400"/>
            </a:xfrm>
          </p:grpSpPr>
          <p:sp>
            <p:nvSpPr>
              <p:cNvPr id="14" name="TextBox 13"/>
              <p:cNvSpPr txBox="1"/>
              <p:nvPr/>
            </p:nvSpPr>
            <p:spPr>
              <a:xfrm>
                <a:off x="6477000" y="3200400"/>
                <a:ext cx="356188" cy="369332"/>
              </a:xfrm>
              <a:prstGeom prst="rect">
                <a:avLst/>
              </a:prstGeom>
              <a:noFill/>
            </p:spPr>
            <p:txBody>
              <a:bodyPr wrap="none" rtlCol="0">
                <a:spAutoFit/>
              </a:bodyPr>
              <a:lstStyle/>
              <a:p>
                <a:r>
                  <a:rPr lang="en-US" b="1" dirty="0" smtClean="0"/>
                  <a:t>A</a:t>
                </a:r>
                <a:endParaRPr lang="en-US" b="1" dirty="0"/>
              </a:p>
            </p:txBody>
          </p:sp>
          <p:sp>
            <p:nvSpPr>
              <p:cNvPr id="15" name="TextBox 14"/>
              <p:cNvSpPr txBox="1"/>
              <p:nvPr/>
            </p:nvSpPr>
            <p:spPr>
              <a:xfrm>
                <a:off x="8001000" y="3429000"/>
                <a:ext cx="319318" cy="369332"/>
              </a:xfrm>
              <a:prstGeom prst="rect">
                <a:avLst/>
              </a:prstGeom>
              <a:noFill/>
            </p:spPr>
            <p:txBody>
              <a:bodyPr wrap="none" rtlCol="0">
                <a:spAutoFit/>
              </a:bodyPr>
              <a:lstStyle/>
              <a:p>
                <a:r>
                  <a:rPr lang="en-US" b="1" dirty="0" smtClean="0"/>
                  <a:t>B</a:t>
                </a:r>
                <a:endParaRPr lang="en-US" b="1" dirty="0"/>
              </a:p>
            </p:txBody>
          </p:sp>
          <p:sp>
            <p:nvSpPr>
              <p:cNvPr id="16" name="TextBox 15"/>
              <p:cNvSpPr txBox="1"/>
              <p:nvPr/>
            </p:nvSpPr>
            <p:spPr>
              <a:xfrm rot="16200000">
                <a:off x="3276600" y="4410189"/>
                <a:ext cx="1478290" cy="369332"/>
              </a:xfrm>
              <a:prstGeom prst="rect">
                <a:avLst/>
              </a:prstGeom>
              <a:noFill/>
            </p:spPr>
            <p:txBody>
              <a:bodyPr wrap="none" rtlCol="0">
                <a:spAutoFit/>
              </a:bodyPr>
              <a:lstStyle/>
              <a:p>
                <a:r>
                  <a:rPr lang="en-US" dirty="0" smtClean="0"/>
                  <a:t>Response %</a:t>
                </a:r>
                <a:endParaRPr lang="en-US" dirty="0"/>
              </a:p>
            </p:txBody>
          </p:sp>
          <p:cxnSp>
            <p:nvCxnSpPr>
              <p:cNvPr id="18" name="Straight Arrow Connector 17"/>
              <p:cNvCxnSpPr/>
              <p:nvPr/>
            </p:nvCxnSpPr>
            <p:spPr>
              <a:xfrm>
                <a:off x="4800600" y="4572000"/>
                <a:ext cx="0" cy="1828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638800" y="4572000"/>
                <a:ext cx="0" cy="1828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20" name="TextBox 19"/>
          <p:cNvSpPr txBox="1"/>
          <p:nvPr/>
        </p:nvSpPr>
        <p:spPr>
          <a:xfrm>
            <a:off x="228600" y="2971800"/>
            <a:ext cx="3352800" cy="1938992"/>
          </a:xfrm>
          <a:prstGeom prst="rect">
            <a:avLst/>
          </a:prstGeom>
          <a:noFill/>
        </p:spPr>
        <p:txBody>
          <a:bodyPr wrap="square" rtlCol="0">
            <a:spAutoFit/>
          </a:bodyPr>
          <a:lstStyle/>
          <a:p>
            <a:pPr algn="ctr"/>
            <a:r>
              <a:rPr lang="en-US" sz="2400" b="1" dirty="0" smtClean="0"/>
              <a:t>Which substance, </a:t>
            </a:r>
          </a:p>
          <a:p>
            <a:pPr algn="ctr"/>
            <a:r>
              <a:rPr lang="en-US" sz="2400" b="1" dirty="0" smtClean="0"/>
              <a:t>A or B </a:t>
            </a:r>
          </a:p>
          <a:p>
            <a:pPr algn="ctr"/>
            <a:r>
              <a:rPr lang="en-US" sz="2400" b="1" dirty="0" smtClean="0"/>
              <a:t>has a higher threshold for toxicity?</a:t>
            </a:r>
            <a:endParaRPr lang="en-US" sz="2400" b="1" dirty="0"/>
          </a:p>
        </p:txBody>
      </p:sp>
      <p:sp>
        <p:nvSpPr>
          <p:cNvPr id="21" name="Subtitle 2"/>
          <p:cNvSpPr txBox="1">
            <a:spLocks/>
          </p:cNvSpPr>
          <p:nvPr/>
        </p:nvSpPr>
        <p:spPr>
          <a:xfrm>
            <a:off x="0" y="6324600"/>
            <a:ext cx="2286000" cy="6096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earthref.org</a:t>
            </a:r>
            <a:endParaRPr kumimoji="0" lang="en-US" sz="2000" b="1"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22"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effectLst/>
              </a:rPr>
              <a:t>Risk Assessments</a:t>
            </a:r>
            <a:endParaRPr lang="en-US" b="1" dirty="0">
              <a:solidFill>
                <a:schemeClr val="tx1"/>
              </a:solidFill>
              <a:effectLst/>
            </a:endParaRPr>
          </a:p>
        </p:txBody>
      </p:sp>
      <p:sp>
        <p:nvSpPr>
          <p:cNvPr id="3" name="Content Placeholder 2"/>
          <p:cNvSpPr>
            <a:spLocks noGrp="1"/>
          </p:cNvSpPr>
          <p:nvPr>
            <p:ph sz="quarter" idx="1"/>
          </p:nvPr>
        </p:nvSpPr>
        <p:spPr/>
        <p:txBody>
          <a:bodyPr/>
          <a:lstStyle/>
          <a:p>
            <a:r>
              <a:rPr lang="en-US" b="1" dirty="0" smtClean="0"/>
              <a:t>Determining potential adverse environmental health effects on people exposed to pollutants</a:t>
            </a:r>
          </a:p>
          <a:p>
            <a:pPr lvl="1"/>
            <a:endParaRPr lang="en-US" b="1" dirty="0" smtClean="0"/>
          </a:p>
          <a:p>
            <a:pPr lvl="1"/>
            <a:r>
              <a:rPr lang="en-US" b="1" dirty="0" smtClean="0"/>
              <a:t>LD50 and threshold effects</a:t>
            </a:r>
          </a:p>
          <a:p>
            <a:pPr lvl="1"/>
            <a:endParaRPr lang="en-US" b="1" dirty="0" smtClean="0"/>
          </a:p>
          <a:p>
            <a:pPr lvl="1"/>
            <a:r>
              <a:rPr lang="en-US" b="1" dirty="0" smtClean="0"/>
              <a:t>Includes many steps and processing</a:t>
            </a:r>
          </a:p>
          <a:p>
            <a:pPr lvl="1"/>
            <a:endParaRPr lang="en-US" b="1" dirty="0" smtClean="0"/>
          </a:p>
          <a:p>
            <a:pPr lvl="1"/>
            <a:r>
              <a:rPr lang="en-US" b="1" dirty="0" smtClean="0"/>
              <a:t>Eventually incorporated into regulations</a:t>
            </a:r>
            <a:endParaRPr lang="en-US" b="1" dirty="0"/>
          </a:p>
        </p:txBody>
      </p:sp>
      <p:sp>
        <p:nvSpPr>
          <p:cNvPr id="4" name="Subtitle 2"/>
          <p:cNvSpPr txBox="1">
            <a:spLocks/>
          </p:cNvSpPr>
          <p:nvPr/>
        </p:nvSpPr>
        <p:spPr>
          <a:xfrm>
            <a:off x="0" y="6324600"/>
            <a:ext cx="2286000" cy="6096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earthref.org</a:t>
            </a:r>
            <a:endParaRPr kumimoji="0" lang="en-US" sz="2000" b="1" i="0" u="none" strike="noStrike" kern="1200" cap="none" spc="0" normalizeH="0" baseline="0" noProof="0" dirty="0" smtClean="0">
              <a:ln>
                <a:noFill/>
              </a:ln>
              <a:solidFill>
                <a:schemeClr val="tx1"/>
              </a:solidFill>
              <a:effectLst/>
              <a:uLnTx/>
              <a:uFillTx/>
              <a:latin typeface="+mj-lt"/>
              <a:ea typeface="+mn-ea"/>
              <a:cs typeface="+mn-cs"/>
            </a:endParaRPr>
          </a:p>
        </p:txBody>
      </p:sp>
      <p:sp>
        <p:nvSpPr>
          <p:cNvPr id="5" name="Subtitle 2"/>
          <p:cNvSpPr txBox="1">
            <a:spLocks/>
          </p:cNvSpPr>
          <p:nvPr/>
        </p:nvSpPr>
        <p:spPr>
          <a:xfrm>
            <a:off x="3886200" y="6324600"/>
            <a:ext cx="5257800" cy="609600"/>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lang="en-US" b="1" spc="250" dirty="0" smtClean="0">
                <a:latin typeface="+mj-lt"/>
              </a:rPr>
              <a:t>Scripps Classroom Connection</a:t>
            </a:r>
            <a:endParaRPr kumimoji="0" lang="en-US" b="1" i="0" u="none" strike="noStrike" kern="1200" cap="none" spc="250" normalizeH="0" baseline="0" noProof="0" dirty="0" smtClean="0">
              <a:ln>
                <a:noFill/>
              </a:ln>
              <a:solidFill>
                <a:schemeClr val="tx1"/>
              </a:solidFill>
              <a:effectLst/>
              <a:uLnTx/>
              <a:uFillTx/>
              <a:latin typeface="+mj-lt"/>
              <a:ea typeface="+mn-ea"/>
              <a:cs typeface="+mn-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2976</TotalTime>
  <Words>1145</Words>
  <Application>Microsoft Office PowerPoint</Application>
  <PresentationFormat>On-screen Show (4:3)</PresentationFormat>
  <Paragraphs>165</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LD-50 Lab Introduction</vt:lpstr>
      <vt:lpstr>“Everything is poisonous yet nothing is poisonous.”                                  Paracelsus</vt:lpstr>
      <vt:lpstr>Slide 3</vt:lpstr>
      <vt:lpstr>Slide 4</vt:lpstr>
      <vt:lpstr>Dose Response Curves</vt:lpstr>
      <vt:lpstr>A Closer Look: LD 50 Examples</vt:lpstr>
      <vt:lpstr>Threshold Effects</vt:lpstr>
      <vt:lpstr>Risk Assessments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is poisonous yet nothing is poisonous.”                                     - Paracelsus</dc:title>
  <dc:creator>Randie</dc:creator>
  <cp:lastModifiedBy>Randie</cp:lastModifiedBy>
  <cp:revision>79</cp:revision>
  <dcterms:created xsi:type="dcterms:W3CDTF">2012-07-09T16:15:28Z</dcterms:created>
  <dcterms:modified xsi:type="dcterms:W3CDTF">2013-06-30T23:14:22Z</dcterms:modified>
</cp:coreProperties>
</file>